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99" r:id="rId3"/>
    <p:sldId id="300" r:id="rId4"/>
    <p:sldId id="265" r:id="rId5"/>
    <p:sldId id="287" r:id="rId6"/>
    <p:sldId id="296" r:id="rId7"/>
    <p:sldId id="297" r:id="rId8"/>
    <p:sldId id="298" r:id="rId9"/>
    <p:sldId id="264" r:id="rId10"/>
    <p:sldId id="286" r:id="rId11"/>
    <p:sldId id="258" r:id="rId12"/>
    <p:sldId id="288" r:id="rId13"/>
    <p:sldId id="259" r:id="rId14"/>
    <p:sldId id="257" r:id="rId15"/>
    <p:sldId id="266" r:id="rId16"/>
    <p:sldId id="267" r:id="rId17"/>
    <p:sldId id="268" r:id="rId18"/>
    <p:sldId id="269" r:id="rId19"/>
    <p:sldId id="270" r:id="rId20"/>
    <p:sldId id="271" r:id="rId21"/>
    <p:sldId id="272" r:id="rId22"/>
    <p:sldId id="273" r:id="rId23"/>
    <p:sldId id="274" r:id="rId24"/>
    <p:sldId id="301" r:id="rId25"/>
    <p:sldId id="275" r:id="rId26"/>
    <p:sldId id="276" r:id="rId27"/>
    <p:sldId id="277" r:id="rId28"/>
    <p:sldId id="278" r:id="rId29"/>
    <p:sldId id="279" r:id="rId30"/>
    <p:sldId id="289" r:id="rId31"/>
    <p:sldId id="280" r:id="rId32"/>
    <p:sldId id="290" r:id="rId33"/>
    <p:sldId id="281" r:id="rId34"/>
    <p:sldId id="291" r:id="rId35"/>
    <p:sldId id="292" r:id="rId36"/>
    <p:sldId id="282" r:id="rId37"/>
    <p:sldId id="283" r:id="rId38"/>
    <p:sldId id="293" r:id="rId39"/>
    <p:sldId id="284" r:id="rId40"/>
    <p:sldId id="294" r:id="rId41"/>
    <p:sldId id="285"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63" d="100"/>
          <a:sy n="63" d="100"/>
        </p:scale>
        <p:origin x="140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619F-21FE-4134-899F-CECA5656028A}" type="datetimeFigureOut">
              <a:rPr lang="en-US" smtClean="0"/>
              <a:pPr/>
              <a:t>12/8/2023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47218-B4E3-4049-B310-C44BC681915C}" type="slidenum">
              <a:rPr lang="en-US" smtClean="0"/>
              <a:pPr/>
              <a:t>‹#›</a:t>
            </a:fld>
            <a:endParaRPr lang="en-US"/>
          </a:p>
        </p:txBody>
      </p:sp>
    </p:spTree>
    <p:extLst>
      <p:ext uri="{BB962C8B-B14F-4D97-AF65-F5344CB8AC3E}">
        <p14:creationId xmlns:p14="http://schemas.microsoft.com/office/powerpoint/2010/main" val="317757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F547218-B4E3-4049-B310-C44BC681915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3FEA9E14-0846-46B4-B5D4-38E7BF649C1E}"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5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70115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09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67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358533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96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78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55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04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346339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1748AE-6BB7-4394-9B76-21757E43D5B2}"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A9E14-0846-46B4-B5D4-38E7BF649C1E}"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0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212078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1748AE-6BB7-4394-9B76-21757E43D5B2}"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A9E14-0846-46B4-B5D4-38E7BF649C1E}"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7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1748AE-6BB7-4394-9B76-21757E43D5B2}"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A9E14-0846-46B4-B5D4-38E7BF649C1E}"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82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748AE-6BB7-4394-9B76-21757E43D5B2}"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137150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94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1748AE-6BB7-4394-9B76-21757E43D5B2}"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A9E14-0846-46B4-B5D4-38E7BF649C1E}" type="slidenum">
              <a:rPr lang="en-US" smtClean="0"/>
              <a:pPr/>
              <a:t>‹#›</a:t>
            </a:fld>
            <a:endParaRPr lang="en-US"/>
          </a:p>
        </p:txBody>
      </p:sp>
    </p:spTree>
    <p:extLst>
      <p:ext uri="{BB962C8B-B14F-4D97-AF65-F5344CB8AC3E}">
        <p14:creationId xmlns:p14="http://schemas.microsoft.com/office/powerpoint/2010/main" val="389777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1748AE-6BB7-4394-9B76-21757E43D5B2}" type="datetimeFigureOut">
              <a:rPr lang="en-US" smtClean="0"/>
              <a:pPr/>
              <a:t>12/8/2023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EA9E14-0846-46B4-B5D4-38E7BF649C1E}" type="slidenum">
              <a:rPr lang="en-US" smtClean="0"/>
              <a:pPr/>
              <a:t>‹#›</a:t>
            </a:fld>
            <a:endParaRPr lang="en-US"/>
          </a:p>
        </p:txBody>
      </p:sp>
    </p:spTree>
    <p:extLst>
      <p:ext uri="{BB962C8B-B14F-4D97-AF65-F5344CB8AC3E}">
        <p14:creationId xmlns:p14="http://schemas.microsoft.com/office/powerpoint/2010/main" val="13852174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5715000" cy="1219200"/>
          </a:xfrm>
        </p:spPr>
        <p:txBody>
          <a:bodyPr/>
          <a:lstStyle/>
          <a:p>
            <a:r>
              <a:rPr lang="ar-SA" dirty="0" smtClean="0"/>
              <a:t>	</a:t>
            </a:r>
            <a:endParaRPr lang="en-US" dirty="0"/>
          </a:p>
        </p:txBody>
      </p:sp>
      <p:sp>
        <p:nvSpPr>
          <p:cNvPr id="3" name="Subtitle 2"/>
          <p:cNvSpPr>
            <a:spLocks noGrp="1"/>
          </p:cNvSpPr>
          <p:nvPr>
            <p:ph type="subTitle"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Autofit/>
          </a:bodyPr>
          <a:lstStyle/>
          <a:p>
            <a:r>
              <a:rPr lang="ar-IQ" sz="3200" dirty="0" smtClean="0">
                <a:cs typeface="Ali_K_Sahifa Bold" pitchFamily="2" charset="-78"/>
              </a:rPr>
              <a:t>كؤليذى ثةروةردة – شةقلاوة </a:t>
            </a:r>
          </a:p>
          <a:p>
            <a:r>
              <a:rPr lang="ar-IQ" sz="3200" dirty="0">
                <a:cs typeface="Ali_K_Sahifa Bold" pitchFamily="2" charset="-78"/>
              </a:rPr>
              <a:t> </a:t>
            </a:r>
            <a:r>
              <a:rPr lang="ar-IQ" sz="3200" dirty="0" smtClean="0">
                <a:cs typeface="Ali_K_Sahifa Bold" pitchFamily="2" charset="-78"/>
              </a:rPr>
              <a:t>بةشى ثةروةردةى وةرزشى </a:t>
            </a:r>
          </a:p>
          <a:p>
            <a:r>
              <a:rPr lang="ar-IQ" sz="3200" dirty="0">
                <a:cs typeface="Ali_K_Sahifa Bold" pitchFamily="2" charset="-78"/>
              </a:rPr>
              <a:t> </a:t>
            </a:r>
            <a:r>
              <a:rPr lang="ar-IQ" sz="3200" dirty="0" smtClean="0">
                <a:cs typeface="Ali_K_Sahifa Bold" pitchFamily="2" charset="-78"/>
              </a:rPr>
              <a:t>قؤناغى   دووةم   </a:t>
            </a:r>
          </a:p>
          <a:p>
            <a:r>
              <a:rPr lang="ar-IQ" sz="3200" dirty="0">
                <a:cs typeface="Ali_K_Sahifa Bold" pitchFamily="2" charset="-78"/>
              </a:rPr>
              <a:t> </a:t>
            </a:r>
            <a:r>
              <a:rPr lang="ar-IQ" sz="3200" dirty="0" smtClean="0">
                <a:cs typeface="Ali_K_Sahifa Bold" pitchFamily="2" charset="-78"/>
              </a:rPr>
              <a:t>                        </a:t>
            </a:r>
          </a:p>
          <a:p>
            <a:r>
              <a:rPr lang="ar-IQ" sz="3200" dirty="0">
                <a:cs typeface="Ali_K_Sahifa Bold" pitchFamily="2" charset="-78"/>
              </a:rPr>
              <a:t> </a:t>
            </a:r>
            <a:r>
              <a:rPr lang="ar-IQ" sz="3200" dirty="0" smtClean="0">
                <a:cs typeface="Ali_K_Sahifa Bold" pitchFamily="2" charset="-78"/>
              </a:rPr>
              <a:t>           </a:t>
            </a:r>
            <a:r>
              <a:rPr lang="ar-IQ" sz="3600" dirty="0" smtClean="0">
                <a:cs typeface="Ali_K_Sahifa Bold" pitchFamily="2" charset="-78"/>
              </a:rPr>
              <a:t>بابةت</a:t>
            </a:r>
            <a:r>
              <a:rPr lang="ar-IQ" sz="3200" dirty="0" smtClean="0">
                <a:cs typeface="Ali_K_Sahifa Bold" pitchFamily="2" charset="-78"/>
              </a:rPr>
              <a:t> </a:t>
            </a:r>
          </a:p>
          <a:p>
            <a:pPr algn="ctr"/>
            <a:r>
              <a:rPr lang="ar-IQ" sz="4000" b="1" dirty="0" smtClean="0"/>
              <a:t>      مباديء طرق تدريس </a:t>
            </a:r>
          </a:p>
          <a:p>
            <a:endParaRPr lang="ar-IQ" sz="3200" dirty="0" smtClean="0"/>
          </a:p>
          <a:p>
            <a:r>
              <a:rPr lang="ar-IQ" sz="3200" dirty="0" smtClean="0">
                <a:cs typeface="Ali_K_Sahifa Bold" pitchFamily="2" charset="-78"/>
              </a:rPr>
              <a:t>   مامؤستاى بابةت                              مامؤستاى بابةت</a:t>
            </a:r>
          </a:p>
          <a:p>
            <a:r>
              <a:rPr lang="ar-IQ" sz="3200" dirty="0">
                <a:cs typeface="Ali_K_Sahifa Bold" pitchFamily="2" charset="-78"/>
              </a:rPr>
              <a:t> </a:t>
            </a:r>
            <a:r>
              <a:rPr lang="ar-IQ" sz="3200" dirty="0" smtClean="0">
                <a:cs typeface="Ali_K_Sahifa Bold" pitchFamily="2" charset="-78"/>
              </a:rPr>
              <a:t>م.د. ايمان الياس عزو                        م . فرهاد كريم مولود</a:t>
            </a:r>
            <a:endParaRPr lang="en-US" sz="3200" dirty="0" smtClean="0">
              <a:cs typeface="Ali_K_Sahifa Bold" pitchFamily="2" charset="-78"/>
            </a:endParaRPr>
          </a:p>
          <a:p>
            <a:r>
              <a:rPr lang="en-US" sz="3200" dirty="0" smtClean="0">
                <a:cs typeface="Ali_K_Sahifa Bold" pitchFamily="2" charset="-78"/>
              </a:rPr>
              <a:t>2023-2024</a:t>
            </a:r>
            <a:endParaRPr lang="en-US" sz="3200" dirty="0">
              <a:cs typeface="Ali_K_Sahifa Bold" pitchFamily="2" charset="-78"/>
            </a:endParaRPr>
          </a:p>
        </p:txBody>
      </p:sp>
      <p:pic>
        <p:nvPicPr>
          <p:cNvPr id="4" name="Picture 3"/>
          <p:cNvPicPr>
            <a:picLocks noChangeAspect="1"/>
          </p:cNvPicPr>
          <p:nvPr/>
        </p:nvPicPr>
        <p:blipFill>
          <a:blip r:embed="rId2"/>
          <a:stretch>
            <a:fillRect/>
          </a:stretch>
        </p:blipFill>
        <p:spPr>
          <a:xfrm>
            <a:off x="838200" y="228600"/>
            <a:ext cx="1853345" cy="16765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a:bodyPr>
          <a:lstStyle/>
          <a:p>
            <a:pPr algn="r"/>
            <a:r>
              <a:rPr lang="ku-Arab-IQ" u="sng" dirty="0"/>
              <a:t>ڕاهێنانی جەستەیی</a:t>
            </a:r>
            <a:r>
              <a:rPr lang="ku-Arab-IQ" dirty="0"/>
              <a:t>: ئەو جوڵانەن کە جەستە لە قاڵب دەدەن و توانای جوڵەی پەرەپێدەدەن. بەپێی ڕێسا تایبەتەکان کە بنەماکانی پەروەردەیی و بنەما زانستییەکان لەبەرچاو بگرن بۆ بەدەستهێنانی گەورەترین توانای ئەنجامدان و کارکردن لە بوارە جیاجیاکانی ژیاندا.مەرجەکان لە ڕاهێنانەکاندا:دۆخی جەستە بریتییە لەو شێوەیەی کە جەستە پێش دەستپێکردنی جوڵەیەک یان چالاکیەکی دیاریکراو (وەک وەستان - پاڵکەوتن - پاڵکەوتن - دانیشتن... هتد) دەیگرێتەبەر.تاک دەبێت پێگەی گونجاو هەڵبژێرێت لەکاتی ئەنجامدانی جوڵەیەکی دیاریکراو یان چەند جوڵەیەک کە بە پێگەی سەرەتایی ناسراوە و دەتوانێت یان بنەڕەتی (ڕەسەن) بێت، زیادەڕۆیی بێت، یان پێگەیەکی تایبەت بێت.</a:t>
            </a:r>
            <a:endParaRPr lang="en-US" dirty="0"/>
          </a:p>
        </p:txBody>
      </p:sp>
    </p:spTree>
    <p:extLst>
      <p:ext uri="{BB962C8B-B14F-4D97-AF65-F5344CB8AC3E}">
        <p14:creationId xmlns:p14="http://schemas.microsoft.com/office/powerpoint/2010/main" val="163836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59436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109728" indent="0" algn="ctr">
              <a:buNone/>
            </a:pPr>
            <a:r>
              <a:rPr lang="ar-IQ" sz="3000" dirty="0">
                <a:solidFill>
                  <a:srgbClr val="FF0000"/>
                </a:solidFill>
              </a:rPr>
              <a:t>أولا : الأوضاع الأصلية :</a:t>
            </a:r>
            <a:endParaRPr lang="en-US" sz="3000" dirty="0">
              <a:solidFill>
                <a:srgbClr val="FF0000"/>
              </a:solidFill>
            </a:endParaRPr>
          </a:p>
          <a:p>
            <a:pPr marL="109728" indent="0" algn="r">
              <a:buNone/>
            </a:pPr>
            <a:r>
              <a:rPr lang="ar-IQ" sz="2800" dirty="0"/>
              <a:t>وهى الأوضاع الطبيعية السهلة التى تشكل أساس جميع الأوضاع التى يتخذها الجسم , وهى </a:t>
            </a:r>
            <a:r>
              <a:rPr lang="ar-IQ" sz="2800" dirty="0" smtClean="0"/>
              <a:t>  على </a:t>
            </a:r>
            <a:r>
              <a:rPr lang="ar-IQ" sz="2800" dirty="0"/>
              <a:t>النحو التالى </a:t>
            </a:r>
            <a:r>
              <a:rPr lang="ar-IQ" sz="2800" dirty="0" smtClean="0"/>
              <a:t>:    وقوف </a:t>
            </a:r>
            <a:r>
              <a:rPr lang="ar-IQ" sz="2800" dirty="0"/>
              <a:t>- جلوس تربيع - جثو - رقود - إنبطاح - تعلق .</a:t>
            </a:r>
            <a:endParaRPr lang="en-US" sz="2800" dirty="0"/>
          </a:p>
          <a:p>
            <a:pPr marL="109728" indent="0" algn="ctr">
              <a:buNone/>
            </a:pPr>
            <a:r>
              <a:rPr lang="ar-IQ" sz="2800" dirty="0" smtClean="0"/>
              <a:t> </a:t>
            </a:r>
            <a:r>
              <a:rPr lang="ar-IQ" sz="3000" dirty="0" smtClean="0">
                <a:solidFill>
                  <a:srgbClr val="FF0000"/>
                </a:solidFill>
              </a:rPr>
              <a:t>ثانيا / الاوضاع </a:t>
            </a:r>
            <a:r>
              <a:rPr lang="ar-IQ" sz="3000" dirty="0">
                <a:solidFill>
                  <a:srgbClr val="FF0000"/>
                </a:solidFill>
              </a:rPr>
              <a:t>المشتقة</a:t>
            </a:r>
            <a:endParaRPr lang="en-US" sz="3000" dirty="0">
              <a:solidFill>
                <a:srgbClr val="FF0000"/>
              </a:solidFill>
            </a:endParaRPr>
          </a:p>
          <a:p>
            <a:pPr marL="109728" indent="0" algn="r">
              <a:buNone/>
            </a:pPr>
            <a:r>
              <a:rPr lang="ar-IQ" sz="4400" dirty="0"/>
              <a:t> </a:t>
            </a:r>
            <a:r>
              <a:rPr lang="ar-IQ" sz="2800" dirty="0"/>
              <a:t>وهى الأوضاع التى تشتق من الأوضاع الأصلية ولكن بتحريك جزء أو أكثر من أجزاء الجسم , كتحريك مثلا الذراعين - الرأس - الجذع - الرجلين .</a:t>
            </a:r>
            <a:endParaRPr lang="en-US" sz="2800" dirty="0"/>
          </a:p>
          <a:p>
            <a:pPr marL="109728" indent="0" algn="r">
              <a:buNone/>
            </a:pPr>
            <a:r>
              <a:rPr lang="ar-IQ" sz="2800" dirty="0"/>
              <a:t>ومن المتبع عند كتابة الوضع المشتق أن يكتب أولا الوضع الأصلى يليه الجزء المراد تحريكه ثم الاتجاه . مثل : وقوف . الذراعان جانبا </a:t>
            </a:r>
            <a:r>
              <a:rPr lang="ar-IQ" sz="2800" dirty="0" smtClean="0"/>
              <a:t>.وهى </a:t>
            </a:r>
            <a:r>
              <a:rPr lang="ar-IQ" sz="2800" dirty="0"/>
              <a:t>الأوضاع التى تشتق من الأوضاع الأصلية ولكن بتحريك جزء أو </a:t>
            </a:r>
            <a:r>
              <a:rPr lang="ar-IQ" sz="2800" dirty="0" smtClean="0"/>
              <a:t>أكثرمن </a:t>
            </a:r>
            <a:r>
              <a:rPr lang="ar-IQ" sz="2800" dirty="0"/>
              <a:t>أجزاء </a:t>
            </a:r>
            <a:r>
              <a:rPr lang="ar-IQ" sz="2800" dirty="0" smtClean="0"/>
              <a:t>الجسم,كتحريك </a:t>
            </a:r>
            <a:r>
              <a:rPr lang="ar-IQ" sz="2800" dirty="0"/>
              <a:t>مثلا </a:t>
            </a:r>
            <a:r>
              <a:rPr lang="ar-IQ" sz="2800" dirty="0" smtClean="0"/>
              <a:t>الذراعين-الرأس- </a:t>
            </a:r>
            <a:r>
              <a:rPr lang="ar-IQ" sz="2800" dirty="0"/>
              <a:t>الجذع - </a:t>
            </a:r>
            <a:r>
              <a:rPr lang="ar-IQ" sz="2800" dirty="0" smtClean="0"/>
              <a:t>الرجلين</a:t>
            </a:r>
            <a:endParaRPr lang="en-US" sz="2800" dirty="0"/>
          </a:p>
          <a:p>
            <a:pPr marL="109728" indent="0" algn="r">
              <a:buNone/>
            </a:pPr>
            <a:r>
              <a:rPr lang="ar-IQ" sz="2800" dirty="0"/>
              <a:t>ولمعرفة المزيد من النماذج المرتبطة بالأوضاع المشتقة يرجى مراجعة الكتب بقسم </a:t>
            </a:r>
            <a:r>
              <a:rPr lang="ar-IQ" sz="2800" dirty="0" smtClean="0"/>
              <a:t>التمرينات </a:t>
            </a:r>
            <a:r>
              <a:rPr lang="ar-IQ" sz="2800" dirty="0"/>
              <a:t>بمكتبة الكلية فى تبويب الأوضاع المشتقة </a:t>
            </a:r>
            <a:r>
              <a:rPr lang="ar-IQ" sz="2800" dirty="0" smtClean="0"/>
              <a:t>.</a:t>
            </a:r>
          </a:p>
          <a:p>
            <a:pPr marL="109728" indent="0" algn="ctr">
              <a:buNone/>
            </a:pPr>
            <a:r>
              <a:rPr lang="ar-IQ" sz="3000" dirty="0">
                <a:solidFill>
                  <a:srgbClr val="FF0000"/>
                </a:solidFill>
              </a:rPr>
              <a:t>ثالثا : الاوضاع الأخرى </a:t>
            </a:r>
            <a:endParaRPr lang="en-US" sz="3000" dirty="0">
              <a:solidFill>
                <a:srgbClr val="FF0000"/>
              </a:solidFill>
            </a:endParaRPr>
          </a:p>
          <a:p>
            <a:pPr marL="109728" indent="0" algn="r">
              <a:buNone/>
            </a:pPr>
            <a:r>
              <a:rPr lang="ar-IQ" sz="2800" dirty="0"/>
              <a:t>وهى أوضاع خاصة يتخذها الفرد قبل بداية التمرين وهى ليست من النوع المعتاد </a:t>
            </a:r>
            <a:r>
              <a:rPr lang="ar-IQ" sz="2800" dirty="0" smtClean="0"/>
              <a:t>مثل</a:t>
            </a:r>
            <a:endParaRPr lang="en-US" sz="2800" dirty="0"/>
          </a:p>
          <a:p>
            <a:pPr marL="109728" indent="0" algn="r">
              <a:buNone/>
            </a:pPr>
            <a:r>
              <a:rPr lang="ar-IQ" sz="2800" dirty="0"/>
              <a:t>الوقوف على اليدين - الوقوف على الرأس - الوقوف على الكتفين - الجلوس </a:t>
            </a:r>
            <a:r>
              <a:rPr lang="en-US" sz="2800" dirty="0"/>
              <a:t>;</a:t>
            </a:r>
            <a:r>
              <a:rPr lang="ar-IQ" sz="2800" dirty="0"/>
              <a:t>الجثو الأفقى .. وما شابه ذلك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70000" lnSpcReduction="20000"/>
          </a:bodyPr>
          <a:lstStyle/>
          <a:p>
            <a:pPr algn="r"/>
            <a:r>
              <a:rPr lang="ku-Arab-IQ" dirty="0"/>
              <a:t>مەرجە ئەسڵیەکانئەمانە ئەو دۆخە ئاسان و سروشتیانەن کە بنەمای هەموو ئەو هەڵوێستانە پێکدەهێنن کە جەستە دەیگرێت و بەم شێوەیەن: وەستان - </a:t>
            </a:r>
            <a:r>
              <a:rPr lang="ku-Arab-IQ" dirty="0" smtClean="0"/>
              <a:t>دانیشتن، </a:t>
            </a:r>
            <a:r>
              <a:rPr lang="ku-Arab-IQ" dirty="0"/>
              <a:t>پاڵکەوتن، مەیل و هەڵواسین</a:t>
            </a:r>
            <a:r>
              <a:rPr lang="ku-Arab-IQ" dirty="0" smtClean="0"/>
              <a:t>.</a:t>
            </a:r>
            <a:endParaRPr lang="en-US" dirty="0" smtClean="0"/>
          </a:p>
          <a:p>
            <a:pPr algn="r"/>
            <a:r>
              <a:rPr lang="ku-Arab-IQ" dirty="0" smtClean="0"/>
              <a:t>  </a:t>
            </a:r>
            <a:r>
              <a:rPr lang="ku-Arab-IQ" dirty="0"/>
              <a:t>دووەم: بارودۆخە وەرگیراوەکان  ئەمانە ئەو هەڵوێستانەن کە لە هەڵوێستە ڕەسەنەکانەوە وەرگیراون، بەڵام بە جوڵاندنی بەشێک یان چەند بەشێکی جەستە، وەک جوڵاندنی بۆ نموونە قۆڵەکان - سەر - جەستە - قاچەکان.نەریتە لە کاتی نووسینی پێگەی وەرگیراودا سەرەتا پێگەی ئەسڵی بنووسرێت، دواتر ئەو بەشەی کە دەبێ بجوڵێنرێت، پاشان ئاراستەکە. وەک: وەستان. قۆڵەکان بە لایەکدا، ئەمانە ئەو هەڵوێستانەن کە لە هەڵوێستە سەرەتاییەکانەوە وەرگیراون، بەڵام بە جوڵاندنی بەشێک یان چەند بەشێکی جەستە، وەک جوڵاندنی بۆ نموونە قۆڵەکان - سەر - جەستە - قاچەکان.بۆ فێربوونی مۆدێلی زیاتری پەیوەست بە شێوازە وەرگیراوەکان، تکایە پێداچوونەوە بە کتێبەکان بکە لە بەشی ڕاهێنانەکانی کتێبخانەی کۆلێژ لە تابی شێوازە وەرگیراوەکان.سێیەم: بارودۆخی ترئەمانە هەڵوێستی تایبەتن کە تاک پێش دەستپێکردنی ڕاهێنانەکە دەیگرێتەبەر و جۆری ئاسایی نین، وەک:دەست وەستان - سەر وەستان - شان وەستان - دانیشتن، ئەژنۆی ئاسۆیی... و هاوشێوەکانی​</a:t>
            </a:r>
            <a:endParaRPr lang="en-US" dirty="0"/>
          </a:p>
        </p:txBody>
      </p:sp>
    </p:spTree>
    <p:extLst>
      <p:ext uri="{BB962C8B-B14F-4D97-AF65-F5344CB8AC3E}">
        <p14:creationId xmlns:p14="http://schemas.microsoft.com/office/powerpoint/2010/main" val="421582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410200"/>
          </a:xfrm>
        </p:spPr>
        <p:txBody>
          <a:bodyPr>
            <a:normAutofit/>
          </a:bodyPr>
          <a:lstStyle/>
          <a:p>
            <a:r>
              <a:rPr lang="ar-IQ" sz="3200" u="sng" dirty="0"/>
              <a:t>طريقة كتابة التمرينات</a:t>
            </a:r>
            <a:r>
              <a:rPr lang="ar-IQ" sz="3200" dirty="0"/>
              <a:t/>
            </a:r>
            <a:br>
              <a:rPr lang="ar-IQ" sz="3200" dirty="0"/>
            </a:br>
            <a:endParaRPr lang="ar-IQ" sz="3200" dirty="0" smtClean="0"/>
          </a:p>
          <a:p>
            <a:r>
              <a:rPr lang="ar-IQ" sz="3200" dirty="0" smtClean="0"/>
              <a:t>تتكون </a:t>
            </a:r>
            <a:r>
              <a:rPr lang="ar-IQ" sz="3200" dirty="0"/>
              <a:t>كتابة أي تمرين من ثلاثة أجزاء رئيسية</a:t>
            </a:r>
            <a:endParaRPr lang="en-US" sz="3200" dirty="0"/>
          </a:p>
          <a:p>
            <a:r>
              <a:rPr lang="ar-IQ" sz="3200" u="sng" dirty="0"/>
              <a:t>1 – الوضع الابتدائى :</a:t>
            </a:r>
            <a:br>
              <a:rPr lang="ar-IQ" sz="3200" u="sng" dirty="0"/>
            </a:br>
            <a:r>
              <a:rPr lang="ar-IQ" sz="3200" dirty="0"/>
              <a:t>وهو الوضع الذى نبدأ به التمرين ويكتب بين قوسين [ ] ويفضل أن يخص بالأقواس الكبيرة ولا يخرج عن الحالات الخمس الآتية:</a:t>
            </a:r>
            <a:br>
              <a:rPr lang="ar-IQ" sz="3200" dirty="0"/>
            </a:br>
            <a:r>
              <a:rPr lang="ar-IQ" sz="3200" dirty="0"/>
              <a:t>1- وضع أصلى فقط مثل : [وقوف] ، [جثو] ، [جلوس تربيع]،[رقود]. [تعلق].</a:t>
            </a:r>
            <a:br>
              <a:rPr lang="ar-IQ" sz="3200" dirty="0"/>
            </a:br>
            <a:r>
              <a:rPr lang="ar-IQ" sz="3200" dirty="0"/>
              <a:t>2- وضع أصلى + وضع مشتق مثال:[وقوف فتحا] ، [جثو الذراعان جانبا].</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553200"/>
          </a:xfrm>
        </p:spPr>
        <p:txBody>
          <a:bodyPr>
            <a:normAutofit/>
          </a:bodyPr>
          <a:lstStyle/>
          <a:p>
            <a:pPr marL="2057400" lvl="8" indent="0" algn="r">
              <a:buNone/>
            </a:pPr>
            <a:r>
              <a:rPr lang="ar-IQ" sz="2400" dirty="0"/>
              <a:t>3</a:t>
            </a:r>
            <a:r>
              <a:rPr lang="ar-IQ" sz="3600" dirty="0"/>
              <a:t>- وضع مشتق من الوضع الأصلى مثال: </a:t>
            </a:r>
            <a:r>
              <a:rPr lang="ar-IQ" sz="3600" dirty="0" smtClean="0"/>
              <a:t>    </a:t>
            </a:r>
          </a:p>
          <a:p>
            <a:pPr marL="2057400" lvl="8" indent="0" algn="r">
              <a:buNone/>
            </a:pPr>
            <a:r>
              <a:rPr lang="ar-IQ" sz="3600" dirty="0"/>
              <a:t> </a:t>
            </a:r>
            <a:r>
              <a:rPr lang="ar-IQ" sz="3600" dirty="0" smtClean="0"/>
              <a:t>                [</a:t>
            </a:r>
            <a:r>
              <a:rPr lang="ar-IQ" sz="3600" dirty="0"/>
              <a:t>وقوف نصفا]، [جلوس الجثو</a:t>
            </a:r>
            <a:r>
              <a:rPr lang="ar-IQ" sz="3600" dirty="0" smtClean="0"/>
              <a:t>].  </a:t>
            </a:r>
            <a:r>
              <a:rPr lang="ar-IQ" sz="3600" dirty="0"/>
              <a:t/>
            </a:r>
            <a:br>
              <a:rPr lang="ar-IQ" sz="3600" dirty="0"/>
            </a:br>
            <a:r>
              <a:rPr lang="ar-IQ" sz="3600" dirty="0"/>
              <a:t>4- وضع أصلى+أكثر من وضع مشتق: ويكتب فى هذه الحالة بالترتيب الآتى:</a:t>
            </a:r>
            <a:br>
              <a:rPr lang="ar-IQ" sz="3600" dirty="0"/>
            </a:br>
            <a:r>
              <a:rPr lang="ar-IQ" sz="3600" dirty="0"/>
              <a:t>[الوضع الأصلى ، الوضع المشتق بتحريك الرجلين ثم الذراعين وأخيرا الجذع]</a:t>
            </a:r>
            <a:br>
              <a:rPr lang="ar-IQ" sz="3600" dirty="0"/>
            </a:br>
            <a:r>
              <a:rPr lang="ar-IQ" sz="3600" dirty="0"/>
              <a:t>مثال: [وقوف فتحا. الذراعان جانبا. ميل].</a:t>
            </a:r>
            <a:br>
              <a:rPr lang="ar-IQ" sz="3600" dirty="0"/>
            </a:br>
            <a:r>
              <a:rPr lang="ar-IQ" sz="3600" dirty="0"/>
              <a:t>أي يكتب الرجلين. الذراعين . الجذع.</a:t>
            </a:r>
            <a:br>
              <a:rPr lang="ar-IQ" sz="3600" dirty="0"/>
            </a:br>
            <a:r>
              <a:rPr lang="ar-IQ" sz="3600" dirty="0"/>
              <a:t>5- الأوضاع الخاصة مثال: [انبطاح] ، [انبطاح مائل معكوس] ، [جلوس التوازن]، [انسداح] ، [وقوف على أربع] ، [جلوس على أربع].</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96000"/>
          </a:xfrm>
        </p:spPr>
        <p:txBody>
          <a:bodyPr>
            <a:normAutofit/>
          </a:bodyPr>
          <a:lstStyle/>
          <a:p>
            <a:pPr marL="109728" indent="0" algn="r">
              <a:buNone/>
            </a:pPr>
            <a:r>
              <a:rPr lang="ar-IQ" sz="2800" dirty="0"/>
              <a:t>الأوضاع فى التمرينات : </a:t>
            </a:r>
            <a:endParaRPr lang="ar-IQ" sz="2800" dirty="0" smtClean="0"/>
          </a:p>
          <a:p>
            <a:pPr marL="109728" indent="0" algn="r">
              <a:buNone/>
            </a:pPr>
            <a:r>
              <a:rPr lang="ar-IQ" sz="2800" dirty="0"/>
              <a:t> </a:t>
            </a:r>
            <a:r>
              <a:rPr lang="ar-IQ" sz="2800" dirty="0" smtClean="0"/>
              <a:t>      ب </a:t>
            </a:r>
            <a:r>
              <a:rPr lang="ar-IQ" sz="2800" dirty="0"/>
              <a:t>– اصطلاح الحركة أو التمرين :</a:t>
            </a:r>
            <a:br>
              <a:rPr lang="ar-IQ" sz="2800" dirty="0"/>
            </a:br>
            <a:r>
              <a:rPr lang="ar-IQ" sz="2800" dirty="0" smtClean="0"/>
              <a:t>يتمثل </a:t>
            </a:r>
            <a:r>
              <a:rPr lang="ar-IQ" sz="2800" dirty="0"/>
              <a:t>اصطلاح الحركة أو التمرين فى ثلاث أجزاء ترتب كما يلى:</a:t>
            </a:r>
            <a:br>
              <a:rPr lang="ar-IQ" sz="2800" dirty="0"/>
            </a:br>
            <a:r>
              <a:rPr lang="ar-IQ" sz="2800" dirty="0"/>
              <a:t>1- حركات التمرين (نوع الحركة) مثال: ثنى.مد.رفع حفض. ميل .لف).</a:t>
            </a:r>
            <a:br>
              <a:rPr lang="ar-IQ" sz="2800" dirty="0"/>
            </a:br>
            <a:r>
              <a:rPr lang="ar-IQ" sz="2800" dirty="0"/>
              <a:t>2- الجزء المراد تحريكه: وهو عبارة عن تحريك أحد أجزاء الجسم.</a:t>
            </a:r>
            <a:br>
              <a:rPr lang="ar-IQ" sz="2800" dirty="0"/>
            </a:br>
            <a:r>
              <a:rPr lang="ar-IQ" sz="2800" dirty="0"/>
              <a:t>3- اتجاه الحركة: وهو الطريق الذى يسلكه الجزء </a:t>
            </a:r>
            <a:r>
              <a:rPr lang="ar-IQ" sz="2800" dirty="0" smtClean="0"/>
              <a:t>اِلمراد </a:t>
            </a:r>
            <a:r>
              <a:rPr lang="ar-IQ" sz="2800" dirty="0"/>
              <a:t>تحريكه مثال:</a:t>
            </a:r>
            <a:br>
              <a:rPr lang="ar-IQ" sz="2800" dirty="0"/>
            </a:br>
            <a:r>
              <a:rPr lang="ar-IQ" sz="2800" dirty="0"/>
              <a:t>[جانبا . أماما. خلفا. مائلا.... إلخ].</a:t>
            </a:r>
            <a:br>
              <a:rPr lang="ar-IQ" sz="2800" dirty="0"/>
            </a:br>
            <a:r>
              <a:rPr lang="ar-IQ" sz="2800" dirty="0"/>
              <a:t>أمثلة: 1 - [وقوفي رفع الذراعين جانبا.</a:t>
            </a:r>
            <a:br>
              <a:rPr lang="ar-IQ" sz="2800" dirty="0"/>
            </a:br>
            <a:r>
              <a:rPr lang="ar-IQ" sz="2800" dirty="0"/>
              <a:t>تحليل التمرين فى ضوء ما سبق.</a:t>
            </a:r>
            <a:br>
              <a:rPr lang="ar-IQ" sz="2800" dirty="0"/>
            </a:br>
            <a:r>
              <a:rPr lang="ar-IQ" sz="2800" dirty="0"/>
              <a:t>[وقوف] وهو الوضع الأصلى.</a:t>
            </a:r>
            <a:br>
              <a:rPr lang="ar-IQ" sz="2800" dirty="0"/>
            </a:br>
            <a:r>
              <a:rPr lang="ar-IQ" sz="2800" dirty="0"/>
              <a:t>رفع . نوع الحركة [حركة التمرين].</a:t>
            </a:r>
            <a:br>
              <a:rPr lang="ar-IQ" sz="2800" dirty="0"/>
            </a:br>
            <a:r>
              <a:rPr lang="ar-IQ" sz="2800" dirty="0"/>
              <a:t>الذراعين: الجزء المراد تحريكه من الجسم. اصطلاح الحركة أو التمرين.</a:t>
            </a:r>
            <a:br>
              <a:rPr lang="ar-IQ" sz="2800" dirty="0"/>
            </a:br>
            <a:r>
              <a:rPr lang="ar-IQ" sz="2800" dirty="0"/>
              <a:t>جانبا: اتجاه الحركة.</a:t>
            </a:r>
            <a:endParaRPr lang="en-US" sz="2800" dirty="0"/>
          </a:p>
        </p:txBody>
      </p:sp>
    </p:spTree>
    <p:extLst>
      <p:ext uri="{BB962C8B-B14F-4D97-AF65-F5344CB8AC3E}">
        <p14:creationId xmlns:p14="http://schemas.microsoft.com/office/powerpoint/2010/main" val="396809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a:buNone/>
            </a:pPr>
            <a:r>
              <a:rPr lang="ar-IQ" sz="3200" dirty="0"/>
              <a:t>مثال: 2 – [وقوف – فتحا] ثنى الجذع أماما أسفل ثم مد الجذع عاليا وضغط المنكبين خلفا.</a:t>
            </a:r>
            <a:br>
              <a:rPr lang="ar-IQ" sz="3200" dirty="0"/>
            </a:br>
            <a:r>
              <a:rPr lang="ar-IQ" sz="3200" dirty="0"/>
              <a:t>تحليل التمرين:</a:t>
            </a:r>
            <a:br>
              <a:rPr lang="ar-IQ" sz="3200" dirty="0"/>
            </a:br>
            <a:r>
              <a:rPr lang="ar-IQ" sz="3200" dirty="0"/>
              <a:t>[وقوف. فتحا] وضع ابتدائى أصلى + وضع مشتق.</a:t>
            </a:r>
            <a:br>
              <a:rPr lang="ar-IQ" sz="3200" dirty="0"/>
            </a:br>
            <a:r>
              <a:rPr lang="ar-IQ" sz="3200" dirty="0"/>
              <a:t>ثنى – مد – ضغط نوع الحركات [حركة التمرين].</a:t>
            </a:r>
            <a:br>
              <a:rPr lang="ar-IQ" sz="3200" dirty="0"/>
            </a:br>
            <a:r>
              <a:rPr lang="ar-IQ" sz="3200" dirty="0"/>
              <a:t>الجذع – المنكبين الأجزاء المراد تحريكه من الجسم اصطلاح الحركة أو التمرين أماما أسفل –</a:t>
            </a:r>
            <a:endParaRPr lang="en-US" sz="3200" dirty="0"/>
          </a:p>
          <a:p>
            <a:pPr marL="109728" indent="0" algn="r">
              <a:buNone/>
            </a:pPr>
            <a:r>
              <a:rPr lang="ar-IQ" sz="3200" dirty="0"/>
              <a:t>ويعتبر التمرين مركب فى داخله من ثلاث اصطلاحات متتالية كل منها تتمثل فيه أ جزاء اصطلاح الحركة وقد ربط هذه الاصطلاحات الثلاثة بحروف عطف هما (ثم . الواو).</a:t>
            </a:r>
            <a:endParaRPr lang="en-US" sz="3200" dirty="0"/>
          </a:p>
        </p:txBody>
      </p:sp>
    </p:spTree>
    <p:extLst>
      <p:ext uri="{BB962C8B-B14F-4D97-AF65-F5344CB8AC3E}">
        <p14:creationId xmlns:p14="http://schemas.microsoft.com/office/powerpoint/2010/main" val="80323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629400"/>
          </a:xfrm>
        </p:spPr>
        <p:txBody>
          <a:bodyPr>
            <a:noAutofit/>
          </a:bodyPr>
          <a:lstStyle/>
          <a:p>
            <a:pPr marL="109728" indent="0" algn="r">
              <a:buNone/>
            </a:pPr>
            <a:r>
              <a:rPr lang="ar-IQ" sz="3200" dirty="0"/>
              <a:t>ج – الوضع النهائى:</a:t>
            </a:r>
            <a:br>
              <a:rPr lang="ar-IQ" sz="3200" dirty="0"/>
            </a:br>
            <a:r>
              <a:rPr lang="ar-IQ" sz="3200" dirty="0"/>
              <a:t>وهو الشكل الذى ينتهى إليه التمرين ولا يكتب عادة إذا كان نفس الوضع الذى بدأ منه التمرين ولكن يذكر فى حالة إذا وصل لوضع مختلف ويبدأ منه تمرين آخر فيصبح وضع ابتدائى للتمرين السابق.</a:t>
            </a:r>
            <a:br>
              <a:rPr lang="ar-IQ" sz="3200" dirty="0"/>
            </a:br>
            <a:r>
              <a:rPr lang="ar-IQ" sz="3200" dirty="0"/>
              <a:t>وهناك ملاحظات خاصة بكتابة التمرين يجب معرفتها وهى حروف العطف التى تستخدم عند أداء أكثر من حركة للتمرين وترتب كما يلى:</a:t>
            </a:r>
            <a:br>
              <a:rPr lang="ar-IQ" sz="3200" dirty="0"/>
            </a:br>
            <a:r>
              <a:rPr lang="ar-IQ" sz="3200" dirty="0"/>
              <a:t>1- (الواو – الفاء – ثم – علامة الجمع " + " ) بحيث تأخذ الصورة التالية: تؤدى الحركة الأولى أولاً والثانية فالثالثة ثم الرابعة + الخامسة وإذا زادت الحركات عن ذلك تكرر ما سبق بنفس الترتيب.</a:t>
            </a:r>
            <a:br>
              <a:rPr lang="ar-IQ" sz="3200" dirty="0"/>
            </a:br>
            <a:r>
              <a:rPr lang="ar-IQ" sz="3200" dirty="0"/>
              <a:t>مثال: [وقوف] وضع القدم أماما ويرفع الذراعين جانبا فميل الجذع أماما ثم ثنى الذراعين + مد الجذع ومد الذراعين أسفل فوضع القدم الأمامية بجوار الخلفية.</a:t>
            </a:r>
            <a:endParaRPr lang="en-US" sz="3200" dirty="0"/>
          </a:p>
        </p:txBody>
      </p:sp>
    </p:spTree>
    <p:extLst>
      <p:ext uri="{BB962C8B-B14F-4D97-AF65-F5344CB8AC3E}">
        <p14:creationId xmlns:p14="http://schemas.microsoft.com/office/powerpoint/2010/main" val="1290044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a:buNone/>
            </a:pPr>
            <a:r>
              <a:rPr lang="ar-IQ" sz="2800" dirty="0"/>
              <a:t>2- يستخدم حرف الجر " مع " للدلالة على أن الحركات تؤدى معا فى زمن واحد.</a:t>
            </a:r>
            <a:br>
              <a:rPr lang="ar-IQ" sz="2800" dirty="0"/>
            </a:br>
            <a:r>
              <a:rPr lang="ar-IQ" sz="2800" dirty="0"/>
              <a:t>3- عند كتابة التمرين لا نخص (لا نعين) الذراع أو الرجل إن كانت اليمنى أو اليسرى ولا نخص أيضا (لا نعين) الجانب الأيمن أو الأيسر.</a:t>
            </a:r>
            <a:br>
              <a:rPr lang="ar-IQ" sz="2800" dirty="0"/>
            </a:br>
            <a:r>
              <a:rPr lang="ar-IQ" sz="2800" dirty="0"/>
              <a:t>4- تستخدم كلمة " بالتبادل" عند تحريك العضو لاتجاهين متقابلين مع عدم الثبات فى الوضع الابتدائى ويستدل عليها بوجودها فى نهاية اصطلاح التمرين مثال: [وقوف. ثبات الوسط] لف الجذع بالتبادل.</a:t>
            </a:r>
            <a:br>
              <a:rPr lang="ar-IQ" sz="2800" dirty="0"/>
            </a:br>
            <a:r>
              <a:rPr lang="ar-IQ" sz="2800" dirty="0"/>
              <a:t>كما تستخدم نفس الكلمة فى حالة تأدية زميلين نفس العمل العضلى مع اختلاف زمن الأداء (ليس فى زمن واحد) بل على التوالى.</a:t>
            </a:r>
            <a:br>
              <a:rPr lang="ar-IQ" sz="2800" dirty="0"/>
            </a:br>
            <a:r>
              <a:rPr lang="ar-IQ" sz="2800" dirty="0"/>
              <a:t>مثال: [وقوف. ظهرا. الظهر. الذراعان عاليا تشبيك مع الزميل] حمل الزميل على الظهر بالتبادل.</a:t>
            </a:r>
            <a:br>
              <a:rPr lang="ar-IQ" sz="2800" dirty="0"/>
            </a:br>
            <a:r>
              <a:rPr lang="ar-IQ" sz="2800" dirty="0"/>
              <a:t>ولو نظرنا لهذا التمرين سوف نجد أن العمل واحد ولكن الزمن يختلف مع عدم الثبات فى الوضع الابتدائى أيضا.</a:t>
            </a:r>
            <a:endParaRPr lang="en-US" sz="2800" dirty="0"/>
          </a:p>
        </p:txBody>
      </p:sp>
    </p:spTree>
    <p:extLst>
      <p:ext uri="{BB962C8B-B14F-4D97-AF65-F5344CB8AC3E}">
        <p14:creationId xmlns:p14="http://schemas.microsoft.com/office/powerpoint/2010/main" val="212718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rtl="1">
              <a:buNone/>
            </a:pPr>
            <a:r>
              <a:rPr lang="ar-IQ" dirty="0"/>
              <a:t>5- تستخدم الإشارات التالية للدلالة على عدد المشتركين فى التمرين:</a:t>
            </a:r>
            <a:br>
              <a:rPr lang="ar-IQ" dirty="0"/>
            </a:br>
            <a:r>
              <a:rPr lang="ar-IQ" dirty="0"/>
              <a:t>أ – ( : ) تمرين زوجى (زميلين فقط).</a:t>
            </a:r>
            <a:br>
              <a:rPr lang="ar-IQ" dirty="0"/>
            </a:br>
            <a:r>
              <a:rPr lang="ar-IQ" dirty="0"/>
              <a:t>\ب ) تمرين ثلاثى (ثلاثة زملاء)</a:t>
            </a:r>
            <a:br>
              <a:rPr lang="ar-IQ" dirty="0"/>
            </a:br>
            <a:r>
              <a:rPr lang="ar-IQ" dirty="0"/>
              <a:t>ج- ( : : ) تمرين رباعى (أربعة زملاء). </a:t>
            </a:r>
            <a:endParaRPr lang="en-US" dirty="0"/>
          </a:p>
          <a:p>
            <a:pPr marL="109728" indent="0" algn="r">
              <a:buNone/>
            </a:pPr>
            <a:r>
              <a:rPr lang="en-US" dirty="0"/>
              <a:t> </a:t>
            </a:r>
            <a:r>
              <a:rPr lang="ar-IQ" dirty="0"/>
              <a:t>  </a:t>
            </a:r>
            <a:r>
              <a:rPr lang="ar-IQ" dirty="0" smtClean="0"/>
              <a:t>الوضع </a:t>
            </a:r>
            <a:r>
              <a:rPr lang="ar-IQ" dirty="0"/>
              <a:t>هو الشكل الذى يتخذه الجسم قبل البدء فى الحركة أو نشاط معين ( كالوقوف - الرقود - الانبطاح - الجلوس ... الخ) .</a:t>
            </a:r>
            <a:endParaRPr lang="en-US" dirty="0"/>
          </a:p>
          <a:p>
            <a:pPr marL="109728" indent="0" algn="r">
              <a:buNone/>
            </a:pPr>
            <a:r>
              <a:rPr lang="ar-IQ" dirty="0"/>
              <a:t>ويتعين على الفرد أن يختار الوضع المناسب عند أدائه لحركة معينة أو عدة حركات , وهو ما يعرف بالوضع الابتدائى , وهو إما أن يكون أساسيا (أصليا) أو مشتفا أو وضع خاص .</a:t>
            </a:r>
            <a:endParaRPr lang="en-US" dirty="0"/>
          </a:p>
          <a:p>
            <a:pPr marL="109728" indent="0" algn="r">
              <a:buNone/>
            </a:pPr>
            <a:r>
              <a:rPr lang="ar-IQ" dirty="0"/>
              <a:t>أولا : الأوضاع الأصلية :</a:t>
            </a:r>
            <a:endParaRPr lang="en-US" dirty="0"/>
          </a:p>
          <a:p>
            <a:pPr marL="109728" indent="0" algn="r">
              <a:buNone/>
            </a:pPr>
            <a:r>
              <a:rPr lang="ar-IQ" dirty="0"/>
              <a:t>وهى الأوضاع الطبيعية السهلة التى تشكل أساس جميع الأوضاع التى يتخذها الجسم , وهى على النحو التالى :</a:t>
            </a:r>
            <a:endParaRPr lang="en-US" dirty="0"/>
          </a:p>
          <a:p>
            <a:pPr marL="109728" indent="0" algn="r">
              <a:buNone/>
            </a:pPr>
            <a:r>
              <a:rPr lang="ar-IQ" dirty="0"/>
              <a:t>وقوف - جلوس تربيع - جثو - رقود - إنبطاح - تعلق رس والاحتفاض بالانفعالات وضبطها </a:t>
            </a:r>
            <a:endParaRPr lang="en-US" dirty="0"/>
          </a:p>
          <a:p>
            <a:pPr marL="109728" indent="0" algn="r">
              <a:buNone/>
            </a:pPr>
            <a:endParaRPr lang="en-US" dirty="0"/>
          </a:p>
        </p:txBody>
      </p:sp>
    </p:spTree>
    <p:extLst>
      <p:ext uri="{BB962C8B-B14F-4D97-AF65-F5344CB8AC3E}">
        <p14:creationId xmlns:p14="http://schemas.microsoft.com/office/powerpoint/2010/main" val="19038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3998"/>
            <a:ext cx="8229600" cy="1143000"/>
          </a:xfrm>
        </p:spPr>
        <p:txBody>
          <a:bodyPr/>
          <a:lstStyle/>
          <a:p>
            <a:pPr algn="ctr"/>
            <a:r>
              <a:rPr lang="ar-IQ" dirty="0" smtClean="0"/>
              <a:t>مكونات العملية التعليمية</a:t>
            </a:r>
            <a:endParaRPr lang="en-US" dirty="0"/>
          </a:p>
        </p:txBody>
      </p:sp>
      <p:pic>
        <p:nvPicPr>
          <p:cNvPr id="8" name="Content Placeholder 7"/>
          <p:cNvPicPr>
            <a:picLocks noGrp="1" noChangeAspect="1"/>
          </p:cNvPicPr>
          <p:nvPr>
            <p:ph idx="1"/>
          </p:nvPr>
        </p:nvPicPr>
        <p:blipFill>
          <a:blip r:embed="rId2"/>
          <a:stretch>
            <a:fillRect/>
          </a:stretch>
        </p:blipFill>
        <p:spPr>
          <a:xfrm>
            <a:off x="457200" y="1839119"/>
            <a:ext cx="7620000" cy="3810000"/>
          </a:xfrm>
          <a:prstGeom prst="rect">
            <a:avLst/>
          </a:prstGeom>
        </p:spPr>
      </p:pic>
    </p:spTree>
    <p:extLst>
      <p:ext uri="{BB962C8B-B14F-4D97-AF65-F5344CB8AC3E}">
        <p14:creationId xmlns:p14="http://schemas.microsoft.com/office/powerpoint/2010/main" val="395738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8991600" cy="5931091"/>
          </a:xfrm>
        </p:spPr>
        <p:txBody>
          <a:bodyPr/>
          <a:lstStyle/>
          <a:p>
            <a:pPr marL="109728" indent="0" algn="ctr">
              <a:buNone/>
            </a:pPr>
            <a:r>
              <a:rPr lang="ar-IQ" sz="3200" dirty="0"/>
              <a:t>الاوضاع المشتقة</a:t>
            </a:r>
            <a:endParaRPr lang="en-US" sz="3200" dirty="0"/>
          </a:p>
          <a:p>
            <a:pPr marL="109728" indent="0" algn="r">
              <a:buNone/>
            </a:pPr>
            <a:r>
              <a:rPr lang="ar-IQ" dirty="0"/>
              <a:t>وهى الأوضاع التى تشتق من الأوضاع الأصلية ولكن بتحريك جزء أو أكثر من أجزاء الجسم , كتحريك مثلا الذراعين - الرأس - الجذع - الرجلين .</a:t>
            </a:r>
            <a:endParaRPr lang="en-US" dirty="0"/>
          </a:p>
          <a:p>
            <a:pPr marL="109728" indent="0" algn="r">
              <a:buNone/>
            </a:pPr>
            <a:r>
              <a:rPr lang="ar-IQ" dirty="0"/>
              <a:t>ومن المتبع عند كتابة الوضع المشتق أن يكتب أولا الوضع الأصلى يليه الجزء المراد تحريكه ثم الاتجاه . مثل : وقوف . الذراعان جانبا .</a:t>
            </a:r>
            <a:endParaRPr lang="en-US" dirty="0"/>
          </a:p>
          <a:p>
            <a:pPr marL="109728" indent="0" algn="r">
              <a:buNone/>
            </a:pPr>
            <a:r>
              <a:rPr lang="ar-IQ" dirty="0"/>
              <a:t>ولمعرفة المزيد من النماذج المرتبطة بالأوضاع المشتقة يرجى مراجعة الكتب بقسم التمرينات بمكتبة الكلية فى تبويب الأوضاع المشتقة .</a:t>
            </a:r>
            <a:endParaRPr lang="en-US" dirty="0"/>
          </a:p>
          <a:p>
            <a:pPr marL="109728" indent="0" algn="r">
              <a:buNone/>
            </a:pPr>
            <a:r>
              <a:rPr lang="ar-IQ" dirty="0"/>
              <a:t>ثالثا : الاوضاع الأخرى </a:t>
            </a:r>
            <a:endParaRPr lang="en-US" dirty="0"/>
          </a:p>
          <a:p>
            <a:pPr marL="109728" indent="0" algn="r">
              <a:buNone/>
            </a:pPr>
            <a:r>
              <a:rPr lang="ar-IQ" dirty="0"/>
              <a:t>وهى أوضاع خاصة يتخذها الفرد قبل بداية التمرين وهى ليست من النوع المعتاد مثل :-</a:t>
            </a:r>
            <a:endParaRPr lang="en-US" dirty="0"/>
          </a:p>
          <a:p>
            <a:pPr marL="109728" indent="0" algn="r">
              <a:buNone/>
            </a:pPr>
            <a:r>
              <a:rPr lang="ar-IQ" dirty="0"/>
              <a:t>الوقوف على اليدين - الوقوف على الرأس - الوقوف على الكتفين - الجلوس </a:t>
            </a:r>
            <a:r>
              <a:rPr lang="en-US" dirty="0"/>
              <a:t>;</a:t>
            </a:r>
            <a:r>
              <a:rPr lang="ar-IQ" dirty="0"/>
              <a:t>الجثو الأفقى .. وما شابه </a:t>
            </a:r>
            <a:r>
              <a:rPr lang="ar-IQ" dirty="0" smtClean="0"/>
              <a:t>ذلك</a:t>
            </a:r>
            <a:endParaRPr lang="en-US" dirty="0"/>
          </a:p>
        </p:txBody>
      </p:sp>
    </p:spTree>
    <p:extLst>
      <p:ext uri="{BB962C8B-B14F-4D97-AF65-F5344CB8AC3E}">
        <p14:creationId xmlns:p14="http://schemas.microsoft.com/office/powerpoint/2010/main" val="413041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lstStyle/>
          <a:p>
            <a:pPr marL="109728" indent="0" algn="r">
              <a:buNone/>
            </a:pPr>
            <a:r>
              <a:rPr lang="ar-IQ" dirty="0"/>
              <a:t>طريقة كتابة التمرينات</a:t>
            </a:r>
            <a:br>
              <a:rPr lang="ar-IQ" dirty="0"/>
            </a:br>
            <a:r>
              <a:rPr lang="ar-IQ" dirty="0"/>
              <a:t>تتكون كتابة أي تمرين من ثلاثة أجزاء رئيسية</a:t>
            </a:r>
            <a:endParaRPr lang="en-US" dirty="0"/>
          </a:p>
          <a:p>
            <a:pPr marL="109728" indent="0" algn="r">
              <a:buNone/>
            </a:pPr>
            <a:r>
              <a:rPr lang="ar-IQ" u="sng" dirty="0"/>
              <a:t>1 – الوضع الابتدائى :</a:t>
            </a:r>
            <a:r>
              <a:rPr lang="ar-IQ" dirty="0"/>
              <a:t/>
            </a:r>
            <a:br>
              <a:rPr lang="ar-IQ" dirty="0"/>
            </a:br>
            <a:r>
              <a:rPr lang="ar-IQ" dirty="0"/>
              <a:t>وهو الوضع الذى نبدأ به التمرين ويكتب بين قوسين [ ] ويفضل أن يخص بالأقواس الكبيرة ولا يخرج عن الحالات الخمس الآتية:</a:t>
            </a:r>
            <a:br>
              <a:rPr lang="ar-IQ" dirty="0"/>
            </a:br>
            <a:r>
              <a:rPr lang="ar-IQ" dirty="0"/>
              <a:t>1- وضع أصلى فقط مثل : [وقوف] ، [جثو] ، [جلوس تربيع]،[رقود]. [تعلق].</a:t>
            </a:r>
            <a:br>
              <a:rPr lang="ar-IQ" dirty="0"/>
            </a:br>
            <a:r>
              <a:rPr lang="ar-IQ" dirty="0"/>
              <a:t>2- وضع أصلى + وضع مشتق مثال:[وقوف فتحا] ، [جثو الذراعان جانبا].</a:t>
            </a:r>
            <a:br>
              <a:rPr lang="ar-IQ" dirty="0"/>
            </a:br>
            <a:r>
              <a:rPr lang="ar-IQ" dirty="0"/>
              <a:t>3- وضع مشتق من الوضع الأصلى مثال: [وقوف نصفا]، [جلوس الجثو].</a:t>
            </a:r>
            <a:br>
              <a:rPr lang="ar-IQ" dirty="0"/>
            </a:br>
            <a:r>
              <a:rPr lang="ar-IQ" dirty="0"/>
              <a:t>4- وضع أصلى+أكثر من وضع مشتق: ويكتب فى هذه الحالة بالترتيب الآتى:</a:t>
            </a:r>
            <a:br>
              <a:rPr lang="ar-IQ" dirty="0"/>
            </a:br>
            <a:r>
              <a:rPr lang="ar-IQ" dirty="0"/>
              <a:t>[الوضع الأصلى ، الوضع المشتق بتحريك الرجلين ثم الذراعين وأخيرا الجذع]</a:t>
            </a:r>
            <a:br>
              <a:rPr lang="ar-IQ" dirty="0"/>
            </a:br>
            <a:r>
              <a:rPr lang="ar-IQ" dirty="0"/>
              <a:t>مثال: [وقوف فتحا. الذراعان جانبا. ميل].</a:t>
            </a:r>
            <a:br>
              <a:rPr lang="ar-IQ" dirty="0"/>
            </a:br>
            <a:r>
              <a:rPr lang="ar-IQ" dirty="0"/>
              <a:t>أي يكتب الرجلين. الذراعين . الجذع.</a:t>
            </a:r>
            <a:br>
              <a:rPr lang="ar-IQ" dirty="0"/>
            </a:br>
            <a:r>
              <a:rPr lang="ar-IQ" dirty="0"/>
              <a:t>5- الأوضاع الخاصة مثال: [انبطاح] ، [انبطاح مائل معكوس] ، [جلوس التوازن]، [انسداح] ، [وقوف على أربع] ، [جلوس على أربع].</a:t>
            </a:r>
            <a:endParaRPr lang="en-US" dirty="0"/>
          </a:p>
          <a:p>
            <a:pPr marL="109728" indent="0" algn="r">
              <a:buNone/>
            </a:pPr>
            <a:endParaRPr lang="en-US" dirty="0"/>
          </a:p>
        </p:txBody>
      </p:sp>
    </p:spTree>
    <p:extLst>
      <p:ext uri="{BB962C8B-B14F-4D97-AF65-F5344CB8AC3E}">
        <p14:creationId xmlns:p14="http://schemas.microsoft.com/office/powerpoint/2010/main" val="29298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931091"/>
          </a:xfrm>
        </p:spPr>
        <p:txBody>
          <a:bodyPr>
            <a:noAutofit/>
          </a:bodyPr>
          <a:lstStyle/>
          <a:p>
            <a:pPr marL="109728" indent="0" algn="r">
              <a:buNone/>
            </a:pPr>
            <a:r>
              <a:rPr lang="ar-IQ" sz="2800" dirty="0"/>
              <a:t>ب – اصطلاح الحركة أو التمرين :</a:t>
            </a:r>
            <a:br>
              <a:rPr lang="ar-IQ" sz="2800" dirty="0"/>
            </a:br>
            <a:r>
              <a:rPr lang="ar-IQ" sz="2800" dirty="0"/>
              <a:t>يتمثل اصطلاح الحركة أو التمرين فى ثلاث أجزاء ترتب كما يلى:</a:t>
            </a:r>
            <a:br>
              <a:rPr lang="ar-IQ" sz="2800" dirty="0"/>
            </a:br>
            <a:r>
              <a:rPr lang="ar-IQ" sz="2800" dirty="0"/>
              <a:t>1- حركات التمرين (نوع الحركة) مثال: ثنى.مد.رفع حفض. ميل .لف).</a:t>
            </a:r>
            <a:br>
              <a:rPr lang="ar-IQ" sz="2800" dirty="0"/>
            </a:br>
            <a:r>
              <a:rPr lang="ar-IQ" sz="2800" dirty="0"/>
              <a:t>2- الجزء المراد تحريكه: وهو عبارة عن تحريك أحد أجزاء الجسم.</a:t>
            </a:r>
            <a:br>
              <a:rPr lang="ar-IQ" sz="2800" dirty="0"/>
            </a:br>
            <a:r>
              <a:rPr lang="ar-IQ" sz="2800" dirty="0"/>
              <a:t>3- اتجاه الحركة: وهو الطريق الذى يسلكه الجزء المراد تحريكه مثال:</a:t>
            </a:r>
            <a:br>
              <a:rPr lang="ar-IQ" sz="2800" dirty="0"/>
            </a:br>
            <a:r>
              <a:rPr lang="ar-IQ" sz="2800" dirty="0"/>
              <a:t>[جانبا . أماما. خلفا. مائلا.... إلخ]. </a:t>
            </a:r>
            <a:endParaRPr lang="en-US" sz="2800" dirty="0" smtClean="0"/>
          </a:p>
          <a:p>
            <a:pPr marL="109728" indent="0" algn="r">
              <a:buNone/>
            </a:pPr>
            <a:r>
              <a:rPr lang="ar-IQ" sz="2800" dirty="0" smtClean="0"/>
              <a:t>رفع </a:t>
            </a:r>
            <a:r>
              <a:rPr lang="ar-IQ" sz="2800" dirty="0"/>
              <a:t>الذراعين</a:t>
            </a:r>
            <a:br>
              <a:rPr lang="ar-IQ" sz="2800" dirty="0"/>
            </a:br>
            <a:r>
              <a:rPr lang="ar-IQ" sz="2800" dirty="0"/>
              <a:t>أمثلة: 1 - [</a:t>
            </a:r>
            <a:r>
              <a:rPr lang="ar-IQ" sz="2800" dirty="0" smtClean="0"/>
              <a:t>وقوف</a:t>
            </a:r>
            <a:r>
              <a:rPr lang="en-US" sz="2800" dirty="0" smtClean="0"/>
              <a:t>  </a:t>
            </a:r>
            <a:r>
              <a:rPr lang="ar-IQ" sz="2800" dirty="0" smtClean="0"/>
              <a:t>جانبا</a:t>
            </a:r>
            <a:r>
              <a:rPr lang="ar-IQ" sz="2800" dirty="0"/>
              <a:t>.</a:t>
            </a:r>
            <a:br>
              <a:rPr lang="ar-IQ" sz="2800" dirty="0"/>
            </a:br>
            <a:r>
              <a:rPr lang="ar-IQ" sz="2800" dirty="0"/>
              <a:t>تحليل التمرين فى ضوء ما سبق.</a:t>
            </a:r>
            <a:br>
              <a:rPr lang="ar-IQ" sz="2800" dirty="0"/>
            </a:br>
            <a:r>
              <a:rPr lang="ar-IQ" sz="2800" dirty="0"/>
              <a:t>[وقوف] وهو الوضع الأصلى.</a:t>
            </a:r>
            <a:br>
              <a:rPr lang="ar-IQ" sz="2800" dirty="0"/>
            </a:br>
            <a:r>
              <a:rPr lang="ar-IQ" sz="2800" dirty="0"/>
              <a:t>رفع . نوع الحركة [حركة التمرين].</a:t>
            </a:r>
            <a:br>
              <a:rPr lang="ar-IQ" sz="2800" dirty="0"/>
            </a:br>
            <a:r>
              <a:rPr lang="ar-IQ" sz="2800" dirty="0"/>
              <a:t>الذراعين: الجزء المراد تحريكه من الجسم. اصطلاح الحركة أو التمرين.</a:t>
            </a:r>
            <a:br>
              <a:rPr lang="ar-IQ" sz="2800" dirty="0"/>
            </a:br>
            <a:r>
              <a:rPr lang="ar-IQ" sz="2800" dirty="0"/>
              <a:t>جانبا: اتجاه الحركة.</a:t>
            </a:r>
            <a:endParaRPr lang="en-US" sz="2800" dirty="0"/>
          </a:p>
        </p:txBody>
      </p:sp>
    </p:spTree>
    <p:extLst>
      <p:ext uri="{BB962C8B-B14F-4D97-AF65-F5344CB8AC3E}">
        <p14:creationId xmlns:p14="http://schemas.microsoft.com/office/powerpoint/2010/main" val="126207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a:buNone/>
            </a:pPr>
            <a:r>
              <a:rPr lang="ar-IQ" sz="3200" dirty="0"/>
              <a:t>مثال: 2 – [وقوف – فتحا] ثنى الجذع أماما أسفل ثم مد الجذع </a:t>
            </a:r>
            <a:endParaRPr lang="ar-IQ" sz="3200" dirty="0" smtClean="0"/>
          </a:p>
          <a:p>
            <a:pPr marL="109728" indent="0" algn="r">
              <a:buNone/>
            </a:pPr>
            <a:r>
              <a:rPr lang="ar-IQ" sz="3200" dirty="0" smtClean="0"/>
              <a:t>عاليا </a:t>
            </a:r>
            <a:r>
              <a:rPr lang="ar-IQ" sz="3200" dirty="0"/>
              <a:t>وضغط المنكبين خلفا.</a:t>
            </a:r>
            <a:br>
              <a:rPr lang="ar-IQ" sz="3200" dirty="0"/>
            </a:br>
            <a:endParaRPr lang="ar-IQ" sz="3200" dirty="0" smtClean="0"/>
          </a:p>
          <a:p>
            <a:pPr marL="109728" indent="0" algn="r">
              <a:buNone/>
            </a:pPr>
            <a:r>
              <a:rPr lang="ar-IQ" sz="3200" dirty="0"/>
              <a:t> </a:t>
            </a:r>
            <a:r>
              <a:rPr lang="ar-IQ" sz="3200" dirty="0" smtClean="0"/>
              <a:t>        تحليل </a:t>
            </a:r>
            <a:r>
              <a:rPr lang="ar-IQ" sz="3200" dirty="0"/>
              <a:t>التمرين:</a:t>
            </a:r>
            <a:br>
              <a:rPr lang="ar-IQ" sz="3200" dirty="0"/>
            </a:br>
            <a:r>
              <a:rPr lang="ar-IQ" sz="3200" dirty="0"/>
              <a:t>[وقوف. فتحا] وضع ابتدائى أصلى + وضع مشتق.</a:t>
            </a:r>
            <a:br>
              <a:rPr lang="ar-IQ" sz="3200" dirty="0"/>
            </a:br>
            <a:r>
              <a:rPr lang="ar-IQ" sz="3200" dirty="0"/>
              <a:t>ثنى – مد – ضغط نوع الحركات [حركة التمرين].</a:t>
            </a:r>
            <a:br>
              <a:rPr lang="ar-IQ" sz="3200" dirty="0"/>
            </a:br>
            <a:r>
              <a:rPr lang="ar-IQ" sz="3200" dirty="0"/>
              <a:t>الجذع – المنكبين الأجزاء المراد تحريكه من الجسم اصطلاح الحركة أو التمرين أماما أسفل –</a:t>
            </a:r>
            <a:endParaRPr lang="en-US" sz="3200" dirty="0"/>
          </a:p>
          <a:p>
            <a:pPr marL="109728" indent="0" algn="r">
              <a:buNone/>
            </a:pPr>
            <a:r>
              <a:rPr lang="ar-IQ" sz="3200" dirty="0"/>
              <a:t>ويعتبر التمرين مركب فى داخله من ثلاث اصطلاحات متتالية كل منها تتمثل فيه أ جزاء اصطلاح الحركة وقد ربط هذه الاصطلاحات الثلاثة بحروف عطف هما (ثم . الواو).</a:t>
            </a:r>
            <a:endParaRPr lang="en-US" sz="3200" dirty="0"/>
          </a:p>
        </p:txBody>
      </p:sp>
    </p:spTree>
    <p:extLst>
      <p:ext uri="{BB962C8B-B14F-4D97-AF65-F5344CB8AC3E}">
        <p14:creationId xmlns:p14="http://schemas.microsoft.com/office/powerpoint/2010/main" val="222660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10117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a:buNone/>
            </a:pPr>
            <a:r>
              <a:rPr lang="ar-IQ" sz="3200" dirty="0"/>
              <a:t>ج – الوضع النهائى:</a:t>
            </a:r>
            <a:br>
              <a:rPr lang="ar-IQ" sz="3200" dirty="0"/>
            </a:br>
            <a:r>
              <a:rPr lang="ar-IQ" sz="3200" dirty="0" smtClean="0"/>
              <a:t>    وهو </a:t>
            </a:r>
            <a:r>
              <a:rPr lang="ar-IQ" sz="3200" dirty="0"/>
              <a:t>الشكل الذى ينتهى إليه التمرين ولا يكتب عادة إذا كان نفس الوضع الذى بدأ منه التمرين ولكن يذكر فى حالة إذا وصل لوضع مختلف ويبدأ منه تمرين آخر فيصبح وضع ابتدائى للتمرين السابق.</a:t>
            </a:r>
            <a:br>
              <a:rPr lang="ar-IQ" sz="3200" dirty="0"/>
            </a:br>
            <a:r>
              <a:rPr lang="ar-IQ" sz="3200" dirty="0"/>
              <a:t>وهناك ملاحظات خاصة بكتابة التمرين يجب معرفتها وهى حروف العطف التى تستخدم عند أداء أكثر من حركة للتمرين وترتب كما يلى:</a:t>
            </a:r>
            <a:br>
              <a:rPr lang="ar-IQ" sz="3200" dirty="0"/>
            </a:br>
            <a:r>
              <a:rPr lang="ar-IQ" sz="3200" dirty="0"/>
              <a:t>1- (الواو – الفاء – ثم – علامة الجمع " + " ) بحيث تأخذ الصورة التالية: تؤدى الحركة الأولى أولاً والثانية فالثالثة ثم الرابعة + الخامسة وإذا زادت الحركات عن ذلك تكرر ما سبق بنفس الترتيب.</a:t>
            </a:r>
            <a:endParaRPr lang="en-US" sz="3200" dirty="0"/>
          </a:p>
        </p:txBody>
      </p:sp>
    </p:spTree>
    <p:extLst>
      <p:ext uri="{BB962C8B-B14F-4D97-AF65-F5344CB8AC3E}">
        <p14:creationId xmlns:p14="http://schemas.microsoft.com/office/powerpoint/2010/main" val="158549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a:buNone/>
            </a:pPr>
            <a:r>
              <a:rPr lang="ar-IQ" sz="3200" dirty="0"/>
              <a:t>مثال: [وقوف] وضع القدم أماما ويرفع الذراعين جانبا فميل الجذع أماما ثم ثنى الذراعين + مد الجذع ومد الذراعين أسفل فوضع القدم الأمامية بجوار الخلفية.</a:t>
            </a:r>
            <a:br>
              <a:rPr lang="ar-IQ" sz="3200" dirty="0"/>
            </a:br>
            <a:r>
              <a:rPr lang="ar-IQ" sz="3200" dirty="0"/>
              <a:t>2- يستخدم حرف الجر " مع " للدلالة على أن الحركات تؤدى معا فى زمن واحد.</a:t>
            </a:r>
            <a:br>
              <a:rPr lang="ar-IQ" sz="3200" dirty="0"/>
            </a:br>
            <a:r>
              <a:rPr lang="ar-IQ" sz="3200" dirty="0"/>
              <a:t>3- عند كتابة التمرين لا نخص (لا نعين) الذراع أو الرجل إن كانت اليمنى أو اليسرى ولا نخص أيضا (لا نعين) الجانب الأيمن أو الأيسر.</a:t>
            </a:r>
            <a:br>
              <a:rPr lang="ar-IQ" sz="3200" dirty="0"/>
            </a:br>
            <a:r>
              <a:rPr lang="ar-IQ" sz="3200" dirty="0"/>
              <a:t>4- تستخدم كلمة " بالتبادل" عند تحريك العضو لاتجاهين متقابلين مع عدم الثبات فى الوضع الابتدائى ويستدل عليها بوجودها فى نهاية اصطلاح التمرين </a:t>
            </a:r>
            <a:endParaRPr lang="en-US" sz="3200" dirty="0"/>
          </a:p>
        </p:txBody>
      </p:sp>
    </p:spTree>
    <p:extLst>
      <p:ext uri="{BB962C8B-B14F-4D97-AF65-F5344CB8AC3E}">
        <p14:creationId xmlns:p14="http://schemas.microsoft.com/office/powerpoint/2010/main" val="2058147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a:buNone/>
            </a:pPr>
            <a:r>
              <a:rPr lang="ar-IQ" sz="3200" dirty="0"/>
              <a:t>مثال: [وقوف. ثبات الوسط] لف الجذع بالتبادل.</a:t>
            </a:r>
            <a:br>
              <a:rPr lang="ar-IQ" sz="3200" dirty="0"/>
            </a:br>
            <a:r>
              <a:rPr lang="ar-IQ" sz="3200" dirty="0"/>
              <a:t>كما تستخدم نفس الكلمة فى حالة تأدية زميلين نفس العمل العضلى مع اختلاف زمن الأداء (ليس فى زمن واحد) بل على التوالى.</a:t>
            </a:r>
            <a:br>
              <a:rPr lang="ar-IQ" sz="3200" dirty="0"/>
            </a:br>
            <a:r>
              <a:rPr lang="ar-IQ" sz="3200" dirty="0"/>
              <a:t>مثال: [وقوف. ظهرا. الظهر. الذراعان عاليا تشبيك مع الزميل] حمل الزميل على الظهر بالتبادل.</a:t>
            </a:r>
            <a:br>
              <a:rPr lang="ar-IQ" sz="3200" dirty="0"/>
            </a:br>
            <a:r>
              <a:rPr lang="ar-IQ" sz="3200" dirty="0"/>
              <a:t>ولو نظرنا لهذا التمرين سوف نجد أن العمل واحد ولكن الزمن يختلف مع عدم الثبات فى الوضع الابتدائى أيضا.</a:t>
            </a:r>
            <a:br>
              <a:rPr lang="ar-IQ" sz="3200" dirty="0"/>
            </a:br>
            <a:r>
              <a:rPr lang="ar-IQ" sz="3200" dirty="0"/>
              <a:t>5- تستخدم الإشارات التالية للدلالة على عدد المشتركين فى التمرين:</a:t>
            </a:r>
            <a:br>
              <a:rPr lang="ar-IQ" sz="3200" dirty="0"/>
            </a:br>
            <a:r>
              <a:rPr lang="ar-IQ" sz="3200" dirty="0"/>
              <a:t>أ – ( : ) تمرين زوجى (زميلين فقط).</a:t>
            </a:r>
            <a:br>
              <a:rPr lang="ar-IQ" sz="3200" dirty="0"/>
            </a:br>
            <a:r>
              <a:rPr lang="ar-IQ" sz="3200" dirty="0"/>
              <a:t>\ب ) تمرين ثلاثى (ثلاثة زملاء)</a:t>
            </a:r>
            <a:br>
              <a:rPr lang="ar-IQ" sz="3200" dirty="0"/>
            </a:br>
            <a:r>
              <a:rPr lang="ar-IQ" sz="3200" dirty="0"/>
              <a:t>ج- ( : : ) تمرين رباعى (أربعة زملاء)</a:t>
            </a:r>
            <a:endParaRPr lang="en-US" sz="3200" dirty="0"/>
          </a:p>
          <a:p>
            <a:pPr marL="109728" indent="0" algn="r">
              <a:buNone/>
            </a:pPr>
            <a:endParaRPr lang="en-US" sz="3200" dirty="0"/>
          </a:p>
        </p:txBody>
      </p:sp>
    </p:spTree>
    <p:extLst>
      <p:ext uri="{BB962C8B-B14F-4D97-AF65-F5344CB8AC3E}">
        <p14:creationId xmlns:p14="http://schemas.microsoft.com/office/powerpoint/2010/main" val="160771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rtl="1">
              <a:buNone/>
            </a:pPr>
            <a:r>
              <a:rPr lang="ar-IQ" dirty="0"/>
              <a:t> الايعاز:  انه الالفاظ والعبارات الاصطلاحية التي يلقيها معلم التربية الرياضية على تلاميذ الصف للقيام بالحركات اة التمارين او اداء اي نوع من النشاط , وهذه الالفاظ او العبارات لابد ان تخضع للشروط </a:t>
            </a:r>
            <a:r>
              <a:rPr lang="en-US" dirty="0"/>
              <a:t>  </a:t>
            </a:r>
            <a:r>
              <a:rPr lang="ar-IQ" dirty="0"/>
              <a:t>معينة وقواعد متعددة</a:t>
            </a:r>
            <a:r>
              <a:rPr lang="ar-IQ" dirty="0" smtClean="0"/>
              <a:t>.</a:t>
            </a:r>
          </a:p>
          <a:p>
            <a:pPr marL="109728" indent="0" algn="r" rtl="1">
              <a:buNone/>
            </a:pPr>
            <a:endParaRPr lang="en-US" dirty="0"/>
          </a:p>
          <a:p>
            <a:pPr marL="109728" indent="0" algn="r">
              <a:buNone/>
            </a:pPr>
            <a:r>
              <a:rPr lang="ar-IQ" u="sng" dirty="0"/>
              <a:t>شروط الايعاز: </a:t>
            </a:r>
            <a:r>
              <a:rPr lang="ar-IQ" dirty="0"/>
              <a:t>يخضع الايعاز في التمارين البدنية لشروط معينة هي :-</a:t>
            </a:r>
            <a:endParaRPr lang="en-US" dirty="0"/>
          </a:p>
          <a:p>
            <a:pPr marL="109728" indent="0" algn="r">
              <a:buNone/>
            </a:pPr>
            <a:r>
              <a:rPr lang="ar-IQ" dirty="0"/>
              <a:t>1- ان لايطلق المعلم ايعازه الا بعد ان يكون التلاميذ في حالة السكون</a:t>
            </a:r>
            <a:endParaRPr lang="en-US" dirty="0"/>
          </a:p>
          <a:p>
            <a:pPr marL="109728" indent="0" algn="r">
              <a:buNone/>
            </a:pPr>
            <a:r>
              <a:rPr lang="ar-IQ" dirty="0"/>
              <a:t>2- يكون الايعاز بلغة واضحة ومفهومة وعدم الاطالة </a:t>
            </a:r>
            <a:endParaRPr lang="en-US" dirty="0"/>
          </a:p>
          <a:p>
            <a:pPr marL="109728" indent="0" algn="r">
              <a:buNone/>
            </a:pPr>
            <a:r>
              <a:rPr lang="ar-IQ" dirty="0"/>
              <a:t>3- ان يكون صوت المعلم مسموعا من قبل التلاميذ</a:t>
            </a:r>
            <a:endParaRPr lang="en-US" dirty="0"/>
          </a:p>
          <a:p>
            <a:pPr marL="109728" indent="0" algn="r">
              <a:buNone/>
            </a:pPr>
            <a:r>
              <a:rPr lang="ar-IQ" dirty="0"/>
              <a:t>4- يجب ان يكون المعلم طبيعا غير متكلف عند اعطاء الايعاز</a:t>
            </a:r>
            <a:endParaRPr lang="en-US" dirty="0"/>
          </a:p>
          <a:p>
            <a:pPr marL="109728" indent="0" algn="r">
              <a:buNone/>
            </a:pPr>
            <a:r>
              <a:rPr lang="ar-IQ" dirty="0"/>
              <a:t>5- ان يتناسب الايعاز نوع الحركة من حيث القوة والسرعة والبطء </a:t>
            </a:r>
            <a:endParaRPr lang="en-US" dirty="0"/>
          </a:p>
          <a:p>
            <a:pPr marL="109728" indent="0" algn="r">
              <a:buNone/>
            </a:pPr>
            <a:r>
              <a:rPr lang="ar-IQ" dirty="0" smtClean="0"/>
              <a:t>6- </a:t>
            </a:r>
            <a:r>
              <a:rPr lang="ar-IQ" dirty="0"/>
              <a:t>ان يراعي المعلم موضوع الشمس بالنسبة الى وقوف التلاميذ</a:t>
            </a:r>
            <a:endParaRPr lang="en-US" dirty="0"/>
          </a:p>
          <a:p>
            <a:pPr marL="109728" indent="0" algn="r">
              <a:buNone/>
            </a:pPr>
            <a:r>
              <a:rPr lang="ar-IQ" dirty="0"/>
              <a:t>7- استخدام المصطلحان الرياضية الصحيحة التي تناسب مستوى فهم التلاميذ</a:t>
            </a:r>
            <a:endParaRPr lang="en-US" dirty="0"/>
          </a:p>
        </p:txBody>
      </p:sp>
    </p:spTree>
    <p:extLst>
      <p:ext uri="{BB962C8B-B14F-4D97-AF65-F5344CB8AC3E}">
        <p14:creationId xmlns:p14="http://schemas.microsoft.com/office/powerpoint/2010/main" val="390564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686800" cy="6007291"/>
          </a:xfrm>
        </p:spPr>
        <p:txBody>
          <a:bodyPr>
            <a:normAutofit fontScale="92500" lnSpcReduction="10000"/>
          </a:bodyPr>
          <a:lstStyle/>
          <a:p>
            <a:pPr marL="109728" indent="0" algn="r">
              <a:buNone/>
            </a:pPr>
            <a:r>
              <a:rPr lang="en-US" sz="3200" dirty="0"/>
              <a:t>:</a:t>
            </a:r>
            <a:r>
              <a:rPr lang="ar-IQ" sz="3200" dirty="0"/>
              <a:t>اقسام الايعاز</a:t>
            </a:r>
            <a:endParaRPr lang="en-US" sz="3200" dirty="0"/>
          </a:p>
          <a:p>
            <a:pPr marL="109728" indent="0" algn="r">
              <a:buNone/>
            </a:pPr>
            <a:r>
              <a:rPr lang="ar-IQ" sz="3200" dirty="0"/>
              <a:t>يقسم الى ثلاثة اقسام رئيسة هي:</a:t>
            </a:r>
            <a:endParaRPr lang="en-US" sz="3200" dirty="0"/>
          </a:p>
          <a:p>
            <a:pPr marL="109728" indent="0" algn="r">
              <a:buNone/>
            </a:pPr>
            <a:r>
              <a:rPr lang="ar-IQ" sz="3200" dirty="0"/>
              <a:t>1- الاخبار (التنبيه ) :</a:t>
            </a:r>
            <a:endParaRPr lang="en-US" sz="3200" dirty="0"/>
          </a:p>
          <a:p>
            <a:pPr marL="109728" indent="0" algn="r">
              <a:buNone/>
            </a:pPr>
            <a:r>
              <a:rPr lang="ar-IQ" sz="3200" dirty="0"/>
              <a:t>يتكون من عدة كلمات تدل على اجزاء الجسم المراد تحريكها والاتجاه والطريقة التي تتحرك بها هذه الاقسام ويجب ان يكون معبرا عن الحركة المطلوبة وكيفية ادائها .</a:t>
            </a:r>
            <a:endParaRPr lang="en-US" sz="3200" dirty="0"/>
          </a:p>
          <a:p>
            <a:pPr marL="109728" indent="0" algn="r">
              <a:buNone/>
            </a:pPr>
            <a:r>
              <a:rPr lang="en-US" sz="3200" dirty="0"/>
              <a:t> </a:t>
            </a:r>
          </a:p>
          <a:p>
            <a:pPr marL="109728" indent="0" algn="r">
              <a:buNone/>
            </a:pPr>
            <a:r>
              <a:rPr lang="ar-IQ" sz="3200" dirty="0"/>
              <a:t>مثال/1 الذراعان جانبا عاليا ......... رفع</a:t>
            </a:r>
            <a:endParaRPr lang="en-US" sz="3200" dirty="0"/>
          </a:p>
          <a:p>
            <a:pPr marL="109728" indent="0" algn="r">
              <a:buNone/>
            </a:pPr>
            <a:r>
              <a:rPr lang="ar-IQ" sz="3200" dirty="0"/>
              <a:t>الذراعان جانبا عاليا هي كلمات الاخبار موضحا منه اجزاء الجسم المراد تحريكها ونوع اتجاه الحركة</a:t>
            </a:r>
            <a:endParaRPr lang="en-US" sz="3200" dirty="0"/>
          </a:p>
          <a:p>
            <a:pPr marL="109728" indent="0" algn="r">
              <a:buNone/>
            </a:pPr>
            <a:r>
              <a:rPr lang="ar-IQ" sz="3200" dirty="0"/>
              <a:t>مثال/2 باقصى سرعة الى الجدار المقابل............ هرول</a:t>
            </a:r>
            <a:endParaRPr lang="en-US" sz="3200" dirty="0"/>
          </a:p>
          <a:p>
            <a:pPr marL="109728" indent="0" algn="r">
              <a:buNone/>
            </a:pPr>
            <a:endParaRPr lang="en-US" sz="3200" dirty="0"/>
          </a:p>
        </p:txBody>
      </p:sp>
    </p:spTree>
    <p:extLst>
      <p:ext uri="{BB962C8B-B14F-4D97-AF65-F5344CB8AC3E}">
        <p14:creationId xmlns:p14="http://schemas.microsoft.com/office/powerpoint/2010/main" val="15728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79386" y="2490788"/>
            <a:ext cx="4593166" cy="3444875"/>
          </a:xfrm>
          <a:prstGeom prst="rect">
            <a:avLst/>
          </a:prstGeom>
        </p:spPr>
      </p:pic>
    </p:spTree>
    <p:extLst>
      <p:ext uri="{BB962C8B-B14F-4D97-AF65-F5344CB8AC3E}">
        <p14:creationId xmlns:p14="http://schemas.microsoft.com/office/powerpoint/2010/main" val="11030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a:bodyPr>
          <a:lstStyle/>
          <a:p>
            <a:pPr algn="r"/>
            <a:r>
              <a:rPr lang="ku-Arab-IQ" dirty="0"/>
              <a:t>بەشەکانی ڕێنماییدابەشکراوە بەسەر سێ بەشی سەرەکیدا: </a:t>
            </a:r>
            <a:endParaRPr lang="ar-IQ" dirty="0" smtClean="0"/>
          </a:p>
          <a:p>
            <a:pPr algn="r"/>
            <a:r>
              <a:rPr lang="ku-Arab-IQ" dirty="0" smtClean="0"/>
              <a:t>١ - </a:t>
            </a:r>
            <a:r>
              <a:rPr lang="ku-Arab-IQ" dirty="0"/>
              <a:t>هەواڵ (ئاگاداری):پێکدێت لە چەند وشەیەک کە ئاماژەن بۆ ئەو بەشانەی لەش کە دەبێ بجوڵێن و ئاراستە و شێوازی جوڵەی ئەو بەشانە، و دەبێت گوزارشت لە جوڵەی خوازراو و چۆنیەتی ئەنجامدانی بکات</a:t>
            </a:r>
            <a:r>
              <a:rPr lang="ku-Arab-IQ" dirty="0" smtClean="0"/>
              <a:t>.</a:t>
            </a:r>
            <a:endParaRPr lang="ar-IQ" dirty="0" smtClean="0"/>
          </a:p>
          <a:p>
            <a:pPr algn="r"/>
            <a:r>
              <a:rPr lang="ku-Arab-IQ" dirty="0" smtClean="0"/>
              <a:t>نموونە1 </a:t>
            </a:r>
            <a:r>
              <a:rPr lang="ar-IQ" dirty="0" smtClean="0"/>
              <a:t>/ </a:t>
            </a:r>
            <a:r>
              <a:rPr lang="ku-Arab-IQ" dirty="0" smtClean="0"/>
              <a:t>قۆڵەکان </a:t>
            </a:r>
            <a:r>
              <a:rPr lang="ku-Arab-IQ" dirty="0"/>
              <a:t>بە لایەک بەرز.........بەرزکردنەوەقۆڵەکان بە لایەک بەرز وشەی هەواڵەکانن، کە نیشان دەدەن کام بەشەکانی جەستە بجوڵێن و جۆری ئاراستەی </a:t>
            </a:r>
            <a:r>
              <a:rPr lang="ku-Arab-IQ" dirty="0" smtClean="0"/>
              <a:t>جوڵە</a:t>
            </a:r>
            <a:endParaRPr lang="ar-IQ" dirty="0" smtClean="0"/>
          </a:p>
          <a:p>
            <a:pPr algn="r"/>
            <a:r>
              <a:rPr lang="ku-Arab-IQ" dirty="0" smtClean="0"/>
              <a:t>نموونە/2</a:t>
            </a:r>
            <a:r>
              <a:rPr lang="ar-IQ" dirty="0" smtClean="0"/>
              <a:t>/</a:t>
            </a:r>
            <a:r>
              <a:rPr lang="ku-Arab-IQ" dirty="0" smtClean="0"/>
              <a:t> </a:t>
            </a:r>
            <a:r>
              <a:rPr lang="ku-Arab-IQ" dirty="0"/>
              <a:t>بەوپەڕی خێراییەوە بۆ دیواری بەرامبەر............ ڕاکردن</a:t>
            </a:r>
            <a:endParaRPr lang="en-US" dirty="0"/>
          </a:p>
        </p:txBody>
      </p:sp>
    </p:spTree>
    <p:extLst>
      <p:ext uri="{BB962C8B-B14F-4D97-AF65-F5344CB8AC3E}">
        <p14:creationId xmlns:p14="http://schemas.microsoft.com/office/powerpoint/2010/main" val="167545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fontScale="92500" lnSpcReduction="10000"/>
          </a:bodyPr>
          <a:lstStyle/>
          <a:p>
            <a:pPr marL="109728" indent="0" algn="r">
              <a:buNone/>
            </a:pPr>
            <a:r>
              <a:rPr lang="ar-IQ" dirty="0"/>
              <a:t>ثانيا / برهة الانتظار :</a:t>
            </a:r>
            <a:endParaRPr lang="en-US" dirty="0"/>
          </a:p>
          <a:p>
            <a:pPr marL="109728" indent="0" algn="r">
              <a:buNone/>
            </a:pPr>
            <a:r>
              <a:rPr lang="ar-IQ" dirty="0"/>
              <a:t>وهي فترة السكون الواقعة بين الاخبار والحكم ,</a:t>
            </a:r>
            <a:endParaRPr lang="en-US" dirty="0"/>
          </a:p>
          <a:p>
            <a:pPr marL="109728" indent="0" algn="r">
              <a:buNone/>
            </a:pPr>
            <a:r>
              <a:rPr lang="ar-IQ" dirty="0"/>
              <a:t>وقد تكون برهة الانتظار طويلة في الظروف الاتية :</a:t>
            </a:r>
            <a:endParaRPr lang="en-US" dirty="0"/>
          </a:p>
          <a:p>
            <a:pPr marL="109728" indent="0" algn="r">
              <a:buNone/>
            </a:pPr>
            <a:r>
              <a:rPr lang="ar-IQ" dirty="0"/>
              <a:t>- مع التلاميذ في المراحل التعليمية الاولى</a:t>
            </a:r>
            <a:endParaRPr lang="en-US" dirty="0"/>
          </a:p>
          <a:p>
            <a:pPr marL="109728" indent="0" algn="r">
              <a:buNone/>
            </a:pPr>
            <a:r>
              <a:rPr lang="ar-IQ" dirty="0"/>
              <a:t>- اذا كان مستوى التلاميذ ضعيف </a:t>
            </a:r>
            <a:endParaRPr lang="en-US" dirty="0"/>
          </a:p>
          <a:p>
            <a:pPr marL="109728" indent="0" algn="r">
              <a:buNone/>
            </a:pPr>
            <a:r>
              <a:rPr lang="ar-IQ" dirty="0"/>
              <a:t>- في حالة الايعاز على التمارين المركبة والصعبة </a:t>
            </a:r>
            <a:endParaRPr lang="en-US" dirty="0"/>
          </a:p>
          <a:p>
            <a:pPr marL="109728" indent="0" algn="r">
              <a:buNone/>
            </a:pPr>
            <a:r>
              <a:rPr lang="ar-IQ" dirty="0"/>
              <a:t>- لاعطاء الفرصة للتلاميذ المتاخرين للعمل مع زملائهم بتوقيت واحد</a:t>
            </a:r>
            <a:endParaRPr lang="en-US" dirty="0"/>
          </a:p>
          <a:p>
            <a:pPr marL="109728" indent="0" algn="r">
              <a:buNone/>
            </a:pPr>
            <a:r>
              <a:rPr lang="ar-IQ" dirty="0"/>
              <a:t>- اذا كان التمرين جيدا</a:t>
            </a:r>
            <a:endParaRPr lang="en-US" dirty="0"/>
          </a:p>
          <a:p>
            <a:pPr marL="109728" indent="0" algn="r">
              <a:buNone/>
            </a:pPr>
            <a:r>
              <a:rPr lang="ar-IQ" dirty="0"/>
              <a:t>ب/ تكون برهة الانتظار قصيرة في الظروف الاتية :</a:t>
            </a:r>
            <a:endParaRPr lang="en-US" dirty="0"/>
          </a:p>
          <a:p>
            <a:pPr marL="109728" indent="0" algn="r">
              <a:buNone/>
            </a:pPr>
            <a:r>
              <a:rPr lang="ar-IQ" dirty="0"/>
              <a:t>- اذا كان التمرين البدني سهلا </a:t>
            </a:r>
            <a:endParaRPr lang="en-US" dirty="0"/>
          </a:p>
          <a:p>
            <a:pPr marL="109728" indent="0" algn="r">
              <a:buNone/>
            </a:pPr>
            <a:r>
              <a:rPr lang="ar-IQ" dirty="0"/>
              <a:t>- مع التلاميذ المتقدمين في المهارات الحركية </a:t>
            </a:r>
            <a:endParaRPr lang="en-US" dirty="0"/>
          </a:p>
          <a:p>
            <a:pPr marL="109728" indent="0" algn="r">
              <a:buNone/>
            </a:pPr>
            <a:r>
              <a:rPr lang="ar-IQ" dirty="0"/>
              <a:t>- اذا كان الاخبار قصيرا </a:t>
            </a:r>
            <a:endParaRPr lang="en-US" dirty="0"/>
          </a:p>
          <a:p>
            <a:pPr marL="109728" indent="0" algn="r">
              <a:buNone/>
            </a:pPr>
            <a:r>
              <a:rPr lang="ar-IQ" dirty="0"/>
              <a:t>- في الحركات التي تحتاج الى استجابة </a:t>
            </a:r>
            <a:r>
              <a:rPr lang="ar-IQ" dirty="0" smtClean="0"/>
              <a:t>سريعة</a:t>
            </a:r>
            <a:endParaRPr lang="en-US" dirty="0"/>
          </a:p>
        </p:txBody>
      </p:sp>
    </p:spTree>
    <p:extLst>
      <p:ext uri="{BB962C8B-B14F-4D97-AF65-F5344CB8AC3E}">
        <p14:creationId xmlns:p14="http://schemas.microsoft.com/office/powerpoint/2010/main" val="64985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a:bodyPr>
          <a:lstStyle/>
          <a:p>
            <a:pPr algn="r"/>
            <a:r>
              <a:rPr lang="ku-Arab-IQ" dirty="0"/>
              <a:t>دووەم: ماوەی چاوەڕوانی:قۆناغی بێدەنگییە لە نێوان هەواڵ و حوکمدا.لەوانەیە ماوەی چاوەڕوانی لەم بارودۆخانەدا درێژ بێت:-لەگەڵ قوتابیانی قۆناغە سەرەتاییەکانی خوێندن- ئەگەر ئاستی قوتابی لاواز بێت- لە حاڵەتی فێرکردن لەسەر ڕاهێنانە ئاڵۆز و قورسەکان- بۆ ئەوەی دەرفەت بدرێت بە خوێندکارە دواکەوتووەکان کە لە هەمان کاتدا لەگەڵ هاوکارەکانیان کار بکەن- ئەگەر ڕاهێنانەکە باش بووب/ ماوەی چاوەڕوانی لەم بارودۆخەی خوارەوە کورت دەبێت: ١.- ئەگەر وەرزشی جەستەیی ئاسان بوو-لەگەڵ ئەو خوێندکارانەی کە توانای جوڵەی پێشکەوتوویان هەیە- ئەگەر هەواڵەکە کورت بێت- لەو جوڵانەی کە پێویستیان بە وەڵامدانەوەی خێرا هەیە</a:t>
            </a:r>
            <a:endParaRPr lang="en-US" dirty="0"/>
          </a:p>
        </p:txBody>
      </p:sp>
    </p:spTree>
    <p:extLst>
      <p:ext uri="{BB962C8B-B14F-4D97-AF65-F5344CB8AC3E}">
        <p14:creationId xmlns:p14="http://schemas.microsoft.com/office/powerpoint/2010/main" val="109755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rtl="1">
              <a:buNone/>
            </a:pPr>
            <a:r>
              <a:rPr lang="ar-IQ" sz="3600" dirty="0" smtClean="0"/>
              <a:t>3/ </a:t>
            </a:r>
            <a:r>
              <a:rPr lang="ar-IQ" sz="3600" dirty="0"/>
              <a:t>الاجراء( الحكم </a:t>
            </a:r>
            <a:r>
              <a:rPr lang="ar-IQ" sz="3600" dirty="0" smtClean="0"/>
              <a:t>)</a:t>
            </a:r>
          </a:p>
          <a:p>
            <a:pPr marL="109728" indent="0" algn="r" rtl="1">
              <a:buNone/>
            </a:pPr>
            <a:r>
              <a:rPr lang="ar-IQ" sz="3600" dirty="0"/>
              <a:t> </a:t>
            </a:r>
            <a:r>
              <a:rPr lang="ar-IQ" sz="3600" dirty="0" smtClean="0"/>
              <a:t>  </a:t>
            </a:r>
            <a:r>
              <a:rPr lang="en-US" sz="3600" dirty="0" smtClean="0"/>
              <a:t> </a:t>
            </a:r>
            <a:r>
              <a:rPr lang="ar-IQ" sz="3600" dirty="0" smtClean="0"/>
              <a:t>وهي </a:t>
            </a:r>
            <a:r>
              <a:rPr lang="ar-IQ" sz="3600" dirty="0"/>
              <a:t>كلمة الامر التي يبدأ العمل بعدها مباشرة وتاتي بعد فترة الانتظار .</a:t>
            </a:r>
            <a:endParaRPr lang="en-US" sz="3600" dirty="0"/>
          </a:p>
          <a:p>
            <a:pPr marL="109728" indent="0" algn="r">
              <a:buNone/>
            </a:pPr>
            <a:r>
              <a:rPr lang="ar-IQ" sz="3600" dirty="0"/>
              <a:t>وقد يكون الاجراء لفظيا ويسمى ( الاجراء اللفظي ), او عددا ويسمى ( الاجراء العددي ) .وهي على النحو الاتي :</a:t>
            </a:r>
            <a:endParaRPr lang="en-US" sz="3600" dirty="0"/>
          </a:p>
          <a:p>
            <a:pPr marL="109728" indent="0" algn="r">
              <a:buNone/>
            </a:pPr>
            <a:r>
              <a:rPr lang="ar-IQ" sz="3600" dirty="0"/>
              <a:t>الاجراء لفظيا    (ثني , مد , جلوس, )</a:t>
            </a:r>
            <a:endParaRPr lang="en-US" sz="3600" dirty="0"/>
          </a:p>
          <a:p>
            <a:pPr marL="109728" indent="0" algn="r">
              <a:buNone/>
            </a:pPr>
            <a:r>
              <a:rPr lang="ar-IQ" sz="3600" dirty="0"/>
              <a:t>مثال : الذراعين.............ثني </a:t>
            </a:r>
            <a:endParaRPr lang="en-US" sz="3600" dirty="0"/>
          </a:p>
          <a:p>
            <a:pPr marL="109728" indent="0" algn="r">
              <a:buNone/>
            </a:pPr>
            <a:r>
              <a:rPr lang="ar-IQ" sz="3600" dirty="0"/>
              <a:t>على الاربع .................جلوس </a:t>
            </a:r>
            <a:endParaRPr lang="en-US" sz="3600" dirty="0"/>
          </a:p>
          <a:p>
            <a:pPr marL="109728" indent="0" algn="r">
              <a:buNone/>
            </a:pPr>
            <a:endParaRPr lang="en-US" sz="3600" dirty="0"/>
          </a:p>
        </p:txBody>
      </p:sp>
    </p:spTree>
    <p:extLst>
      <p:ext uri="{BB962C8B-B14F-4D97-AF65-F5344CB8AC3E}">
        <p14:creationId xmlns:p14="http://schemas.microsoft.com/office/powerpoint/2010/main" val="1607554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gn="r"/>
            <a:r>
              <a:rPr lang="ar-IQ" dirty="0" smtClean="0"/>
              <a:t>3</a:t>
            </a:r>
            <a:r>
              <a:rPr lang="ku-Arab-IQ" dirty="0" smtClean="0"/>
              <a:t>/ </a:t>
            </a:r>
            <a:r>
              <a:rPr lang="ku-Arab-IQ" dirty="0"/>
              <a:t>ڕێکار (حوکمدان)     وشەی فەرمانە کە دوای ئەوە یەکسەر کردار دەست پێدەکات و دوای ماوەی چاوەڕوانی دێت.لەوانەیە ڕێکارەکە زارەکی بێت، پێی دەوترێت (ڕێکاری زارەکی)، یان ژمارەیی بێت، پێی دەوترێت (ڕێکاری ژمارەیی)، ئەوان بەم شێوەیەن:ڕێکاری زارەکی (چەرخان، درێژکردنەوە، دانیشتن،)نموونە: قۆڵەکان.............چەماونبە چوار پێیەوە... دانیشتن</a:t>
            </a:r>
            <a:endParaRPr lang="en-US" dirty="0"/>
          </a:p>
        </p:txBody>
      </p:sp>
    </p:spTree>
    <p:extLst>
      <p:ext uri="{BB962C8B-B14F-4D97-AF65-F5344CB8AC3E}">
        <p14:creationId xmlns:p14="http://schemas.microsoft.com/office/powerpoint/2010/main" val="692241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a:bodyPr>
          <a:lstStyle/>
          <a:p>
            <a:pPr algn="r"/>
            <a:r>
              <a:rPr lang="ku-Arab-IQ" dirty="0"/>
              <a:t>ڕێکاری زارەکی-ژمارەیی: ڕەنگە ڕێکارەکە زارەکی یان ژمارەیی بێت، لەم حاڵەتەدا دەبێت لە سەرەتای هەواڵەکەدا ئاماژە بە وشەیەکی ژمارەیی بکرێت (ئاگاداری).نموونە/1:(بە وەستانەوە) قۆڵەکانت لە پێشەوە بەرز بکەرەوە و پاشان ئەژنۆکان بە تەواوی بچەمێنەرەوە. (4 دووبارەکردنەوە)ڕێنمایی سەبارەت بە دۆخی سەرەتایی:قوتابیان ...............سەرنج- ڕێنمایی سەبارەت بە جوڵە بنەڕەتییەکان: ١.قۆڵ لە پێشەوە...............بەرز بکەرەوە- ڕێنماییکردنی بزووتنەوە کۆنەپەرستانەکان: ١.ئەژنۆی تەواو............م.د(بە وەستانەوە) قۆڵەکانت لە پێشەوە بەرز بکەرەوە و پاشان ئەژنۆکان بە تەواوی بچەمێنەرەوە. (4 دووبارەکردنەوە)</a:t>
            </a:r>
            <a:endParaRPr lang="en-US" dirty="0"/>
          </a:p>
        </p:txBody>
      </p:sp>
    </p:spTree>
    <p:extLst>
      <p:ext uri="{BB962C8B-B14F-4D97-AF65-F5344CB8AC3E}">
        <p14:creationId xmlns:p14="http://schemas.microsoft.com/office/powerpoint/2010/main" val="3154991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lnSpcReduction="10000"/>
          </a:bodyPr>
          <a:lstStyle/>
          <a:p>
            <a:pPr marL="109728" indent="0" algn="r">
              <a:buNone/>
            </a:pPr>
            <a:r>
              <a:rPr lang="ar-IQ" sz="2800" u="sng" dirty="0" smtClean="0"/>
              <a:t>الاجراء اللفظي العددي/ </a:t>
            </a:r>
            <a:r>
              <a:rPr lang="ar-IQ" sz="2800" dirty="0" smtClean="0"/>
              <a:t>وقد يكون الاجراء لفظيا وععديا ففي هذه الحالة يجب ذكر كلمة بالعدد في بداية الاخبار (التنبيه ), </a:t>
            </a:r>
            <a:endParaRPr lang="en-US" sz="2800" dirty="0" smtClean="0"/>
          </a:p>
          <a:p>
            <a:pPr marL="109728" indent="0" algn="r">
              <a:buNone/>
            </a:pPr>
            <a:r>
              <a:rPr lang="ar-IQ" sz="2800" dirty="0" smtClean="0"/>
              <a:t>مثال /1: </a:t>
            </a:r>
            <a:endParaRPr lang="en-US" sz="2800" dirty="0" smtClean="0"/>
          </a:p>
          <a:p>
            <a:pPr marL="109728" indent="0" algn="r">
              <a:buNone/>
            </a:pPr>
            <a:r>
              <a:rPr lang="ar-IQ" sz="2800" dirty="0" smtClean="0"/>
              <a:t>(الوقوف) رفع الذراعين اماما ثم ثني الركبتين كاملا.     (4 عدات )</a:t>
            </a:r>
            <a:endParaRPr lang="en-US" sz="2800" dirty="0" smtClean="0"/>
          </a:p>
          <a:p>
            <a:pPr marL="109728" indent="0" algn="r">
              <a:buNone/>
            </a:pPr>
            <a:r>
              <a:rPr lang="ar-IQ" sz="2800" dirty="0" smtClean="0"/>
              <a:t>الايعاز على الوضع الابتدائي: </a:t>
            </a:r>
            <a:endParaRPr lang="en-US" sz="2800" dirty="0" smtClean="0"/>
          </a:p>
          <a:p>
            <a:pPr marL="109728" indent="0" algn="r">
              <a:buNone/>
            </a:pPr>
            <a:r>
              <a:rPr lang="ar-IQ" sz="2800" dirty="0" smtClean="0"/>
              <a:t>طلاب ...............انتباه</a:t>
            </a:r>
            <a:endParaRPr lang="en-US" sz="2800" dirty="0" smtClean="0"/>
          </a:p>
          <a:p>
            <a:pPr marL="109728" indent="0" algn="r">
              <a:buNone/>
            </a:pPr>
            <a:r>
              <a:rPr lang="ar-IQ" sz="2800" dirty="0" smtClean="0"/>
              <a:t>-  الايعاز على الحركات الاساسية : </a:t>
            </a:r>
            <a:endParaRPr lang="en-US" sz="2800" dirty="0" smtClean="0"/>
          </a:p>
          <a:p>
            <a:pPr marL="109728" indent="0" algn="r">
              <a:buNone/>
            </a:pPr>
            <a:r>
              <a:rPr lang="ar-IQ" sz="2800" dirty="0" smtClean="0"/>
              <a:t>الذراعان اماما ...............رفع</a:t>
            </a:r>
            <a:endParaRPr lang="en-US" sz="2800" dirty="0" smtClean="0"/>
          </a:p>
          <a:p>
            <a:pPr marL="109728" indent="0" algn="r">
              <a:buNone/>
            </a:pPr>
            <a:r>
              <a:rPr lang="ar-IQ" sz="2800" dirty="0" smtClean="0"/>
              <a:t>- الايعاز على الحركات الرجعية :</a:t>
            </a:r>
            <a:endParaRPr lang="en-US" sz="2800" dirty="0" smtClean="0"/>
          </a:p>
          <a:p>
            <a:pPr marL="109728" indent="0" algn="r">
              <a:buNone/>
            </a:pPr>
            <a:r>
              <a:rPr lang="ar-IQ" sz="2800" dirty="0" smtClean="0"/>
              <a:t>الركبتان كاملا............مد </a:t>
            </a:r>
            <a:endParaRPr lang="en-US" sz="2800" dirty="0" smtClean="0"/>
          </a:p>
          <a:p>
            <a:pPr marL="109728" indent="0" algn="r">
              <a:buNone/>
            </a:pPr>
            <a:r>
              <a:rPr lang="ar-IQ" sz="2800" dirty="0" smtClean="0"/>
              <a:t>( الوقوف ) رفع الذراعين اماما ثم ثني الركبتين كاملا .      (4 عدات )</a:t>
            </a:r>
            <a:endParaRPr lang="en-US" sz="2800" dirty="0" smtClean="0"/>
          </a:p>
          <a:p>
            <a:pPr marL="109728" indent="0" algn="r">
              <a:buNone/>
            </a:pPr>
            <a:endParaRPr lang="en-US" sz="2800" dirty="0"/>
          </a:p>
        </p:txBody>
      </p:sp>
    </p:spTree>
    <p:extLst>
      <p:ext uri="{BB962C8B-B14F-4D97-AF65-F5344CB8AC3E}">
        <p14:creationId xmlns:p14="http://schemas.microsoft.com/office/powerpoint/2010/main" val="390426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marL="109728" indent="0" algn="r" rtl="1">
              <a:buNone/>
            </a:pPr>
            <a:r>
              <a:rPr lang="ar-IQ" sz="3200" dirty="0"/>
              <a:t>3- الاجراء العددي:</a:t>
            </a:r>
            <a:endParaRPr lang="en-US" sz="3200" dirty="0"/>
          </a:p>
          <a:p>
            <a:pPr marL="109728" indent="0" algn="r">
              <a:buNone/>
            </a:pPr>
            <a:r>
              <a:rPr lang="en-US" sz="3200" dirty="0"/>
              <a:t>  </a:t>
            </a:r>
            <a:r>
              <a:rPr lang="ar-IQ" sz="3200" dirty="0"/>
              <a:t>وفيه يتم ذكر الاجراءات عدديا والابتعاد عن اللفظ</a:t>
            </a:r>
            <a:endParaRPr lang="en-US" sz="3200" dirty="0"/>
          </a:p>
          <a:p>
            <a:pPr marL="109728" indent="0" algn="r">
              <a:buNone/>
            </a:pPr>
            <a:r>
              <a:rPr lang="ar-IQ" sz="3200" dirty="0"/>
              <a:t>الايعاز يكون(التمرين في اربع عدات 1........2.........3.......4.....)</a:t>
            </a:r>
            <a:endParaRPr lang="en-US" sz="3200" dirty="0"/>
          </a:p>
          <a:p>
            <a:pPr marL="109728" indent="0" algn="r">
              <a:buNone/>
            </a:pPr>
            <a:r>
              <a:rPr lang="ar-IQ" sz="3200" dirty="0"/>
              <a:t>4- الاجراء التوقيتي</a:t>
            </a:r>
            <a:endParaRPr lang="en-US" sz="3200" dirty="0"/>
          </a:p>
          <a:p>
            <a:pPr marL="109728" indent="0" algn="r">
              <a:buNone/>
            </a:pPr>
            <a:r>
              <a:rPr lang="ar-IQ" sz="3200" dirty="0"/>
              <a:t>وفيه تستخدم اداة ايقاع مثل (الموسيقى , التصفيق )ويطلب اداء التمرين باستمرار بعد التاكد من الاداء الصحيح للتمرين .</a:t>
            </a:r>
            <a:endParaRPr lang="en-US" sz="3200" dirty="0"/>
          </a:p>
          <a:p>
            <a:pPr marL="109728" indent="0" algn="r">
              <a:buNone/>
            </a:pPr>
            <a:r>
              <a:rPr lang="ar-IQ" sz="3200" dirty="0"/>
              <a:t>مثال/(الوقوف)رفع الذراعين اماما ثم ثني الركبتين كاملا. </a:t>
            </a:r>
            <a:r>
              <a:rPr lang="ar-IQ" sz="3200" dirty="0" smtClean="0"/>
              <a:t>(</a:t>
            </a:r>
            <a:r>
              <a:rPr lang="ar-IQ" sz="3200" dirty="0"/>
              <a:t>4 عدات )</a:t>
            </a:r>
            <a:endParaRPr lang="en-US" sz="3200" dirty="0"/>
          </a:p>
          <a:p>
            <a:pPr marL="109728" indent="0" algn="r">
              <a:buNone/>
            </a:pPr>
            <a:r>
              <a:rPr lang="ar-IQ" sz="3200" dirty="0" smtClean="0"/>
              <a:t>طلاب </a:t>
            </a:r>
            <a:r>
              <a:rPr lang="ar-IQ" sz="3200" dirty="0"/>
              <a:t>...............انتباه </a:t>
            </a:r>
            <a:endParaRPr lang="en-US" sz="3200" dirty="0"/>
          </a:p>
          <a:p>
            <a:pPr marL="109728" indent="0" algn="r">
              <a:buNone/>
            </a:pPr>
            <a:endParaRPr lang="en-US" sz="3200" dirty="0"/>
          </a:p>
        </p:txBody>
      </p:sp>
    </p:spTree>
    <p:extLst>
      <p:ext uri="{BB962C8B-B14F-4D97-AF65-F5344CB8AC3E}">
        <p14:creationId xmlns:p14="http://schemas.microsoft.com/office/powerpoint/2010/main" val="411154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gn="r"/>
            <a:r>
              <a:rPr lang="ku-Arab-IQ" dirty="0"/>
              <a:t>٣- ڕێکاری ژمارەیی: ١.   لەوێدا بە شێوەیەکی ژمارەیی باس لە ڕێکارەکان کراوە و لە وشەسازی دوور دەخرێتەوەڕێنماییەکە بریتییە لە (مەشقەکە بە چوار دووبارەکردنەوە دەبێت: 1........2.........3.......4.....)4- ڕێکاری کاتی دانانتێیدا ئامرازێکی ڕیتم بەکاردێت، وەک (مۆسیقا، چەپڵە لێدان) و داوا دەکرێت ڕاهێنانەکە بە بەردەوامی ئەنجام بدرێت دوای دڵنیابوون لە ئەنجامدانی دروستی ڕاهێنانەکە.نموونە: (وەستان): بەرزکردنەوەی قۆڵەکان لەبەردەمتدا، پاشان ئەژنۆکان بە تەواوی بچەمێنیتەوە. (4 دووبارەکردنەوە)قوتابیان ...............سەرنج</a:t>
            </a:r>
            <a:endParaRPr lang="en-US" dirty="0"/>
          </a:p>
        </p:txBody>
      </p:sp>
    </p:spTree>
    <p:extLst>
      <p:ext uri="{BB962C8B-B14F-4D97-AF65-F5344CB8AC3E}">
        <p14:creationId xmlns:p14="http://schemas.microsoft.com/office/powerpoint/2010/main" val="307476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Autofit/>
          </a:bodyPr>
          <a:lstStyle/>
          <a:p>
            <a:pPr marL="109728" indent="0" algn="r">
              <a:buNone/>
            </a:pPr>
            <a:r>
              <a:rPr lang="ar-IQ" sz="3200" dirty="0"/>
              <a:t>انواع التمارين البدنية </a:t>
            </a:r>
            <a:endParaRPr lang="en-US" sz="3200" dirty="0"/>
          </a:p>
          <a:p>
            <a:pPr marL="109728" indent="0" algn="r">
              <a:buNone/>
            </a:pPr>
            <a:r>
              <a:rPr lang="ar-IQ" sz="3200" dirty="0"/>
              <a:t> </a:t>
            </a:r>
            <a:endParaRPr lang="en-US" sz="3200" dirty="0"/>
          </a:p>
          <a:p>
            <a:pPr marL="109728" indent="0" algn="r">
              <a:buNone/>
            </a:pPr>
            <a:r>
              <a:rPr lang="ar-IQ" sz="3200" dirty="0"/>
              <a:t>1- التمارين النظامية وتشمل (الخطوات – التراصف – العدد  - المسافات – تجمع الفرق – تشكيل الرتل – تشكيل النسق – وضع العرض بانواعه – تشكيل الدائرة – الدوران – الانصراف )</a:t>
            </a:r>
            <a:endParaRPr lang="en-US" sz="3200" dirty="0"/>
          </a:p>
          <a:p>
            <a:pPr marL="109728" indent="0" algn="r">
              <a:buNone/>
            </a:pPr>
            <a:r>
              <a:rPr lang="ar-IQ" sz="3200" dirty="0"/>
              <a:t>التمارين الاصلاحية او التشكيلية وانواعها </a:t>
            </a:r>
            <a:r>
              <a:rPr lang="en-US" sz="3200" dirty="0"/>
              <a:t>- 2</a:t>
            </a:r>
          </a:p>
          <a:p>
            <a:pPr marL="109728" indent="0" algn="r">
              <a:buNone/>
            </a:pPr>
            <a:r>
              <a:rPr lang="ar-IQ" sz="3200" dirty="0"/>
              <a:t>وتنقسم هذه التمارين الى المجموعات الاتية :</a:t>
            </a:r>
            <a:endParaRPr lang="en-US" sz="3200" dirty="0"/>
          </a:p>
          <a:p>
            <a:pPr marL="109728" indent="0" algn="r">
              <a:buNone/>
            </a:pPr>
            <a:r>
              <a:rPr lang="ar-IQ" sz="3200" dirty="0"/>
              <a:t>- تمارين الرجلين </a:t>
            </a:r>
            <a:endParaRPr lang="en-US" sz="3200" dirty="0"/>
          </a:p>
          <a:p>
            <a:pPr marL="109728" indent="0" algn="r">
              <a:buNone/>
            </a:pPr>
            <a:r>
              <a:rPr lang="ar-IQ" sz="3200" dirty="0"/>
              <a:t>- تمارين الذراعين </a:t>
            </a:r>
            <a:endParaRPr lang="en-US" sz="3200" dirty="0"/>
          </a:p>
          <a:p>
            <a:pPr marL="109728" indent="0" algn="r">
              <a:buNone/>
            </a:pPr>
            <a:r>
              <a:rPr lang="ar-IQ" sz="3200" dirty="0"/>
              <a:t>- تمارين الرقبة والجذع وتضم هذه المجموعة التمارين الاتية :</a:t>
            </a:r>
            <a:endParaRPr lang="en-US" sz="3200" dirty="0"/>
          </a:p>
          <a:p>
            <a:pPr marL="109728" indent="0" algn="r">
              <a:buNone/>
            </a:pPr>
            <a:r>
              <a:rPr lang="ar-IQ" sz="3200" dirty="0"/>
              <a:t>- ا</a:t>
            </a:r>
            <a:r>
              <a:rPr lang="ar-SA" sz="3200" dirty="0"/>
              <a:t>ل</a:t>
            </a:r>
            <a:r>
              <a:rPr lang="ar-IQ" sz="3200" dirty="0"/>
              <a:t>تمارين الظهرية</a:t>
            </a:r>
            <a:endParaRPr lang="en-US" sz="3200" dirty="0"/>
          </a:p>
          <a:p>
            <a:pPr marL="109728" indent="0" algn="r">
              <a:buNone/>
            </a:pPr>
            <a:endParaRPr lang="en-US" sz="3200" dirty="0"/>
          </a:p>
        </p:txBody>
      </p:sp>
    </p:spTree>
    <p:extLst>
      <p:ext uri="{BB962C8B-B14F-4D97-AF65-F5344CB8AC3E}">
        <p14:creationId xmlns:p14="http://schemas.microsoft.com/office/powerpoint/2010/main" val="228145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style>
          <a:lnRef idx="1">
            <a:schemeClr val="accent1"/>
          </a:lnRef>
          <a:fillRef idx="2">
            <a:schemeClr val="accent1"/>
          </a:fillRef>
          <a:effectRef idx="1">
            <a:schemeClr val="accent1"/>
          </a:effectRef>
          <a:fontRef idx="minor">
            <a:schemeClr val="dk1"/>
          </a:fontRef>
        </p:style>
        <p:txBody>
          <a:bodyPr/>
          <a:lstStyle/>
          <a:p>
            <a:pPr algn="ctr"/>
            <a:r>
              <a:rPr lang="ar-IQ" sz="4400" dirty="0"/>
              <a:t>مفهوم التدريس</a:t>
            </a:r>
            <a:endParaRPr lang="en-US" sz="4400" dirty="0"/>
          </a:p>
        </p:txBody>
      </p:sp>
      <p:sp>
        <p:nvSpPr>
          <p:cNvPr id="2" name="Content Placeholder 1"/>
          <p:cNvSpPr>
            <a:spLocks noGrp="1"/>
          </p:cNvSpPr>
          <p:nvPr>
            <p:ph idx="1"/>
          </p:nvPr>
        </p:nvSpPr>
        <p:spPr>
          <a:xfrm>
            <a:off x="0" y="1219200"/>
            <a:ext cx="9129486" cy="4800600"/>
          </a:xfrm>
        </p:spPr>
        <p:style>
          <a:lnRef idx="3">
            <a:schemeClr val="lt1"/>
          </a:lnRef>
          <a:fillRef idx="1">
            <a:schemeClr val="accent5"/>
          </a:fillRef>
          <a:effectRef idx="1">
            <a:schemeClr val="accent5"/>
          </a:effectRef>
          <a:fontRef idx="minor">
            <a:schemeClr val="lt1"/>
          </a:fontRef>
        </p:style>
        <p:txBody>
          <a:bodyPr>
            <a:noAutofit/>
          </a:bodyPr>
          <a:lstStyle/>
          <a:p>
            <a:pPr marL="109728" indent="0" algn="r">
              <a:buNone/>
            </a:pPr>
            <a:r>
              <a:rPr lang="en-US" sz="2800" dirty="0" smtClean="0"/>
              <a:t>  </a:t>
            </a:r>
            <a:r>
              <a:rPr lang="ar-IQ" sz="2800" dirty="0" smtClean="0"/>
              <a:t>   هو </a:t>
            </a:r>
            <a:r>
              <a:rPr lang="ar-IQ" sz="2800" dirty="0"/>
              <a:t>مجموعة من النشاطات التي يقوم بها المعلم في موقف تعليمي لمساعدة تلاميذه في الوصول الى اهداف تربوية محددة </a:t>
            </a:r>
            <a:r>
              <a:rPr lang="ar-IQ" sz="2800" dirty="0" smtClean="0"/>
              <a:t>, والتدريس </a:t>
            </a:r>
            <a:r>
              <a:rPr lang="ar-IQ" sz="2800" dirty="0"/>
              <a:t>كعملية تتضمن ثلاث مهارات رئيسية هي:</a:t>
            </a:r>
            <a:endParaRPr lang="en-US" sz="2800" dirty="0"/>
          </a:p>
          <a:p>
            <a:pPr marL="109728" indent="0" algn="r">
              <a:buNone/>
            </a:pPr>
            <a:r>
              <a:rPr lang="ar-IQ" sz="2800" dirty="0"/>
              <a:t> ( مهارات التخطيط, ومهارات التنفيذ , ومهارات التقويم )</a:t>
            </a:r>
            <a:endParaRPr lang="en-US" sz="2800" dirty="0"/>
          </a:p>
          <a:p>
            <a:pPr marL="109728" indent="0" algn="r">
              <a:buNone/>
            </a:pPr>
            <a:r>
              <a:rPr lang="ar-IQ" sz="2800" dirty="0"/>
              <a:t>كيفية ضبط وتنظيم الدرس:</a:t>
            </a:r>
            <a:endParaRPr lang="en-US" sz="2800" dirty="0"/>
          </a:p>
          <a:p>
            <a:pPr marL="109728" indent="0" algn="r">
              <a:buNone/>
            </a:pPr>
            <a:r>
              <a:rPr lang="ar-IQ" sz="2800" dirty="0"/>
              <a:t>1- الاستعداد الكامل للدرس</a:t>
            </a:r>
            <a:endParaRPr lang="en-US" sz="2800" dirty="0"/>
          </a:p>
          <a:p>
            <a:pPr marL="109728" indent="0" algn="r">
              <a:buNone/>
            </a:pPr>
            <a:r>
              <a:rPr lang="ar-IQ" sz="2800" dirty="0"/>
              <a:t>2- التخطيط بالزيادة في المحتوى وليس بالاقل </a:t>
            </a:r>
            <a:endParaRPr lang="en-US" sz="2800" dirty="0"/>
          </a:p>
          <a:p>
            <a:pPr marL="109728" indent="0" algn="r">
              <a:buNone/>
            </a:pPr>
            <a:r>
              <a:rPr lang="ar-IQ" sz="2800" dirty="0"/>
              <a:t>3- عمل شيء في الدرس لاثارة حماس التلاميذ</a:t>
            </a:r>
            <a:endParaRPr lang="en-US" sz="2800" dirty="0"/>
          </a:p>
          <a:p>
            <a:pPr marL="109728" indent="0" algn="r">
              <a:buNone/>
            </a:pPr>
            <a:r>
              <a:rPr lang="ar-IQ" sz="2800" dirty="0"/>
              <a:t>4- جعل </a:t>
            </a:r>
            <a:r>
              <a:rPr lang="ar-IQ" sz="2800" dirty="0" smtClean="0"/>
              <a:t>محتوى ضبط </a:t>
            </a:r>
            <a:r>
              <a:rPr lang="ar-IQ" sz="2800" dirty="0"/>
              <a:t>نبرات الدرس والاحتفاض بالانفعالات وضبطها </a:t>
            </a:r>
            <a:endParaRPr lang="en-US" sz="2800" dirty="0"/>
          </a:p>
          <a:p>
            <a:pPr marL="109728" indent="0" algn="r">
              <a:buNone/>
            </a:pPr>
            <a:r>
              <a:rPr lang="ar-IQ" sz="2800" dirty="0"/>
              <a:t>5-- جعل محتوى الدرس يتحدى قدرات التلاميذ بشكل معقول</a:t>
            </a:r>
            <a:endParaRPr lang="en-US" sz="2800" dirty="0"/>
          </a:p>
        </p:txBody>
      </p:sp>
    </p:spTree>
    <p:extLst>
      <p:ext uri="{BB962C8B-B14F-4D97-AF65-F5344CB8AC3E}">
        <p14:creationId xmlns:p14="http://schemas.microsoft.com/office/powerpoint/2010/main" val="2430700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lnSpcReduction="10000"/>
          </a:bodyPr>
          <a:lstStyle/>
          <a:p>
            <a:pPr algn="r"/>
            <a:r>
              <a:rPr lang="ku-Arab-IQ" dirty="0"/>
              <a:t>جۆرەکانی ڕاهێنانی </a:t>
            </a:r>
            <a:r>
              <a:rPr lang="ku-Arab-IQ" dirty="0" smtClean="0"/>
              <a:t>جەست</a:t>
            </a:r>
            <a:endParaRPr lang="en-US" dirty="0" smtClean="0"/>
          </a:p>
          <a:p>
            <a:pPr algn="r"/>
            <a:r>
              <a:rPr lang="ku-Arab-IQ" dirty="0" smtClean="0"/>
              <a:t>- </a:t>
            </a:r>
            <a:r>
              <a:rPr lang="ku-Arab-IQ" dirty="0"/>
              <a:t>ڕاهێنانە ئاساییەکان بریتین لە (هەنگاوەکان - ڕیزکردن - ژمارە - مەوداکان - گروپکردنی تیمەکان - پێکهێنانی ستوونی - پێکهێنانی ڕێکخستن - دانانی جۆرەها نمایش - دروستکردنی بازنە - سوڕانەوە - جێهێشتن)ڕاهێنانی چاکسازی یان پێکهاتە و جۆرەکانی </a:t>
            </a:r>
            <a:endParaRPr lang="en-US" dirty="0" smtClean="0"/>
          </a:p>
          <a:p>
            <a:pPr algn="r"/>
            <a:r>
              <a:rPr lang="ku-Arab-IQ" dirty="0" smtClean="0"/>
              <a:t>- </a:t>
            </a:r>
            <a:r>
              <a:rPr lang="en-US" dirty="0" smtClean="0"/>
              <a:t>-</a:t>
            </a:r>
            <a:r>
              <a:rPr lang="ar-IQ" dirty="0" smtClean="0"/>
              <a:t>-2- </a:t>
            </a:r>
            <a:r>
              <a:rPr lang="ku-Arab-IQ" dirty="0" smtClean="0"/>
              <a:t>ئەم </a:t>
            </a:r>
            <a:r>
              <a:rPr lang="ku-Arab-IQ" dirty="0"/>
              <a:t>ڕاهێنانانە بەسەر ئەم گروپانەدا دابەش دەکرێن: ١.- ڕاهێنانی قاچ- ڕاهێنانی قۆڵ- ڕاهێنانی مل و جەستەی جەستە، ئەم گروپە ئەم ڕاهێنانانە لەخۆدەگرێت:- ڕاهێنانی پشت</a:t>
            </a:r>
            <a:endParaRPr lang="en-US" dirty="0"/>
          </a:p>
        </p:txBody>
      </p:sp>
    </p:spTree>
    <p:extLst>
      <p:ext uri="{BB962C8B-B14F-4D97-AF65-F5344CB8AC3E}">
        <p14:creationId xmlns:p14="http://schemas.microsoft.com/office/powerpoint/2010/main" val="1990500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067800" cy="6007291"/>
          </a:xfrm>
        </p:spPr>
        <p:txBody>
          <a:bodyPr>
            <a:normAutofit lnSpcReduction="10000"/>
          </a:bodyPr>
          <a:lstStyle/>
          <a:p>
            <a:pPr marL="109728" indent="0" algn="r" rtl="1">
              <a:buNone/>
            </a:pPr>
            <a:r>
              <a:rPr lang="ar-IQ" sz="4000" dirty="0"/>
              <a:t>- التمارين البطن </a:t>
            </a:r>
            <a:endParaRPr lang="en-US" sz="4000" dirty="0"/>
          </a:p>
          <a:p>
            <a:pPr marL="109728" indent="0" algn="r">
              <a:buNone/>
            </a:pPr>
            <a:r>
              <a:rPr lang="ar-IQ" sz="4000" dirty="0"/>
              <a:t>- التمارين الجانبية </a:t>
            </a:r>
            <a:endParaRPr lang="en-US" sz="4000" dirty="0"/>
          </a:p>
          <a:p>
            <a:pPr marL="109728" indent="0" algn="r">
              <a:buNone/>
            </a:pPr>
            <a:r>
              <a:rPr lang="ar-IQ" sz="4000" dirty="0"/>
              <a:t>3- التمارين التوافقية وانواعها:</a:t>
            </a:r>
            <a:endParaRPr lang="en-US" sz="4000" dirty="0"/>
          </a:p>
          <a:p>
            <a:pPr marL="109728" indent="0" algn="r">
              <a:buNone/>
            </a:pPr>
            <a:r>
              <a:rPr lang="ar-IQ" sz="4000" dirty="0"/>
              <a:t>1- تمارين التوازن </a:t>
            </a:r>
            <a:endParaRPr lang="en-US" sz="4000" dirty="0"/>
          </a:p>
          <a:p>
            <a:pPr marL="109728" indent="0" algn="r">
              <a:buNone/>
            </a:pPr>
            <a:r>
              <a:rPr lang="ar-IQ" sz="4000" dirty="0"/>
              <a:t>2- تمارين الرفع </a:t>
            </a:r>
            <a:endParaRPr lang="en-US" sz="4000" dirty="0"/>
          </a:p>
          <a:p>
            <a:pPr marL="109728" indent="0" algn="r">
              <a:buNone/>
            </a:pPr>
            <a:r>
              <a:rPr lang="ar-IQ" sz="4000" dirty="0"/>
              <a:t>3- تمارين الرشاقة والخفة </a:t>
            </a:r>
            <a:endParaRPr lang="en-US" sz="4000" dirty="0"/>
          </a:p>
          <a:p>
            <a:pPr marL="109728" indent="0" algn="r">
              <a:buNone/>
            </a:pPr>
            <a:r>
              <a:rPr lang="ar-IQ" sz="4000" dirty="0"/>
              <a:t>4- تمارين القفز </a:t>
            </a:r>
            <a:endParaRPr lang="en-US" sz="4000" dirty="0"/>
          </a:p>
          <a:p>
            <a:pPr marL="109728" indent="0" algn="r">
              <a:buNone/>
            </a:pPr>
            <a:r>
              <a:rPr lang="ar-IQ" sz="4000" dirty="0"/>
              <a:t>5- تمارين السير والهرولة </a:t>
            </a:r>
            <a:endParaRPr lang="en-US" sz="4000" dirty="0"/>
          </a:p>
          <a:p>
            <a:pPr marL="109728" indent="0" algn="r">
              <a:buNone/>
            </a:pPr>
            <a:endParaRPr lang="en-US" sz="4000" dirty="0"/>
          </a:p>
        </p:txBody>
      </p:sp>
    </p:spTree>
    <p:extLst>
      <p:ext uri="{BB962C8B-B14F-4D97-AF65-F5344CB8AC3E}">
        <p14:creationId xmlns:p14="http://schemas.microsoft.com/office/powerpoint/2010/main" val="2505386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gn="r"/>
            <a:r>
              <a:rPr lang="ku-Arab-IQ" dirty="0"/>
              <a:t>- ڕاهێنانی سک- ڕاهێنانی لاوەکی3- ڕاهێنانی هارمۆنیک و جۆرەکانی:1- ڕاهێنانی هاوسەنگی2- ڕاهێنانی بەرزکردنەوە3- ڕاهێنانی لەشجوانی و چالاکی4- ڕاهێنانی بازدان5- ڕاهێنانی ڕۆیشتن و ڕاکردن</a:t>
            </a:r>
            <a:endParaRPr lang="en-US" dirty="0"/>
          </a:p>
        </p:txBody>
      </p:sp>
    </p:spTree>
    <p:extLst>
      <p:ext uri="{BB962C8B-B14F-4D97-AF65-F5344CB8AC3E}">
        <p14:creationId xmlns:p14="http://schemas.microsoft.com/office/powerpoint/2010/main" val="425960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IQ" dirty="0" smtClean="0"/>
              <a:t>مفهوم التدريس</a:t>
            </a:r>
            <a:endParaRPr lang="en-US" dirty="0"/>
          </a:p>
        </p:txBody>
      </p:sp>
      <p:sp>
        <p:nvSpPr>
          <p:cNvPr id="2" name="Content Placeholder 1"/>
          <p:cNvSpPr>
            <a:spLocks noGrp="1"/>
          </p:cNvSpPr>
          <p:nvPr>
            <p:ph idx="1"/>
          </p:nvPr>
        </p:nvSpPr>
        <p:spPr/>
        <p:txBody>
          <a:bodyPr>
            <a:normAutofit fontScale="77500" lnSpcReduction="20000"/>
          </a:bodyPr>
          <a:lstStyle/>
          <a:p>
            <a:pPr algn="r"/>
            <a:r>
              <a:rPr lang="ku-Arab-IQ" dirty="0"/>
              <a:t>کۆمەڵێک چالاکییە کە مامۆستا لە دۆخێکی پەروەردەییدا ئەنجامی دەدات بۆ ئەوەی یارمەتی خوێندکارەکانی بدات بۆ گەیشتن بە ئامانجە پەروەردەییە تایبەتەکان، وانەوتنەوە وەک پرۆسەیەک سێ کارامەیی سەرەکی لەخۆدەگرێت:  (شارەزایی پلاندانان، توانای جێبەجێکردن، و توانای هەڵسەنگاندن)چۆنیەتی دانان و ڕێکخستنی </a:t>
            </a:r>
            <a:r>
              <a:rPr lang="ku-Arab-IQ" dirty="0" smtClean="0"/>
              <a:t>وانەکە:1</a:t>
            </a:r>
            <a:endParaRPr lang="ar-IQ" dirty="0"/>
          </a:p>
          <a:p>
            <a:pPr algn="r"/>
            <a:r>
              <a:rPr lang="ar-IQ" dirty="0" smtClean="0"/>
              <a:t>1</a:t>
            </a:r>
            <a:r>
              <a:rPr lang="ku-Arab-IQ" dirty="0" smtClean="0"/>
              <a:t>- </a:t>
            </a:r>
            <a:r>
              <a:rPr lang="ku-Arab-IQ" dirty="0"/>
              <a:t>ئامادەکاری تەواو بۆ </a:t>
            </a:r>
            <a:r>
              <a:rPr lang="ku-Arab-IQ" dirty="0" smtClean="0"/>
              <a:t>وانەکە2</a:t>
            </a:r>
            <a:endParaRPr lang="ar-IQ" dirty="0" smtClean="0"/>
          </a:p>
          <a:p>
            <a:pPr algn="r"/>
            <a:r>
              <a:rPr lang="ar-IQ" dirty="0"/>
              <a:t>2</a:t>
            </a:r>
            <a:r>
              <a:rPr lang="ku-Arab-IQ" dirty="0" smtClean="0"/>
              <a:t>- </a:t>
            </a:r>
            <a:r>
              <a:rPr lang="ku-Arab-IQ" dirty="0"/>
              <a:t>پلاندانان بە ناوەڕۆکی زیاتر نەک </a:t>
            </a:r>
            <a:r>
              <a:rPr lang="ku-Arab-IQ" dirty="0" smtClean="0"/>
              <a:t>کەمتر3</a:t>
            </a:r>
            <a:endParaRPr lang="ar-IQ" dirty="0" smtClean="0"/>
          </a:p>
          <a:p>
            <a:pPr algn="r"/>
            <a:r>
              <a:rPr lang="ar-IQ" dirty="0"/>
              <a:t>3</a:t>
            </a:r>
            <a:r>
              <a:rPr lang="ku-Arab-IQ" dirty="0" smtClean="0"/>
              <a:t>- </a:t>
            </a:r>
            <a:r>
              <a:rPr lang="ku-Arab-IQ" dirty="0"/>
              <a:t>کارێک لە وانەکەدا بکە بۆ وروژاندنی حەماسەتی </a:t>
            </a:r>
            <a:r>
              <a:rPr lang="ku-Arab-IQ" dirty="0" smtClean="0"/>
              <a:t>قوتابیان</a:t>
            </a:r>
            <a:endParaRPr lang="ar-IQ" dirty="0" smtClean="0"/>
          </a:p>
          <a:p>
            <a:pPr algn="r"/>
            <a:r>
              <a:rPr lang="ku-Arab-IQ" dirty="0" smtClean="0"/>
              <a:t>4- </a:t>
            </a:r>
            <a:r>
              <a:rPr lang="ku-Arab-IQ" dirty="0"/>
              <a:t>ڕێکخستنی ناوەڕۆک و تۆنی وانەکە و پاراستن و کۆنترۆڵکردنی </a:t>
            </a:r>
            <a:r>
              <a:rPr lang="ku-Arab-IQ" dirty="0" smtClean="0"/>
              <a:t>هەستەکان5</a:t>
            </a:r>
            <a:endParaRPr lang="ar-IQ" dirty="0" smtClean="0"/>
          </a:p>
          <a:p>
            <a:pPr marL="109728" indent="0" algn="r">
              <a:buNone/>
            </a:pPr>
            <a:r>
              <a:rPr lang="ar-IQ" dirty="0"/>
              <a:t>5</a:t>
            </a:r>
            <a:r>
              <a:rPr lang="ku-Arab-IQ" smtClean="0"/>
              <a:t>- </a:t>
            </a:r>
            <a:r>
              <a:rPr lang="ku-Arab-IQ" dirty="0"/>
              <a:t>ناوەڕۆکی وانەکە بکە بە شێوەیەکی مەنتقی تواناکانی خوێندکاران</a:t>
            </a:r>
            <a:endParaRPr lang="en-US" dirty="0"/>
          </a:p>
        </p:txBody>
      </p:sp>
    </p:spTree>
    <p:extLst>
      <p:ext uri="{BB962C8B-B14F-4D97-AF65-F5344CB8AC3E}">
        <p14:creationId xmlns:p14="http://schemas.microsoft.com/office/powerpoint/2010/main" val="15771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lnSpcReduction="20000"/>
          </a:bodyPr>
          <a:lstStyle/>
          <a:p>
            <a:pPr algn="r"/>
            <a:r>
              <a:rPr lang="ku-Arab-IQ" dirty="0"/>
              <a:t>مامۆستای پەروەردەی وەرزشی دەبێت ئەم سیفەت و تایبەتمەندیانەی خوارەوەی هەبێت</a:t>
            </a:r>
            <a:r>
              <a:rPr lang="ku-Arab-IQ" dirty="0" smtClean="0"/>
              <a:t>:</a:t>
            </a:r>
            <a:endParaRPr lang="ar-IQ" dirty="0" smtClean="0"/>
          </a:p>
          <a:p>
            <a:pPr algn="r"/>
            <a:r>
              <a:rPr lang="ku-Arab-IQ" dirty="0" smtClean="0"/>
              <a:t>.</a:t>
            </a:r>
            <a:r>
              <a:rPr lang="ku-Arab-IQ" dirty="0"/>
              <a:t>1. مامۆستای وەرزشی پێویستە متمانە و ڕێزی قوتابیان و مامۆستایان بەدەست بهێنێت.2. پێویستە شارەزا بێت لەو بابەتەی کە وانە دەڵێتەوە.3- توانای فێرکردنی بابەتەکەی هەیە بەشێوەیەکی چێژبەخش کە کارلێککردن و بەکارهێنانی کردەیی لەلایەن خوێندکارانەوە لەخۆدەگرێت.4- پێویستە دڵسۆز بێت لە کارەکانیدا و بابەتەکە بە جددی وەربگرێت، چونکە هەندێک لە خوێندکاران بابەتەکەی بە ناپێویست دەزانن و کاریگەری لەسەر دەستکەوتی ئەکادیمی نابێت.5- پێویستە توانای ئاشناکردنی قوتابی بە بابەتەکە هەبێت و سوودە تەندروستییەکانی بۆ جەستە نیشان بدات و پێویستی بە پراکتیزەکردنی جار </a:t>
            </a:r>
            <a:r>
              <a:rPr lang="ku-Arab-IQ" dirty="0" smtClean="0"/>
              <a:t>جارە</a:t>
            </a:r>
            <a:r>
              <a:rPr lang="ar-IQ" dirty="0" smtClean="0"/>
              <a:t> .</a:t>
            </a:r>
            <a:endParaRPr lang="en-US" dirty="0"/>
          </a:p>
        </p:txBody>
      </p:sp>
    </p:spTree>
    <p:extLst>
      <p:ext uri="{BB962C8B-B14F-4D97-AF65-F5344CB8AC3E}">
        <p14:creationId xmlns:p14="http://schemas.microsoft.com/office/powerpoint/2010/main" val="156501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a:bodyPr>
          <a:lstStyle/>
          <a:p>
            <a:pPr algn="r"/>
            <a:r>
              <a:rPr lang="ku-Arab-IQ" dirty="0" smtClean="0"/>
              <a:t>.</a:t>
            </a:r>
            <a:r>
              <a:rPr lang="ku-Arab-IQ" dirty="0"/>
              <a:t>6. بەشداریکردنی قوتابیان لە ڕووداو و پێشبڕکێ وەرزشییەکان کە لەسەر ئاستی قوتابخانە یان خودی ئاستی قوتابخانە بەڕێوەدەچن، و ڕاهێنان و پاڵاوتنیان.٧- دادپەروەری لە حوکمدان و لە پێدانی نمرەدا و لایەنگری نەبێت بەرامبەر بە خوێندکارێکی دیاریکراو، و تەنها پشت بە دەستکەوتی خوێندکار نەبەستێت لە بابەتەکانی تردا و بە پێوەرێک بزانێت بۆ نمرەکەی لە وەرزشدا، چونکە ئەم بابەتە بە تەواوی جیاوازە لە باقی بابەتەکان زۆرێک لەو خوێندکارانە هەن کە لە هەموو بابەتەکاندا سەرکەوتوون جگە لە وەرزش.</a:t>
            </a:r>
            <a:r>
              <a:rPr lang="en-US" dirty="0"/>
              <a:t>A turn on the turn Practical for the student and vice versa.8. </a:t>
            </a:r>
            <a:r>
              <a:rPr lang="ku-Arab-IQ" dirty="0"/>
              <a:t>کەسێکی چالاک و بەهێز بێت و ڕۆحی کێبڕکێی هەبێت بۆ ئەوەی ببێتە نمونەیەک </a:t>
            </a:r>
            <a:r>
              <a:rPr lang="ku-Arab-IQ" dirty="0" smtClean="0"/>
              <a:t>بۆ</a:t>
            </a:r>
            <a:endParaRPr lang="en-US" dirty="0"/>
          </a:p>
        </p:txBody>
      </p:sp>
    </p:spTree>
    <p:extLst>
      <p:ext uri="{BB962C8B-B14F-4D97-AF65-F5344CB8AC3E}">
        <p14:creationId xmlns:p14="http://schemas.microsoft.com/office/powerpoint/2010/main" val="101136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a:bodyPr>
          <a:lstStyle/>
          <a:p>
            <a:pPr algn="r"/>
            <a:r>
              <a:rPr lang="ar-IQ" dirty="0" smtClean="0"/>
              <a:t>9</a:t>
            </a:r>
            <a:r>
              <a:rPr lang="ku-Arab-IQ" dirty="0" smtClean="0"/>
              <a:t>- </a:t>
            </a:r>
            <a:r>
              <a:rPr lang="ku-Arab-IQ" dirty="0"/>
              <a:t>تایبەتمەندە بە بەڕێوەبردنی کاریگەرانەی خوێندکاران و توانای بەشداریکردنی هەموو کەسێک لە پۆلەکەدا.10. توانای تێکەڵبوون بەکۆمەڵ لەگەڵ خوێندکاران، سەبر و داهێنان و داهێنان.11. لەبەرچاوگرتنی تەندروستی و تەندروستی دەروونی قوتابیان ئەگەر حاڵەتی تایبەت هەبن پێویستیان بە گرنگیدان هەیە.12- توانای کۆنترۆڵکردنی خۆی و ژیرانە مامەڵەکردن لەگەڵ قوتابیان بەتایبەتی لەکاتی پیشاندانی ئەنجامی یارییەکی وەرزشی دیاریکراو.13- بۆ ئەوەی کەسایەتییەکی سەرکردایەتی بیت، ئەمە یەکێکە لە گرنگترین تایبەتمەندییە کەسییەکانی مامۆستا چونکە قوتابی بە نمونە و نمونەی دەزانێت بەتایبەت لە ڕوانگەی جەستەییەوە</a:t>
            </a:r>
            <a:endParaRPr lang="en-US" dirty="0"/>
          </a:p>
        </p:txBody>
      </p:sp>
    </p:spTree>
    <p:extLst>
      <p:ext uri="{BB962C8B-B14F-4D97-AF65-F5344CB8AC3E}">
        <p14:creationId xmlns:p14="http://schemas.microsoft.com/office/powerpoint/2010/main" val="292714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1"/>
            <a:ext cx="9067800" cy="5791200"/>
          </a:xfrm>
        </p:spPr>
        <p:txBody>
          <a:bodyPr>
            <a:normAutofit/>
          </a:bodyPr>
          <a:lstStyle/>
          <a:p>
            <a:pPr marL="109728" indent="0" algn="r" rtl="1">
              <a:lnSpc>
                <a:spcPct val="115000"/>
              </a:lnSpc>
              <a:spcAft>
                <a:spcPts val="1000"/>
              </a:spcAft>
              <a:buNone/>
              <a:tabLst>
                <a:tab pos="5029200" algn="l"/>
              </a:tabLst>
            </a:pPr>
            <a:r>
              <a:rPr lang="ar-IQ" sz="2800" u="sng" dirty="0">
                <a:latin typeface="Arial"/>
                <a:ea typeface="Calibri"/>
              </a:rPr>
              <a:t> التمرينات البدنية :</a:t>
            </a:r>
            <a:r>
              <a:rPr lang="ar-IQ" sz="2800" dirty="0">
                <a:latin typeface="Arial"/>
                <a:ea typeface="Calibri"/>
              </a:rPr>
              <a:t>هي الحركات التي تشكل الجسم وتنمي مقدرته الحركية . وفق قواعدخاصة تراعى فيها الأسس التربوية والمبادئ العلمية للوصول إلى اكبر قدرة ممكنة على الأداء والعمل </a:t>
            </a:r>
            <a:r>
              <a:rPr lang="ar-IQ" sz="2800" dirty="0" smtClean="0">
                <a:latin typeface="Arial"/>
                <a:ea typeface="Calibri"/>
              </a:rPr>
              <a:t> في </a:t>
            </a:r>
            <a:r>
              <a:rPr lang="ar-IQ" sz="2800" dirty="0">
                <a:latin typeface="Arial"/>
                <a:ea typeface="Calibri"/>
              </a:rPr>
              <a:t>مجالات الحياة المختلفة .</a:t>
            </a:r>
            <a:endParaRPr lang="en-US" sz="2800" dirty="0">
              <a:latin typeface="Arial"/>
              <a:ea typeface="Calibri"/>
              <a:cs typeface="Arial"/>
            </a:endParaRPr>
          </a:p>
          <a:p>
            <a:pPr marL="109728" indent="0" algn="r">
              <a:lnSpc>
                <a:spcPct val="115000"/>
              </a:lnSpc>
              <a:spcAft>
                <a:spcPts val="1000"/>
              </a:spcAft>
              <a:buNone/>
              <a:tabLst>
                <a:tab pos="5029200" algn="l"/>
              </a:tabLst>
            </a:pPr>
            <a:r>
              <a:rPr lang="ar-IQ" sz="2800" dirty="0">
                <a:latin typeface="Arial"/>
                <a:ea typeface="Calibri"/>
              </a:rPr>
              <a:t/>
            </a:r>
            <a:br>
              <a:rPr lang="ar-IQ" sz="2800" dirty="0">
                <a:latin typeface="Arial"/>
                <a:ea typeface="Calibri"/>
              </a:rPr>
            </a:br>
            <a:r>
              <a:rPr lang="ar-IQ" sz="2800" dirty="0">
                <a:latin typeface="Arial"/>
                <a:ea typeface="Calibri"/>
              </a:rPr>
              <a:t>الأوضاع فى التمرينات :</a:t>
            </a:r>
            <a:endParaRPr lang="en-US" sz="2800" dirty="0">
              <a:latin typeface="Arial"/>
              <a:ea typeface="Calibri"/>
              <a:cs typeface="Arial"/>
            </a:endParaRPr>
          </a:p>
          <a:p>
            <a:pPr marL="109728" indent="0" algn="r">
              <a:lnSpc>
                <a:spcPct val="115000"/>
              </a:lnSpc>
              <a:spcAft>
                <a:spcPts val="1000"/>
              </a:spcAft>
              <a:buNone/>
              <a:tabLst>
                <a:tab pos="5029200" algn="l"/>
              </a:tabLst>
            </a:pPr>
            <a:r>
              <a:rPr lang="ar-IQ" sz="2800" dirty="0">
                <a:latin typeface="Arial"/>
                <a:ea typeface="Calibri"/>
              </a:rPr>
              <a:t>الوضع هو الشكل الذى يتخذه الجسم قبل البدء فى الحركة أو نشاط معين ( كالوقوف - الرقود - الانبطاح - الجلوس ... الخ) .</a:t>
            </a:r>
            <a:endParaRPr lang="en-US" sz="2800" dirty="0">
              <a:latin typeface="Arial"/>
              <a:ea typeface="Calibri"/>
              <a:cs typeface="Arial"/>
            </a:endParaRPr>
          </a:p>
          <a:p>
            <a:pPr marL="109728" indent="0" algn="r">
              <a:lnSpc>
                <a:spcPct val="115000"/>
              </a:lnSpc>
              <a:spcAft>
                <a:spcPts val="1000"/>
              </a:spcAft>
              <a:buNone/>
              <a:tabLst>
                <a:tab pos="5029200" algn="l"/>
              </a:tabLst>
            </a:pPr>
            <a:r>
              <a:rPr lang="ar-IQ" sz="2800" dirty="0">
                <a:latin typeface="Arial"/>
                <a:ea typeface="Calibri"/>
              </a:rPr>
              <a:t>ويتعين على الفرد أن يختار الوضع المناسب عند أدائه لحركة معينة أو عدة حركات , وهو ما يعرف بالوضع الابتدائى , وهو إما أن يكون أساسيا (أصليا) أو مشتفا أو وضع خاص .</a:t>
            </a:r>
            <a:endParaRPr lang="en-US" sz="2800" dirty="0">
              <a:latin typeface="Arial"/>
              <a:ea typeface="Calibri"/>
              <a:cs typeface="Arial"/>
            </a:endParaRPr>
          </a:p>
          <a:p>
            <a:pPr algn="r">
              <a:buNone/>
            </a:pPr>
            <a:endParaRPr lang="ar-IQ" dirty="0" smtClean="0"/>
          </a:p>
          <a:p>
            <a:pPr algn="r">
              <a:buNone/>
            </a:pPr>
            <a:endParaRPr lang="ar-IQ" dirty="0" smtClean="0"/>
          </a:p>
          <a:p>
            <a:pPr algn="r">
              <a:buNone/>
            </a:pPr>
            <a:endParaRPr lang="ar-IQ"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538</TotalTime>
  <Words>2242</Words>
  <Application>Microsoft Office PowerPoint</Application>
  <PresentationFormat>On-screen Show (4:3)</PresentationFormat>
  <Paragraphs>168</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Ali_K_Sahifa Bold</vt:lpstr>
      <vt:lpstr>Arial</vt:lpstr>
      <vt:lpstr>Calibri</vt:lpstr>
      <vt:lpstr>Garamond</vt:lpstr>
      <vt:lpstr>Times New Roman</vt:lpstr>
      <vt:lpstr>Organic</vt:lpstr>
      <vt:lpstr> </vt:lpstr>
      <vt:lpstr>مكونات العملية التعليمية</vt:lpstr>
      <vt:lpstr>PowerPoint Presentation</vt:lpstr>
      <vt:lpstr>مفهوم التدريس</vt:lpstr>
      <vt:lpstr>مفهوم التدريس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التخطيط للتدريس</dc:title>
  <dc:creator>Eman</dc:creator>
  <cp:lastModifiedBy>Orange</cp:lastModifiedBy>
  <cp:revision>108</cp:revision>
  <dcterms:created xsi:type="dcterms:W3CDTF">2014-02-25T18:55:44Z</dcterms:created>
  <dcterms:modified xsi:type="dcterms:W3CDTF">2023-12-08T14:54:44Z</dcterms:modified>
</cp:coreProperties>
</file>