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sldIdLst>
    <p:sldId id="256" r:id="rId2"/>
    <p:sldId id="262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9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74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15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253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74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00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8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7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7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4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9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0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3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946" y="1122363"/>
            <a:ext cx="8361576" cy="1498289"/>
          </a:xfrm>
        </p:spPr>
        <p:txBody>
          <a:bodyPr>
            <a:normAutofit fontScale="90000"/>
          </a:bodyPr>
          <a:lstStyle/>
          <a:p>
            <a:r>
              <a:rPr lang="ar-IQ" b="1" smtClean="0"/>
              <a:t>محاضرات </a:t>
            </a:r>
            <a:r>
              <a:rPr lang="ar-IQ" b="1" dirty="0"/>
              <a:t>مادة الجمناستك الايقاعي للبنات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4346"/>
            <a:ext cx="9144000" cy="3751867"/>
          </a:xfrm>
        </p:spPr>
        <p:txBody>
          <a:bodyPr>
            <a:normAutofit/>
          </a:bodyPr>
          <a:lstStyle/>
          <a:p>
            <a:r>
              <a:rPr lang="ar-IQ" sz="2600" b="1" dirty="0"/>
              <a:t>المرحلة الثانية / جامعة صلاح الدين –اربيل/كلية التربية –شقلاوة /قسم الرياضة</a:t>
            </a:r>
          </a:p>
          <a:p>
            <a:r>
              <a:rPr lang="ar-IQ" sz="2600" b="1" dirty="0"/>
              <a:t>للسنة الدراسية  </a:t>
            </a:r>
            <a:r>
              <a:rPr lang="ar-IQ" sz="2600" b="1"/>
              <a:t>/ </a:t>
            </a:r>
            <a:r>
              <a:rPr lang="ar-IQ" sz="2600" b="1" smtClean="0"/>
              <a:t>2023-2024</a:t>
            </a:r>
            <a:endParaRPr lang="ar-IQ" sz="2600" b="1" dirty="0"/>
          </a:p>
          <a:p>
            <a:endParaRPr lang="ar-IQ" sz="2600" b="1" dirty="0"/>
          </a:p>
          <a:p>
            <a:r>
              <a:rPr lang="ar-IQ" sz="2600" b="1" dirty="0"/>
              <a:t>مدرسة المادة</a:t>
            </a:r>
          </a:p>
          <a:p>
            <a:r>
              <a:rPr lang="ar-IQ" sz="3600" b="1" dirty="0"/>
              <a:t>م.د ايمان الياس عزو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98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اداة الشريط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IQ" b="1" dirty="0"/>
              <a:t>التمرينات بالشريط مع الإيقاع الموسيقي</a:t>
            </a:r>
          </a:p>
          <a:p>
            <a:pPr marL="0" lvl="0" indent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IQ" sz="1600" b="1" dirty="0"/>
              <a:t>التمرينات بالشريط تسهم في تنمية عمل المفاصل والعضلات وإكسابها القوة والسرعة والمرونة والرشاقة ، كما تعمل على تنمية التوافق العضلي العصبي ، وعند استعمال الشريط في جمل التمرینات ينبغي التحكم في حركات الجسم </a:t>
            </a:r>
            <a:r>
              <a:rPr lang="ar-IQ" sz="1600" dirty="0" smtClean="0"/>
              <a:t>.</a:t>
            </a:r>
            <a:r>
              <a:rPr lang="ar-IQ" sz="1600" b="1" dirty="0"/>
              <a:t> </a:t>
            </a:r>
            <a:endParaRPr lang="ar-IQ" sz="1600" b="1" dirty="0" smtClean="0"/>
          </a:p>
          <a:p>
            <a:pPr marL="0" lvl="0" indent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IQ" sz="1600" b="1" dirty="0" smtClean="0"/>
              <a:t>يتراوح </a:t>
            </a:r>
            <a:r>
              <a:rPr lang="ar-IQ" sz="1600" b="1" dirty="0"/>
              <a:t>طول الشريط المستخدم في التمرينات بين 5.2 و 3 أمتار للصغار ، وبين 5 و ۸ أمتار للكبار وعرضه بين 5.2 سم ويربط أحد طرفيه بعصا يتراوح طولها بين 50 و 70 سم وقطرها 5,1 سم ، بها حلقة معدنية يعلق بها الشريط تساعد على سهولة حركة دورانه. وأن تكون حرکات الدوران والمرجحة للشريط من مفصل الكتف.</a:t>
            </a:r>
            <a:r>
              <a:rPr lang="en-US" altLang="en-US" sz="1600" b="1" dirty="0">
                <a:solidFill>
                  <a:srgbClr val="2C2F34"/>
                </a:solidFill>
                <a:latin typeface="Noto Sans Kufi Arabic"/>
              </a:rPr>
              <a:t>– </a:t>
            </a:r>
            <a:r>
              <a:rPr lang="ar-SA" altLang="en-US" sz="2000" b="1" dirty="0">
                <a:solidFill>
                  <a:srgbClr val="2C2F34"/>
                </a:solidFill>
                <a:latin typeface="Noto Sans Kufi Arabic"/>
                <a:cs typeface="Arial" panose="020B0604020202020204" pitchFamily="34" charset="0"/>
              </a:rPr>
              <a:t>أرجحة و دوران الذراعين بالشريط</a:t>
            </a:r>
            <a:r>
              <a:rPr lang="en-US" altLang="en-US" sz="2000" b="1" dirty="0">
                <a:solidFill>
                  <a:srgbClr val="2C2F34"/>
                </a:solidFill>
                <a:latin typeface="Noto Sans Kufi Arabic"/>
              </a:rPr>
              <a:t> .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marL="0" lvl="0" indent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 dirty="0">
                <a:solidFill>
                  <a:srgbClr val="2C2F34"/>
                </a:solidFill>
                <a:latin typeface="Noto Sans Kufi Arabic"/>
              </a:rPr>
              <a:t>– </a:t>
            </a:r>
            <a:r>
              <a:rPr lang="ar-SA" altLang="en-US" sz="2000" b="1" dirty="0">
                <a:solidFill>
                  <a:srgbClr val="2C2F34"/>
                </a:solidFill>
                <a:latin typeface="Noto Sans Kufi Arabic"/>
                <a:cs typeface="Arial" panose="020B0604020202020204" pitchFamily="34" charset="0"/>
              </a:rPr>
              <a:t>دوران الشريط حول نفسه على شكل دوامة</a:t>
            </a:r>
            <a:r>
              <a:rPr lang="en-US" altLang="en-US" sz="2000" b="1" dirty="0">
                <a:solidFill>
                  <a:srgbClr val="2C2F34"/>
                </a:solidFill>
                <a:latin typeface="Noto Sans Kufi Arabic"/>
              </a:rPr>
              <a:t> .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marL="0" lvl="0" indent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 dirty="0">
                <a:solidFill>
                  <a:srgbClr val="2C2F34"/>
                </a:solidFill>
                <a:latin typeface="Noto Sans Kufi Arabic"/>
              </a:rPr>
              <a:t>– </a:t>
            </a:r>
            <a:r>
              <a:rPr lang="ar-SA" altLang="en-US" sz="2000" b="1" dirty="0">
                <a:solidFill>
                  <a:srgbClr val="2C2F34"/>
                </a:solidFill>
                <a:latin typeface="Noto Sans Kufi Arabic"/>
                <a:cs typeface="Arial" panose="020B0604020202020204" pitchFamily="34" charset="0"/>
              </a:rPr>
              <a:t>تموج الشريط على شكل زحف الثعبان (زحف الشريط)</a:t>
            </a:r>
            <a:r>
              <a:rPr lang="en-US" altLang="en-US" sz="2000" b="1" dirty="0">
                <a:solidFill>
                  <a:srgbClr val="2C2F34"/>
                </a:solidFill>
                <a:latin typeface="Noto Sans Kufi Arabic"/>
              </a:rPr>
              <a:t>.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marL="0" lvl="0" indent="0" algn="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ar-IQ" altLang="en-US" sz="2000" b="1" dirty="0">
              <a:solidFill>
                <a:srgbClr val="2C2F34"/>
              </a:solidFill>
              <a:latin typeface="Noto Sans Kufi Arabic"/>
            </a:endParaRPr>
          </a:p>
          <a:p>
            <a:pPr algn="r" rtl="1"/>
            <a:endParaRPr lang="en-US" sz="1600" dirty="0" smtClean="0"/>
          </a:p>
          <a:p>
            <a:pPr algn="r" rtl="1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5988"/>
            <a:ext cx="2088232" cy="227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400" b="1" dirty="0"/>
              <a:t>اولا : أرجحة الذراع بالشريط :</a:t>
            </a:r>
          </a:p>
          <a:p>
            <a:pPr algn="r" rtl="1"/>
            <a:r>
              <a:rPr lang="ar-IQ" sz="2400" b="1" dirty="0"/>
              <a:t>– مرجحة الذراع عموديا بجانب الجسم للأمام وللخلف.</a:t>
            </a:r>
          </a:p>
          <a:p>
            <a:pPr algn="r" rtl="1"/>
            <a:r>
              <a:rPr lang="ar-IQ" sz="2400" b="1" dirty="0"/>
              <a:t>– أرجحة الذراع عموديا بجانب الجسم للأمام وللخلف ، مع أداء حركات بالجسم.</a:t>
            </a:r>
          </a:p>
          <a:p>
            <a:pPr algn="r" rtl="1"/>
            <a:r>
              <a:rPr lang="ar-IQ" sz="2400" b="1" dirty="0"/>
              <a:t>– أرجحة الذراع فوق الرأس من جانب لآخر.</a:t>
            </a:r>
          </a:p>
          <a:p>
            <a:pPr algn="r" rtl="1"/>
            <a:r>
              <a:rPr lang="ar-IQ" sz="2400" b="1" dirty="0"/>
              <a:t>– أرجحة الذراع أفقيا أمام الجسم من جانب لآخر.</a:t>
            </a:r>
          </a:p>
          <a:p>
            <a:pPr algn="r" rtl="1"/>
            <a:r>
              <a:rPr lang="ar-IQ" sz="2400" b="1" dirty="0"/>
              <a:t>– أرجحة الذراع عموديا للأمام وللخلف ، ثم دوران أفقي فوق الرأس.</a:t>
            </a:r>
          </a:p>
          <a:p>
            <a:pPr algn="r"/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3871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ثانيا : دوران الذراع بالشريط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3200" b="1" dirty="0"/>
              <a:t>– دوران الذراع عموديا بجانب الجسم للأمام وللخلف.</a:t>
            </a:r>
          </a:p>
          <a:p>
            <a:pPr algn="r" rtl="1"/>
            <a:r>
              <a:rPr lang="ar-IQ" sz="3200" b="1" dirty="0"/>
              <a:t>– دوران الذراع أفقيا فوق الرأس.</a:t>
            </a:r>
          </a:p>
          <a:p>
            <a:pPr algn="r" rtl="1"/>
            <a:r>
              <a:rPr lang="ar-IQ" sz="3200" b="1" dirty="0"/>
              <a:t>– دوران الذراع أفقيا فوق الرأس ، ثم الأرجحة العمودية للخلف وللأمام.</a:t>
            </a:r>
          </a:p>
          <a:p>
            <a:pPr algn="r" rtl="1"/>
            <a:r>
              <a:rPr lang="ar-IQ" sz="3200" b="1" dirty="0"/>
              <a:t>– دوران الذراع عموديا بجائب الجسم للأمام وللخلف ، ثم دورانها أفقياً فوق الرأس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0406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800" b="1" dirty="0"/>
              <a:t>دوران الذراعين مع الوثب لأعلى : أ( مع الوثبة المقوسة الشكل )، ب( مع وثبة الفجوة الشکل ).</a:t>
            </a:r>
          </a:p>
          <a:p>
            <a:pPr algn="r" rtl="1"/>
            <a:r>
              <a:rPr lang="ar-IQ" sz="2800" b="1" dirty="0"/>
              <a:t>ج ( مع وثبة الفجوة ، وثني الركبة الأمامية ) وثبة الغزال الأمامية.</a:t>
            </a:r>
          </a:p>
          <a:p>
            <a:pPr algn="r" rtl="1"/>
            <a:r>
              <a:rPr lang="ar-IQ" sz="2800" b="1" dirty="0"/>
              <a:t>ثالثا : دوران الشريط حول محوره على شكل دوامة ، وت تم هذه الحركة من رسغ اليد ، وذلك بدورانه في حرکه سريعة ، وتنقسم إلى :</a:t>
            </a:r>
          </a:p>
          <a:p>
            <a:pPr algn="r" rtl="1"/>
            <a:r>
              <a:rPr lang="ar-IQ" sz="2800" b="1" dirty="0"/>
              <a:t>أ( دورانه حول المحور الرأسي الشكل ).</a:t>
            </a:r>
          </a:p>
          <a:p>
            <a:pPr algn="r" rtl="1"/>
            <a:r>
              <a:rPr lang="ar-IQ" sz="2800" b="1" dirty="0"/>
              <a:t>ب( دوران حول المحور السهمي الشكل ).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1861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sz="2000" b="1" dirty="0" smtClean="0"/>
              <a:t>– </a:t>
            </a:r>
            <a:r>
              <a:rPr lang="ar-IQ" sz="2000" b="1" dirty="0"/>
              <a:t>رفرفة الشريط أثناء المشي أو الجري.</a:t>
            </a:r>
          </a:p>
          <a:p>
            <a:pPr algn="r" rtl="1"/>
            <a:r>
              <a:rPr lang="ar-IQ" sz="2000" b="1" dirty="0"/>
              <a:t>– رفرفة الشريط أثناء </a:t>
            </a:r>
            <a:r>
              <a:rPr lang="ar-IQ" sz="2000" b="1" dirty="0" smtClean="0"/>
              <a:t>ال</a:t>
            </a:r>
            <a:r>
              <a:rPr lang="ar-IQ" sz="2000" b="1" dirty="0"/>
              <a:t>ل</a:t>
            </a:r>
            <a:r>
              <a:rPr lang="ar-IQ" sz="2000" b="1" dirty="0" smtClean="0"/>
              <a:t>ولب </a:t>
            </a:r>
            <a:r>
              <a:rPr lang="ar-IQ" sz="2000" b="1" dirty="0"/>
              <a:t>لأعلى.</a:t>
            </a:r>
          </a:p>
          <a:p>
            <a:pPr algn="r" rtl="1"/>
            <a:r>
              <a:rPr lang="ar-IQ" sz="2000" b="1" dirty="0"/>
              <a:t>– رفرفة الشريط بعد المرجحة العمودية بجانب الجسم.</a:t>
            </a:r>
          </a:p>
          <a:p>
            <a:pPr algn="r" rtl="1"/>
            <a:r>
              <a:rPr lang="ar-IQ" b="1" dirty="0" smtClean="0"/>
              <a:t>رابعا : تموج الشريط على شكل زحف الثعبان (زحف الشريط)، وهذه الحركات تنتج عادة من تموجات خقيفة للذراع، وهي تشبة حركة </a:t>
            </a:r>
            <a:r>
              <a:rPr lang="ar-IQ" b="1" smtClean="0"/>
              <a:t>زحف الثعبان </a:t>
            </a:r>
            <a:r>
              <a:rPr lang="ar-IQ" b="1" dirty="0" smtClean="0"/>
              <a:t>على الأرض ولذا تسمی بزحف الشريط. خامسا : رفرفة الشريط ، تعد هذه الحركة تكميلية لحركات الدوران أو الأرجحات بالشريط ، وتؤدی بتموجات خفيفة من الرسغ والساعد.</a:t>
            </a:r>
            <a:r>
              <a:rPr lang="ar-IQ" b="1" dirty="0"/>
              <a:t> خامسا : رفرفة الشريط ، تعد هذه الحركة تكميلية لحركات الدوران أو الأرجحات بالشريط ، وتؤدی بتموجات خفيفة من الرسغ والساعد.</a:t>
            </a:r>
          </a:p>
          <a:p>
            <a:pPr algn="r" rtl="1"/>
            <a:r>
              <a:rPr lang="ar-IQ" b="1" dirty="0"/>
              <a:t>– رفرفة الشريط أثناء المشي أو الجري.</a:t>
            </a:r>
          </a:p>
          <a:p>
            <a:pPr algn="r" rtl="1"/>
            <a:r>
              <a:rPr lang="ar-IQ" b="1" dirty="0"/>
              <a:t>– رفرفة الشريط أثناء الولب لأعلى.</a:t>
            </a:r>
          </a:p>
          <a:p>
            <a:pPr algn="r" rtl="1"/>
            <a:r>
              <a:rPr lang="ar-IQ" b="1" dirty="0"/>
              <a:t>– رفرفة الشريط بعد المرجحة العمودية بجانب الجسم.</a:t>
            </a:r>
          </a:p>
          <a:p>
            <a:endParaRPr lang="en-US" b="1" dirty="0"/>
          </a:p>
          <a:p>
            <a:pPr algn="r" rtl="1"/>
            <a:endParaRPr lang="ar-IQ" b="1" dirty="0" smtClean="0"/>
          </a:p>
          <a:p>
            <a:pPr algn="r" rtl="1"/>
            <a:endParaRPr lang="ar-IQ" b="1" dirty="0" smtClean="0"/>
          </a:p>
          <a:p>
            <a:pPr algn="r"/>
            <a:endParaRPr lang="ar-IQ" sz="2000" b="1" dirty="0" smtClean="0"/>
          </a:p>
          <a:p>
            <a:pPr algn="r"/>
            <a:endParaRPr lang="en-US" sz="2000" b="1" dirty="0"/>
          </a:p>
          <a:p>
            <a:pPr algn="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808607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402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Noto Sans Kufi Arabic</vt:lpstr>
      <vt:lpstr>Tahoma</vt:lpstr>
      <vt:lpstr>Trebuchet MS</vt:lpstr>
      <vt:lpstr>Wingdings 3</vt:lpstr>
      <vt:lpstr>Facet</vt:lpstr>
      <vt:lpstr>محاضرات مادة الجمناستك الايقاعي للبنات</vt:lpstr>
      <vt:lpstr>اداة الشريط</vt:lpstr>
      <vt:lpstr>PowerPoint Presentation</vt:lpstr>
      <vt:lpstr>ثانيا : دوران الذراع بالشريط :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مفردات مادة الجمناستك الايقاعي للبنات</dc:title>
  <dc:creator>Orange</dc:creator>
  <cp:lastModifiedBy>Orange</cp:lastModifiedBy>
  <cp:revision>27</cp:revision>
  <dcterms:created xsi:type="dcterms:W3CDTF">2024-02-19T10:08:04Z</dcterms:created>
  <dcterms:modified xsi:type="dcterms:W3CDTF">2024-02-24T11:44:38Z</dcterms:modified>
</cp:coreProperties>
</file>