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672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Calculus</a:t>
            </a:r>
            <a:br>
              <a:rPr lang="en-US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2020-2021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133600"/>
            <a:ext cx="64008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Chapter 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one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Section one 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Inquality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and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Abslute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value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Ivan Dler Ali</a:t>
            </a:r>
          </a:p>
          <a:p>
            <a:r>
              <a:rPr lang="en-US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Salahaddin University- College of Education –Mathematics Department</a:t>
            </a:r>
          </a:p>
          <a:p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evan.ali1@su.edu.krd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46"/>
          <a:stretch/>
        </p:blipFill>
        <p:spPr bwMode="auto">
          <a:xfrm>
            <a:off x="6529836" y="470198"/>
            <a:ext cx="155593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029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Autofit/>
          </a:bodyPr>
          <a:lstStyle/>
          <a:p>
            <a:r>
              <a:rPr lang="en-US" sz="2400" b="1" smtClean="0"/>
              <a:t>This </a:t>
            </a:r>
            <a:r>
              <a:rPr lang="en-US" sz="2400" b="1" dirty="0" smtClean="0"/>
              <a:t>section </a:t>
            </a:r>
            <a:r>
              <a:rPr lang="en-US" sz="2400" b="1" dirty="0"/>
              <a:t>reviews the basic ideas you need to start calculus.</a:t>
            </a:r>
            <a:br>
              <a:rPr lang="en-US" sz="2400" b="1" dirty="0"/>
            </a:br>
            <a:r>
              <a:rPr lang="en-US" sz="2400" b="1" dirty="0" smtClean="0"/>
              <a:t>Classifying </a:t>
            </a:r>
            <a:r>
              <a:rPr lang="en-US" sz="2400" b="1" dirty="0"/>
              <a:t>the number</a:t>
            </a:r>
            <a:br>
              <a:rPr lang="en-US" sz="2400" b="1" dirty="0"/>
            </a:b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181600"/>
              </a:xfrm>
            </p:spPr>
            <p:txBody>
              <a:bodyPr>
                <a:normAutofit fontScale="85000" lnSpcReduction="20000"/>
              </a:bodyPr>
              <a:lstStyle/>
              <a:p>
                <a:pPr marL="514350" lvl="0" indent="-514350">
                  <a:buFont typeface="+mj-lt"/>
                  <a:buAutoNum type="arabicPeriod"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N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 { 1,2,3,…} is called  a set of Natural numbers and denoted by N .</a:t>
                </a:r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Z= { 1,2,3,…}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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{ 0}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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{ -1,-2,-3,…} is called  a set of Integer numbers and denoted by (Z) . </a:t>
                </a:r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Q={a/b;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a,b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  <a:sym typeface="Symbol"/>
                  </a:rPr>
                  <a:t>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and b≠0} is called a set of rational numbers and denoted by Q.</a:t>
                </a:r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Irrational number (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baseline="-25000" dirty="0" err="1">
                    <a:latin typeface="Times New Roman" pitchFamily="18" charset="0"/>
                    <a:cs typeface="Times New Roman" pitchFamily="18" charset="0"/>
                  </a:rPr>
                  <a:t>rr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) : A number can not be  written as form a/b where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a,b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  <a:sym typeface="Symbol"/>
                  </a:rPr>
                  <a:t>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is called irrational number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sush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as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,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,e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π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. The set of all irrational numbers denoted by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baseline="-25000" dirty="0" err="1">
                    <a:latin typeface="Times New Roman" pitchFamily="18" charset="0"/>
                    <a:cs typeface="Times New Roman" pitchFamily="18" charset="0"/>
                  </a:rPr>
                  <a:t>rr</a:t>
                </a:r>
                <a:r>
                  <a:rPr lang="en-US" baseline="-25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.</a:t>
                </a:r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R=Q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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baseline="-25000" dirty="0" err="1">
                    <a:latin typeface="Times New Roman" pitchFamily="18" charset="0"/>
                    <a:cs typeface="Times New Roman" pitchFamily="18" charset="0"/>
                  </a:rPr>
                  <a:t>rr</a:t>
                </a:r>
                <a:r>
                  <a:rPr lang="en-US" baseline="-25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is called  a set of Real numbers and denoted by R .</a:t>
                </a:r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C={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a+b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i;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a,b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  <a:sym typeface="Symbol"/>
                  </a:rPr>
                  <a:t>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=−</m:t>
                    </m:r>
                    <m:r>
                      <a:rPr lang="en-US" i="1">
                        <a:latin typeface="Cambria Math"/>
                      </a:rPr>
                      <m:t>1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} is called a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set of Complex numbers and denoted by C .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181600"/>
              </a:xfrm>
              <a:blipFill rotWithShape="1">
                <a:blip r:embed="rId2"/>
                <a:stretch>
                  <a:fillRect l="-1185" t="-2588" r="-1852" b="-2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126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Order properties: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order properties allow us to compare the size to any real numbers .   The order properties are: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For any a and b , either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a≤b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b≤a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If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a≤b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b≤a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then a=b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If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a≤b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b≤c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then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a≤c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If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a≤b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a+c≤b+c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If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a≤b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and 0≤c then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ac≤bc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If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a≤b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and c&lt;0 then ac ≥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a&lt;b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a+c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b+c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a-c&lt;b-c for every real number c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a&lt;b and c &gt;0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ac&lt;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a&lt;b  and c&lt;0 then ac &gt;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If a and b are both positive or both negative , then </a:t>
            </a:r>
          </a:p>
          <a:p>
            <a:pPr marL="571500" indent="-57150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a&lt;b , then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1/b&lt;1/a</a:t>
            </a:r>
          </a:p>
          <a:p>
            <a:pPr marL="571500" indent="-57150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(ii) a&lt;x&lt;b , then 1/b&lt;1/x&lt; 1/a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280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228600"/>
                <a:ext cx="8686800" cy="64008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We next see that our new notion of exponentiation satisfies certain familiar rules.</a:t>
                </a:r>
                <a:endParaRPr lang="en-US" sz="2400" dirty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Theorem :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If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a,d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&gt;0 and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a,b,c,d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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R then </a:t>
                </a:r>
                <a:endParaRPr lang="en-US" sz="2400" dirty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(1)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400" baseline="30000" dirty="0" err="1" smtClean="0">
                    <a:latin typeface="Times New Roman" pitchFamily="18" charset="0"/>
                    <a:cs typeface="Times New Roman" pitchFamily="18" charset="0"/>
                  </a:rPr>
                  <a:t>b+c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400" baseline="30000" dirty="0" err="1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a</a:t>
                </a:r>
                <a:r>
                  <a:rPr lang="en-US" sz="2400" baseline="30000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( 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2)   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400" baseline="30000" dirty="0" err="1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2400" baseline="30000" dirty="0">
                    <a:latin typeface="Times New Roman" pitchFamily="18" charset="0"/>
                    <a:cs typeface="Times New Roman" pitchFamily="18" charset="0"/>
                  </a:rPr>
                  <a:t>-c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400" baseline="30000" dirty="0" err="1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/a</a:t>
                </a:r>
                <a:r>
                  <a:rPr lang="en-US" sz="2400" baseline="30000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         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(3) 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400" baseline="30000" dirty="0" err="1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400" baseline="30000" dirty="0">
                    <a:latin typeface="Times New Roman" pitchFamily="18" charset="0"/>
                    <a:cs typeface="Times New Roman" pitchFamily="18" charset="0"/>
                  </a:rPr>
                  <a:t>c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400" baseline="30000" dirty="0" err="1">
                    <a:latin typeface="Times New Roman" pitchFamily="18" charset="0"/>
                    <a:cs typeface="Times New Roman" pitchFamily="18" charset="0"/>
                  </a:rPr>
                  <a:t>bc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(4)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400" baseline="30000" dirty="0" err="1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=d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if and only if a=d</a:t>
                </a:r>
                <a:r>
                  <a:rPr lang="en-US" sz="2400" baseline="30000" dirty="0">
                    <a:latin typeface="Times New Roman" pitchFamily="18" charset="0"/>
                    <a:cs typeface="Times New Roman" pitchFamily="18" charset="0"/>
                  </a:rPr>
                  <a:t>1/b 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(provided b≠0)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5)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ad)</a:t>
                </a:r>
                <a:r>
                  <a:rPr lang="en-US" sz="2400" baseline="30000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=a</a:t>
                </a:r>
                <a:r>
                  <a:rPr lang="en-US" sz="2400" baseline="30000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d</a:t>
                </a:r>
                <a:r>
                  <a:rPr lang="en-US" sz="2400" baseline="30000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Notation                                           Set description                            </a:t>
                </a:r>
                <a:endParaRPr lang="en-US" sz="2400" dirty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------------                                         ----------------------             </a:t>
                </a:r>
                <a:endParaRPr lang="en-US" sz="2400" dirty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(a,b)                                                   {x: a&lt;x&lt;b}                         </a:t>
                </a:r>
                <a:endParaRPr lang="en-US" sz="2400" dirty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[a,b]                                                   {x: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a≤x≤b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}                          </a:t>
                </a:r>
                <a:endParaRPr lang="en-US" sz="2400" dirty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[a,b)                                                   {x: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a≤x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&lt;b}                         </a:t>
                </a:r>
                <a:endParaRPr lang="en-US" sz="2400" dirty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(a,b]                                                   {x: a&lt;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x≤b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}                           </a:t>
                </a:r>
                <a:endParaRPr lang="en-US" sz="2400" dirty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(a,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∞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)                                                  {x: a&lt;x }                              </a:t>
                </a:r>
                <a:endParaRPr lang="en-US" sz="2400" dirty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−∞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,b)                                               {x: x&lt;b}                              </a:t>
                </a:r>
                <a:endParaRPr lang="en-US" sz="2400" dirty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[a,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∞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)                                                  {x: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a≤x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}                             </a:t>
                </a:r>
                <a:endParaRPr lang="en-US" sz="2400" dirty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−∞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,b]                                               {x: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x≤b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}                              </a:t>
                </a:r>
                <a:endParaRPr lang="en-US" sz="2400" dirty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228600"/>
                <a:ext cx="8686800" cy="6400800"/>
              </a:xfrm>
              <a:blipFill rotWithShape="1">
                <a:blip r:embed="rId2"/>
                <a:stretch>
                  <a:fillRect l="-1123" t="-762" b="-40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42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228600"/>
                <a:ext cx="8686800" cy="64008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Absolute value :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The  absolute value  of a number x, denoted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is defined by the formula</a:t>
                </a:r>
                <a:endParaRPr lang="en-US" dirty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=x if x≥0   </a:t>
                </a:r>
                <a:endParaRPr lang="en-US" dirty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=-x if x&lt;0 </a:t>
                </a:r>
                <a:endParaRPr lang="en-US" dirty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endParaRPr lang="en-US" dirty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Remark: If a any positive real number, then : </a:t>
                </a:r>
                <a:endParaRPr lang="en-US" dirty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514350" lvl="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=a if and only if  x=a or x=-a</a:t>
                </a:r>
              </a:p>
              <a:p>
                <a:pPr marL="514350" lvl="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&lt;a if and only if –a&lt;x&lt;a</a:t>
                </a:r>
              </a:p>
              <a:p>
                <a:pPr marL="514350" lvl="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≤a if and only if –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a≤x≤a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|x|&gt;a if and only if x&gt;a or –x&gt;a </a:t>
                </a:r>
              </a:p>
              <a:p>
                <a:pPr marL="514350" lvl="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≥a if and only if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x≥a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or –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x≥a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lvl="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 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for every real number a </a:t>
                </a:r>
              </a:p>
              <a:p>
                <a:pPr marL="0" indent="0">
                  <a:buNone/>
                </a:pP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endParaRPr lang="en-US" dirty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228600"/>
                <a:ext cx="8686800" cy="6400800"/>
              </a:xfrm>
              <a:blipFill rotWithShape="1">
                <a:blip r:embed="rId2"/>
                <a:stretch>
                  <a:fillRect l="-1684" t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0578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228600"/>
                <a:ext cx="8686800" cy="6400800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buNone/>
                </a:pPr>
                <a:r>
                  <a:rPr lang="en-US" sz="9600" b="1" dirty="0">
                    <a:latin typeface="Times New Roman" pitchFamily="18" charset="0"/>
                    <a:cs typeface="Times New Roman" pitchFamily="18" charset="0"/>
                  </a:rPr>
                  <a:t>Theorem :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 if </a:t>
                </a:r>
                <a:r>
                  <a:rPr lang="en-US" sz="9600" dirty="0" err="1">
                    <a:latin typeface="Times New Roman" pitchFamily="18" charset="0"/>
                    <a:cs typeface="Times New Roman" pitchFamily="18" charset="0"/>
                  </a:rPr>
                  <a:t>x,y</a:t>
                </a:r>
                <a:r>
                  <a:rPr lang="en-US" sz="9600" dirty="0" err="1">
                    <a:latin typeface="Times New Roman" pitchFamily="18" charset="0"/>
                    <a:cs typeface="Times New Roman" pitchFamily="18" charset="0"/>
                    <a:sym typeface="Symbol"/>
                  </a:rPr>
                  <a:t></a:t>
                </a:r>
                <a:r>
                  <a:rPr lang="en-US" sz="9600" dirty="0" err="1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 , then show that </a:t>
                </a:r>
              </a:p>
              <a:p>
                <a:pPr marL="0" lvl="0" indent="0">
                  <a:buNone/>
                </a:pPr>
                <a:r>
                  <a:rPr lang="en-US" sz="9600" dirty="0" smtClean="0"/>
                  <a:t>1.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=x</a:t>
                </a:r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96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:r>
                  <a:rPr lang="en-US" sz="9600" dirty="0" smtClean="0"/>
                  <a:t>2.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𝑥𝑦</m:t>
                        </m:r>
                      </m:e>
                    </m:d>
                  </m:oMath>
                </a14:m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endParaRPr lang="en-US" sz="96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:r>
                  <a:rPr lang="en-US" sz="9600" dirty="0" smtClean="0"/>
                  <a:t>3.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  <m:r>
                          <a:rPr lang="en-US" sz="9600" i="1">
                            <a:latin typeface="Cambria Math"/>
                          </a:rPr>
                          <m:t>/</m:t>
                        </m:r>
                        <m:r>
                          <a:rPr lang="en-US" sz="9600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9600" i="1">
                        <a:latin typeface="Cambria Math"/>
                      </a:rPr>
                      <m:t>/</m:t>
                    </m:r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endParaRPr lang="en-US" sz="96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9600" b="1" dirty="0">
                    <a:latin typeface="Times New Roman" pitchFamily="18" charset="0"/>
                    <a:cs typeface="Times New Roman" pitchFamily="18" charset="0"/>
                  </a:rPr>
                  <a:t>Proof : 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(i) If x≥0 then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=x thus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=x</a:t>
                </a:r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 .</a:t>
                </a:r>
                <a:endParaRPr lang="en-US" sz="9600" dirty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9600" dirty="0" smtClean="0">
                    <a:latin typeface="Times New Roman" pitchFamily="18" charset="0"/>
                    <a:cs typeface="Times New Roman" pitchFamily="18" charset="0"/>
                  </a:rPr>
                  <a:t>1.If 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x&lt;0 then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=-x thus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=x</a:t>
                </a:r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 . In both case we get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=x</a:t>
                </a:r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9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𝑥𝑦</m:t>
                        </m:r>
                      </m:e>
                    </m:d>
                  </m:oMath>
                </a14:m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=(</a:t>
                </a:r>
                <a:r>
                  <a:rPr lang="en-US" sz="9600" dirty="0" err="1">
                    <a:latin typeface="Times New Roman" pitchFamily="18" charset="0"/>
                    <a:cs typeface="Times New Roman" pitchFamily="18" charset="0"/>
                  </a:rPr>
                  <a:t>xy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=x</a:t>
                </a:r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 y</a:t>
                </a:r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=(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 we take square root of both sides we get</a:t>
                </a:r>
                <a14:m>
                  <m:oMath xmlns:m="http://schemas.openxmlformats.org/officeDocument/2006/math">
                    <m:r>
                      <a:rPr lang="en-US" sz="9600" i="1">
                        <a:latin typeface="Cambria Math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𝑥𝑦</m:t>
                        </m:r>
                      </m:e>
                    </m:d>
                  </m:oMath>
                </a14:m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9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9600" dirty="0" smtClean="0">
                    <a:latin typeface="Times New Roman" pitchFamily="18" charset="0"/>
                    <a:cs typeface="Times New Roman" pitchFamily="18" charset="0"/>
                  </a:rPr>
                  <a:t>3.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  <m:r>
                          <a:rPr lang="en-US" sz="9600" i="1">
                            <a:latin typeface="Cambria Math"/>
                          </a:rPr>
                          <m:t>/</m:t>
                        </m:r>
                        <m:r>
                          <a:rPr lang="en-US" sz="9600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=(x/y)</a:t>
                </a:r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=x</a:t>
                </a:r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/ y</a:t>
                </a:r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9600" i="1">
                        <a:latin typeface="Cambria Math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9600" i="1">
                        <a:latin typeface="Cambria Math"/>
                      </a:rPr>
                      <m:t>/</m:t>
                    </m:r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=(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9600" i="1">
                        <a:latin typeface="Cambria Math"/>
                      </a:rPr>
                      <m:t>/</m:t>
                    </m:r>
                  </m:oMath>
                </a14:m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 we take square root of both sides we get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  <m:r>
                          <a:rPr lang="en-US" sz="9600" i="1">
                            <a:latin typeface="Cambria Math"/>
                          </a:rPr>
                          <m:t>/</m:t>
                        </m:r>
                        <m:r>
                          <a:rPr lang="en-US" sz="9600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9600" i="1">
                        <a:latin typeface="Cambria Math"/>
                      </a:rPr>
                      <m:t>/</m:t>
                    </m:r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9600" dirty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9600" b="1" dirty="0" smtClean="0">
                    <a:latin typeface="Times New Roman" pitchFamily="18" charset="0"/>
                    <a:cs typeface="Times New Roman" pitchFamily="18" charset="0"/>
                  </a:rPr>
                  <a:t>Theorem </a:t>
                </a:r>
                <a:r>
                  <a:rPr lang="en-US" sz="9600" b="1" dirty="0">
                    <a:latin typeface="Times New Roman" pitchFamily="18" charset="0"/>
                    <a:cs typeface="Times New Roman" pitchFamily="18" charset="0"/>
                  </a:rPr>
                  <a:t>: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 For all real numbers </a:t>
                </a:r>
                <a:r>
                  <a:rPr lang="en-US" sz="9600" dirty="0" err="1">
                    <a:latin typeface="Times New Roman" pitchFamily="18" charset="0"/>
                    <a:cs typeface="Times New Roman" pitchFamily="18" charset="0"/>
                  </a:rPr>
                  <a:t>x,y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 show that </a:t>
                </a:r>
                <a:endParaRPr lang="en-US" sz="9600" dirty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:r>
                  <a:rPr lang="en-US" sz="9600" dirty="0" smtClean="0"/>
                  <a:t>(i)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  <m:r>
                          <a:rPr lang="en-US" sz="9600" i="1">
                            <a:latin typeface="Cambria Math"/>
                          </a:rPr>
                          <m:t>+</m:t>
                        </m:r>
                        <m:r>
                          <a:rPr lang="en-US" sz="9600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9600" i="1">
                        <a:latin typeface="Cambria Math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9600" i="1"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                                (ii)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  <m:r>
                          <a:rPr lang="en-US" sz="9600" i="1">
                            <a:latin typeface="Cambria Math"/>
                          </a:rPr>
                          <m:t>−</m:t>
                        </m:r>
                        <m:r>
                          <a:rPr lang="en-US" sz="9600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9600" i="1">
                        <a:latin typeface="Cambria Math"/>
                      </a:rPr>
                      <m:t>  </m:t>
                    </m:r>
                  </m:oMath>
                </a14:m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≥</a:t>
                </a:r>
                <a14:m>
                  <m:oMath xmlns:m="http://schemas.openxmlformats.org/officeDocument/2006/math">
                    <m:r>
                      <a:rPr lang="en-US" sz="9600" i="1">
                        <a:latin typeface="Cambria Math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9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96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9600" i="1">
                            <a:latin typeface="Cambria Math"/>
                          </a:rPr>
                          <m:t>−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9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9600" i="1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</m:d>
                  </m:oMath>
                </a14:m>
                <a:endParaRPr lang="en-US" sz="96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9600" b="1" dirty="0">
                    <a:latin typeface="Times New Roman" pitchFamily="18" charset="0"/>
                    <a:cs typeface="Times New Roman" pitchFamily="18" charset="0"/>
                  </a:rPr>
                  <a:t>Proof: 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(i)</a:t>
                </a:r>
                <a14:m>
                  <m:oMath xmlns:m="http://schemas.openxmlformats.org/officeDocument/2006/math">
                    <m:r>
                      <a:rPr lang="en-US" sz="9600" i="1">
                        <a:latin typeface="Cambria Math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  <m:r>
                          <a:rPr lang="en-US" sz="9600" i="1">
                            <a:latin typeface="Cambria Math"/>
                          </a:rPr>
                          <m:t>+</m:t>
                        </m:r>
                        <m:r>
                          <a:rPr lang="en-US" sz="9600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=(</a:t>
                </a:r>
                <a:r>
                  <a:rPr lang="en-US" sz="9600" dirty="0" err="1">
                    <a:latin typeface="Times New Roman" pitchFamily="18" charset="0"/>
                    <a:cs typeface="Times New Roman" pitchFamily="18" charset="0"/>
                  </a:rPr>
                  <a:t>x+y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=x</a:t>
                </a:r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+y</a:t>
                </a:r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+2xy≤</a:t>
                </a:r>
                <a14:m>
                  <m:oMath xmlns:m="http://schemas.openxmlformats.org/officeDocument/2006/math">
                    <m:r>
                      <a:rPr lang="en-US" sz="9600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96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9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9600">
                                <a:latin typeface="Cambria Math"/>
                              </a:rPr>
                              <m:t>x</m:t>
                            </m:r>
                          </m:e>
                        </m:d>
                      </m:e>
                      <m:sup>
                        <m:r>
                          <a:rPr lang="en-US" sz="96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96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96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9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9600">
                                <a:latin typeface="Cambria Math"/>
                              </a:rPr>
                              <m:t>x</m:t>
                            </m:r>
                          </m:e>
                        </m:d>
                      </m:e>
                      <m:sup>
                        <m:r>
                          <a:rPr lang="en-US" sz="96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9600" i="1">
                        <a:latin typeface="Cambria Math"/>
                      </a:rPr>
                      <m:t>+</m:t>
                    </m:r>
                    <m:r>
                      <a:rPr lang="en-US" sz="9600" i="1">
                        <a:latin typeface="Cambria Math"/>
                      </a:rPr>
                      <m:t>2</m:t>
                    </m:r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=(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9600" i="1"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96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9600" dirty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Since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  <m:r>
                          <a:rPr lang="en-US" sz="9600" i="1">
                            <a:latin typeface="Cambria Math"/>
                          </a:rPr>
                          <m:t>+</m:t>
                        </m:r>
                        <m:r>
                          <a:rPr lang="en-US" sz="9600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 are both non negative numbers, so we take square root of booth sides we get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  <m:r>
                          <a:rPr lang="en-US" sz="9600" i="1">
                            <a:latin typeface="Cambria Math"/>
                          </a:rPr>
                          <m:t>+</m:t>
                        </m:r>
                        <m:r>
                          <a:rPr lang="en-US" sz="9600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9600" i="1">
                        <a:latin typeface="Cambria Math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9600" i="1"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endParaRPr lang="en-US" sz="9600" dirty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:r>
                  <a:rPr lang="en-US" sz="9600" dirty="0" smtClean="0"/>
                  <a:t>(ii)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  <m:r>
                          <a:rPr lang="en-US" sz="9600" i="1">
                            <a:latin typeface="Cambria Math"/>
                          </a:rPr>
                          <m:t>−</m:t>
                        </m:r>
                        <m:r>
                          <a:rPr lang="en-US" sz="9600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=(x-y)</a:t>
                </a:r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=x</a:t>
                </a:r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+y</a:t>
                </a:r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-2xy≥</a:t>
                </a:r>
                <a14:m>
                  <m:oMath xmlns:m="http://schemas.openxmlformats.org/officeDocument/2006/math">
                    <m:r>
                      <a:rPr lang="en-US" sz="9600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96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9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9600">
                                <a:latin typeface="Cambria Math"/>
                              </a:rPr>
                              <m:t>x</m:t>
                            </m:r>
                          </m:e>
                        </m:d>
                      </m:e>
                      <m:sup>
                        <m:r>
                          <a:rPr lang="en-US" sz="96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96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96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9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9600">
                                <a:latin typeface="Cambria Math"/>
                              </a:rPr>
                              <m:t>x</m:t>
                            </m:r>
                          </m:e>
                        </m:d>
                      </m:e>
                      <m:sup>
                        <m:r>
                          <a:rPr lang="en-US" sz="96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9600" i="1">
                        <a:latin typeface="Cambria Math"/>
                      </a:rPr>
                      <m:t>−</m:t>
                    </m:r>
                    <m:r>
                      <a:rPr lang="en-US" sz="9600" i="1">
                        <a:latin typeface="Cambria Math"/>
                      </a:rPr>
                      <m:t>2</m:t>
                    </m:r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=(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9600" i="1">
                        <a:latin typeface="Cambria Math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96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9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                                                                                    </a:t>
                </a:r>
              </a:p>
              <a:p>
                <a:pPr marL="0" indent="0">
                  <a:buNone/>
                </a:pPr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we take square root of both sides we get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/>
                          </a:rPr>
                          <m:t>𝑥</m:t>
                        </m:r>
                        <m:r>
                          <a:rPr lang="en-US" sz="9600" i="1">
                            <a:latin typeface="Cambria Math"/>
                          </a:rPr>
                          <m:t>−</m:t>
                        </m:r>
                        <m:r>
                          <a:rPr lang="en-US" sz="9600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≥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600" i="1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9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96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9600" i="1">
                            <a:latin typeface="Cambria Math"/>
                          </a:rPr>
                          <m:t>−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9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9600" i="1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96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9600" dirty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228600"/>
                <a:ext cx="8686800" cy="6400800"/>
              </a:xfrm>
              <a:blipFill rotWithShape="1">
                <a:blip r:embed="rId2"/>
                <a:stretch>
                  <a:fillRect l="-1123" t="-2000" r="-702"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8547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381000"/>
                <a:ext cx="8610600" cy="62484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b="1" dirty="0"/>
                  <a:t>Example(1):</a:t>
                </a:r>
                <a:r>
                  <a:rPr lang="en-US" dirty="0"/>
                  <a:t> Solve the </a:t>
                </a:r>
                <a:r>
                  <a:rPr lang="en-US" dirty="0" err="1"/>
                  <a:t>equalion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d>
                  </m:oMath>
                </a14:m>
                <a:r>
                  <a:rPr lang="en-US" dirty="0"/>
                  <a:t>=2</a:t>
                </a:r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r>
                  <a:rPr lang="en-US" dirty="0"/>
                  <a:t>Solution: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d>
                  </m:oMath>
                </a14:m>
                <a:r>
                  <a:rPr lang="en-US" dirty="0"/>
                  <a:t>=2  </a:t>
                </a:r>
                <a:r>
                  <a:rPr lang="en-US" dirty="0">
                    <a:sym typeface="Symbol"/>
                  </a:rPr>
                  <a:t></a:t>
                </a:r>
                <a:r>
                  <a:rPr lang="en-US" dirty="0"/>
                  <a:t> x-3=2 or -(x-3)=2   </a:t>
                </a:r>
                <a:r>
                  <a:rPr lang="en-US" dirty="0">
                    <a:sym typeface="Symbol"/>
                  </a:rPr>
                  <a:t></a:t>
                </a:r>
                <a:r>
                  <a:rPr lang="en-US" dirty="0"/>
                  <a:t>  x=5 or x=1 </a:t>
                </a:r>
                <a:r>
                  <a:rPr lang="en-US" dirty="0">
                    <a:sym typeface="Symbol"/>
                  </a:rPr>
                  <a:t></a:t>
                </a:r>
                <a:r>
                  <a:rPr lang="en-US" dirty="0"/>
                  <a:t> S={5,1}.</a:t>
                </a:r>
                <a:endParaRPr lang="en-US" dirty="0">
                  <a:effectLst/>
                </a:endParaRPr>
              </a:p>
              <a:p>
                <a:r>
                  <a:rPr lang="en-US" b="1" dirty="0"/>
                  <a:t>Example(2):</a:t>
                </a:r>
                <a:r>
                  <a:rPr lang="en-US" dirty="0"/>
                  <a:t> Solve the equation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9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11</m:t>
                    </m:r>
                  </m:oMath>
                </a14:m>
                <a:r>
                  <a:rPr lang="en-US" dirty="0"/>
                  <a:t>=x</a:t>
                </a:r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r>
                  <a:rPr lang="en-US" dirty="0"/>
                  <a:t>Solution: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9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11</m:t>
                    </m:r>
                  </m:oMath>
                </a14:m>
                <a:r>
                  <a:rPr lang="en-US" dirty="0"/>
                  <a:t>=x </a:t>
                </a:r>
                <a:r>
                  <a:rPr lang="en-US" dirty="0">
                    <a:sym typeface="Symbol"/>
                  </a:rPr>
                  <a:t></a:t>
                </a:r>
                <a:r>
                  <a:rPr lang="en-US" dirty="0"/>
                  <a:t> 9x-11=x or -9x-11=x  </a:t>
                </a:r>
                <a:r>
                  <a:rPr lang="en-US" dirty="0">
                    <a:sym typeface="Symbol"/>
                  </a:rPr>
                  <a:t></a:t>
                </a:r>
                <a:r>
                  <a:rPr lang="en-US" dirty="0"/>
                  <a:t> 8x=11 or -10x=11</a:t>
                </a:r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r>
                  <a:rPr lang="en-US" dirty="0"/>
                  <a:t>x=11/8 or x=-11/10 </a:t>
                </a:r>
                <a:r>
                  <a:rPr lang="en-US" dirty="0">
                    <a:sym typeface="Symbol"/>
                  </a:rPr>
                  <a:t></a:t>
                </a:r>
                <a:r>
                  <a:rPr lang="en-US" dirty="0"/>
                  <a:t>  S={11/8 , -11/10}.</a:t>
                </a:r>
                <a:endParaRPr lang="en-US" dirty="0">
                  <a:effectLst/>
                </a:endParaRPr>
              </a:p>
              <a:p>
                <a:r>
                  <a:rPr lang="en-US" b="1" dirty="0"/>
                  <a:t>Example(3):</a:t>
                </a:r>
                <a:r>
                  <a:rPr lang="en-US" dirty="0"/>
                  <a:t> Solve the inequality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d>
                  </m:oMath>
                </a14:m>
                <a:r>
                  <a:rPr lang="en-US" dirty="0"/>
                  <a:t>&gt; 4</a:t>
                </a:r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r>
                  <a:rPr lang="en-US" dirty="0"/>
                  <a:t>Solution: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d>
                  </m:oMath>
                </a14:m>
                <a:r>
                  <a:rPr lang="en-US" dirty="0"/>
                  <a:t>&gt; 4 </a:t>
                </a:r>
                <a:r>
                  <a:rPr lang="en-US" dirty="0">
                    <a:sym typeface="Symbol"/>
                  </a:rPr>
                  <a:t></a:t>
                </a:r>
                <a:r>
                  <a:rPr lang="en-US" dirty="0"/>
                  <a:t> x-3&gt;4 or - (x-3) &gt;4 </a:t>
                </a:r>
                <a:r>
                  <a:rPr lang="en-US" dirty="0">
                    <a:sym typeface="Symbol"/>
                  </a:rPr>
                  <a:t></a:t>
                </a:r>
                <a:r>
                  <a:rPr lang="en-US" dirty="0"/>
                  <a:t>  x&gt;7  or x&lt;-1</a:t>
                </a:r>
                <a:r>
                  <a:rPr lang="en-US" dirty="0">
                    <a:sym typeface="Symbol"/>
                  </a:rPr>
                  <a:t></a:t>
                </a:r>
                <a:r>
                  <a:rPr lang="en-US" dirty="0"/>
                  <a:t>  S=(-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∞</m:t>
                    </m:r>
                  </m:oMath>
                </a14:m>
                <a:r>
                  <a:rPr lang="en-US" dirty="0"/>
                  <a:t>,-1)</a:t>
                </a:r>
                <a:r>
                  <a:rPr lang="en-US" dirty="0">
                    <a:sym typeface="Symbol"/>
                  </a:rPr>
                  <a:t></a:t>
                </a:r>
                <a:r>
                  <a:rPr lang="en-US" dirty="0"/>
                  <a:t>(7,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∞</m:t>
                    </m:r>
                  </m:oMath>
                </a14:m>
                <a:r>
                  <a:rPr lang="en-US" dirty="0"/>
                  <a:t>)</a:t>
                </a:r>
                <a:endParaRPr lang="en-US" dirty="0">
                  <a:effectLst/>
                </a:endParaRPr>
              </a:p>
              <a:p>
                <a:r>
                  <a:rPr lang="en-US" b="1" dirty="0"/>
                  <a:t>Example(4):</a:t>
                </a:r>
                <a:r>
                  <a:rPr lang="en-US" dirty="0"/>
                  <a:t> Solve the inequality -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5</m:t>
                        </m:r>
                      </m:e>
                    </m:d>
                  </m:oMath>
                </a14:m>
                <a:r>
                  <a:rPr lang="en-US" dirty="0"/>
                  <a:t>&lt;-7</a:t>
                </a:r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r>
                  <a:rPr lang="en-US" dirty="0"/>
                  <a:t>Solution: -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5</m:t>
                        </m:r>
                      </m:e>
                    </m:d>
                  </m:oMath>
                </a14:m>
                <a:r>
                  <a:rPr lang="en-US" dirty="0"/>
                  <a:t>&lt;-7  </a:t>
                </a:r>
                <a:r>
                  <a:rPr lang="en-US" dirty="0">
                    <a:sym typeface="Symbol"/>
                  </a:rPr>
                  <a:t>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5</m:t>
                        </m:r>
                      </m:e>
                    </m:d>
                  </m:oMath>
                </a14:m>
                <a:r>
                  <a:rPr lang="en-US" dirty="0"/>
                  <a:t>&gt; 7 </a:t>
                </a:r>
                <a:r>
                  <a:rPr lang="en-US" dirty="0">
                    <a:sym typeface="Symbol"/>
                  </a:rPr>
                  <a:t>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5</m:t>
                    </m:r>
                  </m:oMath>
                </a14:m>
                <a:r>
                  <a:rPr lang="en-US" dirty="0"/>
                  <a:t> &gt;7 or </a:t>
                </a:r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381000"/>
                <a:ext cx="8610600" cy="6248400"/>
              </a:xfrm>
              <a:blipFill rotWithShape="1">
                <a:blip r:embed="rId2"/>
                <a:stretch>
                  <a:fillRect l="-1700" t="-1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8678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Exercise </a:t>
                </a:r>
                <a:r>
                  <a:rPr lang="en-US" b="1" dirty="0" err="1"/>
                  <a:t>H.w</a:t>
                </a:r>
                <a:r>
                  <a:rPr lang="en-US" b="1" dirty="0"/>
                  <a:t>:</a:t>
                </a:r>
                <a:r>
                  <a:rPr lang="en-US" dirty="0"/>
                  <a:t> Solve the  inequalities  in </a:t>
                </a:r>
                <a:r>
                  <a:rPr lang="en-US" dirty="0" err="1"/>
                  <a:t>excersize</a:t>
                </a:r>
                <a:r>
                  <a:rPr lang="en-US" dirty="0"/>
                  <a:t> 1-5</a:t>
                </a:r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(1)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6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d>
                  </m:oMath>
                </a14:m>
                <a:r>
                  <a:rPr lang="en-US" dirty="0"/>
                  <a:t>&lt;5               (2)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</a:rPr>
                          <m:t>/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&lt; ½  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(</a:t>
                </a:r>
                <a:r>
                  <a:rPr lang="en-US" dirty="0"/>
                  <a:t>3)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</a:rPr>
                          <m:t>)/</m:t>
                        </m:r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</m:d>
                  </m:oMath>
                </a14:m>
                <a:r>
                  <a:rPr lang="en-US" dirty="0"/>
                  <a:t>&gt;1          (4)     3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&lt;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r>
                  <a:rPr lang="en-US" dirty="0"/>
                  <a:t>&lt; 6   </a:t>
                </a:r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r>
                  <a:rPr lang="en-US" dirty="0"/>
                  <a:t>(5)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4</m:t>
                        </m:r>
                      </m:e>
                    </m:d>
                  </m:oMath>
                </a14:m>
                <a:r>
                  <a:rPr lang="en-US" dirty="0"/>
                  <a:t>&lt;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6</m:t>
                        </m:r>
                      </m:e>
                    </m:d>
                  </m:oMath>
                </a14:m>
                <a:r>
                  <a:rPr lang="en-US" dirty="0"/>
                  <a:t>       (6) x</a:t>
                </a:r>
                <a:r>
                  <a:rPr lang="en-US" baseline="30000" dirty="0"/>
                  <a:t>2</a:t>
                </a:r>
                <a:r>
                  <a:rPr lang="en-US" dirty="0"/>
                  <a:t>-x = 0            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(</a:t>
                </a:r>
                <a:r>
                  <a:rPr lang="en-US" dirty="0"/>
                  <a:t>7) (x-2) (x-6) ≥0             (8) (x-1) (4-x) ≤ 0</a:t>
                </a:r>
                <a:endParaRPr lang="en-US" dirty="0">
                  <a:effectLst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5703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Thank you</a:t>
            </a:r>
            <a:endParaRPr lang="en-US" sz="6000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679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1118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Calculus 2020-2021</vt:lpstr>
      <vt:lpstr>This section reviews the basic ideas you need to start calculus. Classifying the number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2020-2021</dc:title>
  <dc:creator>peshraw</dc:creator>
  <cp:lastModifiedBy>peshraw</cp:lastModifiedBy>
  <cp:revision>8</cp:revision>
  <dcterms:created xsi:type="dcterms:W3CDTF">2006-08-16T00:00:00Z</dcterms:created>
  <dcterms:modified xsi:type="dcterms:W3CDTF">2021-06-05T20:29:38Z</dcterms:modified>
</cp:coreProperties>
</file>