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Calculus</a:t>
            </a:r>
            <a:b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2020-2021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79248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Chapter one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Section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Two 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Functions</a:t>
            </a: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Ivan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Dler Ali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Salahaddin University- College of Education –Mathematics Department</a:t>
            </a:r>
          </a:p>
          <a:p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evan.ali1@su.edu.krd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 bwMode="auto">
          <a:xfrm>
            <a:off x="6529836" y="470198"/>
            <a:ext cx="15559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 bwMode="auto">
          <a:xfrm>
            <a:off x="6682236" y="622598"/>
            <a:ext cx="15559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8600"/>
                <a:ext cx="8763000" cy="64008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Definition:</a:t>
                </a:r>
                <a:r>
                  <a:rPr lang="en-US" dirty="0"/>
                  <a:t> A function f:X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R is called an 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even function if f(-x)=f(x)  for all </a:t>
                </a:r>
                <a:r>
                  <a:rPr lang="en-US" dirty="0" err="1"/>
                  <a:t>x</a:t>
                </a:r>
                <a:r>
                  <a:rPr lang="en-US" dirty="0" err="1">
                    <a:sym typeface="Symbol"/>
                  </a:rPr>
                  <a:t></a:t>
                </a:r>
                <a:r>
                  <a:rPr lang="en-US" dirty="0" err="1"/>
                  <a:t>X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odd function if f(-x)= -f(x)  for all </a:t>
                </a:r>
                <a:r>
                  <a:rPr lang="en-US" dirty="0" err="1"/>
                  <a:t>x</a:t>
                </a:r>
                <a:r>
                  <a:rPr lang="en-US" dirty="0" err="1">
                    <a:sym typeface="Symbol"/>
                  </a:rPr>
                  <a:t></a:t>
                </a:r>
                <a:r>
                  <a:rPr lang="en-US" dirty="0" err="1"/>
                  <a:t>X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b="1" dirty="0"/>
                  <a:t> </a:t>
                </a:r>
                <a:r>
                  <a:rPr lang="en-US" b="1" dirty="0" smtClean="0"/>
                  <a:t>Example </a:t>
                </a:r>
                <a:r>
                  <a:rPr lang="en-US" b="1" dirty="0"/>
                  <a:t>(1):</a:t>
                </a:r>
                <a:r>
                  <a:rPr lang="en-US" dirty="0"/>
                  <a:t> In 1–4, say whether the function is even, odd, or neither. Give reasons for your answer.</a:t>
                </a:r>
                <a:endParaRPr lang="en-US" dirty="0">
                  <a:effectLst/>
                </a:endParaRPr>
              </a:p>
              <a:p>
                <a:pPr marL="0" lvl="0" indent="0">
                  <a:buNone/>
                </a:pPr>
                <a:r>
                  <a:rPr lang="en-US" dirty="0" smtClean="0"/>
                  <a:t>1)f(x</a:t>
                </a:r>
                <a:r>
                  <a:rPr lang="en-US" dirty="0"/>
                  <a:t>)=x</a:t>
                </a:r>
                <a:r>
                  <a:rPr lang="en-US" baseline="30000" dirty="0"/>
                  <a:t>2</a:t>
                </a:r>
                <a:r>
                  <a:rPr lang="en-US" dirty="0"/>
                  <a:t>+1 </a:t>
                </a:r>
                <a:r>
                  <a:rPr lang="en-US" dirty="0" smtClean="0"/>
                  <a:t>    (</a:t>
                </a:r>
                <a:r>
                  <a:rPr lang="en-US" dirty="0"/>
                  <a:t>2) f(x)=</a:t>
                </a:r>
                <a:r>
                  <a:rPr lang="en-US" dirty="0" smtClean="0"/>
                  <a:t>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+x   (3</a:t>
                </a:r>
                <a:r>
                  <a:rPr lang="en-US" dirty="0"/>
                  <a:t>) g(x)= x</a:t>
                </a:r>
                <a:r>
                  <a:rPr lang="en-US" baseline="30000" dirty="0"/>
                  <a:t>3</a:t>
                </a:r>
                <a:r>
                  <a:rPr lang="en-US" dirty="0"/>
                  <a:t>+x   </a:t>
                </a:r>
                <a:r>
                  <a:rPr lang="en-US" dirty="0" smtClean="0"/>
                  <a:t>(</a:t>
                </a:r>
                <a:r>
                  <a:rPr lang="en-US" dirty="0"/>
                  <a:t>4)  g(x)=x</a:t>
                </a:r>
                <a:r>
                  <a:rPr lang="en-US" baseline="30000" dirty="0"/>
                  <a:t>4</a:t>
                </a:r>
                <a:r>
                  <a:rPr lang="en-US" dirty="0"/>
                  <a:t>+3x</a:t>
                </a:r>
                <a:r>
                  <a:rPr lang="en-US" baseline="30000" dirty="0"/>
                  <a:t>2</a:t>
                </a:r>
                <a:r>
                  <a:rPr lang="en-US" dirty="0"/>
                  <a:t>-1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1: Since f(x)=x</a:t>
                </a:r>
                <a:r>
                  <a:rPr lang="en-US" baseline="30000" dirty="0"/>
                  <a:t>2</a:t>
                </a:r>
                <a:r>
                  <a:rPr lang="en-US" dirty="0"/>
                  <a:t>+1= f(x)=(-x)</a:t>
                </a:r>
                <a:r>
                  <a:rPr lang="en-US" baseline="30000" dirty="0"/>
                  <a:t>2</a:t>
                </a:r>
                <a:r>
                  <a:rPr lang="en-US" dirty="0"/>
                  <a:t>+1=f(-x), then the function is even.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2:Since [f(x)=x</a:t>
                </a:r>
                <a:r>
                  <a:rPr lang="en-US" baseline="30000" dirty="0"/>
                  <a:t>2</a:t>
                </a:r>
                <a:r>
                  <a:rPr lang="en-US" dirty="0"/>
                  <a:t>+x]≠[ f(-x)=(-x)</a:t>
                </a:r>
                <a:r>
                  <a:rPr lang="en-US" baseline="30000" dirty="0"/>
                  <a:t>2</a:t>
                </a:r>
                <a:r>
                  <a:rPr lang="en-US" dirty="0"/>
                  <a:t>-x] and [[f(x)=x</a:t>
                </a:r>
                <a:r>
                  <a:rPr lang="en-US" baseline="30000" dirty="0"/>
                  <a:t>2</a:t>
                </a:r>
                <a:r>
                  <a:rPr lang="en-US" dirty="0"/>
                  <a:t>+x]≠[-f(x)=-x</a:t>
                </a:r>
                <a:r>
                  <a:rPr lang="en-US" baseline="30000" dirty="0"/>
                  <a:t>2</a:t>
                </a:r>
                <a:r>
                  <a:rPr lang="en-US" dirty="0"/>
                  <a:t>-x], then the function is neither even nor odd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3:Since  g(-x)= -x</a:t>
                </a:r>
                <a:r>
                  <a:rPr lang="en-US" baseline="30000" dirty="0"/>
                  <a:t>3</a:t>
                </a:r>
                <a:r>
                  <a:rPr lang="en-US" dirty="0"/>
                  <a:t>-x=- g(x) , so the function is odd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4:Since g(x)=x</a:t>
                </a:r>
                <a:r>
                  <a:rPr lang="en-US" baseline="30000" dirty="0"/>
                  <a:t>4</a:t>
                </a:r>
                <a:r>
                  <a:rPr lang="en-US" dirty="0"/>
                  <a:t>+3x</a:t>
                </a:r>
                <a:r>
                  <a:rPr lang="en-US" baseline="30000" dirty="0"/>
                  <a:t>2</a:t>
                </a:r>
                <a:r>
                  <a:rPr lang="en-US" dirty="0"/>
                  <a:t>-1=(-x)</a:t>
                </a:r>
                <a:r>
                  <a:rPr lang="en-US" baseline="30000" dirty="0"/>
                  <a:t>4</a:t>
                </a:r>
                <a:r>
                  <a:rPr lang="en-US" dirty="0"/>
                  <a:t>+3(-x)</a:t>
                </a:r>
                <a:r>
                  <a:rPr lang="en-US" baseline="30000" dirty="0"/>
                  <a:t>2</a:t>
                </a:r>
                <a:r>
                  <a:rPr lang="en-US" dirty="0"/>
                  <a:t>-1=g(-x), thus the function is even.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endParaRPr lang="en-US" dirty="0">
                  <a:effectLst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8600"/>
                <a:ext cx="8763000" cy="6400800"/>
              </a:xfrm>
              <a:blipFill rotWithShape="1">
                <a:blip r:embed="rId2"/>
                <a:stretch>
                  <a:fillRect l="-1252" t="-1905" r="-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79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66800"/>
                <a:ext cx="8229600" cy="4525963"/>
              </a:xfrm>
            </p:spPr>
            <p:txBody>
              <a:bodyPr/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Example (3)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H.w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Assume that ƒ is an even function,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is an odd function, and both ƒ and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are defined on the entire real line Which of the following(where defined) are even? odd?</a:t>
                </a:r>
                <a:endParaRPr lang="en-US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(a)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fg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(b) f/b    (c) g/f       (d) f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=f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(e) g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=g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(f) 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∘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      (g) 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∘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(h)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∘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(i) 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∘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0"/>
                <a:ext cx="8229600" cy="4525963"/>
              </a:xfrm>
              <a:blipFill rotWithShape="1">
                <a:blip r:embed="rId2"/>
                <a:stretch>
                  <a:fillRect l="-1704" t="-188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5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8000" b="1" i="1" dirty="0" smtClean="0">
                <a:solidFill>
                  <a:schemeClr val="accent2">
                    <a:lumMod val="75000"/>
                  </a:schemeClr>
                </a:solidFill>
              </a:rPr>
              <a:t>Thank you</a:t>
            </a:r>
            <a:endParaRPr lang="en-US" sz="8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3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248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Function: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Let A and B be two non empty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sets.A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correspondence which associates each element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 unique element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is called a function or mapping and generally denoted by f:A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B.Moreover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called domain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called co-domain.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f(A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=  {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there exist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such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f(x)=y }={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f(x)=y , for some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}  will be called range or image of f ,denoted by f(A).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Let A={1,2,3,4} , B ={ 1,2,3,4,5} and f:A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 defined by f(x) =x+1 , then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f(A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=  { 2,3,4,5} </a:t>
            </a:r>
          </a:p>
        </p:txBody>
      </p:sp>
    </p:spTree>
    <p:extLst>
      <p:ext uri="{BB962C8B-B14F-4D97-AF65-F5344CB8AC3E}">
        <p14:creationId xmlns:p14="http://schemas.microsoft.com/office/powerpoint/2010/main" val="210642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2332037"/>
                <a:ext cx="8229600" cy="43735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/>
                  <a:t>Some important notes to find the domain of the function</a:t>
                </a:r>
                <a:endParaRPr lang="en-US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If a function is a polynomial then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f</a:t>
                </a:r>
                <a:r>
                  <a:rPr lang="en-US" dirty="0"/>
                  <a:t>=R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If f(x)= h(x)/g(x) where each of h(x)and g(x) are polynomial then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f</a:t>
                </a:r>
                <a:r>
                  <a:rPr lang="en-US" dirty="0"/>
                  <a:t>={</a:t>
                </a:r>
                <a:r>
                  <a:rPr lang="en-US" dirty="0" err="1"/>
                  <a:t>x</a:t>
                </a:r>
                <a:r>
                  <a:rPr lang="en-US" dirty="0" err="1">
                    <a:sym typeface="Symbol"/>
                  </a:rPr>
                  <a:t></a:t>
                </a:r>
                <a:r>
                  <a:rPr lang="en-US" dirty="0" err="1"/>
                  <a:t>R</a:t>
                </a:r>
                <a:r>
                  <a:rPr lang="en-US" dirty="0"/>
                  <a:t>; g(x)≠0}</a:t>
                </a:r>
              </a:p>
              <a:p>
                <a:r>
                  <a:rPr lang="en-US" dirty="0"/>
                  <a:t>For example if f(x)=(3x</a:t>
                </a:r>
                <a:r>
                  <a:rPr lang="en-US" baseline="30000" dirty="0"/>
                  <a:t>2</a:t>
                </a:r>
                <a:r>
                  <a:rPr lang="en-US" dirty="0"/>
                  <a:t>+5)/(x</a:t>
                </a:r>
                <a:r>
                  <a:rPr lang="en-US" baseline="30000" dirty="0"/>
                  <a:t>2</a:t>
                </a:r>
                <a:r>
                  <a:rPr lang="en-US" dirty="0"/>
                  <a:t>-1)  , then (x</a:t>
                </a:r>
                <a:r>
                  <a:rPr lang="en-US" baseline="30000" dirty="0"/>
                  <a:t>2</a:t>
                </a:r>
                <a:r>
                  <a:rPr lang="en-US" dirty="0"/>
                  <a:t>-1)=0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x=-1 or x=1 , then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f</a:t>
                </a:r>
                <a:r>
                  <a:rPr lang="en-US" dirty="0"/>
                  <a:t>=R-{-1,1}</a:t>
                </a:r>
              </a:p>
              <a:p>
                <a:pPr marL="0" lvl="0" indent="0">
                  <a:buNone/>
                </a:pPr>
                <a:r>
                  <a:rPr lang="en-US" dirty="0" smtClean="0"/>
                  <a:t>3.   If </a:t>
                </a:r>
                <a:r>
                  <a:rPr lang="en-US" dirty="0"/>
                  <a:t>a function is of the form f(x)=h(x) 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/>
                  <a:t>  , then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f</a:t>
                </a:r>
                <a:r>
                  <a:rPr lang="en-US" dirty="0"/>
                  <a:t>={</a:t>
                </a:r>
                <a:r>
                  <a:rPr lang="en-US" dirty="0" err="1"/>
                  <a:t>x</a:t>
                </a:r>
                <a:r>
                  <a:rPr lang="en-US" dirty="0" err="1">
                    <a:sym typeface="Symbol"/>
                  </a:rPr>
                  <a:t></a:t>
                </a:r>
                <a:r>
                  <a:rPr lang="en-US" dirty="0" err="1"/>
                  <a:t>R</a:t>
                </a:r>
                <a:r>
                  <a:rPr lang="en-US" dirty="0"/>
                  <a:t>; g(x)&gt;0}</a:t>
                </a:r>
              </a:p>
              <a:p>
                <a:pPr marL="0" lvl="0" indent="0">
                  <a:buNone/>
                </a:pPr>
                <a:r>
                  <a:rPr lang="en-US" dirty="0" smtClean="0"/>
                  <a:t>4.    If </a:t>
                </a:r>
                <a:r>
                  <a:rPr lang="en-US" dirty="0"/>
                  <a:t>a function is of the form f(x)=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)/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/>
                  <a:t> , then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f</a:t>
                </a:r>
                <a:r>
                  <a:rPr lang="en-US" dirty="0"/>
                  <a:t>={</a:t>
                </a:r>
                <a:r>
                  <a:rPr lang="en-US" dirty="0" err="1"/>
                  <a:t>x</a:t>
                </a:r>
                <a:r>
                  <a:rPr lang="en-US" dirty="0" err="1">
                    <a:sym typeface="Symbol"/>
                  </a:rPr>
                  <a:t></a:t>
                </a:r>
                <a:r>
                  <a:rPr lang="en-US" dirty="0" err="1"/>
                  <a:t>R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x</m:t>
                    </m:r>
                    <m:r>
                      <a:rPr lang="en-US">
                        <a:latin typeface="Cambria Math"/>
                      </a:rPr>
                      <m:t>)/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g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x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≥0}</a:t>
                </a:r>
              </a:p>
              <a:p>
                <a:pPr marL="0" indent="0">
                  <a:buNone/>
                </a:pPr>
                <a:r>
                  <a:rPr lang="en-US" b="1" dirty="0"/>
                  <a:t> </a:t>
                </a:r>
                <a:endParaRPr lang="en-US" dirty="0">
                  <a:effectLst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2332037"/>
                <a:ext cx="8229600" cy="4373563"/>
              </a:xfrm>
              <a:blipFill rotWithShape="1">
                <a:blip r:embed="rId2"/>
                <a:stretch>
                  <a:fillRect l="-1259" t="-2510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486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36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4779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2400" b="1" dirty="0"/>
                  <a:t>Example: </a:t>
                </a:r>
                <a:r>
                  <a:rPr lang="en-US" sz="2400" dirty="0"/>
                  <a:t>Verify the domains and ranges of these functions.</a:t>
                </a:r>
                <a:br>
                  <a:rPr lang="en-US" sz="2400" dirty="0"/>
                </a:br>
                <a:r>
                  <a:rPr lang="en-US" sz="2400" dirty="0" smtClean="0"/>
                  <a:t>(1)  f(x</a:t>
                </a:r>
                <a:r>
                  <a:rPr lang="en-US" sz="2400" dirty="0"/>
                  <a:t>)= 1+x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                                 (2) f(x)= 1-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b="1" dirty="0"/>
                  <a:t>Solution: </a:t>
                </a:r>
                <a:r>
                  <a:rPr lang="en-US" sz="2400" dirty="0"/>
                  <a:t>(1)</a:t>
                </a:r>
                <a:r>
                  <a:rPr lang="en-US" sz="2400" b="1" dirty="0"/>
                  <a:t> </a:t>
                </a:r>
                <a:r>
                  <a:rPr lang="en-US" sz="2400" dirty="0"/>
                  <a:t>domain =R ; range=[1,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∞</m:t>
                    </m:r>
                  </m:oMath>
                </a14:m>
                <a:r>
                  <a:rPr lang="en-US" sz="2400" dirty="0"/>
                  <a:t>)   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/>
                  <a:t> </a:t>
                </a:r>
                <a:r>
                  <a:rPr lang="en-US" sz="2400" dirty="0" smtClean="0"/>
                  <a:t>                 </a:t>
                </a:r>
                <a:r>
                  <a:rPr lang="en-US" sz="2400" b="1" dirty="0" smtClean="0"/>
                  <a:t>(</a:t>
                </a:r>
                <a:r>
                  <a:rPr lang="en-US" sz="2400" b="1" dirty="0"/>
                  <a:t>2) </a:t>
                </a:r>
                <a:r>
                  <a:rPr lang="en-US" sz="2400" dirty="0"/>
                  <a:t>domain =[0,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∞</m:t>
                    </m:r>
                  </m:oMath>
                </a14:m>
                <a:r>
                  <a:rPr lang="en-US" sz="2400" dirty="0"/>
                  <a:t>)  ; range =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−∞,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477962"/>
              </a:xfrm>
              <a:blipFill rotWithShape="1">
                <a:blip r:embed="rId2"/>
                <a:stretch>
                  <a:fillRect l="-889" t="-1235" b="-6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type of functions</a:t>
            </a:r>
          </a:p>
          <a:p>
            <a:pPr marL="0" lv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Identifying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Functions;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a number of important types of functions frequently encountered in calculus. We identify and briefly summarize them here.</a:t>
            </a:r>
          </a:p>
          <a:p>
            <a:pPr marL="0" lv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2.Linear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Functions: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function of the form  f(x)=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mx+b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for constants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called a linear function.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7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2484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b="1" dirty="0" smtClean="0"/>
              <a:t>3.Power </a:t>
            </a:r>
            <a:r>
              <a:rPr lang="en-US" sz="2400" b="1" dirty="0"/>
              <a:t>Functions :</a:t>
            </a:r>
            <a:r>
              <a:rPr lang="en-US" sz="2400" dirty="0"/>
              <a:t> A function f(x)=</a:t>
            </a:r>
            <a:r>
              <a:rPr lang="en-US" sz="2400" dirty="0" err="1"/>
              <a:t>x</a:t>
            </a:r>
            <a:r>
              <a:rPr lang="en-US" sz="2400" baseline="30000" dirty="0" err="1"/>
              <a:t>n</a:t>
            </a:r>
            <a:r>
              <a:rPr lang="en-US" sz="2400" dirty="0"/>
              <a:t> where </a:t>
            </a:r>
            <a:r>
              <a:rPr lang="en-US" sz="2400" i="1" dirty="0"/>
              <a:t>a </a:t>
            </a:r>
            <a:r>
              <a:rPr lang="en-US" sz="2400" dirty="0"/>
              <a:t>is a constant, is called a power function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sz="2600" b="1" dirty="0" smtClean="0"/>
          </a:p>
          <a:p>
            <a:pPr marL="0" lvl="0" indent="0">
              <a:buNone/>
            </a:pPr>
            <a:endParaRPr lang="en-US" sz="2600" b="1" dirty="0"/>
          </a:p>
          <a:p>
            <a:pPr marL="0" lvl="0" indent="0">
              <a:buNone/>
            </a:pPr>
            <a:r>
              <a:rPr lang="en-US" sz="2600" b="1" dirty="0" smtClean="0"/>
              <a:t>4.Polynomials </a:t>
            </a:r>
            <a:r>
              <a:rPr lang="en-US" sz="2600" b="1" dirty="0"/>
              <a:t>:</a:t>
            </a:r>
            <a:r>
              <a:rPr lang="en-US" sz="2600" dirty="0"/>
              <a:t>A function </a:t>
            </a:r>
            <a:r>
              <a:rPr lang="en-US" sz="2600" i="1" dirty="0"/>
              <a:t>p </a:t>
            </a:r>
            <a:r>
              <a:rPr lang="en-US" sz="2600" dirty="0"/>
              <a:t>is a polynomial if  p(x)= a</a:t>
            </a:r>
            <a:r>
              <a:rPr lang="en-US" sz="2600" baseline="-25000" dirty="0"/>
              <a:t>n</a:t>
            </a:r>
            <a:r>
              <a:rPr lang="en-US" sz="2600" dirty="0"/>
              <a:t> </a:t>
            </a:r>
            <a:r>
              <a:rPr lang="en-US" sz="2600" dirty="0" err="1"/>
              <a:t>x</a:t>
            </a:r>
            <a:r>
              <a:rPr lang="en-US" sz="2600" baseline="30000" dirty="0" err="1"/>
              <a:t>n</a:t>
            </a:r>
            <a:r>
              <a:rPr lang="en-US" sz="2600" dirty="0"/>
              <a:t>+ a</a:t>
            </a:r>
            <a:r>
              <a:rPr lang="en-US" sz="2600" baseline="-25000" dirty="0"/>
              <a:t>n-1</a:t>
            </a:r>
            <a:r>
              <a:rPr lang="en-US" sz="2600" dirty="0"/>
              <a:t> x</a:t>
            </a:r>
            <a:r>
              <a:rPr lang="en-US" sz="2600" baseline="30000" dirty="0"/>
              <a:t>n-1</a:t>
            </a:r>
            <a:r>
              <a:rPr lang="en-US" sz="2600" dirty="0"/>
              <a:t>+…+ a</a:t>
            </a:r>
            <a:r>
              <a:rPr lang="en-US" sz="2600" baseline="-25000" dirty="0"/>
              <a:t>1</a:t>
            </a:r>
            <a:r>
              <a:rPr lang="en-US" sz="2600" dirty="0"/>
              <a:t> </a:t>
            </a:r>
            <a:r>
              <a:rPr lang="en-US" sz="2600" dirty="0" smtClean="0"/>
              <a:t>x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+a</a:t>
            </a:r>
            <a:r>
              <a:rPr lang="en-US" sz="2600" baseline="-25000" dirty="0" smtClean="0"/>
              <a:t>0</a:t>
            </a:r>
            <a:r>
              <a:rPr lang="en-US" sz="2600" dirty="0"/>
              <a:t> </a:t>
            </a:r>
            <a:r>
              <a:rPr lang="en-US" sz="2600" dirty="0" smtClean="0"/>
              <a:t>where </a:t>
            </a:r>
            <a:r>
              <a:rPr lang="en-US" sz="2600" i="1" dirty="0"/>
              <a:t>n </a:t>
            </a:r>
            <a:r>
              <a:rPr lang="en-US" sz="2600" dirty="0"/>
              <a:t>is a nonnegative integer and the numbers a</a:t>
            </a:r>
            <a:r>
              <a:rPr lang="en-US" sz="2600" baseline="-25000" dirty="0"/>
              <a:t>0</a:t>
            </a:r>
            <a:r>
              <a:rPr lang="en-US" sz="2600" dirty="0"/>
              <a:t>, a</a:t>
            </a:r>
            <a:r>
              <a:rPr lang="en-US" sz="2600" baseline="-25000" dirty="0"/>
              <a:t>1</a:t>
            </a:r>
            <a:r>
              <a:rPr lang="en-US" sz="2600" dirty="0"/>
              <a:t>,..., a</a:t>
            </a:r>
            <a:r>
              <a:rPr lang="en-US" sz="2600" baseline="-25000" dirty="0"/>
              <a:t>n</a:t>
            </a:r>
            <a:r>
              <a:rPr lang="en-US" sz="2600" dirty="0"/>
              <a:t> are real constants.</a:t>
            </a:r>
          </a:p>
          <a:p>
            <a:pPr marL="0" lvl="0" indent="0">
              <a:buNone/>
            </a:pPr>
            <a:r>
              <a:rPr lang="en-US" sz="2600" b="1" dirty="0" smtClean="0"/>
              <a:t>5. Algebraic </a:t>
            </a:r>
            <a:r>
              <a:rPr lang="en-US" sz="2600" b="1" dirty="0"/>
              <a:t>Functions:</a:t>
            </a:r>
            <a:r>
              <a:rPr lang="en-US" sz="2600" dirty="0"/>
              <a:t> An algebraic function is a function constructed from </a:t>
            </a:r>
            <a:r>
              <a:rPr lang="en-US" sz="2600" dirty="0" smtClean="0"/>
              <a:t>polynomials using </a:t>
            </a:r>
            <a:r>
              <a:rPr lang="en-US" sz="2600" dirty="0"/>
              <a:t>algebraic operations (addition, subtraction, multiplication, division, and taking roots)</a:t>
            </a:r>
          </a:p>
          <a:p>
            <a:pPr marL="0" indent="0">
              <a:buNone/>
            </a:pPr>
            <a:r>
              <a:rPr lang="en-US" sz="2600" b="1" dirty="0" smtClean="0"/>
              <a:t>6. Trigonometric </a:t>
            </a:r>
            <a:r>
              <a:rPr lang="en-US" sz="2600" b="1" dirty="0"/>
              <a:t>Functions:</a:t>
            </a:r>
            <a:r>
              <a:rPr lang="en-US" sz="2600" dirty="0"/>
              <a:t> such as sine and cosine functions</a:t>
            </a:r>
            <a:endParaRPr lang="en-US" sz="2600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" y="1143000"/>
            <a:ext cx="80772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88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6172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smtClean="0"/>
              <a:t>7. Exponential </a:t>
            </a:r>
            <a:r>
              <a:rPr lang="en-US" sz="2400" b="1" dirty="0"/>
              <a:t>Functions:</a:t>
            </a:r>
            <a:r>
              <a:rPr lang="en-US" sz="2400" dirty="0"/>
              <a:t> Functions of the form  f(x)= a</a:t>
            </a:r>
            <a:r>
              <a:rPr lang="en-US" sz="2400" baseline="30000" dirty="0"/>
              <a:t>x</a:t>
            </a:r>
            <a:r>
              <a:rPr lang="en-US" sz="2400" dirty="0"/>
              <a:t>  , where the base  a&gt;0 is </a:t>
            </a:r>
            <a:r>
              <a:rPr lang="en-US" sz="2400" dirty="0" smtClean="0"/>
              <a:t>a positive </a:t>
            </a:r>
            <a:r>
              <a:rPr lang="en-US" sz="2400" dirty="0"/>
              <a:t>constant  and a≠ 1,  are called exponential functions. </a:t>
            </a:r>
          </a:p>
          <a:p>
            <a:pPr marL="0" lvl="0" indent="0">
              <a:buNone/>
            </a:pPr>
            <a:r>
              <a:rPr lang="en-US" sz="2400" b="1" dirty="0" smtClean="0"/>
              <a:t>8. Logarithmic </a:t>
            </a:r>
            <a:r>
              <a:rPr lang="en-US" sz="2400" b="1" dirty="0"/>
              <a:t>Functions:</a:t>
            </a:r>
            <a:r>
              <a:rPr lang="en-US" sz="2400" dirty="0"/>
              <a:t> These are the functions  f(x)= </a:t>
            </a:r>
            <a:r>
              <a:rPr lang="en-US" sz="2400" dirty="0" err="1"/>
              <a:t>log</a:t>
            </a:r>
            <a:r>
              <a:rPr lang="en-US" sz="2400" baseline="-25000" dirty="0" err="1"/>
              <a:t>a</a:t>
            </a:r>
            <a:r>
              <a:rPr lang="en-US" sz="2400" baseline="30000" dirty="0" err="1"/>
              <a:t>x</a:t>
            </a:r>
            <a:r>
              <a:rPr lang="en-US" sz="2400" dirty="0"/>
              <a:t> , where the base a≠ </a:t>
            </a:r>
            <a:r>
              <a:rPr lang="en-US" sz="2400" dirty="0" smtClean="0"/>
              <a:t>1is a </a:t>
            </a:r>
            <a:r>
              <a:rPr lang="en-US" sz="2400" dirty="0"/>
              <a:t>positive </a:t>
            </a:r>
            <a:r>
              <a:rPr lang="en-US" sz="2400" dirty="0" smtClean="0"/>
              <a:t>constant</a:t>
            </a:r>
          </a:p>
          <a:p>
            <a:pPr marL="0" lvl="0" indent="0">
              <a:buNone/>
            </a:pPr>
            <a:r>
              <a:rPr lang="en-US" sz="2400" b="1" dirty="0" smtClean="0"/>
              <a:t>9. Rational </a:t>
            </a:r>
            <a:r>
              <a:rPr lang="en-US" sz="2400" b="1" dirty="0"/>
              <a:t>Functions :</a:t>
            </a:r>
            <a:r>
              <a:rPr lang="en-US" sz="2400" dirty="0"/>
              <a:t> A rational function is a quotient or ratio of two polynomials: f(x)=p(x)/q(x) where </a:t>
            </a:r>
            <a:r>
              <a:rPr lang="en-US" sz="2400" i="1" dirty="0"/>
              <a:t>p </a:t>
            </a:r>
            <a:r>
              <a:rPr lang="en-US" sz="2400" dirty="0"/>
              <a:t>and </a:t>
            </a:r>
            <a:r>
              <a:rPr lang="en-US" sz="2400" i="1" dirty="0"/>
              <a:t>q </a:t>
            </a:r>
            <a:r>
              <a:rPr lang="en-US" sz="2400" dirty="0"/>
              <a:t>are polynomials. The domain of a rational function is the set of all real </a:t>
            </a:r>
            <a:r>
              <a:rPr lang="en-US" sz="2400" i="1" dirty="0"/>
              <a:t>x </a:t>
            </a:r>
            <a:r>
              <a:rPr lang="en-US" sz="2400" dirty="0"/>
              <a:t>for which q(x)≠0.</a:t>
            </a:r>
          </a:p>
          <a:p>
            <a:pPr marL="0" indent="0">
              <a:buNone/>
            </a:pPr>
            <a:r>
              <a:rPr lang="en-US" sz="2400" dirty="0" smtClean="0"/>
              <a:t>10. </a:t>
            </a:r>
            <a:r>
              <a:rPr lang="en-US" sz="2400" b="1" dirty="0" smtClean="0"/>
              <a:t>Transcendental </a:t>
            </a:r>
            <a:r>
              <a:rPr lang="en-US" sz="2400" b="1" dirty="0"/>
              <a:t>Functions: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These are functions that are not algebraic. They include the trigonometric, inverse trigonometric, exponential, and logarithmic functions.</a:t>
            </a:r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46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1000"/>
                <a:ext cx="8610600" cy="6248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/>
                  <a:t>Example: </a:t>
                </a:r>
                <a:r>
                  <a:rPr lang="en-US" dirty="0"/>
                  <a:t> Identify each function given here as one of the types of functions we have discussed.                  Keep in mind that some functions can fall into more than one category.</a:t>
                </a:r>
              </a:p>
              <a:p>
                <a:pPr marL="0" lvl="0" indent="0">
                  <a:buNone/>
                </a:pPr>
                <a:r>
                  <a:rPr lang="en-US" dirty="0" smtClean="0"/>
                  <a:t>1) f(x</a:t>
                </a:r>
                <a:r>
                  <a:rPr lang="en-US" dirty="0"/>
                  <a:t>)=1+x-(1/2) x</a:t>
                </a:r>
                <a:r>
                  <a:rPr lang="en-US" baseline="30000" dirty="0"/>
                  <a:t>5</a:t>
                </a:r>
                <a:r>
                  <a:rPr lang="en-US" dirty="0"/>
                  <a:t>     </a:t>
                </a:r>
                <a:r>
                  <a:rPr lang="en-US" dirty="0" smtClean="0"/>
                  <a:t>(</a:t>
                </a:r>
                <a:r>
                  <a:rPr lang="en-US" dirty="0"/>
                  <a:t>2) g(x)=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(</a:t>
                </a:r>
                <a:r>
                  <a:rPr lang="en-US" dirty="0"/>
                  <a:t>3) h(z)=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/>
                  <a:t>         </a:t>
                </a:r>
                <a:r>
                  <a:rPr lang="en-US" dirty="0" smtClean="0"/>
                  <a:t>(</a:t>
                </a:r>
                <a:r>
                  <a:rPr lang="en-US" dirty="0"/>
                  <a:t>4) y(t)=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b="1" dirty="0"/>
                  <a:t>Solution: </a:t>
                </a:r>
                <a:endParaRPr lang="en-US" dirty="0">
                  <a:effectLst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f(x)=1+x-(1/2) x</a:t>
                </a:r>
                <a:r>
                  <a:rPr lang="en-US" baseline="30000" dirty="0"/>
                  <a:t>5</a:t>
                </a:r>
                <a:r>
                  <a:rPr lang="en-US" dirty="0"/>
                  <a:t>  is a polynomial of degree 5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g(x)=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is an exponential function with base 7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h(z)=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/>
                  <a:t> is a power function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y(t)=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is a trigonometric function</a:t>
                </a:r>
                <a:r>
                  <a:rPr lang="en-US" dirty="0" smtClean="0"/>
                  <a:t>.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r>
                  <a:rPr lang="en-US" b="1" dirty="0"/>
                  <a:t>Example(2) </a:t>
                </a:r>
                <a:r>
                  <a:rPr lang="en-US" b="1" dirty="0" err="1"/>
                  <a:t>H.w</a:t>
                </a:r>
                <a:r>
                  <a:rPr lang="en-US" b="1" dirty="0"/>
                  <a:t>: </a:t>
                </a:r>
                <a:r>
                  <a:rPr lang="en-US" dirty="0"/>
                  <a:t>Identify each function given here as one of the types of functions .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( a)  f(x)= 7-3x </a:t>
                </a:r>
                <a:r>
                  <a:rPr lang="en-US" dirty="0" smtClean="0"/>
                  <a:t>     (</a:t>
                </a:r>
                <a:r>
                  <a:rPr lang="en-US" dirty="0"/>
                  <a:t>b)g(x)=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      (</a:t>
                </a:r>
                <a:r>
                  <a:rPr lang="en-US" dirty="0"/>
                  <a:t>c) h(x)=(x+1)/(x+2)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(d) r(x)=8</a:t>
                </a:r>
                <a:r>
                  <a:rPr lang="en-US" baseline="30000" dirty="0"/>
                  <a:t>x</a:t>
                </a:r>
                <a:r>
                  <a:rPr lang="en-US" dirty="0"/>
                  <a:t>             </a:t>
                </a:r>
                <a:r>
                  <a:rPr lang="en-US" dirty="0" smtClean="0"/>
                  <a:t> </a:t>
                </a:r>
                <a:r>
                  <a:rPr lang="en-US" dirty="0"/>
                  <a:t>(e)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              (f) y=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                 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dirty="0"/>
                  <a:t>g) y=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1000"/>
                <a:ext cx="8610600" cy="6248400"/>
              </a:xfrm>
              <a:blipFill rotWithShape="1">
                <a:blip r:embed="rId2"/>
                <a:stretch>
                  <a:fillRect l="-1275" t="-1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76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1000"/>
                <a:ext cx="8686800" cy="6172200"/>
              </a:xfrm>
            </p:spPr>
            <p:txBody>
              <a:bodyPr/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Step function :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 function f:X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 is called step function if f(x)=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where we defined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by greatest integer less than or equal to x   , so that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baseline="-25000" dirty="0" err="1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=R and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err="1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=Z .</a:t>
                </a:r>
                <a:endParaRPr lang="en-US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For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example</a:t>
                </a:r>
                <a:endParaRPr lang="en-US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if 0≤x≤1 then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=0</a:t>
                </a:r>
                <a:endParaRPr lang="en-US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if 1≤x&lt;2 then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  <a:endParaRPr lang="en-US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if 2≤x&lt;3 then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=2</a:t>
                </a:r>
                <a:endParaRPr lang="en-US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if -1≤x&lt;0 then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=-1</a:t>
                </a:r>
                <a:endParaRPr lang="en-US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if -2≤x&lt;1 then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=-2</a:t>
                </a:r>
                <a:endParaRPr lang="en-US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1000"/>
                <a:ext cx="8686800" cy="6172200"/>
              </a:xfrm>
              <a:blipFill rotWithShape="1">
                <a:blip r:embed="rId2"/>
                <a:stretch>
                  <a:fillRect l="-1614" t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87677"/>
            <a:ext cx="3419475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17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28600"/>
                <a:ext cx="9144000" cy="63246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Example(1):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find the set of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solutionof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Solution: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=0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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-1)=0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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or (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-1) =0 </a:t>
                </a:r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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0≤x&lt;1 or 1≤x&lt;2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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S=[0,1)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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[1,2)=[0,2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Example(2):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find the set of solution of 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-3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=-2 .</a:t>
                </a:r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Solution : 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-3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=-2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-3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2=0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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>
                        <a:latin typeface="Cambria Math"/>
                      </a:rPr>
                      <m:t>1</m:t>
                    </m:r>
                    <m:r>
                      <a:rPr lang="en-US" sz="2400">
                        <a:latin typeface="Cambria Math"/>
                      </a:rPr>
                      <m:t>)(</m:t>
                    </m:r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-2)=0</a:t>
                </a:r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(</m:t>
                    </m:r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>
                        <a:latin typeface="Cambria Math"/>
                      </a:rPr>
                      <m:t>2</m:t>
                    </m:r>
                    <m:r>
                      <a:rPr lang="en-US" sz="2400"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or (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-1) =0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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</m:oMath>
                </a14:m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2≤x&lt;3 or 1≤x&lt;2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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S=[2,3)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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[1,2)=[1,3)</a:t>
                </a:r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Example(3):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find the set of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solutionof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/(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</m:t>
                    </m:r>
                  </m:oMath>
                </a14:m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Solution: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/(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  <a:sym typeface="Symbol"/>
                      </a:rPr>
                      <m:t></m:t>
                    </m:r>
                    <m:r>
                      <a:rPr lang="en-US" sz="2400">
                        <a:latin typeface="Cambria Math"/>
                      </a:rPr>
                      <m:t>1</m:t>
                    </m:r>
                    <m:r>
                      <a:rPr lang="en-US" sz="240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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1/2  &lt; 2x+1 ≤1</a:t>
                </a:r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-1/2&lt;2x≤0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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-1/4&lt;x≤0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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S=(-1/4,0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]</a:t>
                </a:r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Example(4):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find the set of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solutionof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&lt;2</a:t>
                </a:r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Solution: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  <a:sym typeface="Symbol"/>
                      </a:rPr>
                      <m:t>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&lt;</m:t>
                    </m:r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&lt;−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sym typeface="Symbol"/>
                      </a:rPr>
                      <m:t>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=−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</m:oMath>
                </a14:m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-1≤x&lt;0 or  0≤x&lt;1 or 1≤x&lt;2 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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S=[-1,0)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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[0,1)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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[1,2)=[-1,2)</a:t>
                </a:r>
                <a:endParaRPr lang="en-US" sz="2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8600"/>
                <a:ext cx="9144000" cy="6324600"/>
              </a:xfrm>
              <a:blipFill rotWithShape="1">
                <a:blip r:embed="rId2"/>
                <a:stretch>
                  <a:fillRect l="-1000" t="-771" r="-1800" b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24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1281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Calculus 2020-2021</vt:lpstr>
      <vt:lpstr>PowerPoint Presentation</vt:lpstr>
      <vt:lpstr>PowerPoint Presentation</vt:lpstr>
      <vt:lpstr>Example: Verify the domains and ranges of these functions. (1)  f(x)= 1+x2                                  (2) f(x)= 1-√x Solution: (1) domain =R ; range=[1,∞)                       (2) domain =[0,∞)  ; range = (-∞,1]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2020-2021</dc:title>
  <dc:creator>peshraw</dc:creator>
  <cp:lastModifiedBy>peshraw</cp:lastModifiedBy>
  <cp:revision>14</cp:revision>
  <dcterms:created xsi:type="dcterms:W3CDTF">2006-08-16T00:00:00Z</dcterms:created>
  <dcterms:modified xsi:type="dcterms:W3CDTF">2021-06-05T21:01:09Z</dcterms:modified>
</cp:coreProperties>
</file>