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Calculus</a:t>
            </a:r>
            <a:b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2020-2021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6"/>
          <a:stretch/>
        </p:blipFill>
        <p:spPr bwMode="auto">
          <a:xfrm>
            <a:off x="6529836" y="470198"/>
            <a:ext cx="15559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Chapter one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Section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Three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Limit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Ivan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Dler Ali</a:t>
            </a:r>
          </a:p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Salahaddin University- College of Education –Mathematics Department</a:t>
            </a:r>
          </a:p>
          <a:p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evan.ali1@su.edu.krd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1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28600"/>
                <a:ext cx="8839200" cy="6400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b="1" dirty="0"/>
                  <a:t>Theorem : prove that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/>
                        </m:ctrlPr>
                      </m:limLowPr>
                      <m:e>
                        <m:r>
                          <a:rPr lang="en-US" sz="2400" b="1"/>
                          <m:t>  </m:t>
                        </m:r>
                        <m:r>
                          <a:rPr lang="en-US" sz="2400" b="1" i="1"/>
                          <m:t>𝐥𝐢𝐦</m:t>
                        </m:r>
                      </m:e>
                      <m:lim>
                        <m:r>
                          <a:rPr lang="en-US" sz="2400" b="1" i="1"/>
                          <m:t>𝐱</m:t>
                        </m:r>
                        <m:r>
                          <a:rPr lang="en-US" sz="2400" b="1">
                            <a:sym typeface="Symbol"/>
                          </a:rPr>
                          <m:t></m:t>
                        </m:r>
                        <m:r>
                          <a:rPr lang="en-US" sz="2400" b="1" i="1"/>
                          <m:t>𝟎</m:t>
                        </m:r>
                      </m:lim>
                    </m:limLow>
                  </m:oMath>
                </a14:m>
                <a:r>
                  <a:rPr lang="en-US" sz="2400" b="1" dirty="0"/>
                  <a:t> sin</a:t>
                </a:r>
                <a14:m>
                  <m:oMath xmlns:m="http://schemas.openxmlformats.org/officeDocument/2006/math">
                    <m:r>
                      <a:rPr lang="en-US" sz="2400" b="1" i="1"/>
                      <m:t>𝐱</m:t>
                    </m:r>
                  </m:oMath>
                </a14:m>
                <a:r>
                  <a:rPr lang="en-US" sz="2400" b="1" dirty="0"/>
                  <a:t> /</a:t>
                </a:r>
                <a14:m>
                  <m:oMath xmlns:m="http://schemas.openxmlformats.org/officeDocument/2006/math">
                    <m:r>
                      <a:rPr lang="en-US" sz="2400" b="1" i="1"/>
                      <m:t>𝐱</m:t>
                    </m:r>
                  </m:oMath>
                </a14:m>
                <a:r>
                  <a:rPr lang="en-US" sz="2400" b="1" dirty="0"/>
                  <a:t> =1</a:t>
                </a:r>
                <a:endParaRPr lang="en-US" sz="2400" dirty="0">
                  <a:effectLst/>
                </a:endParaRPr>
              </a:p>
              <a:p>
                <a:r>
                  <a:rPr lang="en-US" sz="2400" b="1" dirty="0"/>
                  <a:t>Theorem :</a:t>
                </a:r>
                <a:r>
                  <a:rPr lang="en-US" sz="2400" dirty="0"/>
                  <a:t> </a:t>
                </a:r>
                <a:r>
                  <a:rPr lang="en-US" sz="2400" b="1" dirty="0"/>
                  <a:t>prove that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/>
                        </m:ctrlPr>
                      </m:limLowPr>
                      <m:e>
                        <m:r>
                          <a:rPr lang="en-US" sz="2400" b="1"/>
                          <m:t>  </m:t>
                        </m:r>
                        <m:r>
                          <a:rPr lang="en-US" sz="2400" b="1" i="1"/>
                          <m:t>𝐥𝐢𝐦</m:t>
                        </m:r>
                      </m:e>
                      <m:lim>
                        <m:r>
                          <a:rPr lang="en-US" sz="2400" b="1" i="1"/>
                          <m:t>𝐱</m:t>
                        </m:r>
                        <m:r>
                          <a:rPr lang="en-US" sz="2400" b="1">
                            <a:sym typeface="Symbol"/>
                          </a:rPr>
                          <m:t></m:t>
                        </m:r>
                        <m:r>
                          <a:rPr lang="en-US" sz="2400" b="1" i="1"/>
                          <m:t>𝟎</m:t>
                        </m:r>
                      </m:lim>
                    </m:limLow>
                  </m:oMath>
                </a14:m>
                <a:r>
                  <a:rPr lang="en-US" sz="2400" b="1" dirty="0"/>
                  <a:t> (</a:t>
                </a:r>
                <a:r>
                  <a:rPr lang="en-US" sz="2400" b="1" dirty="0" err="1"/>
                  <a:t>cos</a:t>
                </a:r>
                <a:r>
                  <a:rPr lang="en-US" sz="2400" b="1" dirty="0"/>
                  <a:t> x -1)/x =0</a:t>
                </a:r>
                <a:endParaRPr lang="en-US" sz="2400" dirty="0">
                  <a:effectLst/>
                </a:endParaRPr>
              </a:p>
              <a:p>
                <a:r>
                  <a:rPr lang="en-US" sz="2400" b="1" dirty="0"/>
                  <a:t>Proof:</a:t>
                </a:r>
                <a14:m>
                  <m:oMath xmlns:m="http://schemas.openxmlformats.org/officeDocument/2006/math">
                    <m:r>
                      <a:rPr lang="en-US" sz="2400"/>
                      <m:t> </m:t>
                    </m:r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/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cos</a:t>
                </a:r>
                <a:r>
                  <a:rPr lang="en-US" sz="2400" dirty="0"/>
                  <a:t> x -1)/x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/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 - 2 (sin(x/2))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/x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/>
                          <m:t> </m:t>
                        </m:r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/>
                          <m:t>       </m:t>
                        </m:r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/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 sin(x/2)/(x/2)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/>
                          <m:t> </m:t>
                        </m:r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/>
                          <m:t>       </m:t>
                        </m:r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/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 sin(x/2) =-1 ×0=0</a:t>
                </a:r>
                <a:endParaRPr lang="en-US" sz="2400" dirty="0">
                  <a:effectLst/>
                </a:endParaRPr>
              </a:p>
              <a:p>
                <a:r>
                  <a:rPr lang="en-US" sz="2400" b="1" dirty="0"/>
                  <a:t>Example :</a:t>
                </a:r>
                <a:r>
                  <a:rPr lang="en-US" sz="2400" dirty="0"/>
                  <a:t>  (1)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/>
                          <m:t>  </m:t>
                        </m:r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 i="1"/>
                          <m:t>𝑎</m:t>
                        </m:r>
                      </m:lim>
                    </m:limLow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-a</a:t>
                </a:r>
                <a:r>
                  <a:rPr lang="en-US" sz="2400" baseline="30000" dirty="0"/>
                  <a:t>n</a:t>
                </a:r>
                <a:r>
                  <a:rPr lang="en-US" sz="2400" dirty="0"/>
                  <a:t>) /(x-a)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/>
                          <m:t> </m:t>
                        </m:r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 i="1"/>
                          <m:t>𝑎</m:t>
                        </m:r>
                      </m:lim>
                    </m:limLow>
                  </m:oMath>
                </a14:m>
                <a:r>
                  <a:rPr lang="en-US" sz="2400" dirty="0"/>
                  <a:t> nx</a:t>
                </a:r>
                <a:r>
                  <a:rPr lang="en-US" sz="2400" baseline="30000" dirty="0"/>
                  <a:t>n-1</a:t>
                </a:r>
                <a:r>
                  <a:rPr lang="en-US" sz="2400" dirty="0"/>
                  <a:t>=na</a:t>
                </a:r>
                <a:r>
                  <a:rPr lang="en-US" sz="2400" baseline="30000" dirty="0"/>
                  <a:t>n-1</a:t>
                </a:r>
                <a:r>
                  <a:rPr lang="en-US" sz="2400" dirty="0"/>
                  <a:t> (by using L, </a:t>
                </a:r>
                <a:r>
                  <a:rPr lang="en-US" sz="2400" dirty="0" err="1"/>
                  <a:t>Hopital</a:t>
                </a:r>
                <a:r>
                  <a:rPr lang="en-US" sz="2400" dirty="0"/>
                  <a:t> Theorem)</a:t>
                </a:r>
                <a:endParaRPr lang="en-US" sz="2400" dirty="0">
                  <a:effectLst/>
                </a:endParaRPr>
              </a:p>
              <a:p>
                <a:r>
                  <a:rPr lang="en-US" sz="2400" dirty="0"/>
                  <a:t>(2)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/>
                          <m:t>  </m:t>
                        </m:r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/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 sin x / x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/>
                          <m:t>  </m:t>
                        </m:r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/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cosx</a:t>
                </a:r>
                <a:r>
                  <a:rPr lang="en-US" sz="2400" dirty="0"/>
                  <a:t> =</a:t>
                </a:r>
                <a:r>
                  <a:rPr lang="en-US" sz="2400" dirty="0" err="1"/>
                  <a:t>cos</a:t>
                </a:r>
                <a:r>
                  <a:rPr lang="en-US" sz="2400" dirty="0"/>
                  <a:t> 0=1 (by using L, </a:t>
                </a:r>
                <a:r>
                  <a:rPr lang="en-US" sz="2400" dirty="0" err="1"/>
                  <a:t>Hopital</a:t>
                </a:r>
                <a:r>
                  <a:rPr lang="en-US" sz="2400" dirty="0"/>
                  <a:t> Theorem)</a:t>
                </a:r>
                <a:endParaRPr lang="en-US" sz="2400" dirty="0">
                  <a:effectLst/>
                </a:endParaRPr>
              </a:p>
              <a:p>
                <a:r>
                  <a:rPr lang="en-US" sz="2400" dirty="0"/>
                  <a:t>(3)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/>
                          <m:t>  </m:t>
                        </m:r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/>
                          <m:t>0</m:t>
                        </m:r>
                      </m:lim>
                    </m:limLow>
                    <m:r>
                      <a:rPr lang="en-US" sz="2400"/>
                      <m:t> </m:t>
                    </m:r>
                  </m:oMath>
                </a14:m>
                <a:r>
                  <a:rPr lang="en-US" sz="2400" dirty="0"/>
                  <a:t>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+x)/x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/>
                          <m:t>  </m:t>
                        </m:r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/>
                          <m:t>0</m:t>
                        </m:r>
                      </m:lim>
                    </m:limLow>
                    <m:r>
                      <a:rPr lang="en-US" sz="2400"/>
                      <m:t> </m:t>
                    </m:r>
                  </m:oMath>
                </a14:m>
                <a:r>
                  <a:rPr lang="en-US" sz="2400" dirty="0"/>
                  <a:t>2x+1 =1 (by using L, </a:t>
                </a:r>
                <a:r>
                  <a:rPr lang="en-US" sz="2400" dirty="0" err="1"/>
                  <a:t>Hopital</a:t>
                </a:r>
                <a:r>
                  <a:rPr lang="en-US" sz="2400" dirty="0"/>
                  <a:t> Theorem)</a:t>
                </a:r>
                <a:endParaRPr lang="en-US" sz="2400" dirty="0">
                  <a:effectLst/>
                </a:endParaRPr>
              </a:p>
              <a:p>
                <a:r>
                  <a:rPr lang="en-US" sz="2400" dirty="0"/>
                  <a:t>(4)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/>
                          <m:t>  </m:t>
                        </m:r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/>
                          <m:t>2</m:t>
                        </m:r>
                      </m:lim>
                    </m:limLow>
                  </m:oMath>
                </a14:m>
                <a:r>
                  <a:rPr lang="en-US" sz="2400" dirty="0"/>
                  <a:t> 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-4)/(x-2)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/>
                          <m:t>  </m:t>
                        </m:r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/>
                          <m:t>2</m:t>
                        </m:r>
                      </m:lim>
                    </m:limLow>
                  </m:oMath>
                </a14:m>
                <a:r>
                  <a:rPr lang="en-US" sz="2400" dirty="0"/>
                  <a:t> 2x = 4</a:t>
                </a:r>
                <a:endParaRPr lang="en-US" sz="2400" dirty="0">
                  <a:effectLst/>
                </a:endParaRPr>
              </a:p>
              <a:p>
                <a:r>
                  <a:rPr lang="en-US" sz="2400" dirty="0"/>
                  <a:t>(5)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/>
                          <m:t>  </m:t>
                        </m:r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/>
                          <m:t>2</m:t>
                        </m:r>
                      </m:lim>
                    </m:limLow>
                  </m:oMath>
                </a14:m>
                <a:r>
                  <a:rPr lang="en-US" sz="2400" dirty="0"/>
                  <a:t>  (x2 -4x)/(x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-2x)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/>
                          <m:t>  </m:t>
                        </m:r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/>
                          <m:t>2</m:t>
                        </m:r>
                      </m:lim>
                    </m:limLow>
                  </m:oMath>
                </a14:m>
                <a:r>
                  <a:rPr lang="en-US" sz="2400" dirty="0"/>
                  <a:t> 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-4)/(x-2) (by using L, Hospital Theorem)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/>
                          <m:t>  </m:t>
                        </m:r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/>
                          <m:t>2</m:t>
                        </m:r>
                      </m:lim>
                    </m:limLow>
                  </m:oMath>
                </a14:m>
                <a:r>
                  <a:rPr lang="en-US" sz="2400" dirty="0"/>
                  <a:t> 2x = 4</a:t>
                </a:r>
                <a:endParaRPr lang="en-US" sz="2400" dirty="0">
                  <a:effectLst/>
                </a:endParaRPr>
              </a:p>
              <a:p>
                <a:r>
                  <a:rPr lang="en-US" sz="2400" dirty="0"/>
                  <a:t>(6)</a:t>
                </a:r>
                <a14:m>
                  <m:oMath xmlns:m="http://schemas.openxmlformats.org/officeDocument/2006/math">
                    <m:r>
                      <a:rPr lang="en-US" sz="2400"/>
                      <m:t> </m:t>
                    </m:r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/>
                          <m:t>  </m:t>
                        </m:r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/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 (1/x – 1/sin x 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/>
                          <m:t>  </m:t>
                        </m:r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/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 (sin x –x )/ (x sin x) (by using L, </a:t>
                </a:r>
                <a:r>
                  <a:rPr lang="en-US" sz="2400" dirty="0" err="1"/>
                  <a:t>Hopital</a:t>
                </a:r>
                <a:r>
                  <a:rPr lang="en-US" sz="2400" dirty="0"/>
                  <a:t> Theorem)</a:t>
                </a:r>
                <a:endParaRPr lang="en-US" sz="2400" dirty="0">
                  <a:effectLst/>
                </a:endParaRPr>
              </a:p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/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(</a:t>
                </a:r>
                <a:r>
                  <a:rPr lang="en-US" sz="2400" dirty="0" err="1"/>
                  <a:t>cos</a:t>
                </a:r>
                <a:r>
                  <a:rPr lang="en-US" sz="2400" dirty="0"/>
                  <a:t> x -1)/(sin x+ x </a:t>
                </a:r>
                <a:r>
                  <a:rPr lang="en-US" sz="2400" dirty="0" err="1"/>
                  <a:t>cos</a:t>
                </a:r>
                <a:r>
                  <a:rPr lang="en-US" sz="2400" dirty="0"/>
                  <a:t> x)(by using </a:t>
                </a:r>
                <a:r>
                  <a:rPr lang="en-US" sz="2400" dirty="0" err="1"/>
                  <a:t>L,Hopital</a:t>
                </a:r>
                <a:r>
                  <a:rPr lang="en-US" sz="2400" dirty="0"/>
                  <a:t> Theorem)=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a:rPr lang="en-US" sz="2400" i="1"/>
                          <m:t>𝑙𝑖𝑚</m:t>
                        </m:r>
                      </m:e>
                      <m:lim>
                        <m:r>
                          <a:rPr lang="en-US" sz="2400" i="1"/>
                          <m:t>𝑥</m:t>
                        </m:r>
                        <m:r>
                          <a:rPr lang="en-US" sz="2400">
                            <a:sym typeface="Symbol"/>
                          </a:rPr>
                          <m:t></m:t>
                        </m:r>
                        <m:r>
                          <a:rPr lang="en-US" sz="2400"/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(-</a:t>
                </a:r>
                <a:r>
                  <a:rPr lang="en-US" sz="2400" dirty="0" err="1"/>
                  <a:t>sinx</a:t>
                </a:r>
                <a:r>
                  <a:rPr lang="en-US" sz="2400" dirty="0"/>
                  <a:t> )/(2 </a:t>
                </a:r>
                <a:r>
                  <a:rPr lang="en-US" sz="2400" dirty="0" err="1"/>
                  <a:t>cos</a:t>
                </a:r>
                <a:r>
                  <a:rPr lang="en-US" sz="2400" dirty="0"/>
                  <a:t> x –x </a:t>
                </a:r>
                <a:r>
                  <a:rPr lang="en-US" sz="2400" dirty="0" err="1"/>
                  <a:t>sinx</a:t>
                </a:r>
                <a:r>
                  <a:rPr lang="en-US" sz="2400" dirty="0"/>
                  <a:t> )=0</a:t>
                </a:r>
                <a:endParaRPr lang="en-US" sz="2400" dirty="0">
                  <a:effectLst/>
                </a:endParaRPr>
              </a:p>
              <a:p>
                <a:pPr marL="0" indent="0">
                  <a:buNone/>
                </a:pPr>
                <a:endParaRPr lang="en-US" sz="2400" dirty="0">
                  <a:effectLst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28600"/>
                <a:ext cx="8839200" cy="6400800"/>
              </a:xfrm>
              <a:blipFill rotWithShape="1">
                <a:blip r:embed="rId2"/>
                <a:stretch>
                  <a:fillRect l="-759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45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248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Definition</a:t>
            </a:r>
            <a:r>
              <a:rPr lang="en-US" b="1" dirty="0"/>
              <a:t>:</a:t>
            </a:r>
            <a:endParaRPr lang="en-US" dirty="0">
              <a:effectLst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21964"/>
            <a:ext cx="7696200" cy="4493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38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44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42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b="1" i="1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8000" b="1" i="1" smtClean="0">
                <a:solidFill>
                  <a:schemeClr val="bg2">
                    <a:lumMod val="75000"/>
                  </a:schemeClr>
                </a:solidFill>
              </a:rPr>
              <a:t>Thank </a:t>
            </a:r>
            <a:r>
              <a:rPr lang="en-US" sz="8000" b="1" i="1" dirty="0" smtClean="0">
                <a:solidFill>
                  <a:schemeClr val="bg2">
                    <a:lumMod val="75000"/>
                  </a:schemeClr>
                </a:solidFill>
              </a:rPr>
              <a:t>you</a:t>
            </a:r>
            <a:endParaRPr lang="en-US" sz="80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3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096000"/>
          </a:xfrm>
        </p:spPr>
        <p:txBody>
          <a:bodyPr/>
          <a:lstStyle/>
          <a:p>
            <a:r>
              <a:rPr lang="en-US" b="1" dirty="0"/>
              <a:t>Definition:</a:t>
            </a:r>
            <a:endParaRPr lang="en-US" dirty="0"/>
          </a:p>
          <a:p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3058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45720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84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57200"/>
                <a:ext cx="8686800" cy="61722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/>
                  <a:t>Example:</a:t>
                </a:r>
                <a:r>
                  <a:rPr lang="en-US" sz="2400" dirty="0"/>
                  <a:t> prove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400"/>
                          <m:t>x</m:t>
                        </m:r>
                        <m:r>
                          <a:rPr lang="en-US" sz="2400"/>
                          <m:t>→</m:t>
                        </m:r>
                        <m:r>
                          <a:rPr lang="en-US" sz="2400"/>
                          <m:t>1</m:t>
                        </m:r>
                      </m:lim>
                    </m:limLow>
                  </m:oMath>
                </a14:m>
                <a:r>
                  <a:rPr lang="en-US" sz="2400" dirty="0"/>
                  <a:t> f(x) =5 , where f(x)=2x+3 </a:t>
                </a:r>
                <a:endParaRPr lang="en-US" sz="2400" dirty="0">
                  <a:effectLst/>
                </a:endParaRPr>
              </a:p>
              <a:p>
                <a:r>
                  <a:rPr lang="en-US" sz="2400" b="1" dirty="0"/>
                  <a:t>Solution:  Step( 1 )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/>
                          <m:t>x</m:t>
                        </m:r>
                        <m:r>
                          <a:rPr lang="en-US" sz="2400" i="1"/>
                          <m:t>−</m:t>
                        </m:r>
                        <m:r>
                          <m:rPr>
                            <m:sty m:val="p"/>
                          </m:rPr>
                          <a:rPr lang="en-US" sz="2400"/>
                          <m:t>a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/>
                      <m:t>&lt;</m:t>
                    </m:r>
                  </m:oMath>
                </a14:m>
                <a:r>
                  <a:rPr lang="en-US" sz="2400" dirty="0"/>
                  <a:t> δ </a:t>
                </a:r>
                <a:r>
                  <a:rPr lang="en-US" sz="2400" dirty="0">
                    <a:sym typeface="Symbol"/>
                  </a:rPr>
                  <a:t></a:t>
                </a:r>
                <a14:m>
                  <m:oMath xmlns:m="http://schemas.openxmlformats.org/officeDocument/2006/math">
                    <m:r>
                      <a:rPr lang="en-US" sz="2400" i="1"/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/>
                          <m:t>x</m:t>
                        </m:r>
                        <m:r>
                          <a:rPr lang="en-US" sz="2400" i="1"/>
                          <m:t>−</m:t>
                        </m:r>
                        <m:r>
                          <a:rPr lang="en-US" sz="2400"/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/>
                      <m:t>&lt;</m:t>
                    </m:r>
                  </m:oMath>
                </a14:m>
                <a:r>
                  <a:rPr lang="en-US" sz="2400" dirty="0"/>
                  <a:t> δ </a:t>
                </a:r>
                <a:r>
                  <a:rPr lang="en-US" sz="2400" dirty="0">
                    <a:sym typeface="Symbol"/>
                  </a:rPr>
                  <a:t></a:t>
                </a:r>
                <a14:m>
                  <m:oMath xmlns:m="http://schemas.openxmlformats.org/officeDocument/2006/math">
                    <m:r>
                      <a:rPr lang="en-US" sz="2400" i="1"/>
                      <m:t> −</m:t>
                    </m:r>
                    <m:r>
                      <m:rPr>
                        <m:sty m:val="p"/>
                      </m:rPr>
                      <a:rPr lang="en-US" sz="2400"/>
                      <m:t>δ</m:t>
                    </m:r>
                    <m:r>
                      <a:rPr lang="en-US" sz="2400"/>
                      <m:t>&lt;</m:t>
                    </m:r>
                    <m:r>
                      <a:rPr lang="en-US" sz="2400" i="1"/>
                      <m:t>𝑥</m:t>
                    </m:r>
                    <m:r>
                      <a:rPr lang="en-US" sz="2400" i="1"/>
                      <m:t>−</m:t>
                    </m:r>
                    <m:r>
                      <a:rPr lang="en-US" sz="2400"/>
                      <m:t>1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/>
                      <m:t>&lt;</m:t>
                    </m:r>
                  </m:oMath>
                </a14:m>
                <a:r>
                  <a:rPr lang="en-US" sz="2400" dirty="0"/>
                  <a:t> δ</a:t>
                </a:r>
                <a:r>
                  <a:rPr lang="en-US" sz="2400" dirty="0">
                    <a:sym typeface="Symbol"/>
                  </a:rPr>
                  <a:t></a:t>
                </a:r>
                <a14:m>
                  <m:oMath xmlns:m="http://schemas.openxmlformats.org/officeDocument/2006/math">
                    <m:r>
                      <a:rPr lang="en-US" sz="2400" i="1"/>
                      <m:t> −</m:t>
                    </m:r>
                    <m:r>
                      <m:rPr>
                        <m:sty m:val="p"/>
                      </m:rPr>
                      <a:rPr lang="en-US" sz="2400"/>
                      <m:t>δ</m:t>
                    </m:r>
                    <m:r>
                      <a:rPr lang="en-US" sz="2400"/>
                      <m:t>+</m:t>
                    </m:r>
                    <m:r>
                      <a:rPr lang="en-US" sz="2400"/>
                      <m:t>1</m:t>
                    </m:r>
                    <m:r>
                      <a:rPr lang="en-US" sz="2400"/>
                      <m:t>&lt;</m:t>
                    </m:r>
                    <m:r>
                      <a:rPr lang="en-US" sz="2400" i="1"/>
                      <m:t>𝑥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/>
                      <m:t>&lt;</m:t>
                    </m:r>
                  </m:oMath>
                </a14:m>
                <a:r>
                  <a:rPr lang="en-US" sz="2400" dirty="0"/>
                  <a:t> δ+1</a:t>
                </a:r>
                <a:endParaRPr lang="en-US" sz="2400" dirty="0">
                  <a:effectLst/>
                </a:endParaRPr>
              </a:p>
              <a:p>
                <a:r>
                  <a:rPr lang="en-US" sz="2400" b="1" dirty="0"/>
                  <a:t>Step (2)|</a:t>
                </a:r>
                <a:r>
                  <a:rPr lang="en-US" sz="2400" dirty="0"/>
                  <a:t>f (x) − L|</a:t>
                </a:r>
                <a:r>
                  <a:rPr lang="en-US" sz="2400" dirty="0">
                    <a:sym typeface="Symbol"/>
                  </a:rPr>
                  <a:t></a:t>
                </a:r>
                <a14:m>
                  <m:oMath xmlns:m="http://schemas.openxmlformats.org/officeDocument/2006/math">
                    <m:r>
                      <a:rPr lang="en-US" sz="2400"/>
                      <m:t> </m:t>
                    </m:r>
                    <m:r>
                      <m:rPr>
                        <m:sty m:val="p"/>
                      </m:rPr>
                      <a:rPr lang="en-US" sz="2400"/>
                      <m:t>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Symbol"/>
                  </a:rPr>
                  <a:t>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/>
                        </m:ctrlPr>
                      </m:dPr>
                      <m:e>
                        <m:r>
                          <a:rPr lang="en-US" sz="2400"/>
                          <m:t>(</m:t>
                        </m:r>
                        <m:r>
                          <a:rPr lang="en-US" sz="2400"/>
                          <m:t>2</m:t>
                        </m:r>
                        <m:r>
                          <m:rPr>
                            <m:sty m:val="p"/>
                          </m:rPr>
                          <a:rPr lang="en-US" sz="2400"/>
                          <m:t>x</m:t>
                        </m:r>
                        <m:r>
                          <a:rPr lang="en-US" sz="2400"/>
                          <m:t>+</m:t>
                        </m:r>
                        <m:r>
                          <a:rPr lang="en-US" sz="2400"/>
                          <m:t>3</m:t>
                        </m:r>
                        <m:r>
                          <a:rPr lang="en-US" sz="2400"/>
                          <m:t>)</m:t>
                        </m:r>
                        <m:r>
                          <a:rPr lang="en-US" sz="2400" i="1"/>
                          <m:t>−</m:t>
                        </m:r>
                        <m:r>
                          <a:rPr lang="en-US" sz="2400"/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sym typeface="Symbol"/>
                  </a:rPr>
                  <a:t>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/>
                        </m:ctrlPr>
                      </m:dPr>
                      <m:e>
                        <m:r>
                          <a:rPr lang="en-US" sz="2400"/>
                          <m:t>2</m:t>
                        </m:r>
                        <m:r>
                          <m:rPr>
                            <m:sty m:val="p"/>
                          </m:rPr>
                          <a:rPr lang="en-US" sz="2400"/>
                          <m:t>x</m:t>
                        </m:r>
                        <m:r>
                          <a:rPr lang="en-US" sz="2400" i="1"/>
                          <m:t>−</m:t>
                        </m:r>
                        <m:r>
                          <a:rPr lang="en-US" sz="2400"/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ym typeface="Symbol"/>
                  </a:rPr>
                  <a:t></a:t>
                </a:r>
                <a:r>
                  <a:rPr lang="en-US" sz="2400" dirty="0"/>
                  <a:t>2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/>
                          <m:t>x</m:t>
                        </m:r>
                        <m:r>
                          <a:rPr lang="en-US" sz="2400" i="1"/>
                          <m:t>−</m:t>
                        </m:r>
                        <m:r>
                          <a:rPr lang="en-US" sz="2400"/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ym typeface="Symbol"/>
                  </a:rPr>
                  <a:t>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/>
                          <m:t>x</m:t>
                        </m:r>
                        <m:r>
                          <a:rPr lang="en-US" sz="2400" i="1"/>
                          <m:t>−</m:t>
                        </m:r>
                        <m:r>
                          <a:rPr lang="en-US" sz="2400"/>
                          <m:t>1</m:t>
                        </m:r>
                      </m:e>
                    </m:d>
                    <m:r>
                      <a:rPr lang="en-US" sz="2400">
                        <a:sym typeface="Symbol"/>
                      </a:rPr>
                      <m:t></m:t>
                    </m:r>
                    <m:r>
                      <a:rPr lang="en-US" sz="2400"/>
                      <m:t>/</m:t>
                    </m:r>
                    <m:r>
                      <a:rPr lang="en-US" sz="2400"/>
                      <m:t>2</m:t>
                    </m:r>
                  </m:oMath>
                </a14:m>
                <a:r>
                  <a:rPr lang="en-US" sz="2400" dirty="0">
                    <a:sym typeface="Symbol"/>
                  </a:rPr>
                  <a:t>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satiesfies</a:t>
                </a:r>
                <a14:m>
                  <m:oMath xmlns:m="http://schemas.openxmlformats.org/officeDocument/2006/math">
                    <m:r>
                      <a:rPr lang="en-US" sz="2400" i="1"/>
                      <m:t> −</m:t>
                    </m:r>
                    <m:r>
                      <a:rPr lang="en-US" sz="2400">
                        <a:sym typeface="Symbol"/>
                      </a:rPr>
                      <m:t></m:t>
                    </m:r>
                    <m:r>
                      <a:rPr lang="en-US" sz="2400"/>
                      <m:t>/</m:t>
                    </m:r>
                    <m:r>
                      <a:rPr lang="en-US" sz="2400"/>
                      <m:t>2</m:t>
                    </m:r>
                    <m:r>
                      <a:rPr lang="en-US" sz="2400"/>
                      <m:t>&lt;</m:t>
                    </m:r>
                    <m:r>
                      <a:rPr lang="en-US" sz="2400" i="1"/>
                      <m:t>𝑥</m:t>
                    </m:r>
                    <m:r>
                      <a:rPr lang="en-US" sz="2400" i="1"/>
                      <m:t>−</m:t>
                    </m:r>
                    <m:r>
                      <a:rPr lang="en-US" sz="2400"/>
                      <m:t>1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/>
                      <m:t>&lt;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ym typeface="Symbol"/>
                      </a:rPr>
                      <m:t></m:t>
                    </m:r>
                    <m:r>
                      <a:rPr lang="en-US" sz="2400"/>
                      <m:t>/</m:t>
                    </m:r>
                    <m:r>
                      <a:rPr lang="en-US" sz="2400"/>
                      <m:t>2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>
                    <a:sym typeface="Symbol"/>
                  </a:rPr>
                  <a:t></a:t>
                </a:r>
                <a14:m>
                  <m:oMath xmlns:m="http://schemas.openxmlformats.org/officeDocument/2006/math">
                    <m:r>
                      <a:rPr lang="en-US" sz="2400" i="1"/>
                      <m:t>−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>
                            <a:sym typeface="Symbol"/>
                          </a:rPr>
                          <m:t></m:t>
                        </m:r>
                      </m:num>
                      <m:den>
                        <m:r>
                          <a:rPr lang="en-US" sz="2400"/>
                          <m:t>2</m:t>
                        </m:r>
                      </m:den>
                    </m:f>
                    <m:r>
                      <a:rPr lang="en-US" sz="2400"/>
                      <m:t>+</m:t>
                    </m:r>
                    <m:r>
                      <a:rPr lang="en-US" sz="2400"/>
                      <m:t>1</m:t>
                    </m:r>
                    <m:r>
                      <a:rPr lang="en-US" sz="2400"/>
                      <m:t>&lt;</m:t>
                    </m:r>
                    <m:r>
                      <a:rPr lang="en-US" sz="2400" i="1"/>
                      <m:t>𝑥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/>
                      <m:t>&lt;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ym typeface="Symbol"/>
                      </a:rPr>
                      <m:t></m:t>
                    </m:r>
                    <m:r>
                      <a:rPr lang="en-US" sz="2400"/>
                      <m:t>/</m:t>
                    </m:r>
                    <m:r>
                      <a:rPr lang="en-US" sz="2400"/>
                      <m:t>2</m:t>
                    </m:r>
                  </m:oMath>
                </a14:m>
                <a:r>
                  <a:rPr lang="en-US" sz="2400" dirty="0"/>
                  <a:t> +1 </a:t>
                </a:r>
                <a:endParaRPr lang="en-US" sz="2400" dirty="0">
                  <a:effectLst/>
                </a:endParaRPr>
              </a:p>
              <a:p>
                <a:r>
                  <a:rPr lang="en-US" sz="2400" dirty="0"/>
                  <a:t>|f (x) − L|=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/>
                        </m:ctrlPr>
                      </m:dPr>
                      <m:e>
                        <m:d>
                          <m:dPr>
                            <m:ctrlPr>
                              <a:rPr lang="en-US" sz="2400" i="1"/>
                            </m:ctrlPr>
                          </m:dPr>
                          <m:e>
                            <m:r>
                              <a:rPr lang="en-US" sz="2400"/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/>
                              <m:t>x</m:t>
                            </m:r>
                            <m:r>
                              <a:rPr lang="en-US" sz="2400"/>
                              <m:t>+</m:t>
                            </m:r>
                            <m:r>
                              <a:rPr lang="en-US" sz="2400"/>
                              <m:t>3</m:t>
                            </m:r>
                          </m:e>
                        </m:d>
                        <m:r>
                          <a:rPr lang="en-US" sz="2400" i="1"/>
                          <m:t>−</m:t>
                        </m:r>
                        <m:r>
                          <a:rPr lang="en-US" sz="2400"/>
                          <m:t>5</m:t>
                        </m:r>
                      </m:e>
                    </m:d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/>
                        </m:ctrlPr>
                      </m:dPr>
                      <m:e>
                        <m:r>
                          <a:rPr lang="en-US" sz="2400"/>
                          <m:t>2</m:t>
                        </m:r>
                        <m:r>
                          <m:rPr>
                            <m:sty m:val="p"/>
                          </m:rPr>
                          <a:rPr lang="en-US" sz="2400"/>
                          <m:t>x</m:t>
                        </m:r>
                        <m:r>
                          <a:rPr lang="en-US" sz="2400" i="1"/>
                          <m:t>−</m:t>
                        </m:r>
                        <m:r>
                          <a:rPr lang="en-US" sz="2400"/>
                          <m:t>2</m:t>
                        </m:r>
                      </m:e>
                    </m:d>
                  </m:oMath>
                </a14:m>
                <a:r>
                  <a:rPr lang="en-US" sz="2400" dirty="0"/>
                  <a:t>=2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/>
                          <m:t>x</m:t>
                        </m:r>
                        <m:r>
                          <a:rPr lang="en-US" sz="2400" i="1"/>
                          <m:t>−</m:t>
                        </m:r>
                        <m:r>
                          <a:rPr lang="en-US" sz="2400"/>
                          <m:t>1</m:t>
                        </m:r>
                      </m:e>
                    </m:d>
                    <m:r>
                      <a:rPr lang="en-US" sz="2400"/>
                      <m:t>&lt;</m:t>
                    </m:r>
                    <m:r>
                      <a:rPr lang="en-US" sz="2400" i="1"/>
                      <m:t>2</m:t>
                    </m:r>
                    <m:r>
                      <a:rPr lang="en-US" sz="2400" i="1"/>
                      <m:t> 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/>
                          <m:t>ε</m:t>
                        </m:r>
                      </m:num>
                      <m:den>
                        <m:r>
                          <a:rPr lang="en-US" sz="2400"/>
                          <m:t>2</m:t>
                        </m:r>
                      </m:den>
                    </m:f>
                    <m:r>
                      <a:rPr lang="en-US" sz="2400"/>
                      <m:t>= </m:t>
                    </m:r>
                    <m:r>
                      <m:rPr>
                        <m:sty m:val="p"/>
                      </m:rPr>
                      <a:rPr lang="en-US" sz="2400"/>
                      <m:t>ε</m:t>
                    </m:r>
                  </m:oMath>
                </a14:m>
                <a:r>
                  <a:rPr lang="en-US" sz="2400" dirty="0"/>
                  <a:t> , we get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400"/>
                          <m:t>x</m:t>
                        </m:r>
                        <m:r>
                          <a:rPr lang="en-US" sz="2400"/>
                          <m:t>→</m:t>
                        </m:r>
                        <m:r>
                          <a:rPr lang="en-US" sz="2400"/>
                          <m:t>1</m:t>
                        </m:r>
                      </m:lim>
                    </m:limLow>
                  </m:oMath>
                </a14:m>
                <a:r>
                  <a:rPr lang="en-US" sz="2400" dirty="0"/>
                  <a:t> f(x) = 5 </a:t>
                </a:r>
                <a:endParaRPr lang="en-US" sz="2400" dirty="0">
                  <a:effectLst/>
                </a:endParaRPr>
              </a:p>
              <a:p>
                <a:r>
                  <a:rPr lang="en-US" sz="2400" b="1" dirty="0"/>
                  <a:t>Example:</a:t>
                </a:r>
                <a:r>
                  <a:rPr lang="en-US" sz="2400" dirty="0"/>
                  <a:t> prove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400"/>
                          <m:t>x</m:t>
                        </m:r>
                        <m:r>
                          <a:rPr lang="en-US" sz="2400"/>
                          <m:t>→</m:t>
                        </m:r>
                        <m:r>
                          <a:rPr lang="en-US" sz="2400"/>
                          <m:t>5</m:t>
                        </m:r>
                      </m:lim>
                    </m:limLow>
                  </m:oMath>
                </a14:m>
                <a:r>
                  <a:rPr lang="en-US" sz="2400" dirty="0"/>
                  <a:t> f(x) =5 where f(x) = x  </a:t>
                </a:r>
                <a:endParaRPr lang="en-US" sz="2400" dirty="0">
                  <a:effectLst/>
                </a:endParaRPr>
              </a:p>
              <a:p>
                <a:r>
                  <a:rPr lang="en-US" sz="2400" b="1" dirty="0"/>
                  <a:t>Solution: </a:t>
                </a:r>
                <a:r>
                  <a:rPr lang="en-US" sz="2400" dirty="0"/>
                  <a:t>|f (x) − L|=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/>
                          <m:t>x</m:t>
                        </m:r>
                        <m:r>
                          <a:rPr lang="en-US" sz="2400" i="1"/>
                          <m:t>−</m:t>
                        </m:r>
                        <m:r>
                          <a:rPr lang="en-US" sz="2400"/>
                          <m:t>5</m:t>
                        </m:r>
                      </m:e>
                    </m:d>
                  </m:oMath>
                </a14:m>
                <a:r>
                  <a:rPr lang="en-US" sz="2400" dirty="0"/>
                  <a:t>  , take δ=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/>
                      <m:t>ε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/>
                      <m:t>∀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x</a:t>
                </a:r>
                <a:r>
                  <a:rPr lang="en-US" sz="2400" dirty="0" err="1">
                    <a:sym typeface="Symbol"/>
                  </a:rPr>
                  <a:t></a:t>
                </a:r>
                <a:r>
                  <a:rPr lang="en-US" sz="2400" dirty="0" err="1"/>
                  <a:t>D</a:t>
                </a:r>
                <a:r>
                  <a:rPr lang="en-US" sz="2400" baseline="-25000" dirty="0" err="1"/>
                  <a:t>f</a:t>
                </a:r>
                <a:r>
                  <a:rPr lang="en-US" sz="2400" dirty="0"/>
                  <a:t>  such that 0&lt;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/>
                          <m:t>x</m:t>
                        </m:r>
                        <m:r>
                          <a:rPr lang="en-US" sz="2400" i="1"/>
                          <m:t>−</m:t>
                        </m:r>
                        <m:r>
                          <a:rPr lang="en-US" sz="2400"/>
                          <m:t>5</m:t>
                        </m:r>
                      </m:e>
                    </m:d>
                    <m:r>
                      <a:rPr lang="en-US" sz="2400"/>
                      <m:t>&lt;</m:t>
                    </m:r>
                    <m:r>
                      <m:rPr>
                        <m:sty m:val="p"/>
                      </m:rPr>
                      <a:rPr lang="en-US" sz="2400"/>
                      <m:t>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satiesfies</a:t>
                </a:r>
                <a:endParaRPr lang="en-US" sz="2400" dirty="0">
                  <a:effectLst/>
                </a:endParaRPr>
              </a:p>
              <a:p>
                <a:r>
                  <a:rPr lang="en-US" sz="2400" dirty="0"/>
                  <a:t>|f (x) − L|=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/>
                          <m:t>x</m:t>
                        </m:r>
                        <m:r>
                          <a:rPr lang="en-US" sz="2400" i="1"/>
                          <m:t>−</m:t>
                        </m:r>
                        <m:r>
                          <a:rPr lang="en-US" sz="2400"/>
                          <m:t>5</m:t>
                        </m:r>
                      </m:e>
                    </m:d>
                    <m:r>
                      <a:rPr lang="en-US" sz="2400"/>
                      <m:t> &lt; </m:t>
                    </m:r>
                    <m:r>
                      <m:rPr>
                        <m:sty m:val="p"/>
                      </m:rPr>
                      <a:rPr lang="en-US" sz="2400"/>
                      <m:t>ε</m:t>
                    </m:r>
                  </m:oMath>
                </a14:m>
                <a:r>
                  <a:rPr lang="en-US" sz="2400" dirty="0"/>
                  <a:t> , we get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400"/>
                          <m:t>x</m:t>
                        </m:r>
                        <m:r>
                          <a:rPr lang="en-US" sz="2400"/>
                          <m:t>→</m:t>
                        </m:r>
                        <m:r>
                          <a:rPr lang="en-US" sz="2400"/>
                          <m:t>1</m:t>
                        </m:r>
                      </m:lim>
                    </m:limLow>
                  </m:oMath>
                </a14:m>
                <a:r>
                  <a:rPr lang="en-US" sz="2400" dirty="0"/>
                  <a:t> f(x) =5   </a:t>
                </a:r>
                <a:endParaRPr lang="en-US" sz="2400" dirty="0">
                  <a:effectLst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57200"/>
                <a:ext cx="8686800" cy="6172200"/>
              </a:xfrm>
              <a:blipFill rotWithShape="1">
                <a:blip r:embed="rId2"/>
                <a:stretch>
                  <a:fillRect l="-982" t="-691"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932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81000"/>
                <a:ext cx="8686800" cy="6096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Theorem: </a:t>
                </a:r>
                <a:r>
                  <a:rPr lang="en-US" dirty="0"/>
                  <a:t> If the limit of f:D</a:t>
                </a:r>
                <a:r>
                  <a:rPr lang="en-US" dirty="0">
                    <a:sym typeface="Symbol"/>
                  </a:rPr>
                  <a:t></a:t>
                </a:r>
                <a:r>
                  <a:rPr lang="en-US" dirty="0"/>
                  <a:t>R exist, then its unique (If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f(x)=L</a:t>
                </a:r>
                <a:r>
                  <a:rPr lang="en-US" baseline="-25000" dirty="0"/>
                  <a:t>1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f(x)=L</a:t>
                </a:r>
                <a:r>
                  <a:rPr lang="en-US" baseline="-25000" dirty="0"/>
                  <a:t>2</a:t>
                </a:r>
                <a:r>
                  <a:rPr lang="en-US" dirty="0"/>
                  <a:t> , then L</a:t>
                </a:r>
                <a:r>
                  <a:rPr lang="en-US" baseline="-25000" dirty="0"/>
                  <a:t>1</a:t>
                </a:r>
                <a:r>
                  <a:rPr lang="en-US" dirty="0"/>
                  <a:t>=L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:endParaRPr lang="en-US" dirty="0">
                  <a:effectLst/>
                </a:endParaRPr>
              </a:p>
              <a:p>
                <a:r>
                  <a:rPr lang="en-US" b="1" dirty="0"/>
                  <a:t>Proof:</a:t>
                </a:r>
                <a:r>
                  <a:rPr lang="en-US" dirty="0"/>
                  <a:t> If L</a:t>
                </a:r>
                <a:r>
                  <a:rPr lang="en-US" baseline="-25000" dirty="0"/>
                  <a:t>1</a:t>
                </a:r>
                <a:r>
                  <a:rPr lang="en-US" dirty="0"/>
                  <a:t>≠L</a:t>
                </a:r>
                <a:r>
                  <a:rPr lang="en-US" baseline="-25000" dirty="0"/>
                  <a:t>2</a:t>
                </a:r>
                <a:r>
                  <a:rPr lang="en-US" dirty="0"/>
                  <a:t> , so </a:t>
                </a:r>
                <a14:m>
                  <m:oMath xmlns:m="http://schemas.openxmlformats.org/officeDocument/2006/math">
                    <m:r>
                      <a:rPr lang="en-US"/>
                      <m:t>|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/>
                      <m:t>|</m:t>
                    </m:r>
                  </m:oMath>
                </a14:m>
                <a:r>
                  <a:rPr lang="en-US" dirty="0"/>
                  <a:t>&gt; 0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ε</m:t>
                    </m:r>
                  </m:oMath>
                </a14:m>
                <a:r>
                  <a:rPr lang="en-US" dirty="0"/>
                  <a:t>=(1/2) </a:t>
                </a:r>
                <a14:m>
                  <m:oMath xmlns:m="http://schemas.openxmlformats.org/officeDocument/2006/math">
                    <m:r>
                      <a:rPr lang="en-US"/>
                      <m:t>|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 i="1"/>
                      <m:t>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/>
                      <m:t>|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effectLst/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f(x)=L</a:t>
                </a:r>
                <a:r>
                  <a:rPr lang="en-US" baseline="-25000" dirty="0"/>
                  <a:t>1</a:t>
                </a:r>
                <a:r>
                  <a:rPr lang="en-US" dirty="0"/>
                  <a:t> , then there exist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&gt;0 such that  0 &lt; |x − a| &lt; δ</a:t>
                </a:r>
                <a:r>
                  <a:rPr lang="en-US" baseline="-25000" dirty="0"/>
                  <a:t>1</a:t>
                </a:r>
                <a:r>
                  <a:rPr lang="en-US" dirty="0"/>
                  <a:t> 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   |f(x)-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/>
                      <m:t>&lt; </m:t>
                    </m:r>
                    <m:r>
                      <m:rPr>
                        <m:sty m:val="p"/>
                      </m:rPr>
                      <a:rPr lang="en-US"/>
                      <m:t>ε</m:t>
                    </m:r>
                  </m:oMath>
                </a14:m>
                <a:r>
                  <a:rPr lang="en-US" dirty="0"/>
                  <a:t> …(1)</a:t>
                </a:r>
                <a:endParaRPr lang="en-US" dirty="0">
                  <a:effectLst/>
                </a:endParaRPr>
              </a:p>
              <a:p>
                <a:r>
                  <a:rPr lang="en-US" dirty="0"/>
                  <a:t>Since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f(x)=L</a:t>
                </a:r>
                <a:r>
                  <a:rPr lang="en-US" baseline="-25000" dirty="0"/>
                  <a:t>2</a:t>
                </a:r>
                <a:r>
                  <a:rPr lang="en-US" dirty="0"/>
                  <a:t>, then there exist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&gt;0 such that 0 &lt; |x − a| &lt; δ</a:t>
                </a:r>
                <a:r>
                  <a:rPr lang="en-US" baseline="-25000" dirty="0"/>
                  <a:t>1</a:t>
                </a:r>
                <a:r>
                  <a:rPr lang="en-US" dirty="0"/>
                  <a:t> 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  |f(x)-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/>
                      <m:t>&lt; </m:t>
                    </m:r>
                    <m:r>
                      <m:rPr>
                        <m:sty m:val="p"/>
                      </m:rPr>
                      <a:rPr lang="en-US"/>
                      <m:t>ε</m:t>
                    </m:r>
                  </m:oMath>
                </a14:m>
                <a:r>
                  <a:rPr lang="en-US" dirty="0"/>
                  <a:t> …  (2) </a:t>
                </a:r>
                <a:endParaRPr lang="en-US" dirty="0">
                  <a:effectLst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</m:t>
                            </m:r>
                          </m:e>
                          <m:sub>
                            <m:r>
                              <a:rPr lang="en-US"/>
                              <m:t>1</m:t>
                            </m:r>
                          </m:sub>
                        </m:sSub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</m:t>
                            </m:r>
                          </m:e>
                          <m:sub>
                            <m:r>
                              <a:rPr lang="en-US"/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</m:t>
                            </m:r>
                          </m:e>
                          <m:sub>
                            <m:r>
                              <a:rPr lang="en-US"/>
                              <m:t>1</m:t>
                            </m:r>
                          </m:sub>
                        </m:sSub>
                        <m:r>
                          <a:rPr lang="en-US" i="1"/>
                          <m:t>−</m:t>
                        </m:r>
                        <m:r>
                          <m:rPr>
                            <m:sty m:val="p"/>
                          </m:rPr>
                          <a:rPr lang="en-US"/>
                          <m:t>f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x</m:t>
                            </m:r>
                          </m:e>
                        </m:d>
                        <m:r>
                          <a:rPr lang="en-US"/>
                          <m:t>+</m:t>
                        </m:r>
                        <m:r>
                          <m:rPr>
                            <m:sty m:val="p"/>
                          </m:rPr>
                          <a:rPr lang="en-US"/>
                          <m:t>f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x</m:t>
                            </m:r>
                          </m:e>
                        </m:d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</m:t>
                            </m:r>
                          </m:e>
                          <m:sub>
                            <m:r>
                              <a:rPr lang="en-US"/>
                              <m:t>2</m:t>
                            </m:r>
                          </m:sub>
                        </m:sSub>
                      </m:e>
                    </m:d>
                    <m:r>
                      <a:rPr lang="en-US"/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/>
                          <m:t>f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x</m:t>
                            </m:r>
                          </m:e>
                        </m:d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</m:t>
                            </m:r>
                          </m:e>
                          <m:sub>
                            <m:r>
                              <a:rPr lang="en-US"/>
                              <m:t>1</m:t>
                            </m:r>
                          </m:sub>
                        </m:sSub>
                      </m:e>
                    </m:d>
                    <m:r>
                      <a:rPr lang="en-US"/>
                      <m:t>+|</m:t>
                    </m:r>
                    <m:r>
                      <m:rPr>
                        <m:sty m:val="p"/>
                      </m:rPr>
                      <a:rPr lang="en-US"/>
                      <m:t>f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</m:e>
                    </m:d>
                    <m:r>
                      <a:rPr lang="en-US" i="1"/>
                      <m:t>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/>
                      <m:t>|</m:t>
                    </m:r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ε</m:t>
                    </m:r>
                  </m:oMath>
                </a14:m>
                <a:r>
                  <a:rPr lang="en-US" dirty="0"/>
                  <a:t> +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/>
                      <m:t>ε</m:t>
                    </m:r>
                  </m:oMath>
                </a14:m>
                <a:r>
                  <a:rPr lang="en-US" dirty="0"/>
                  <a:t>=2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/>
                      <m:t>ε</m:t>
                    </m:r>
                  </m:oMath>
                </a14:m>
                <a:r>
                  <a:rPr lang="en-US" dirty="0"/>
                  <a:t>=2</a:t>
                </a:r>
                <a14:m>
                  <m:oMath xmlns:m="http://schemas.openxmlformats.org/officeDocument/2006/math">
                    <m:r>
                      <a:rPr lang="en-US"/>
                      <m:t> (</m:t>
                    </m:r>
                    <m:r>
                      <a:rPr lang="en-US"/>
                      <m:t>1</m:t>
                    </m:r>
                    <m:r>
                      <a:rPr lang="en-US"/>
                      <m:t>/</m:t>
                    </m:r>
                    <m:r>
                      <a:rPr lang="en-US"/>
                      <m:t>2</m:t>
                    </m:r>
                    <m:r>
                      <a:rPr lang="en-US"/>
                      <m:t>)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</m:t>
                            </m:r>
                          </m:e>
                          <m:sub>
                            <m:r>
                              <a:rPr lang="en-US"/>
                              <m:t>1</m:t>
                            </m:r>
                          </m:sub>
                        </m:sSub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</m:t>
                            </m:r>
                          </m:e>
                          <m:sub>
                            <m:r>
                              <a:rPr lang="en-US"/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effectLst/>
                </a:endParaRP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</m:t>
                            </m:r>
                          </m:e>
                          <m:sub>
                            <m:r>
                              <a:rPr lang="en-US"/>
                              <m:t>1</m:t>
                            </m:r>
                          </m:sub>
                        </m:sSub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</m:t>
                            </m:r>
                          </m:e>
                          <m:sub>
                            <m:r>
                              <a:rPr lang="en-US"/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&lt;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</m:t>
                            </m:r>
                          </m:e>
                          <m:sub>
                            <m:r>
                              <a:rPr lang="en-US"/>
                              <m:t>1</m:t>
                            </m:r>
                          </m:sub>
                        </m:sSub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</m:t>
                            </m:r>
                          </m:e>
                          <m:sub>
                            <m:r>
                              <a:rPr lang="en-US"/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which is contradiction. Hence L</a:t>
                </a:r>
                <a:r>
                  <a:rPr lang="en-US" baseline="-25000" dirty="0"/>
                  <a:t>1</a:t>
                </a:r>
                <a:r>
                  <a:rPr lang="en-US" dirty="0"/>
                  <a:t>=L</a:t>
                </a:r>
                <a:r>
                  <a:rPr lang="en-US" baseline="-25000" dirty="0"/>
                  <a:t>2 </a:t>
                </a:r>
                <a:r>
                  <a:rPr lang="en-US" dirty="0"/>
                  <a:t> . </a:t>
                </a:r>
                <a:endParaRPr lang="en-US" dirty="0">
                  <a:effectLst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81000"/>
                <a:ext cx="8686800" cy="6096000"/>
              </a:xfrm>
              <a:blipFill rotWithShape="1">
                <a:blip r:embed="rId2"/>
                <a:stretch>
                  <a:fillRect l="-1474" t="-2200" r="-2105" b="-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7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533400"/>
                <a:ext cx="8610600" cy="6096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Theorem : </a:t>
                </a:r>
                <a:r>
                  <a:rPr lang="en-US" dirty="0"/>
                  <a:t>Let f:D</a:t>
                </a:r>
                <a:r>
                  <a:rPr lang="en-US" baseline="-25000" dirty="0"/>
                  <a:t>1</a:t>
                </a:r>
                <a:r>
                  <a:rPr lang="en-US" dirty="0">
                    <a:sym typeface="Symbol"/>
                  </a:rPr>
                  <a:t></a:t>
                </a:r>
                <a:r>
                  <a:rPr lang="en-US" dirty="0"/>
                  <a:t>R and g:D</a:t>
                </a:r>
                <a:r>
                  <a:rPr lang="en-US" baseline="-25000" dirty="0"/>
                  <a:t>2</a:t>
                </a:r>
                <a:r>
                  <a:rPr lang="en-US" dirty="0">
                    <a:sym typeface="Symbol"/>
                  </a:rPr>
                  <a:t></a:t>
                </a:r>
                <a:r>
                  <a:rPr lang="en-US" dirty="0"/>
                  <a:t>R  be a function and D</a:t>
                </a:r>
                <a:r>
                  <a:rPr lang="en-US" baseline="-25000" dirty="0"/>
                  <a:t>1</a:t>
                </a:r>
                <a:r>
                  <a:rPr lang="en-US" dirty="0">
                    <a:sym typeface="Symbol"/>
                  </a:rPr>
                  <a:t></a:t>
                </a:r>
                <a:r>
                  <a:rPr lang="en-US" dirty="0"/>
                  <a:t>D</a:t>
                </a:r>
                <a:r>
                  <a:rPr lang="en-US" baseline="-25000" dirty="0"/>
                  <a:t>2</a:t>
                </a:r>
                <a:r>
                  <a:rPr lang="en-US" dirty="0"/>
                  <a:t> ≠</a:t>
                </a:r>
                <a:r>
                  <a:rPr lang="en-US" dirty="0">
                    <a:sym typeface="Symbol"/>
                  </a:rPr>
                  <a:t></a:t>
                </a:r>
                <a:r>
                  <a:rPr lang="en-US" dirty="0"/>
                  <a:t> .</a:t>
                </a:r>
                <a:endParaRPr lang="en-US" dirty="0">
                  <a:effectLst/>
                </a:endParaRP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f(x)=L</a:t>
                </a:r>
                <a:r>
                  <a:rPr lang="en-US" baseline="-25000" dirty="0"/>
                  <a:t>1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g(x)=L</a:t>
                </a:r>
                <a:r>
                  <a:rPr lang="en-US" baseline="-25000" dirty="0"/>
                  <a:t>2</a:t>
                </a:r>
                <a:r>
                  <a:rPr lang="en-US" dirty="0"/>
                  <a:t> , then :</a:t>
                </a:r>
                <a:endParaRPr lang="en-US" dirty="0">
                  <a:effectLst/>
                </a:endParaRPr>
              </a:p>
              <a:p>
                <a:pPr lvl="0"/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(f(x)+ g(x))=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f(x)+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 L</a:t>
                </a:r>
                <a:r>
                  <a:rPr lang="en-US" baseline="-25000" dirty="0"/>
                  <a:t>1</a:t>
                </a:r>
                <a:r>
                  <a:rPr lang="en-US" dirty="0"/>
                  <a:t> + L</a:t>
                </a:r>
                <a:r>
                  <a:rPr lang="en-US" baseline="-25000" dirty="0"/>
                  <a:t>2 </a:t>
                </a:r>
                <a:endParaRPr lang="en-US" dirty="0"/>
              </a:p>
              <a:p>
                <a:pPr lvl="0"/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(f(x) g(x))=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 L</a:t>
                </a:r>
                <a:r>
                  <a:rPr lang="en-US" baseline="-25000" dirty="0"/>
                  <a:t>1</a:t>
                </a:r>
                <a:r>
                  <a:rPr lang="en-US" dirty="0"/>
                  <a:t>  L</a:t>
                </a:r>
                <a:r>
                  <a:rPr lang="en-US" baseline="-25000" dirty="0"/>
                  <a:t>2 </a:t>
                </a:r>
                <a:endParaRPr lang="en-US" dirty="0"/>
              </a:p>
              <a:p>
                <a:pPr lvl="0"/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(f(x)/ g(x))=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f(x)/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 L</a:t>
                </a:r>
                <a:r>
                  <a:rPr lang="en-US" baseline="-25000" dirty="0"/>
                  <a:t>1</a:t>
                </a:r>
                <a:r>
                  <a:rPr lang="en-US" dirty="0"/>
                  <a:t> / L</a:t>
                </a:r>
                <a:r>
                  <a:rPr lang="en-US" baseline="-25000" dirty="0"/>
                  <a:t>2 </a:t>
                </a:r>
                <a:r>
                  <a:rPr lang="en-US" dirty="0"/>
                  <a:t> where L</a:t>
                </a:r>
                <a:r>
                  <a:rPr lang="en-US" baseline="-25000" dirty="0"/>
                  <a:t>2</a:t>
                </a:r>
                <a:r>
                  <a:rPr lang="en-US" dirty="0"/>
                  <a:t>≠0 and g(x)≠0 </a:t>
                </a:r>
              </a:p>
              <a:p>
                <a:r>
                  <a:rPr lang="en-US" b="1" dirty="0"/>
                  <a:t>Proof(1):</a:t>
                </a:r>
                <a:r>
                  <a:rPr lang="en-US" dirty="0"/>
                  <a:t> Since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f(x)=L</a:t>
                </a:r>
                <a:r>
                  <a:rPr lang="en-US" baseline="-25000" dirty="0"/>
                  <a:t>1</a:t>
                </a:r>
                <a:r>
                  <a:rPr lang="en-US" dirty="0"/>
                  <a:t>,then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ε</m:t>
                    </m:r>
                    <m:r>
                      <a:rPr lang="en-US"/>
                      <m:t>/</m:t>
                    </m:r>
                    <m:r>
                      <a:rPr lang="en-US"/>
                      <m:t>2</m:t>
                    </m:r>
                  </m:oMath>
                </a14:m>
                <a:r>
                  <a:rPr lang="en-US" dirty="0"/>
                  <a:t> &gt;0 there exist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&gt;0 such that </a:t>
                </a:r>
                <a:endParaRPr lang="en-US" dirty="0">
                  <a:effectLst/>
                </a:endParaRPr>
              </a:p>
              <a:p>
                <a:r>
                  <a:rPr lang="en-US" dirty="0"/>
                  <a:t>0 &lt; |x − a| &lt; δ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|f(x)-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/>
                      <m:t>&lt; </m:t>
                    </m:r>
                    <m:r>
                      <m:rPr>
                        <m:sty m:val="p"/>
                      </m:rPr>
                      <a:rPr lang="en-US"/>
                      <m:t>ε</m:t>
                    </m:r>
                    <m:r>
                      <a:rPr lang="en-US"/>
                      <m:t>/</m:t>
                    </m:r>
                    <m:r>
                      <a:rPr lang="en-US"/>
                      <m:t>2</m:t>
                    </m:r>
                  </m:oMath>
                </a14:m>
                <a:r>
                  <a:rPr lang="en-US" dirty="0"/>
                  <a:t>  …..(1)</a:t>
                </a:r>
                <a:endParaRPr lang="en-US" dirty="0">
                  <a:effectLst/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g(x)=L</a:t>
                </a:r>
                <a:r>
                  <a:rPr lang="en-US" baseline="-25000" dirty="0"/>
                  <a:t>1</a:t>
                </a:r>
                <a:r>
                  <a:rPr lang="en-US" dirty="0"/>
                  <a:t>,then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ε</m:t>
                    </m:r>
                    <m:r>
                      <a:rPr lang="en-US"/>
                      <m:t>/</m:t>
                    </m:r>
                    <m:r>
                      <a:rPr lang="en-US"/>
                      <m:t>2</m:t>
                    </m:r>
                  </m:oMath>
                </a14:m>
                <a:r>
                  <a:rPr lang="en-US" dirty="0"/>
                  <a:t> &gt;0  there exist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&gt;0 such that</a:t>
                </a:r>
                <a:endParaRPr lang="en-US" dirty="0">
                  <a:effectLst/>
                </a:endParaRPr>
              </a:p>
              <a:p>
                <a:r>
                  <a:rPr lang="en-US" dirty="0"/>
                  <a:t> 0 &lt; |x − a| &lt; δ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|g(x)-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/>
                      <m:t>&lt; </m:t>
                    </m:r>
                    <m:r>
                      <m:rPr>
                        <m:sty m:val="p"/>
                      </m:rPr>
                      <a:rPr lang="en-US"/>
                      <m:t>ε</m:t>
                    </m:r>
                    <m:r>
                      <a:rPr lang="en-US"/>
                      <m:t>/</m:t>
                    </m:r>
                    <m:r>
                      <a:rPr lang="en-US"/>
                      <m:t>2</m:t>
                    </m:r>
                  </m:oMath>
                </a14:m>
                <a:r>
                  <a:rPr lang="en-US" dirty="0"/>
                  <a:t>  ……(2)       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</m:oMath>
                </a14:m>
                <a:r>
                  <a:rPr lang="en-US" dirty="0"/>
                  <a:t>=min{ δ</a:t>
                </a:r>
                <a:r>
                  <a:rPr lang="en-US" baseline="-25000" dirty="0"/>
                  <a:t>1</a:t>
                </a:r>
                <a:r>
                  <a:rPr lang="en-US" dirty="0"/>
                  <a:t> , δ</a:t>
                </a:r>
                <a:r>
                  <a:rPr lang="en-US" baseline="-25000" dirty="0"/>
                  <a:t>1</a:t>
                </a:r>
                <a:r>
                  <a:rPr lang="en-US" dirty="0"/>
                  <a:t>}and x</a:t>
                </a:r>
                <a:r>
                  <a:rPr lang="en-US" dirty="0">
                    <a:sym typeface="Symbol"/>
                  </a:rPr>
                  <a:t></a:t>
                </a:r>
                <a:r>
                  <a:rPr lang="en-US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>
                    <a:sym typeface="Symbol"/>
                  </a:rPr>
                  <a:t></a:t>
                </a:r>
                <a:r>
                  <a:rPr lang="en-US" dirty="0"/>
                  <a:t> D</a:t>
                </a:r>
                <a:r>
                  <a:rPr lang="en-US" baseline="-25000" dirty="0"/>
                  <a:t>2</a:t>
                </a:r>
                <a:r>
                  <a:rPr lang="en-US" dirty="0"/>
                  <a:t> :</a:t>
                </a:r>
                <a:endParaRPr lang="en-US" dirty="0">
                  <a:effectLst/>
                </a:endParaRPr>
              </a:p>
              <a:p>
                <a:r>
                  <a:rPr lang="en-US" dirty="0"/>
                  <a:t> 0 &lt; |x − a| &lt; δ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 |(f(x)+g(x))-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/>
                      <m:t>+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)|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r>
                      <a:rPr lang="en-US" i="1"/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/>
                          <m:t>f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x</m:t>
                            </m:r>
                          </m:e>
                        </m:d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</m:t>
                            </m:r>
                          </m:e>
                          <m:sub>
                            <m:r>
                              <a:rPr lang="en-US"/>
                              <m:t>1</m:t>
                            </m:r>
                          </m:sub>
                        </m:sSub>
                      </m:e>
                    </m:d>
                    <m:r>
                      <a:rPr lang="en-US"/>
                      <m:t>+|</m:t>
                    </m:r>
                    <m:r>
                      <m:rPr>
                        <m:sty m:val="p"/>
                      </m:rPr>
                      <a:rPr lang="en-US"/>
                      <m:t>g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</m:e>
                    </m:d>
                    <m:r>
                      <a:rPr lang="en-US" i="1"/>
                      <m:t>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/>
                      <m:t>|</m:t>
                    </m:r>
                  </m:oMath>
                </a14:m>
                <a:r>
                  <a:rPr lang="en-US" dirty="0"/>
                  <a:t>&lt;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/>
                      <m:t>ε</m:t>
                    </m:r>
                    <m:r>
                      <a:rPr lang="en-US"/>
                      <m:t>/</m:t>
                    </m:r>
                    <m:r>
                      <a:rPr lang="en-US"/>
                      <m:t>2</m:t>
                    </m:r>
                  </m:oMath>
                </a14:m>
                <a:r>
                  <a:rPr lang="en-US" dirty="0"/>
                  <a:t> +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/>
                      <m:t>ε</m:t>
                    </m:r>
                    <m:r>
                      <a:rPr lang="en-US"/>
                      <m:t>/</m:t>
                    </m:r>
                    <m:r>
                      <a:rPr lang="en-US"/>
                      <m:t>2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/>
                      <m:t>ε</m:t>
                    </m:r>
                  </m:oMath>
                </a14:m>
                <a:endParaRPr lang="en-US" dirty="0">
                  <a:effectLst/>
                </a:endParaRPr>
              </a:p>
              <a:p>
                <a:r>
                  <a:rPr lang="en-US" dirty="0"/>
                  <a:t>Hence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(f(x)+ g(x))=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f(x)+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 L</a:t>
                </a:r>
                <a:r>
                  <a:rPr lang="en-US" baseline="-25000" dirty="0"/>
                  <a:t>1</a:t>
                </a:r>
                <a:r>
                  <a:rPr lang="en-US" dirty="0"/>
                  <a:t> + L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533400"/>
                <a:ext cx="8610600" cy="6096000"/>
              </a:xfrm>
              <a:blipFill rotWithShape="1">
                <a:blip r:embed="rId2"/>
                <a:stretch>
                  <a:fillRect l="-850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38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57200"/>
                <a:ext cx="8686800" cy="6096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Theorem : </a:t>
                </a:r>
                <a:r>
                  <a:rPr lang="en-US" dirty="0"/>
                  <a:t>Let f:D</a:t>
                </a:r>
                <a:r>
                  <a:rPr lang="en-US" baseline="-25000" dirty="0"/>
                  <a:t>1</a:t>
                </a:r>
                <a:r>
                  <a:rPr lang="en-US" dirty="0">
                    <a:sym typeface="Symbol"/>
                  </a:rPr>
                  <a:t></a:t>
                </a:r>
                <a:r>
                  <a:rPr lang="en-US" dirty="0"/>
                  <a:t>R and g:D</a:t>
                </a:r>
                <a:r>
                  <a:rPr lang="en-US" baseline="-25000" dirty="0"/>
                  <a:t>2</a:t>
                </a:r>
                <a:r>
                  <a:rPr lang="en-US" dirty="0">
                    <a:sym typeface="Symbol"/>
                  </a:rPr>
                  <a:t></a:t>
                </a:r>
                <a:r>
                  <a:rPr lang="en-US" dirty="0"/>
                  <a:t>R  be a function and D</a:t>
                </a:r>
                <a:r>
                  <a:rPr lang="en-US" baseline="-25000" dirty="0"/>
                  <a:t>1</a:t>
                </a:r>
                <a:r>
                  <a:rPr lang="en-US" dirty="0">
                    <a:sym typeface="Symbol"/>
                  </a:rPr>
                  <a:t></a:t>
                </a:r>
                <a:r>
                  <a:rPr lang="en-US" dirty="0"/>
                  <a:t>D</a:t>
                </a:r>
                <a:r>
                  <a:rPr lang="en-US" baseline="-25000" dirty="0"/>
                  <a:t>2</a:t>
                </a:r>
                <a:r>
                  <a:rPr lang="en-US" dirty="0"/>
                  <a:t> ≠</a:t>
                </a:r>
                <a:r>
                  <a:rPr lang="en-US" dirty="0">
                    <a:sym typeface="Symbol"/>
                  </a:rPr>
                  <a:t></a:t>
                </a:r>
                <a:r>
                  <a:rPr lang="en-US" dirty="0"/>
                  <a:t> .</a:t>
                </a:r>
                <a:endParaRPr lang="en-US" dirty="0">
                  <a:effectLst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f(x)=L</a:t>
                </a:r>
                <a:r>
                  <a:rPr lang="en-US" baseline="-25000" dirty="0"/>
                  <a:t>1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g(x)=L</a:t>
                </a:r>
                <a:r>
                  <a:rPr lang="en-US" baseline="-25000" dirty="0"/>
                  <a:t>2</a:t>
                </a:r>
                <a:r>
                  <a:rPr lang="en-US" dirty="0"/>
                  <a:t> , then :</a:t>
                </a:r>
                <a:endParaRPr lang="en-US" dirty="0">
                  <a:effectLst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(f(x)+ g(x))=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f(x)+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 L</a:t>
                </a:r>
                <a:r>
                  <a:rPr lang="en-US" baseline="-25000" dirty="0"/>
                  <a:t>1</a:t>
                </a:r>
                <a:r>
                  <a:rPr lang="en-US" dirty="0"/>
                  <a:t> + L</a:t>
                </a:r>
                <a:r>
                  <a:rPr lang="en-US" baseline="-25000" dirty="0"/>
                  <a:t>2 </a:t>
                </a:r>
                <a:endParaRPr lang="en-US" dirty="0"/>
              </a:p>
              <a:p>
                <a:pPr marL="514350" lvl="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(f(x) g(x))=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 L</a:t>
                </a:r>
                <a:r>
                  <a:rPr lang="en-US" baseline="-25000" dirty="0"/>
                  <a:t>1</a:t>
                </a:r>
                <a:r>
                  <a:rPr lang="en-US" dirty="0"/>
                  <a:t>  L</a:t>
                </a:r>
                <a:r>
                  <a:rPr lang="en-US" baseline="-25000" dirty="0"/>
                  <a:t>2 </a:t>
                </a:r>
                <a:endParaRPr lang="en-US" dirty="0"/>
              </a:p>
              <a:p>
                <a:pPr marL="514350" lvl="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(f(x)/ g(x))=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f(x)/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 L</a:t>
                </a:r>
                <a:r>
                  <a:rPr lang="en-US" baseline="-25000" dirty="0"/>
                  <a:t>1</a:t>
                </a:r>
                <a:r>
                  <a:rPr lang="en-US" dirty="0"/>
                  <a:t> / L</a:t>
                </a:r>
                <a:r>
                  <a:rPr lang="en-US" baseline="-25000" dirty="0"/>
                  <a:t>2 </a:t>
                </a:r>
                <a:r>
                  <a:rPr lang="en-US" dirty="0"/>
                  <a:t> where L</a:t>
                </a:r>
                <a:r>
                  <a:rPr lang="en-US" baseline="-25000" dirty="0"/>
                  <a:t>2</a:t>
                </a:r>
                <a:r>
                  <a:rPr lang="en-US" dirty="0"/>
                  <a:t>≠0 and g(x)≠0 </a:t>
                </a:r>
              </a:p>
              <a:p>
                <a:r>
                  <a:rPr lang="en-US" b="1" dirty="0"/>
                  <a:t>Proof(1):</a:t>
                </a:r>
                <a:r>
                  <a:rPr lang="en-US" dirty="0"/>
                  <a:t> Since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f(x)=L</a:t>
                </a:r>
                <a:r>
                  <a:rPr lang="en-US" baseline="-25000" dirty="0"/>
                  <a:t>1</a:t>
                </a:r>
                <a:r>
                  <a:rPr lang="en-US" dirty="0"/>
                  <a:t>,then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ε</m:t>
                    </m:r>
                    <m:r>
                      <a:rPr lang="en-US"/>
                      <m:t>/</m:t>
                    </m:r>
                    <m:r>
                      <a:rPr lang="en-US"/>
                      <m:t>2</m:t>
                    </m:r>
                  </m:oMath>
                </a14:m>
                <a:r>
                  <a:rPr lang="en-US" dirty="0"/>
                  <a:t> &gt;0 there exist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&gt;0 such that 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0 &lt; |x − a| &lt; δ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|f(x)-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/>
                      <m:t>&lt; </m:t>
                    </m:r>
                    <m:r>
                      <m:rPr>
                        <m:sty m:val="p"/>
                      </m:rPr>
                      <a:rPr lang="en-US"/>
                      <m:t>ε</m:t>
                    </m:r>
                    <m:r>
                      <a:rPr lang="en-US"/>
                      <m:t>/</m:t>
                    </m:r>
                    <m:r>
                      <a:rPr lang="en-US"/>
                      <m:t>2</m:t>
                    </m:r>
                  </m:oMath>
                </a14:m>
                <a:r>
                  <a:rPr lang="en-US" dirty="0"/>
                  <a:t>  …..(1)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g(x)=L</a:t>
                </a:r>
                <a:r>
                  <a:rPr lang="en-US" baseline="-25000" dirty="0"/>
                  <a:t>1</a:t>
                </a:r>
                <a:r>
                  <a:rPr lang="en-US" dirty="0"/>
                  <a:t>,then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ε</m:t>
                    </m:r>
                    <m:r>
                      <a:rPr lang="en-US"/>
                      <m:t>/</m:t>
                    </m:r>
                    <m:r>
                      <a:rPr lang="en-US"/>
                      <m:t>2</m:t>
                    </m:r>
                  </m:oMath>
                </a14:m>
                <a:r>
                  <a:rPr lang="en-US" dirty="0"/>
                  <a:t> &gt;0  there exist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&gt;0 such that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 0 &lt; |x − a| &lt; δ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|g(x)-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/>
                      <m:t>&lt; </m:t>
                    </m:r>
                    <m:r>
                      <m:rPr>
                        <m:sty m:val="p"/>
                      </m:rPr>
                      <a:rPr lang="en-US"/>
                      <m:t>ε</m:t>
                    </m:r>
                    <m:r>
                      <a:rPr lang="en-US"/>
                      <m:t>/</m:t>
                    </m:r>
                    <m:r>
                      <a:rPr lang="en-US"/>
                      <m:t>2</m:t>
                    </m:r>
                  </m:oMath>
                </a14:m>
                <a:r>
                  <a:rPr lang="en-US" dirty="0"/>
                  <a:t>  ……(2)       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δ</m:t>
                    </m:r>
                  </m:oMath>
                </a14:m>
                <a:r>
                  <a:rPr lang="en-US" dirty="0"/>
                  <a:t>=min{ δ</a:t>
                </a:r>
                <a:r>
                  <a:rPr lang="en-US" baseline="-25000" dirty="0"/>
                  <a:t>1</a:t>
                </a:r>
                <a:r>
                  <a:rPr lang="en-US" dirty="0"/>
                  <a:t> , δ</a:t>
                </a:r>
                <a:r>
                  <a:rPr lang="en-US" baseline="-25000" dirty="0"/>
                  <a:t>1</a:t>
                </a:r>
                <a:r>
                  <a:rPr lang="en-US" dirty="0"/>
                  <a:t>}and x</a:t>
                </a:r>
                <a:r>
                  <a:rPr lang="en-US" dirty="0">
                    <a:sym typeface="Symbol"/>
                  </a:rPr>
                  <a:t></a:t>
                </a:r>
                <a:r>
                  <a:rPr lang="en-US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>
                    <a:sym typeface="Symbol"/>
                  </a:rPr>
                  <a:t></a:t>
                </a:r>
                <a:r>
                  <a:rPr lang="en-US" dirty="0"/>
                  <a:t> D</a:t>
                </a:r>
                <a:r>
                  <a:rPr lang="en-US" baseline="-25000" dirty="0"/>
                  <a:t>2</a:t>
                </a:r>
                <a:r>
                  <a:rPr lang="en-US" dirty="0"/>
                  <a:t> :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 0 &lt; |x − a| &lt; δ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 |(f(x)+g(x))-</a:t>
                </a:r>
                <a14:m>
                  <m:oMath xmlns:m="http://schemas.openxmlformats.org/officeDocument/2006/math">
                    <m:r>
                      <a:rPr lang="en-US"/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e>
                      <m:sub>
                        <m:r>
                          <a:rPr lang="en-US"/>
                          <m:t>1</m:t>
                        </m:r>
                      </m:sub>
                    </m:sSub>
                    <m:r>
                      <a:rPr lang="en-US"/>
                      <m:t>+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)|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r>
                      <a:rPr lang="en-US" i="1"/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/>
                          <m:t>f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x</m:t>
                            </m:r>
                          </m:e>
                        </m:d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</m:t>
                            </m:r>
                          </m:e>
                          <m:sub>
                            <m:r>
                              <a:rPr lang="en-US"/>
                              <m:t>1</m:t>
                            </m:r>
                          </m:sub>
                        </m:sSub>
                      </m:e>
                    </m:d>
                    <m:r>
                      <a:rPr lang="en-US"/>
                      <m:t>+|</m:t>
                    </m:r>
                    <m:r>
                      <m:rPr>
                        <m:sty m:val="p"/>
                      </m:rPr>
                      <a:rPr lang="en-US"/>
                      <m:t>g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</m:e>
                    </m:d>
                    <m:r>
                      <a:rPr lang="en-US" i="1"/>
                      <m:t>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  <m:r>
                      <a:rPr lang="en-US"/>
                      <m:t>|</m:t>
                    </m:r>
                  </m:oMath>
                </a14:m>
                <a:r>
                  <a:rPr lang="en-US" dirty="0"/>
                  <a:t>&lt;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/>
                      <m:t>ε</m:t>
                    </m:r>
                    <m:r>
                      <a:rPr lang="en-US"/>
                      <m:t>/</m:t>
                    </m:r>
                    <m:r>
                      <a:rPr lang="en-US"/>
                      <m:t>2</m:t>
                    </m:r>
                  </m:oMath>
                </a14:m>
                <a:r>
                  <a:rPr lang="en-US" dirty="0"/>
                  <a:t> +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/>
                      <m:t>ε</m:t>
                    </m:r>
                    <m:r>
                      <a:rPr lang="en-US"/>
                      <m:t>/</m:t>
                    </m:r>
                    <m:r>
                      <a:rPr lang="en-US"/>
                      <m:t>2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/>
                      <m:t>ε</m:t>
                    </m:r>
                  </m:oMath>
                </a14:m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Hence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(f(x)+ g(x))=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f(x)+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/>
                          <m:t>→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 L</a:t>
                </a:r>
                <a:r>
                  <a:rPr lang="en-US" baseline="-25000" dirty="0"/>
                  <a:t>1</a:t>
                </a:r>
                <a:r>
                  <a:rPr lang="en-US" dirty="0"/>
                  <a:t> + L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57200"/>
                <a:ext cx="8686800" cy="6096000"/>
              </a:xfrm>
              <a:blipFill rotWithShape="1">
                <a:blip r:embed="rId2"/>
                <a:stretch>
                  <a:fillRect l="-982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36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81000"/>
                <a:ext cx="8686800" cy="6172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Example: </a:t>
                </a:r>
                <a:r>
                  <a:rPr lang="en-US" dirty="0"/>
                  <a:t>(1)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a:rPr lang="en-US"/>
                          <m:t>  </m:t>
                        </m:r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>
                            <a:sym typeface="Symbol"/>
                          </a:rPr>
                          <m:t></m:t>
                        </m:r>
                        <m:r>
                          <a:rPr lang="en-US"/>
                          <m:t>2</m:t>
                        </m:r>
                      </m:lim>
                    </m:limLow>
                  </m:oMath>
                </a14:m>
                <a:r>
                  <a:rPr lang="en-US" dirty="0"/>
                  <a:t>  5 x +3 = 5 ×2+3 =15        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/>
                      <m:t>2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a:rPr lang="en-US"/>
                          <m:t>  </m:t>
                        </m:r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>
                            <a:sym typeface="Symbol"/>
                          </a:rPr>
                          <m:t></m:t>
                        </m:r>
                        <m:r>
                          <a:rPr lang="en-US"/>
                          <m:t>2</m:t>
                        </m:r>
                      </m:lim>
                    </m:limLow>
                  </m:oMath>
                </a14:m>
                <a:r>
                  <a:rPr lang="en-US" dirty="0"/>
                  <a:t>  (x</a:t>
                </a:r>
                <a:r>
                  <a:rPr lang="en-US" baseline="30000" dirty="0"/>
                  <a:t>2</a:t>
                </a:r>
                <a:r>
                  <a:rPr lang="en-US" dirty="0"/>
                  <a:t> -4)/(x-2)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a:rPr lang="en-US"/>
                          <m:t>  </m:t>
                        </m:r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>
                            <a:sym typeface="Symbol"/>
                          </a:rPr>
                          <m:t></m:t>
                        </m:r>
                        <m:r>
                          <a:rPr lang="en-US"/>
                          <m:t>2</m:t>
                        </m:r>
                      </m:lim>
                    </m:limLow>
                  </m:oMath>
                </a14:m>
                <a:r>
                  <a:rPr lang="en-US" dirty="0"/>
                  <a:t>  (x -2)(x+2) /(x-2)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a:rPr lang="en-US"/>
                          <m:t>  </m:t>
                        </m:r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>
                            <a:sym typeface="Symbol"/>
                          </a:rPr>
                          <m:t></m:t>
                        </m:r>
                        <m:r>
                          <a:rPr lang="en-US"/>
                          <m:t>2</m:t>
                        </m:r>
                      </m:lim>
                    </m:limLow>
                  </m:oMath>
                </a14:m>
                <a:r>
                  <a:rPr lang="en-US" dirty="0"/>
                  <a:t> x+2 =4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(3)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a:rPr lang="en-US"/>
                          <m:t>  </m:t>
                        </m:r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>
                            <a:sym typeface="Symbol"/>
                          </a:rPr>
                          <m:t></m:t>
                        </m:r>
                        <m:r>
                          <a:rPr lang="en-US" i="1"/>
                          <m:t>−</m:t>
                        </m:r>
                        <m:r>
                          <a:rPr lang="en-US"/>
                          <m:t>3</m:t>
                        </m:r>
                      </m:lim>
                    </m:limLow>
                  </m:oMath>
                </a14:m>
                <a:r>
                  <a:rPr lang="en-US" dirty="0"/>
                  <a:t>  (x+3) /(x</a:t>
                </a:r>
                <a:r>
                  <a:rPr lang="en-US" baseline="30000" dirty="0"/>
                  <a:t>2</a:t>
                </a:r>
                <a:r>
                  <a:rPr lang="en-US" dirty="0"/>
                  <a:t>+4x+3)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a:rPr lang="en-US"/>
                          <m:t>  </m:t>
                        </m:r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>
                            <a:sym typeface="Symbol"/>
                          </a:rPr>
                          <m:t></m:t>
                        </m:r>
                        <m:r>
                          <a:rPr lang="en-US" i="1"/>
                          <m:t>−</m:t>
                        </m:r>
                        <m:r>
                          <a:rPr lang="en-US"/>
                          <m:t>3</m:t>
                        </m:r>
                      </m:lim>
                    </m:limLow>
                  </m:oMath>
                </a14:m>
                <a:r>
                  <a:rPr lang="en-US" dirty="0"/>
                  <a:t>  (x+3) /(x+3) (x+1)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a:rPr lang="en-US"/>
                          <m:t>  </m:t>
                        </m:r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>
                            <a:sym typeface="Symbol"/>
                          </a:rPr>
                          <m:t></m:t>
                        </m:r>
                        <m:r>
                          <a:rPr lang="en-US" i="1"/>
                          <m:t>−</m:t>
                        </m:r>
                        <m:r>
                          <a:rPr lang="en-US"/>
                          <m:t>3</m:t>
                        </m:r>
                      </m:lim>
                    </m:limLow>
                  </m:oMath>
                </a14:m>
                <a:r>
                  <a:rPr lang="en-US" dirty="0"/>
                  <a:t> 1/(x+1) = 1/(-3+1) =- ½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(4)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a:rPr lang="en-US"/>
                          <m:t>  </m:t>
                        </m:r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>
                            <a:sym typeface="Symbol"/>
                          </a:rPr>
                          <m:t></m:t>
                        </m:r>
                        <m:r>
                          <a:rPr lang="en-US"/>
                          <m:t>9</m:t>
                        </m:r>
                      </m:lim>
                    </m:limLow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</m:e>
                    </m:rad>
                  </m:oMath>
                </a14:m>
                <a:r>
                  <a:rPr lang="en-US" dirty="0"/>
                  <a:t> -3)/(x-9)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a:rPr lang="en-US"/>
                          <m:t>  </m:t>
                        </m:r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>
                            <a:sym typeface="Symbol"/>
                          </a:rPr>
                          <m:t></m:t>
                        </m:r>
                        <m:r>
                          <a:rPr lang="en-US"/>
                          <m:t>9</m:t>
                        </m:r>
                      </m:lim>
                    </m:limLow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</m:e>
                    </m:rad>
                  </m:oMath>
                </a14:m>
                <a:r>
                  <a:rPr lang="en-US" dirty="0"/>
                  <a:t> -3)/ ((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</m:e>
                    </m:rad>
                  </m:oMath>
                </a14:m>
                <a:r>
                  <a:rPr lang="en-US" dirty="0"/>
                  <a:t> -3)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</m:e>
                    </m:rad>
                  </m:oMath>
                </a14:m>
                <a:r>
                  <a:rPr lang="en-US" dirty="0"/>
                  <a:t> +3))=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a:rPr lang="en-US"/>
                          <m:t>  </m:t>
                        </m:r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>
                            <a:sym typeface="Symbol"/>
                          </a:rPr>
                          <m:t></m:t>
                        </m:r>
                        <m:r>
                          <a:rPr lang="en-US"/>
                          <m:t>9</m:t>
                        </m:r>
                      </m:lim>
                    </m:limLow>
                  </m:oMath>
                </a14:m>
                <a:r>
                  <a:rPr lang="en-US" dirty="0"/>
                  <a:t> 1/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</m:e>
                    </m:rad>
                  </m:oMath>
                </a14:m>
                <a:r>
                  <a:rPr lang="en-US" dirty="0"/>
                  <a:t> +3)= 1/(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/>
                          <m:t>9</m:t>
                        </m:r>
                      </m:e>
                    </m:rad>
                  </m:oMath>
                </a14:m>
                <a:r>
                  <a:rPr lang="en-US" dirty="0"/>
                  <a:t> +3)=1/6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(5)</a:t>
                </a:r>
                <a14:m>
                  <m:oMath xmlns:m="http://schemas.openxmlformats.org/officeDocument/2006/math">
                    <m:r>
                      <a:rPr lang="en-US"/>
                      <m:t> </m:t>
                    </m:r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a:rPr lang="en-US"/>
                          <m:t>  </m:t>
                        </m:r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>
                            <a:sym typeface="Symbol"/>
                          </a:rPr>
                          <m:t>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x</a:t>
                </a:r>
                <a:r>
                  <a:rPr lang="en-US" baseline="30000" dirty="0" err="1"/>
                  <a:t>n</a:t>
                </a:r>
                <a:r>
                  <a:rPr lang="en-US" dirty="0"/>
                  <a:t>-a</a:t>
                </a:r>
                <a:r>
                  <a:rPr lang="en-US" baseline="30000" dirty="0"/>
                  <a:t>n</a:t>
                </a:r>
                <a:r>
                  <a:rPr lang="en-US" dirty="0"/>
                  <a:t>) /(x-a)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a:rPr lang="en-US"/>
                          <m:t>  </m:t>
                        </m:r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>
                            <a:sym typeface="Symbol"/>
                          </a:rPr>
                          <m:t>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(x</a:t>
                </a:r>
                <a:r>
                  <a:rPr lang="en-US" baseline="30000" dirty="0"/>
                  <a:t>-</a:t>
                </a:r>
                <a:r>
                  <a:rPr lang="en-US" dirty="0"/>
                  <a:t>-a) (x</a:t>
                </a:r>
                <a:r>
                  <a:rPr lang="en-US" baseline="30000" dirty="0"/>
                  <a:t>n-1</a:t>
                </a:r>
                <a:r>
                  <a:rPr lang="en-US" dirty="0"/>
                  <a:t>+ x</a:t>
                </a:r>
                <a:r>
                  <a:rPr lang="en-US" baseline="30000" dirty="0"/>
                  <a:t>n-2</a:t>
                </a:r>
                <a:r>
                  <a:rPr lang="en-US" dirty="0"/>
                  <a:t> a+x</a:t>
                </a:r>
                <a:r>
                  <a:rPr lang="en-US" baseline="30000" dirty="0"/>
                  <a:t>n-3</a:t>
                </a:r>
                <a:r>
                  <a:rPr lang="en-US" dirty="0"/>
                  <a:t> a</a:t>
                </a:r>
                <a:r>
                  <a:rPr lang="en-US" baseline="30000" dirty="0"/>
                  <a:t>2</a:t>
                </a:r>
                <a:r>
                  <a:rPr lang="en-US" dirty="0"/>
                  <a:t>+x</a:t>
                </a:r>
                <a:r>
                  <a:rPr lang="en-US" baseline="30000" dirty="0"/>
                  <a:t>n-4</a:t>
                </a:r>
                <a:r>
                  <a:rPr lang="en-US" dirty="0"/>
                  <a:t> a</a:t>
                </a:r>
                <a:r>
                  <a:rPr lang="en-US" baseline="30000" dirty="0"/>
                  <a:t>3</a:t>
                </a:r>
                <a:r>
                  <a:rPr lang="en-US" dirty="0"/>
                  <a:t>+…+ x</a:t>
                </a:r>
                <a:r>
                  <a:rPr lang="en-US" baseline="30000" dirty="0"/>
                  <a:t>1</a:t>
                </a:r>
                <a:r>
                  <a:rPr lang="en-US" dirty="0"/>
                  <a:t> a</a:t>
                </a:r>
                <a:r>
                  <a:rPr lang="en-US" baseline="30000" dirty="0"/>
                  <a:t>n-2</a:t>
                </a:r>
                <a:r>
                  <a:rPr lang="en-US" dirty="0"/>
                  <a:t>+ a</a:t>
                </a:r>
                <a:r>
                  <a:rPr lang="en-US" baseline="30000" dirty="0"/>
                  <a:t>n-1</a:t>
                </a:r>
                <a:r>
                  <a:rPr lang="en-US" dirty="0"/>
                  <a:t>)/(x-a) 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a:rPr lang="en-US"/>
                          <m:t>  </m:t>
                        </m:r>
                        <m:r>
                          <m:rPr>
                            <m:sty m:val="p"/>
                          </m:rPr>
                          <a:rPr lang="en-US"/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/>
                          <m:t>x</m:t>
                        </m:r>
                        <m:r>
                          <a:rPr lang="en-US">
                            <a:sym typeface="Symbol"/>
                          </a:rPr>
                          <m:t></m:t>
                        </m:r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(x</a:t>
                </a:r>
                <a:r>
                  <a:rPr lang="en-US" baseline="30000" dirty="0"/>
                  <a:t>n-1</a:t>
                </a:r>
                <a:r>
                  <a:rPr lang="en-US" dirty="0"/>
                  <a:t>+ x</a:t>
                </a:r>
                <a:r>
                  <a:rPr lang="en-US" baseline="30000" dirty="0"/>
                  <a:t>n-2</a:t>
                </a:r>
                <a:r>
                  <a:rPr lang="en-US" dirty="0"/>
                  <a:t> a+x</a:t>
                </a:r>
                <a:r>
                  <a:rPr lang="en-US" baseline="30000" dirty="0"/>
                  <a:t>n-3</a:t>
                </a:r>
                <a:r>
                  <a:rPr lang="en-US" dirty="0"/>
                  <a:t> a</a:t>
                </a:r>
                <a:r>
                  <a:rPr lang="en-US" baseline="30000" dirty="0"/>
                  <a:t>2</a:t>
                </a:r>
                <a:r>
                  <a:rPr lang="en-US" dirty="0"/>
                  <a:t>+…+ x</a:t>
                </a:r>
                <a:r>
                  <a:rPr lang="en-US" baseline="30000" dirty="0"/>
                  <a:t>1</a:t>
                </a:r>
                <a:r>
                  <a:rPr lang="en-US" dirty="0"/>
                  <a:t> a</a:t>
                </a:r>
                <a:r>
                  <a:rPr lang="en-US" baseline="30000" dirty="0"/>
                  <a:t>n-2</a:t>
                </a:r>
                <a:r>
                  <a:rPr lang="en-US" dirty="0"/>
                  <a:t>+ a</a:t>
                </a:r>
                <a:r>
                  <a:rPr lang="en-US" baseline="30000" dirty="0"/>
                  <a:t>n-1</a:t>
                </a:r>
                <a:r>
                  <a:rPr lang="en-US" dirty="0"/>
                  <a:t>) =(a</a:t>
                </a:r>
                <a:r>
                  <a:rPr lang="en-US" baseline="30000" dirty="0"/>
                  <a:t>n-1</a:t>
                </a:r>
                <a:r>
                  <a:rPr lang="en-US" dirty="0"/>
                  <a:t>+ a</a:t>
                </a:r>
                <a:r>
                  <a:rPr lang="en-US" baseline="30000" dirty="0"/>
                  <a:t>n-2</a:t>
                </a:r>
                <a:r>
                  <a:rPr lang="en-US" dirty="0"/>
                  <a:t> a+a</a:t>
                </a:r>
                <a:r>
                  <a:rPr lang="en-US" baseline="30000" dirty="0"/>
                  <a:t>n-3</a:t>
                </a:r>
                <a:r>
                  <a:rPr lang="en-US" dirty="0"/>
                  <a:t> a</a:t>
                </a:r>
                <a:r>
                  <a:rPr lang="en-US" baseline="30000" dirty="0"/>
                  <a:t>2</a:t>
                </a:r>
                <a:r>
                  <a:rPr lang="en-US" dirty="0"/>
                  <a:t>+…+ a</a:t>
                </a:r>
                <a:r>
                  <a:rPr lang="en-US" baseline="30000" dirty="0"/>
                  <a:t>1</a:t>
                </a:r>
                <a:r>
                  <a:rPr lang="en-US" dirty="0"/>
                  <a:t> a</a:t>
                </a:r>
                <a:r>
                  <a:rPr lang="en-US" baseline="30000" dirty="0"/>
                  <a:t>n-2</a:t>
                </a:r>
                <a:r>
                  <a:rPr lang="en-US" dirty="0"/>
                  <a:t>+ a</a:t>
                </a:r>
                <a:r>
                  <a:rPr lang="en-US" baseline="30000" dirty="0"/>
                  <a:t>n-1</a:t>
                </a:r>
                <a:r>
                  <a:rPr lang="en-US" dirty="0"/>
                  <a:t>) = na</a:t>
                </a:r>
                <a:r>
                  <a:rPr lang="en-US" baseline="30000" dirty="0"/>
                  <a:t>n-1</a:t>
                </a:r>
                <a:endParaRPr lang="en-US" dirty="0">
                  <a:effectLst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81000"/>
                <a:ext cx="8686800" cy="6172200"/>
              </a:xfrm>
              <a:blipFill rotWithShape="1">
                <a:blip r:embed="rId2"/>
                <a:stretch>
                  <a:fillRect l="-1614" t="-2569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4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2" y="304800"/>
            <a:ext cx="7218476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25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81000"/>
                <a:ext cx="8763000" cy="60960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Theorem</a:t>
                </a:r>
              </a:p>
              <a:p>
                <a:endParaRPr lang="en-US" b="1" dirty="0">
                  <a:effectLst/>
                </a:endParaRPr>
              </a:p>
              <a:p>
                <a:endParaRPr lang="en-US" b="1" dirty="0" smtClean="0"/>
              </a:p>
              <a:p>
                <a:endParaRPr lang="en-US" b="1" dirty="0">
                  <a:effectLst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b="1" dirty="0"/>
                  <a:t>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/>
                        </m:ctrlPr>
                      </m:limLowPr>
                      <m:e>
                        <m:r>
                          <a:rPr lang="en-US" i="1"/>
                          <m:t>𝑙𝑖𝑚</m:t>
                        </m:r>
                      </m:e>
                      <m:lim>
                        <m:r>
                          <a:rPr lang="en-US" i="1"/>
                          <m:t>𝑥</m:t>
                        </m:r>
                        <m:r>
                          <a:rPr lang="en-US"/>
                          <m:t>→</m:t>
                        </m:r>
                        <m:r>
                          <a:rPr lang="en-US"/>
                          <m:t>1</m:t>
                        </m:r>
                      </m:lim>
                    </m:limLow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does not exist because </a:t>
                </a:r>
                <a:r>
                  <a:rPr lang="en-US" dirty="0" smtClean="0"/>
                  <a:t>1.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limLow>
                          <m:limLowPr>
                            <m:ctrlPr>
                              <a:rPr lang="en-US" i="1"/>
                            </m:ctrlPr>
                          </m:limLowPr>
                          <m:e>
                            <m:r>
                              <a:rPr lang="en-US" i="1"/>
                              <m:t>𝑙𝑖𝑚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>
                                    <a:sym typeface="Symbol"/>
                                  </a:rPr>
                                  <m:t></m:t>
                                </m:r>
                                <m:r>
                                  <a:rPr lang="en-US"/>
                                  <m:t>1</m:t>
                                </m:r>
                              </m:e>
                              <m:sup>
                                <m:r>
                                  <a:rPr lang="en-US" i="1"/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/>
                          <m:t>  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=0 and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limLow>
                          <m:limLowPr>
                            <m:ctrlPr>
                              <a:rPr lang="en-US" i="1"/>
                            </m:ctrlPr>
                          </m:limLowPr>
                          <m:e>
                            <m:r>
                              <a:rPr lang="en-US" i="1"/>
                              <m:t>𝑙𝑖𝑚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>
                                    <a:sym typeface="Symbol"/>
                                  </a:rPr>
                                  <m:t></m:t>
                                </m:r>
                                <m:r>
                                  <a:rPr lang="en-US"/>
                                  <m:t>1</m:t>
                                </m:r>
                              </m:e>
                              <m:sup>
                                <m:r>
                                  <a:rPr lang="en-US"/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=1 which is not equal </a:t>
                </a:r>
                <a:endParaRPr lang="en-US" dirty="0">
                  <a:effectLst/>
                </a:endParaRPr>
              </a:p>
              <a:p>
                <a:pPr marL="0" lvl="0" indent="0">
                  <a:buNone/>
                </a:pPr>
                <a:r>
                  <a:rPr lang="en-US" dirty="0" smtClean="0"/>
                  <a:t>2. </a:t>
                </a:r>
                <a:r>
                  <a:rPr lang="en-US" dirty="0"/>
                  <a:t>f(x)</a:t>
                </a:r>
                <a14:m>
                  <m:oMath xmlns:m="http://schemas.openxmlformats.org/officeDocument/2006/math">
                    <m:r>
                      <a:rPr lang="en-US" i="1"/>
                      <m:t>  =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i="1"/>
                        </m:ctrlPr>
                      </m:mPr>
                      <m:mr>
                        <m:e>
                          <m:r>
                            <a:rPr lang="en-US" i="1"/>
                            <m:t>3</m:t>
                          </m:r>
                        </m:e>
                        <m:e>
                          <m:r>
                            <a:rPr lang="en-US" i="1"/>
                            <m:t>𝑥</m:t>
                          </m:r>
                          <m:r>
                            <a:rPr lang="en-US" i="1"/>
                            <m:t>&lt;</m:t>
                          </m:r>
                          <m:r>
                            <a:rPr lang="en-US" i="1"/>
                            <m:t>1</m:t>
                          </m:r>
                        </m:e>
                      </m:mr>
                      <m:mr>
                        <m:e>
                          <m:r>
                            <a:rPr lang="en-US" i="1"/>
                            <m:t>5</m:t>
                          </m:r>
                        </m:e>
                        <m:e>
                          <m:r>
                            <a:rPr lang="en-US" i="1"/>
                            <m:t>𝑥</m:t>
                          </m:r>
                          <m:r>
                            <a:rPr lang="en-US" i="1"/>
                            <m:t>≥</m:t>
                          </m:r>
                          <m:r>
                            <a:rPr lang="en-US" i="1"/>
                            <m:t>1</m:t>
                          </m:r>
                        </m:e>
                      </m:mr>
                    </m:m>
                  </m:oMath>
                </a14:m>
                <a:r>
                  <a:rPr lang="en-US" dirty="0"/>
                  <a:t> has no limit at x=1 by </a:t>
                </a:r>
                <a14:m>
                  <m:oMath xmlns:m="http://schemas.openxmlformats.org/officeDocument/2006/math">
                    <m:r>
                      <a:rPr lang="en-US" i="1"/>
                      <m:t> 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limLow>
                          <m:limLowPr>
                            <m:ctrlPr>
                              <a:rPr lang="en-US" i="1"/>
                            </m:ctrlPr>
                          </m:limLowPr>
                          <m:e>
                            <m:r>
                              <a:rPr lang="en-US" i="1"/>
                              <m:t>𝑙𝑖𝑚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>
                                    <a:sym typeface="Symbol"/>
                                  </a:rPr>
                                  <m:t></m:t>
                                </m:r>
                                <m:r>
                                  <a:rPr lang="en-US"/>
                                  <m:t>1</m:t>
                                </m:r>
                              </m:e>
                              <m:sup>
                                <m:r>
                                  <a:rPr lang="en-US" i="1"/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/>
                          <m:t> </m:t>
                        </m:r>
                      </m:e>
                    </m:func>
                  </m:oMath>
                </a14:m>
                <a:r>
                  <a:rPr lang="en-US" dirty="0"/>
                  <a:t>f(x) = 3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limLow>
                          <m:limLowPr>
                            <m:ctrlPr>
                              <a:rPr lang="en-US" i="1"/>
                            </m:ctrlPr>
                          </m:limLowPr>
                          <m:e>
                            <m:r>
                              <a:rPr lang="en-US" i="1"/>
                              <m:t>𝑙𝑖𝑚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>
                                    <a:sym typeface="Symbol"/>
                                  </a:rPr>
                                  <m:t></m:t>
                                </m:r>
                                <m:r>
                                  <a:rPr lang="en-US"/>
                                  <m:t>1</m:t>
                                </m:r>
                              </m:e>
                              <m:sup>
                                <m:r>
                                  <a:rPr lang="en-US"/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/>
                          <m:t> </m:t>
                        </m:r>
                      </m:e>
                    </m:func>
                  </m:oMath>
                </a14:m>
                <a:r>
                  <a:rPr lang="en-US" dirty="0"/>
                  <a:t>f(x) = 5 </a:t>
                </a:r>
                <a:r>
                  <a:rPr lang="en-US" dirty="0" smtClean="0"/>
                  <a:t> </a:t>
                </a:r>
                <a:r>
                  <a:rPr lang="en-US" dirty="0"/>
                  <a:t>which is not equal 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81000"/>
                <a:ext cx="8763000" cy="6096000"/>
              </a:xfrm>
              <a:blipFill rotWithShape="1">
                <a:blip r:embed="rId2"/>
                <a:stretch>
                  <a:fillRect l="-1809" t="-1300" r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4582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81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1918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Calculus 2020-2021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2020-2021</dc:title>
  <dc:creator>peshraw</dc:creator>
  <cp:lastModifiedBy>peshraw</cp:lastModifiedBy>
  <cp:revision>13</cp:revision>
  <dcterms:created xsi:type="dcterms:W3CDTF">2006-08-16T00:00:00Z</dcterms:created>
  <dcterms:modified xsi:type="dcterms:W3CDTF">2021-06-05T21:27:07Z</dcterms:modified>
</cp:coreProperties>
</file>