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A26AFF-B614-4D49-A8FD-90C815B53698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73F26-2BEC-45AD-B340-5951FF1CC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725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73F26-2BEC-45AD-B340-5951FF1CCB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06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3B9D-1A91-4BB5-AB3F-1A3F44CE848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3C7A7-29B7-497D-AF83-3C3CF02D0D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3B9D-1A91-4BB5-AB3F-1A3F44CE848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3C7A7-29B7-497D-AF83-3C3CF02D0D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3B9D-1A91-4BB5-AB3F-1A3F44CE848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3C7A7-29B7-497D-AF83-3C3CF02D0D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3B9D-1A91-4BB5-AB3F-1A3F44CE848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3C7A7-29B7-497D-AF83-3C3CF02D0D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3B9D-1A91-4BB5-AB3F-1A3F44CE848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3C7A7-29B7-497D-AF83-3C3CF02D0D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3B9D-1A91-4BB5-AB3F-1A3F44CE848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3C7A7-29B7-497D-AF83-3C3CF02D0DA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3B9D-1A91-4BB5-AB3F-1A3F44CE848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3C7A7-29B7-497D-AF83-3C3CF02D0D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3B9D-1A91-4BB5-AB3F-1A3F44CE848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3C7A7-29B7-497D-AF83-3C3CF02D0D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3B9D-1A91-4BB5-AB3F-1A3F44CE848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3C7A7-29B7-497D-AF83-3C3CF02D0D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3B9D-1A91-4BB5-AB3F-1A3F44CE848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E3C7A7-29B7-497D-AF83-3C3CF02D0D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3B9D-1A91-4BB5-AB3F-1A3F44CE848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3C7A7-29B7-497D-AF83-3C3CF02D0D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B8F3B9D-1A91-4BB5-AB3F-1A3F44CE848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DE3C7A7-29B7-497D-AF83-3C3CF02D0D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676400"/>
          </a:xfrm>
        </p:spPr>
        <p:txBody>
          <a:bodyPr/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000" b="1" dirty="0">
                <a:latin typeface="Times New Roman"/>
                <a:ea typeface="Calibri"/>
                <a:cs typeface="Arial"/>
              </a:rPr>
              <a:t>Fluid Static</a:t>
            </a:r>
            <a:endParaRPr lang="en-US" sz="18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828800"/>
          </a:xfrm>
        </p:spPr>
        <p:txBody>
          <a:bodyPr>
            <a:normAutofit/>
          </a:bodyPr>
          <a:lstStyle/>
          <a:p>
            <a:pPr algn="ctr"/>
            <a:r>
              <a:rPr lang="en-US" sz="2400" spc="0" dirty="0" smtClean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Forces </a:t>
            </a:r>
            <a:r>
              <a:rPr lang="en-US" sz="2400" spc="0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on Submerged plane surface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615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701040"/>
          </a:xfrm>
        </p:spPr>
        <p:txBody>
          <a:bodyPr/>
          <a:lstStyle/>
          <a:p>
            <a:r>
              <a:rPr lang="en-US" sz="2400" dirty="0">
                <a:latin typeface="Times New Roman"/>
                <a:ea typeface="Times New Roman"/>
                <a:cs typeface="Arial"/>
              </a:rPr>
              <a:t>2.5 Forces on Submerged plane surface</a:t>
            </a:r>
            <a:r>
              <a:rPr lang="en-US" sz="2400" dirty="0" smtClean="0">
                <a:latin typeface="Times New Roman"/>
                <a:ea typeface="Times New Roman"/>
                <a:cs typeface="Arial"/>
              </a:rPr>
              <a:t>:-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90600"/>
            <a:ext cx="7520940" cy="3276600"/>
          </a:xfrm>
        </p:spPr>
        <p:txBody>
          <a:bodyPr>
            <a:norm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	</a:t>
            </a:r>
            <a:r>
              <a:rPr lang="en-US" b="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The </a:t>
            </a:r>
            <a:r>
              <a:rPr lang="en-US" b="0" dirty="0">
                <a:latin typeface="Times New Roman" pitchFamily="18" charset="0"/>
                <a:ea typeface="Times New Roman"/>
                <a:cs typeface="Times New Roman" pitchFamily="18" charset="0"/>
              </a:rPr>
              <a:t>submerged surface will subject to fluid pressure, this pressure will be distributed on the surface has a resultant force (</a:t>
            </a:r>
            <a:r>
              <a:rPr lang="en-US" b="0" dirty="0" err="1">
                <a:latin typeface="Times New Roman" pitchFamily="18" charset="0"/>
                <a:ea typeface="Times New Roman"/>
                <a:cs typeface="Times New Roman" pitchFamily="18" charset="0"/>
              </a:rPr>
              <a:t>Fp</a:t>
            </a:r>
            <a:r>
              <a:rPr lang="en-US" b="0" dirty="0">
                <a:latin typeface="Times New Roman" pitchFamily="18" charset="0"/>
                <a:ea typeface="Times New Roman"/>
                <a:cs typeface="Times New Roman" pitchFamily="18" charset="0"/>
              </a:rPr>
              <a:t>), will act on a point below the (C.G) called center of pressure (C.P), to fined (C.P) we must have the following points:- </a:t>
            </a:r>
            <a:endParaRPr lang="en-US" b="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	</a:t>
            </a:r>
            <a:r>
              <a:rPr lang="en-US" dirty="0">
                <a:latin typeface="Times New Roman" pitchFamily="18" charset="0"/>
                <a:ea typeface="Times New Roman"/>
                <a:cs typeface="Times New Roman" pitchFamily="18" charset="0"/>
              </a:rPr>
              <a:t>1- The angle of inclination of the body (θ).</a:t>
            </a:r>
            <a:endParaRPr lang="en-US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Times New Roman" pitchFamily="18" charset="0"/>
                <a:ea typeface="Times New Roman"/>
                <a:cs typeface="Times New Roman" pitchFamily="18" charset="0"/>
              </a:rPr>
              <a:t>	2- Depth of the submerged body = (h’).</a:t>
            </a:r>
            <a:endParaRPr lang="en-US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Times New Roman" pitchFamily="18" charset="0"/>
                <a:ea typeface="Times New Roman"/>
                <a:cs typeface="Times New Roman" pitchFamily="18" charset="0"/>
              </a:rPr>
              <a:t>	3- Shape of the submerged body.</a:t>
            </a:r>
            <a:endParaRPr lang="en-US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		4- </a:t>
            </a:r>
            <a:r>
              <a:rPr lang="en-US" dirty="0">
                <a:latin typeface="Times New Roman" pitchFamily="18" charset="0"/>
                <a:ea typeface="Times New Roman"/>
                <a:cs typeface="Times New Roman" pitchFamily="18" charset="0"/>
              </a:rPr>
              <a:t>Specific weight of the fluid (γ).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657600"/>
            <a:ext cx="6096001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32571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609600" y="304800"/>
                <a:ext cx="5181600" cy="32265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𝐹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𝑃</m:t>
                          </m:r>
                        </m:sub>
                      </m:sSub>
                      <m:r>
                        <a:rPr lang="en-US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𝑃𝐴</m:t>
                      </m:r>
                      <m:r>
                        <a:rPr lang="en-US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;</m:t>
                      </m:r>
                      <m:r>
                        <a:rPr lang="en-US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𝑃</m:t>
                      </m:r>
                      <m:r>
                        <a:rPr lang="en-US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𝛾</m:t>
                      </m:r>
                      <m:r>
                        <a:rPr lang="en-US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h</m:t>
                      </m:r>
                    </m:oMath>
                  </m:oMathPara>
                </a14:m>
                <a:endParaRPr lang="en-US" sz="14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𝐹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𝑃</m:t>
                          </m:r>
                        </m:sub>
                      </m:sSub>
                      <m:r>
                        <a:rPr lang="en-US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𝛾</m:t>
                      </m:r>
                      <m:r>
                        <a:rPr lang="en-US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h</m:t>
                      </m:r>
                      <m:r>
                        <a:rPr lang="en-US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𝐴</m:t>
                      </m:r>
                    </m:oMath>
                  </m:oMathPara>
                </a14:m>
                <a:endParaRPr lang="en-US" sz="14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US" dirty="0">
                    <a:effectLst/>
                    <a:latin typeface="Times New Roman"/>
                    <a:ea typeface="Times New Roman"/>
                    <a:cs typeface="Arial"/>
                  </a:rPr>
                  <a:t>Take a strip of the area (A) the force on the area </a:t>
                </a:r>
                <a:r>
                  <a:rPr lang="en-US" dirty="0" err="1">
                    <a:effectLst/>
                    <a:latin typeface="Times New Roman"/>
                    <a:ea typeface="Times New Roman"/>
                    <a:cs typeface="Arial"/>
                  </a:rPr>
                  <a:t>dF</a:t>
                </a:r>
                <a:r>
                  <a:rPr lang="en-US" baseline="-25000" dirty="0" err="1">
                    <a:effectLst/>
                    <a:latin typeface="Times New Roman"/>
                    <a:ea typeface="Times New Roman"/>
                    <a:cs typeface="Arial"/>
                  </a:rPr>
                  <a:t>P</a:t>
                </a:r>
                <a:r>
                  <a:rPr lang="en-US" dirty="0">
                    <a:effectLst/>
                    <a:latin typeface="Times New Roman"/>
                    <a:ea typeface="Times New Roman"/>
                    <a:cs typeface="Arial"/>
                  </a:rPr>
                  <a:t>:-</a:t>
                </a:r>
                <a:endParaRPr lang="en-US" sz="14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𝑑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𝑃</m:t>
                        </m:r>
                      </m:sub>
                    </m:sSub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𝑃𝑑𝐴</m:t>
                    </m:r>
                  </m:oMath>
                </a14:m>
                <a:r>
                  <a:rPr lang="en-US" dirty="0">
                    <a:effectLst/>
                    <a:latin typeface="Times New Roman"/>
                    <a:ea typeface="Times New Roman"/>
                    <a:cs typeface="Arial"/>
                  </a:rPr>
                  <a:t>          </a:t>
                </a:r>
                <a:r>
                  <a:rPr lang="en-US" dirty="0" smtClean="0">
                    <a:effectLst/>
                    <a:latin typeface="Times New Roman"/>
                    <a:ea typeface="Times New Roman"/>
                    <a:cs typeface="Arial"/>
                  </a:rPr>
                  <a:t>……………...(</a:t>
                </a:r>
                <a:r>
                  <a:rPr lang="en-US" dirty="0">
                    <a:effectLst/>
                    <a:latin typeface="Times New Roman"/>
                    <a:ea typeface="Times New Roman"/>
                    <a:cs typeface="Arial"/>
                  </a:rPr>
                  <a:t>1)</a:t>
                </a:r>
                <a:endParaRPr lang="en-US" sz="14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𝑑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𝑃</m:t>
                        </m:r>
                      </m:sub>
                    </m:sSub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𝛾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h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𝑑𝐴</m:t>
                    </m:r>
                  </m:oMath>
                </a14:m>
                <a:r>
                  <a:rPr lang="en-US" dirty="0">
                    <a:effectLst/>
                    <a:latin typeface="Times New Roman"/>
                    <a:ea typeface="Times New Roman"/>
                    <a:cs typeface="Arial"/>
                  </a:rPr>
                  <a:t>        </a:t>
                </a:r>
                <a:r>
                  <a:rPr lang="en-US" dirty="0" smtClean="0">
                    <a:effectLst/>
                    <a:latin typeface="Times New Roman"/>
                    <a:ea typeface="Times New Roman"/>
                    <a:cs typeface="Arial"/>
                  </a:rPr>
                  <a:t>……………...(</a:t>
                </a:r>
                <a:r>
                  <a:rPr lang="en-US" dirty="0">
                    <a:effectLst/>
                    <a:latin typeface="Times New Roman"/>
                    <a:ea typeface="Times New Roman"/>
                    <a:cs typeface="Arial"/>
                  </a:rPr>
                  <a:t>2)</a:t>
                </a:r>
                <a:endParaRPr lang="en-US" sz="14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𝑃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𝛾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h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 ;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h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𝑦𝑠𝑖𝑛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𝜃</m:t>
                    </m:r>
                  </m:oMath>
                </a14:m>
                <a:r>
                  <a:rPr lang="en-US" dirty="0">
                    <a:effectLst/>
                    <a:latin typeface="Times New Roman"/>
                    <a:ea typeface="Times New Roman"/>
                    <a:cs typeface="Arial"/>
                  </a:rPr>
                  <a:t>       </a:t>
                </a:r>
                <a:r>
                  <a:rPr lang="en-US" dirty="0" smtClean="0">
                    <a:effectLst/>
                    <a:latin typeface="Times New Roman"/>
                    <a:ea typeface="Times New Roman"/>
                    <a:cs typeface="Arial"/>
                  </a:rPr>
                  <a:t>…  …..(</a:t>
                </a:r>
                <a:r>
                  <a:rPr lang="en-US" dirty="0">
                    <a:effectLst/>
                    <a:latin typeface="Times New Roman"/>
                    <a:ea typeface="Times New Roman"/>
                    <a:cs typeface="Arial"/>
                  </a:rPr>
                  <a:t>3)</a:t>
                </a:r>
                <a:endParaRPr lang="en-US" sz="1400" dirty="0">
                  <a:effectLst/>
                  <a:latin typeface="Calibri"/>
                  <a:ea typeface="Calibri"/>
                  <a:cs typeface="Arial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04800"/>
                <a:ext cx="5181600" cy="3226524"/>
              </a:xfrm>
              <a:prstGeom prst="rect">
                <a:avLst/>
              </a:prstGeom>
              <a:blipFill rotWithShape="1">
                <a:blip r:embed="rId2"/>
                <a:stretch>
                  <a:fillRect l="-941" r="-118" b="-7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609600" y="3459494"/>
                <a:ext cx="206011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𝑑</m:t>
                      </m:r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𝐹</m:t>
                          </m:r>
                        </m:e>
                        <m:sub>
                          <m:r>
                            <a:rPr lang="en-US" i="1"/>
                            <m:t>𝑃</m:t>
                          </m:r>
                        </m:sub>
                      </m:sSub>
                      <m:r>
                        <a:rPr lang="en-US" i="1"/>
                        <m:t>=</m:t>
                      </m:r>
                      <m:r>
                        <a:rPr lang="en-US" i="1"/>
                        <m:t>𝛾</m:t>
                      </m:r>
                      <m:r>
                        <a:rPr lang="en-US" i="1"/>
                        <m:t> </m:t>
                      </m:r>
                      <m:r>
                        <a:rPr lang="en-US" i="1"/>
                        <m:t>𝑦</m:t>
                      </m:r>
                      <m:r>
                        <a:rPr lang="en-US" i="1"/>
                        <m:t> </m:t>
                      </m:r>
                      <m:r>
                        <a:rPr lang="en-US" i="1"/>
                        <m:t>𝑠𝑖𝑛</m:t>
                      </m:r>
                      <m:r>
                        <a:rPr lang="en-US" i="1"/>
                        <m:t>𝜃</m:t>
                      </m:r>
                      <m:r>
                        <a:rPr lang="en-US" i="1"/>
                        <m:t> </m:t>
                      </m:r>
                      <m:r>
                        <a:rPr lang="en-US" i="1"/>
                        <m:t>𝑑𝐴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459494"/>
                <a:ext cx="2060115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333" r="-3254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685800" y="3838527"/>
                <a:ext cx="2687722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𝑃</m:t>
                              </m:r>
                            </m:sub>
                          </m:sSub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=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𝛾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 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𝑦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 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𝑠𝑖𝑛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𝜃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 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𝑦𝑑𝐴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838527"/>
                <a:ext cx="2687722" cy="818879"/>
              </a:xfrm>
              <a:prstGeom prst="rect">
                <a:avLst/>
              </a:prstGeom>
              <a:blipFill rotWithShape="1">
                <a:blip r:embed="rId4"/>
                <a:stretch>
                  <a:fillRect r="-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/>
              <p:cNvSpPr/>
              <p:nvPr/>
            </p:nvSpPr>
            <p:spPr>
              <a:xfrm>
                <a:off x="717698" y="4572000"/>
                <a:ext cx="2175531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Times New Roman"/>
                          <a:cs typeface="Times New Roman"/>
                        </a:rPr>
                        <m:t>∵       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𝑦𝑑𝐴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= 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𝑦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′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𝐴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698" y="4572000"/>
                <a:ext cx="2175531" cy="818879"/>
              </a:xfrm>
              <a:prstGeom prst="rect">
                <a:avLst/>
              </a:prstGeom>
              <a:blipFill rotWithShape="1">
                <a:blip r:embed="rId5"/>
                <a:stretch>
                  <a:fillRect r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533400" y="5257800"/>
                <a:ext cx="183454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Times New Roman"/>
                          <a:cs typeface="Times New Roman"/>
                        </a:rPr>
                        <m:t>𝐹𝑝</m:t>
                      </m:r>
                      <m:r>
                        <a:rPr lang="en-US" i="1"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i="1">
                          <a:latin typeface="Cambria Math"/>
                          <a:ea typeface="Times New Roman"/>
                          <a:cs typeface="Times New Roman"/>
                        </a:rPr>
                        <m:t>𝛾</m:t>
                      </m:r>
                      <m:r>
                        <a:rPr lang="en-US" i="1"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  <m:r>
                        <a:rPr lang="en-US" i="1">
                          <a:latin typeface="Cambria Math"/>
                          <a:ea typeface="Times New Roman"/>
                          <a:cs typeface="Times New Roman"/>
                        </a:rPr>
                        <m:t>𝑠𝑖𝑛</m:t>
                      </m:r>
                      <m:r>
                        <a:rPr lang="en-US" i="1">
                          <a:latin typeface="Cambria Math"/>
                          <a:ea typeface="Times New Roman"/>
                          <a:cs typeface="Times New Roman"/>
                        </a:rPr>
                        <m:t>𝜃</m:t>
                      </m:r>
                      <m:r>
                        <a:rPr lang="en-US" i="1"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  <m:r>
                        <a:rPr lang="en-US" i="1">
                          <a:latin typeface="Cambria Math"/>
                          <a:ea typeface="Times New Roman"/>
                          <a:cs typeface="Times New Roman"/>
                        </a:rPr>
                        <m:t>𝑦</m:t>
                      </m:r>
                      <m:r>
                        <a:rPr lang="en-US" i="1">
                          <a:latin typeface="Cambria Math"/>
                          <a:ea typeface="Times New Roman"/>
                          <a:cs typeface="Times New Roman"/>
                        </a:rPr>
                        <m:t>′</m:t>
                      </m:r>
                      <m:r>
                        <a:rPr lang="en-US" i="1">
                          <a:latin typeface="Cambria Math"/>
                          <a:ea typeface="Times New Roman"/>
                          <a:cs typeface="Times New Roman"/>
                        </a:rPr>
                        <m:t>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257800"/>
                <a:ext cx="1834541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333" r="-4333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2669715" y="5188550"/>
                <a:ext cx="2071721" cy="5078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US" dirty="0">
                    <a:latin typeface="Times New Roman"/>
                    <a:ea typeface="Times New Roman"/>
                    <a:cs typeface="Arial"/>
                  </a:rPr>
                  <a:t>But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pPr>
                      <m:e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′</m:t>
                        </m:r>
                      </m:sup>
                    </m:sSup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𝑠𝑖𝑛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𝜃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h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′</m:t>
                    </m:r>
                  </m:oMath>
                </a14:m>
                <a:endParaRPr lang="en-US" sz="1400" dirty="0">
                  <a:effectLst/>
                  <a:latin typeface="Calibri"/>
                  <a:ea typeface="Calibri"/>
                  <a:cs typeface="Arial"/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9715" y="5188550"/>
                <a:ext cx="2071721" cy="507831"/>
              </a:xfrm>
              <a:prstGeom prst="rect">
                <a:avLst/>
              </a:prstGeom>
              <a:blipFill rotWithShape="1">
                <a:blip r:embed="rId7"/>
                <a:stretch>
                  <a:fillRect l="-2647" r="-4118" b="-10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1496587" y="5756863"/>
                <a:ext cx="1982274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indent="457200"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US" dirty="0">
                    <a:latin typeface="Cambria Math"/>
                    <a:ea typeface="Times New Roman"/>
                    <a:cs typeface="Times New Roman"/>
                  </a:rPr>
                  <a:t>∴</a:t>
                </a:r>
                <a:r>
                  <a:rPr lang="en-US" dirty="0">
                    <a:effectLst/>
                    <a:latin typeface="Times New Roman"/>
                    <a:ea typeface="Times New Roman"/>
                    <a:cs typeface="Arial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𝐹𝑝</m:t>
                    </m:r>
                    <m:r>
                      <a:rPr lang="en-US" sz="2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en-US" sz="2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𝛾</m:t>
                    </m:r>
                    <m:r>
                      <a:rPr lang="en-US" sz="2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h</m:t>
                    </m:r>
                    <m:r>
                      <a:rPr lang="en-US" sz="2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′</m:t>
                    </m:r>
                    <m:r>
                      <a:rPr lang="en-US" sz="2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</m:t>
                    </m:r>
                  </m:oMath>
                </a14:m>
                <a:endParaRPr lang="en-US" sz="2000" dirty="0">
                  <a:effectLst/>
                  <a:latin typeface="Calibri"/>
                  <a:ea typeface="Calibri"/>
                  <a:cs typeface="Arial"/>
                </a:endParaRPr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6587" y="5756863"/>
                <a:ext cx="1982274" cy="553998"/>
              </a:xfrm>
              <a:prstGeom prst="rect">
                <a:avLst/>
              </a:prstGeom>
              <a:blipFill rotWithShape="1">
                <a:blip r:embed="rId8"/>
                <a:stretch>
                  <a:fillRect r="-5231" b="-98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Picture 21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048000" y="1828800"/>
            <a:ext cx="7543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6471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609600" y="381000"/>
                <a:ext cx="7315200" cy="28572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US" dirty="0">
                    <a:latin typeface="Times New Roman"/>
                    <a:ea typeface="Times New Roman"/>
                    <a:cs typeface="Arial"/>
                  </a:rPr>
                  <a:t>Where:-</a:t>
                </a:r>
                <a:endParaRPr lang="en-US" sz="14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US" dirty="0">
                    <a:effectLst/>
                    <a:latin typeface="Times New Roman"/>
                    <a:ea typeface="Times New Roman"/>
                    <a:cs typeface="Arial"/>
                  </a:rPr>
                  <a:t>	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𝐹𝑝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𝑝𝑟𝑒𝑠𝑠𝑢𝑟𝑒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𝑓𝑜𝑟𝑐𝑒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(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𝑁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)</m:t>
                    </m:r>
                  </m:oMath>
                </a14:m>
                <a:endParaRPr lang="en-US" sz="14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US" dirty="0">
                    <a:effectLst/>
                    <a:latin typeface="Times New Roman"/>
                    <a:ea typeface="Times New Roman"/>
                    <a:cs typeface="Arial"/>
                  </a:rPr>
                  <a:t>	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𝛾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𝑠𝑝𝑒𝑐𝑒𝑓𝑖𝑐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𝑤𝑒𝑖𝑔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h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𝑡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(</m:t>
                    </m:r>
                    <m:f>
                      <m:fPr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𝑁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𝑚</m:t>
                            </m:r>
                          </m:e>
                          <m:sup>
                            <m: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)</m:t>
                    </m:r>
                  </m:oMath>
                </a14:m>
                <a:endParaRPr lang="en-US" sz="14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US" dirty="0">
                    <a:effectLst/>
                    <a:latin typeface="Times New Roman"/>
                    <a:ea typeface="Times New Roman"/>
                    <a:cs typeface="Arial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pPr>
                      <m:e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h</m:t>
                        </m:r>
                      </m:e>
                      <m:sup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′</m:t>
                        </m:r>
                      </m:sup>
                    </m:sSup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𝑑𝑒𝑝𝑡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h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𝑜𝑓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d>
                      <m:dPr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dPr>
                      <m:e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𝐶</m:t>
                        </m:r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.</m:t>
                        </m:r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𝐺</m:t>
                        </m:r>
                      </m:e>
                    </m:d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𝑓𝑜𝑟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𝑡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h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𝑒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𝑏𝑜𝑑𝑦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𝑓𝑟𝑜𝑚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𝑤𝑎𝑡𝑒𝑟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𝑠𝑢𝑟𝑓𝑎𝑐𝑒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(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𝑚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)</m:t>
                    </m:r>
                  </m:oMath>
                </a14:m>
                <a:endParaRPr lang="en-US" sz="14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US" dirty="0">
                    <a:effectLst/>
                    <a:latin typeface="Times New Roman"/>
                    <a:ea typeface="Times New Roman"/>
                    <a:cs typeface="Arial"/>
                  </a:rPr>
                  <a:t>	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𝑎𝑟𝑒𝑎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𝑜𝑓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𝑠𝑢𝑏𝑚𝑒𝑟𝑔𝑒𝑑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𝑏𝑜𝑑𝑦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(</m:t>
                    </m:r>
                    <m:sSup>
                      <m:sSupPr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pPr>
                      <m:e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𝑚</m:t>
                        </m:r>
                      </m:e>
                      <m:sup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2</m:t>
                        </m:r>
                      </m:sup>
                    </m:sSup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)</m:t>
                    </m:r>
                  </m:oMath>
                </a14:m>
                <a:r>
                  <a:rPr lang="en-US" dirty="0">
                    <a:effectLst/>
                    <a:latin typeface="Times New Roman"/>
                    <a:ea typeface="Times New Roman"/>
                    <a:cs typeface="Arial"/>
                  </a:rPr>
                  <a:t>.</a:t>
                </a:r>
                <a:endParaRPr lang="en-US" sz="1400" dirty="0">
                  <a:effectLst/>
                  <a:latin typeface="Calibri"/>
                  <a:ea typeface="Calibri"/>
                  <a:cs typeface="Arial"/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81000"/>
                <a:ext cx="7315200" cy="2857257"/>
              </a:xfrm>
              <a:prstGeom prst="rect">
                <a:avLst/>
              </a:prstGeom>
              <a:blipFill rotWithShape="1">
                <a:blip r:embed="rId2"/>
                <a:stretch>
                  <a:fillRect l="-667" b="-8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762000" y="3238257"/>
                <a:ext cx="5562600" cy="32265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US" b="1" dirty="0">
                    <a:latin typeface="Times New Roman"/>
                    <a:ea typeface="Times New Roman"/>
                    <a:cs typeface="Arial"/>
                  </a:rPr>
                  <a:t>To find C.P we take a moment about O </a:t>
                </a:r>
                <a:endParaRPr lang="en-US" sz="14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US" dirty="0">
                    <a:effectLst/>
                    <a:latin typeface="Times New Roman"/>
                    <a:ea typeface="Times New Roman"/>
                    <a:cs typeface="Arial"/>
                  </a:rPr>
                  <a:t>	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𝑀𝑜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𝑃</m:t>
                        </m:r>
                      </m:sub>
                    </m:sSub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en-US" dirty="0">
                    <a:effectLst/>
                    <a:latin typeface="Times New Roman"/>
                    <a:ea typeface="Times New Roman"/>
                    <a:cs typeface="Arial"/>
                  </a:rPr>
                  <a:t>  </a:t>
                </a:r>
                <a:endParaRPr lang="en-US" sz="14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US" dirty="0">
                    <a:effectLst/>
                    <a:latin typeface="Times New Roman"/>
                    <a:ea typeface="Times New Roman"/>
                    <a:cs typeface="Arial"/>
                  </a:rPr>
                  <a:t>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𝑃</m:t>
                        </m:r>
                      </m:sub>
                    </m:sSub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𝛾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h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′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</m:t>
                    </m:r>
                  </m:oMath>
                </a14:m>
                <a:r>
                  <a:rPr lang="en-US" dirty="0">
                    <a:effectLst/>
                    <a:latin typeface="Times New Roman"/>
                    <a:ea typeface="Times New Roman"/>
                    <a:cs typeface="Arial"/>
                  </a:rPr>
                  <a:t>     </a:t>
                </a:r>
                <a:endParaRPr lang="en-US" sz="14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US" dirty="0">
                    <a:effectLst/>
                    <a:latin typeface="Times New Roman"/>
                    <a:ea typeface="Times New Roman"/>
                    <a:cs typeface="Arial"/>
                  </a:rPr>
                  <a:t>	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𝑀𝑜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𝛾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h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′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en-US" dirty="0">
                    <a:effectLst/>
                    <a:latin typeface="Times New Roman"/>
                    <a:ea typeface="Times New Roman"/>
                    <a:cs typeface="Arial"/>
                  </a:rPr>
                  <a:t> ………………... (4)</a:t>
                </a:r>
                <a:endParaRPr lang="en-US" sz="14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US" dirty="0">
                    <a:effectLst/>
                    <a:latin typeface="Times New Roman"/>
                    <a:ea typeface="Times New Roman"/>
                    <a:cs typeface="Arial"/>
                  </a:rPr>
                  <a:t>	Also:-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𝑀𝑜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𝑑</m:t>
                        </m:r>
                        <m:sSub>
                          <m:sSubPr>
                            <m:ctrlP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𝐹</m:t>
                            </m:r>
                          </m:e>
                          <m:sub>
                            <m: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𝑃</m:t>
                            </m:r>
                          </m:sub>
                        </m:sSub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 </m:t>
                        </m:r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𝑦</m:t>
                        </m:r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</m:t>
                        </m:r>
                      </m:e>
                      <m:sub/>
                    </m:sSub>
                  </m:oMath>
                </a14:m>
                <a:endParaRPr lang="en-US" sz="14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US" dirty="0">
                    <a:effectLst/>
                    <a:latin typeface="Times New Roman"/>
                    <a:ea typeface="Times New Roman"/>
                    <a:cs typeface="Arial"/>
                  </a:rPr>
                  <a:t>	When 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𝑑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𝑃</m:t>
                        </m:r>
                      </m:sub>
                    </m:sSub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𝛾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h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𝑑𝐴</m:t>
                    </m:r>
                  </m:oMath>
                </a14:m>
                <a:r>
                  <a:rPr lang="en-US" dirty="0">
                    <a:effectLst/>
                    <a:latin typeface="Times New Roman"/>
                    <a:ea typeface="Times New Roman"/>
                    <a:cs typeface="Arial"/>
                  </a:rPr>
                  <a:t> </a:t>
                </a:r>
                <a:endParaRPr lang="en-US" sz="1400" dirty="0">
                  <a:effectLst/>
                  <a:latin typeface="Calibri"/>
                  <a:ea typeface="Calibri"/>
                  <a:cs typeface="Arial"/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238257"/>
                <a:ext cx="5562600" cy="3226524"/>
              </a:xfrm>
              <a:prstGeom prst="rect">
                <a:avLst/>
              </a:prstGeom>
              <a:blipFill rotWithShape="1">
                <a:blip r:embed="rId3"/>
                <a:stretch>
                  <a:fillRect l="-876" b="-7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7277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609600" y="609600"/>
                <a:ext cx="5562600" cy="21390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US" dirty="0">
                    <a:latin typeface="Cambria Math"/>
                    <a:ea typeface="Times New Roman"/>
                    <a:cs typeface="Times New Roman"/>
                  </a:rPr>
                  <a:t>∴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𝑀𝑜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𝛾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h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𝑑𝐴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𝑦</m:t>
                        </m:r>
                      </m:e>
                      <m:sub/>
                    </m:sSub>
                  </m:oMath>
                </a14:m>
                <a:r>
                  <a:rPr lang="en-US" dirty="0">
                    <a:effectLst/>
                    <a:latin typeface="Cambria Math"/>
                    <a:ea typeface="Times New Roman"/>
                    <a:cs typeface="Times New Roman"/>
                  </a:rPr>
                  <a:t> ; but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h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𝑦</m:t>
                    </m:r>
                    <m:func>
                      <m:funcPr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dirty="0">
                    <a:effectLst/>
                    <a:latin typeface="Cambria Math"/>
                    <a:ea typeface="Times New Roman"/>
                    <a:cs typeface="Times New Roman"/>
                  </a:rPr>
                  <a:t>  </a:t>
                </a:r>
                <a:endParaRPr lang="en-US" sz="14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US" dirty="0">
                    <a:effectLst/>
                    <a:latin typeface="Cambria Math"/>
                    <a:ea typeface="Times New Roman"/>
                    <a:cs typeface="Times New Roman"/>
                  </a:rPr>
                  <a:t>	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𝑀𝑜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𝛾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𝑦</m:t>
                    </m:r>
                    <m:func>
                      <m:funcPr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𝜃</m:t>
                        </m:r>
                      </m:e>
                    </m:func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𝑑𝐴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𝑦</m:t>
                        </m:r>
                      </m:e>
                      <m:sub/>
                    </m:sSub>
                  </m:oMath>
                </a14:m>
                <a:r>
                  <a:rPr lang="en-US" dirty="0">
                    <a:effectLst/>
                    <a:latin typeface="Cambria Math"/>
                    <a:ea typeface="Times New Roman"/>
                    <a:cs typeface="Times New Roman"/>
                  </a:rPr>
                  <a:t>       </a:t>
                </a:r>
                <a:endParaRPr lang="en-US" sz="14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US" dirty="0">
                    <a:effectLst/>
                    <a:latin typeface="Cambria Math"/>
                    <a:ea typeface="Times New Roman"/>
                    <a:cs typeface="Times New Roman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𝑀𝑜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𝛾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sSup>
                      <m:sSupPr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pPr>
                      <m:e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2</m:t>
                        </m:r>
                      </m:sup>
                    </m:sSup>
                    <m:func>
                      <m:funcPr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𝜃</m:t>
                        </m:r>
                      </m:e>
                    </m:func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𝑑𝐴</m:t>
                    </m:r>
                  </m:oMath>
                </a14:m>
                <a:r>
                  <a:rPr lang="en-US" dirty="0">
                    <a:effectLst/>
                    <a:latin typeface="Cambria Math"/>
                    <a:ea typeface="Times New Roman"/>
                    <a:cs typeface="Times New Roman"/>
                  </a:rPr>
                  <a:t>  .................. (5)</a:t>
                </a:r>
                <a:endParaRPr lang="en-US" sz="14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US" dirty="0">
                    <a:effectLst/>
                    <a:latin typeface="Cambria Math"/>
                    <a:ea typeface="Times New Roman"/>
                    <a:cs typeface="Times New Roman"/>
                  </a:rPr>
                  <a:t>Equating equation 4 &amp; </a:t>
                </a:r>
                <a:r>
                  <a:rPr lang="en-US" dirty="0" smtClean="0">
                    <a:effectLst/>
                    <a:latin typeface="Cambria Math"/>
                    <a:ea typeface="Times New Roman"/>
                    <a:cs typeface="Times New Roman"/>
                  </a:rPr>
                  <a:t>5</a:t>
                </a:r>
                <a:r>
                  <a:rPr lang="en-US" dirty="0">
                    <a:effectLst/>
                    <a:latin typeface="Cambria Math"/>
                    <a:ea typeface="Times New Roman"/>
                    <a:cs typeface="Times New Roman"/>
                  </a:rPr>
                  <a:t>	 </a:t>
                </a:r>
                <a:endParaRPr lang="en-US" sz="1400" dirty="0">
                  <a:effectLst/>
                  <a:latin typeface="Calibri"/>
                  <a:ea typeface="Calibri"/>
                  <a:cs typeface="Arial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609600"/>
                <a:ext cx="5562600" cy="2139047"/>
              </a:xfrm>
              <a:prstGeom prst="rect">
                <a:avLst/>
              </a:prstGeom>
              <a:blipFill rotWithShape="1">
                <a:blip r:embed="rId2"/>
                <a:stretch>
                  <a:fillRect l="-876" b="-17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4454019" y="3175085"/>
            <a:ext cx="235962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dirty="0">
                <a:latin typeface="Cambria Math"/>
                <a:ea typeface="Times New Roman"/>
                <a:cs typeface="Times New Roman"/>
              </a:rPr>
              <a:t> </a:t>
            </a:r>
            <a:endParaRPr lang="en-US" sz="14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833708"/>
            <a:ext cx="8471220" cy="3331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0546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687572" y="381000"/>
                <a:ext cx="6705600" cy="12932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US" dirty="0">
                    <a:latin typeface="Cambria Math"/>
                    <a:ea typeface="Times New Roman"/>
                    <a:cs typeface="Times New Roman"/>
                  </a:rPr>
                  <a:t>∴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𝑃</m:t>
                        </m:r>
                      </m:sub>
                    </m:sSub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𝐼</m:t>
                            </m:r>
                          </m:e>
                          <m:sub>
                            <m: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𝑜</m:t>
                            </m:r>
                          </m:sub>
                        </m:sSub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</m:t>
                        </m:r>
                        <m:sSup>
                          <m:sSupPr>
                            <m:ctrlP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𝜃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</m:t>
                        </m:r>
                        <m:sSup>
                          <m:sSupPr>
                            <m:ctrlP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h</m:t>
                            </m:r>
                          </m:e>
                          <m:sup>
                            <m: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′</m:t>
                            </m:r>
                          </m:sup>
                        </m:sSup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</m:t>
                        </m:r>
                      </m:den>
                    </m:f>
                  </m:oMath>
                </a14:m>
                <a:r>
                  <a:rPr lang="en-US" dirty="0">
                    <a:effectLst/>
                    <a:latin typeface="Cambria Math"/>
                    <a:ea typeface="Times New Roman"/>
                    <a:cs typeface="Times New Roman"/>
                  </a:rPr>
                  <a:t> ……………………... (6</a:t>
                </a:r>
                <a:r>
                  <a:rPr lang="en-US" dirty="0" smtClean="0">
                    <a:effectLst/>
                    <a:latin typeface="Cambria Math"/>
                    <a:ea typeface="Times New Roman"/>
                    <a:cs typeface="Times New Roman"/>
                  </a:rPr>
                  <a:t>);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𝑜</m:t>
                        </m:r>
                      </m:sub>
                    </m:sSub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h</m:t>
                            </m:r>
                          </m:e>
                          <m:sub>
                            <m: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𝑃</m:t>
                            </m:r>
                          </m:sub>
                        </m:sSub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</m:t>
                        </m:r>
                        <m:sSup>
                          <m:sSupPr>
                            <m:ctrlP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h</m:t>
                            </m:r>
                          </m:e>
                          <m:sup>
                            <m: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′</m:t>
                            </m:r>
                          </m:sup>
                        </m:sSup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𝜃</m:t>
                        </m:r>
                      </m:den>
                    </m:f>
                  </m:oMath>
                </a14:m>
                <a:r>
                  <a:rPr lang="en-US" dirty="0">
                    <a:effectLst/>
                    <a:latin typeface="Cambria Math"/>
                    <a:ea typeface="Times New Roman"/>
                    <a:cs typeface="Times New Roman"/>
                  </a:rPr>
                  <a:t>     </a:t>
                </a:r>
                <a:endParaRPr lang="en-US" sz="14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en-US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𝑰</m:t>
                        </m:r>
                      </m:e>
                      <m:sub>
                        <m:r>
                          <a:rPr lang="en-US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𝒐</m:t>
                        </m:r>
                      </m:sub>
                    </m:sSub>
                    <m:r>
                      <a:rPr lang="en-US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sSub>
                      <m:sSubPr>
                        <m:ctrlPr>
                          <a:rPr lang="en-US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en-US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𝑰</m:t>
                        </m:r>
                      </m:e>
                      <m:sub>
                        <m:r>
                          <a:rPr lang="en-US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𝑮</m:t>
                        </m:r>
                      </m:sub>
                    </m:sSub>
                    <m:r>
                      <a:rPr lang="en-US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+ </m:t>
                    </m:r>
                    <m:r>
                      <a:rPr lang="en-US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𝑨</m:t>
                    </m:r>
                    <m:r>
                      <a:rPr lang="en-US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sSup>
                      <m:sSupPr>
                        <m:ctrlPr>
                          <a:rPr lang="en-US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pPr>
                      <m:e>
                        <m:r>
                          <a:rPr lang="en-US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𝒚</m:t>
                        </m:r>
                        <m:r>
                          <a:rPr lang="en-US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′</m:t>
                        </m:r>
                      </m:e>
                      <m:sup>
                        <m:r>
                          <a:rPr lang="en-US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b="1" dirty="0">
                    <a:effectLst/>
                    <a:latin typeface="Cambria Math"/>
                    <a:ea typeface="Times New Roman"/>
                    <a:cs typeface="Times New Roman"/>
                  </a:rPr>
                  <a:t>  </a:t>
                </a:r>
                <a:r>
                  <a:rPr lang="en-US" dirty="0">
                    <a:effectLst/>
                    <a:latin typeface="Cambria Math"/>
                    <a:ea typeface="Times New Roman"/>
                    <a:cs typeface="Times New Roman"/>
                  </a:rPr>
                  <a:t>…………………………..  (7)</a:t>
                </a:r>
                <a:endParaRPr lang="en-US" sz="1400" dirty="0">
                  <a:effectLst/>
                  <a:latin typeface="Calibri"/>
                  <a:ea typeface="Calibri"/>
                  <a:cs typeface="Arial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572" y="381000"/>
                <a:ext cx="6705600" cy="1293239"/>
              </a:xfrm>
              <a:prstGeom prst="rect">
                <a:avLst/>
              </a:prstGeom>
              <a:blipFill rotWithShape="1">
                <a:blip r:embed="rId2"/>
                <a:stretch>
                  <a:fillRect l="-818" b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687572" y="1709681"/>
                <a:ext cx="7846828" cy="10515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𝐺</m:t>
                        </m:r>
                      </m:sub>
                    </m:sSub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𝑖𝑠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𝑚𝑜𝑚𝑒𝑛𝑡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𝑜𝑓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𝑖𝑛𝑒𝑟𝑡𝑖𝑎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𝑎𝑏𝑜𝑢𝑡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𝑡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h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𝑒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𝑐𝑒𝑛𝑡𝑟𝑖𝑜𝑑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d>
                      <m:dPr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dPr>
                      <m:e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𝐶</m:t>
                        </m:r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.</m:t>
                        </m:r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𝐺</m:t>
                        </m:r>
                      </m:e>
                    </m:d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𝑜𝑓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𝑡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h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𝑒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𝑎𝑟𝑒𝑎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.</m:t>
                    </m:r>
                  </m:oMath>
                </a14:m>
                <a:r>
                  <a:rPr lang="en-US" dirty="0">
                    <a:effectLst/>
                    <a:latin typeface="Cambria Math"/>
                    <a:ea typeface="Times New Roman"/>
                    <a:cs typeface="Times New Roman"/>
                  </a:rPr>
                  <a:t>  </a:t>
                </a:r>
                <a:endParaRPr lang="en-US" sz="14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US" dirty="0" smtClean="0">
                    <a:effectLst/>
                    <a:latin typeface="Cambria Math"/>
                    <a:ea typeface="Times New Roman"/>
                    <a:cs typeface="Times New Roman"/>
                  </a:rPr>
                  <a:t>          Substituting </a:t>
                </a:r>
                <a:r>
                  <a:rPr lang="en-US" dirty="0">
                    <a:effectLst/>
                    <a:latin typeface="Cambria Math"/>
                    <a:ea typeface="Times New Roman"/>
                    <a:cs typeface="Times New Roman"/>
                  </a:rPr>
                  <a:t>equation (7) in (6)</a:t>
                </a:r>
                <a:endParaRPr lang="en-US" sz="1400" dirty="0">
                  <a:effectLst/>
                  <a:latin typeface="Calibri"/>
                  <a:ea typeface="Calibri"/>
                  <a:cs typeface="Arial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572" y="1709681"/>
                <a:ext cx="7846828" cy="1051570"/>
              </a:xfrm>
              <a:prstGeom prst="rect">
                <a:avLst/>
              </a:prstGeom>
              <a:blipFill rotWithShape="1">
                <a:blip r:embed="rId3"/>
                <a:stretch>
                  <a:fillRect l="-699" b="-40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687572" y="2636874"/>
                <a:ext cx="7313428" cy="15886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𝑃</m:t>
                        </m:r>
                      </m:sub>
                    </m:sSub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𝜃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h</m:t>
                            </m:r>
                          </m:e>
                          <m:sup>
                            <m: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′</m:t>
                            </m:r>
                          </m:sup>
                        </m:sSup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</m:t>
                        </m:r>
                      </m:den>
                    </m:f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𝐼</m:t>
                            </m:r>
                          </m:e>
                          <m:sub>
                            <m: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𝐺</m:t>
                            </m:r>
                          </m:sub>
                        </m:sSub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+</m:t>
                        </m:r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</m:t>
                        </m:r>
                        <m:sSup>
                          <m:sSupPr>
                            <m:ctrlP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𝑦</m:t>
                            </m:r>
                            <m: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′</m:t>
                            </m:r>
                          </m:e>
                          <m:sup>
                            <m: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>
                    <a:effectLst/>
                    <a:latin typeface="Cambria Math"/>
                    <a:ea typeface="Times New Roman"/>
                    <a:cs typeface="Times New Roman"/>
                  </a:rPr>
                  <a:t>     </a:t>
                </a:r>
                <a:r>
                  <a:rPr lang="en-US" dirty="0" smtClean="0">
                    <a:effectLst/>
                    <a:latin typeface="Cambria Math"/>
                    <a:ea typeface="Times New Roman"/>
                    <a:cs typeface="Times New Roman"/>
                  </a:rPr>
                  <a:t>;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pPr>
                      <m:e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h</m:t>
                        </m:r>
                      </m:e>
                      <m:sup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′</m:t>
                        </m:r>
                      </m:sup>
                    </m:sSup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𝑦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′</m:t>
                    </m:r>
                    <m:sSup>
                      <m:sSupPr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pPr>
                      <m:e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𝑠𝑖𝑛</m:t>
                        </m:r>
                      </m:e>
                      <m:sup/>
                    </m:sSup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𝜃</m:t>
                    </m:r>
                  </m:oMath>
                </a14:m>
                <a:r>
                  <a:rPr lang="en-US" dirty="0">
                    <a:effectLst/>
                    <a:latin typeface="Cambria Math"/>
                    <a:ea typeface="Times New Roman"/>
                    <a:cs typeface="Times New Roman"/>
                  </a:rPr>
                  <a:t>   ;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pPr>
                      <m:e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𝑦</m:t>
                        </m:r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′</m:t>
                        </m:r>
                      </m:e>
                      <m:sup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2</m:t>
                        </m:r>
                      </m:sup>
                    </m:sSup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h</m:t>
                            </m:r>
                            <m: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′</m:t>
                            </m:r>
                          </m:e>
                          <m:sup>
                            <m: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𝜃</m:t>
                        </m:r>
                      </m:den>
                    </m:f>
                  </m:oMath>
                </a14:m>
                <a:r>
                  <a:rPr lang="en-US" dirty="0">
                    <a:effectLst/>
                    <a:latin typeface="Cambria Math"/>
                    <a:ea typeface="Times New Roman"/>
                    <a:cs typeface="Times New Roman"/>
                  </a:rPr>
                  <a:t> </a:t>
                </a:r>
                <a:endParaRPr lang="en-US" sz="14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h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𝑃</m:t>
                        </m:r>
                      </m:sub>
                    </m:sSub>
                    <m:r>
                      <a:rPr lang="en-US" sz="2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𝜃</m:t>
                        </m:r>
                      </m:num>
                      <m:den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h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′</m:t>
                            </m:r>
                          </m:sup>
                        </m:sSup>
                        <m:r>
                          <a:rPr lang="en-US" sz="2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</m:t>
                        </m:r>
                      </m:den>
                    </m:f>
                    <m:r>
                      <a:rPr lang="en-US" sz="2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sSub>
                      <m:sSubPr>
                        <m:ctrlPr>
                          <a:rPr lang="en-US" sz="2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𝐼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𝐺</m:t>
                        </m:r>
                      </m:sub>
                    </m:sSub>
                    <m:r>
                      <a:rPr lang="en-US" sz="2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+</m:t>
                    </m:r>
                    <m:f>
                      <m:fPr>
                        <m:ctrlPr>
                          <a:rPr lang="en-US" sz="2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𝜃</m:t>
                        </m:r>
                      </m:num>
                      <m:den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h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′</m:t>
                            </m:r>
                          </m:sup>
                        </m:sSup>
                        <m:r>
                          <a:rPr lang="en-US" sz="2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</m:t>
                        </m:r>
                      </m:den>
                    </m:f>
                    <m:r>
                      <a:rPr lang="en-US" sz="2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 </m:t>
                    </m:r>
                    <m:f>
                      <m:fPr>
                        <m:ctrlPr>
                          <a:rPr lang="en-US" sz="2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h</m:t>
                            </m:r>
                            <m:r>
                              <a:rPr lang="en-US" sz="20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′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</m:t>
                        </m:r>
                      </m:num>
                      <m:den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𝜃</m:t>
                        </m:r>
                      </m:den>
                    </m:f>
                  </m:oMath>
                </a14:m>
                <a:r>
                  <a:rPr lang="en-US" sz="2000" dirty="0">
                    <a:effectLst/>
                    <a:latin typeface="Cambria Math"/>
                    <a:ea typeface="Times New Roman"/>
                    <a:cs typeface="Times New Roman"/>
                  </a:rPr>
                  <a:t>      </a:t>
                </a:r>
                <a:endParaRPr lang="en-US" sz="1400" dirty="0">
                  <a:effectLst/>
                  <a:latin typeface="Calibri"/>
                  <a:ea typeface="Calibri"/>
                  <a:cs typeface="Arial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572" y="2636874"/>
                <a:ext cx="7313428" cy="158864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1143000" y="4343400"/>
                <a:ext cx="4572000" cy="169251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US" b="1" dirty="0">
                    <a:latin typeface="Cambria Math"/>
                    <a:ea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∴ </m:t>
                    </m:r>
                    <m:sSub>
                      <m:sSubPr>
                        <m:ctrlPr>
                          <a:rPr lang="en-US" sz="2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2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𝒉</m:t>
                        </m:r>
                      </m:e>
                      <m:sub>
                        <m:r>
                          <a:rPr lang="en-US" sz="2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𝑷</m:t>
                        </m:r>
                      </m:sub>
                    </m:sSub>
                    <m:r>
                      <a:rPr lang="en-US" sz="20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2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b="1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𝑰</m:t>
                            </m:r>
                          </m:e>
                          <m:sub>
                            <m:r>
                              <a:rPr lang="en-US" sz="2000" b="1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𝑮</m:t>
                            </m:r>
                          </m:sub>
                        </m:sSub>
                        <m:r>
                          <a:rPr lang="en-US" sz="2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</m:t>
                        </m:r>
                        <m:sSup>
                          <m:sSupPr>
                            <m:ctrlPr>
                              <a:rPr lang="en-US" sz="2000" b="1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𝒔𝒊𝒏</m:t>
                            </m:r>
                          </m:e>
                          <m:sup>
                            <m:r>
                              <a:rPr lang="en-US" sz="2000" b="1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𝟐</m:t>
                            </m:r>
                          </m:sup>
                        </m:sSup>
                        <m:r>
                          <a:rPr lang="en-US" sz="2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𝜽</m:t>
                        </m:r>
                      </m:num>
                      <m:den>
                        <m:sSup>
                          <m:sSupPr>
                            <m:ctrlPr>
                              <a:rPr lang="en-US" sz="2000" b="1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𝒉</m:t>
                            </m:r>
                          </m:e>
                          <m:sup>
                            <m:r>
                              <a:rPr lang="en-US" sz="2000" b="1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′</m:t>
                            </m:r>
                          </m:sup>
                        </m:sSup>
                        <m:r>
                          <a:rPr lang="en-US" sz="2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𝑨</m:t>
                        </m:r>
                      </m:den>
                    </m:f>
                    <m:r>
                      <a:rPr lang="en-US" sz="20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+</m:t>
                    </m:r>
                    <m:r>
                      <a:rPr lang="en-US" sz="20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𝒉</m:t>
                    </m:r>
                    <m:r>
                      <a:rPr lang="en-US" sz="20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′</m:t>
                    </m:r>
                  </m:oMath>
                </a14:m>
                <a:r>
                  <a:rPr lang="en-US" sz="2000" b="1" dirty="0">
                    <a:effectLst/>
                    <a:latin typeface="Cambria Math"/>
                    <a:ea typeface="Times New Roman"/>
                    <a:cs typeface="Times New Roman"/>
                  </a:rPr>
                  <a:t>        </a:t>
                </a:r>
                <a:endParaRPr lang="en-US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US" b="1" dirty="0">
                    <a:effectLst/>
                    <a:latin typeface="Cambria Math"/>
                    <a:ea typeface="Times New Roman"/>
                    <a:cs typeface="Times New Roman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𝑒</m:t>
                    </m:r>
                    <m:r>
                      <a:rPr lang="en-US" sz="2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2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b="1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𝑰</m:t>
                            </m:r>
                          </m:e>
                          <m:sub>
                            <m:r>
                              <a:rPr lang="en-US" sz="2000" b="1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𝑮</m:t>
                            </m:r>
                          </m:sub>
                        </m:sSub>
                        <m:r>
                          <a:rPr lang="en-US" sz="2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</m:t>
                        </m:r>
                        <m:sSup>
                          <m:sSupPr>
                            <m:ctrlPr>
                              <a:rPr lang="en-US" sz="2000" b="1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𝒔𝒊𝒏</m:t>
                            </m:r>
                          </m:e>
                          <m:sup>
                            <m:r>
                              <a:rPr lang="en-US" sz="2000" b="1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𝟐</m:t>
                            </m:r>
                          </m:sup>
                        </m:sSup>
                        <m:r>
                          <a:rPr lang="en-US" sz="2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𝜽</m:t>
                        </m:r>
                      </m:num>
                      <m:den>
                        <m:sSup>
                          <m:sSupPr>
                            <m:ctrlPr>
                              <a:rPr lang="en-US" sz="2000" b="1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𝒉</m:t>
                            </m:r>
                          </m:e>
                          <m:sup>
                            <m:r>
                              <a:rPr lang="en-US" sz="2000" b="1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′</m:t>
                            </m:r>
                          </m:sup>
                        </m:sSup>
                        <m:r>
                          <a:rPr lang="en-US" sz="2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𝑨</m:t>
                        </m:r>
                      </m:den>
                    </m:f>
                  </m:oMath>
                </a14:m>
                <a:endParaRPr lang="en-US" sz="1400" dirty="0">
                  <a:effectLst/>
                  <a:latin typeface="Calibri"/>
                  <a:ea typeface="Calibri"/>
                  <a:cs typeface="Arial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343400"/>
                <a:ext cx="4572000" cy="1692515"/>
              </a:xfrm>
              <a:prstGeom prst="rect">
                <a:avLst/>
              </a:prstGeom>
              <a:blipFill rotWithShape="1">
                <a:blip r:embed="rId5"/>
                <a:stretch>
                  <a:fillRect l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4904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762000" y="533400"/>
                <a:ext cx="7520940" cy="244554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342900" lvl="0" indent="-342900">
                  <a:lnSpc>
                    <a:spcPct val="150000"/>
                  </a:lnSpc>
                  <a:buFont typeface="Symbol"/>
                  <a:buChar char="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𝐼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𝐺</m:t>
                        </m:r>
                      </m:sub>
                    </m:sSub>
                    <m:r>
                      <a:rPr lang="en-US" sz="18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𝑏</m:t>
                        </m:r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𝑙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sz="1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12</m:t>
                        </m:r>
                      </m:den>
                    </m:f>
                    <m:r>
                      <a:rPr lang="en-US" sz="18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sz="18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𝑓𝑜𝑟</m:t>
                    </m:r>
                    <m:r>
                      <a:rPr lang="en-US" sz="18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sz="18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𝑟𝑒𝑐𝑡𝑎𝑛𝑔𝑙𝑒</m:t>
                    </m:r>
                    <m:r>
                      <a:rPr lang="en-US" sz="18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𝑚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4</m:t>
                        </m:r>
                      </m:sup>
                    </m:sSup>
                    <m:r>
                      <a:rPr lang="en-US" sz="18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 </m:t>
                    </m:r>
                  </m:oMath>
                </a14:m>
                <a:r>
                  <a:rPr lang="en-US" sz="1800" dirty="0">
                    <a:effectLst/>
                    <a:latin typeface="Cambria Math"/>
                    <a:ea typeface="Times New Roman"/>
                    <a:cs typeface="Times New Roman"/>
                  </a:rPr>
                  <a:t> </a:t>
                </a:r>
                <a:endParaRPr lang="en-US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 marL="342900" marR="0" lvl="0" indent="-34290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Font typeface="Symbol"/>
                  <a:buChar char="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𝐼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𝐺</m:t>
                        </m:r>
                      </m:sub>
                    </m:sSub>
                    <m:r>
                      <a:rPr lang="en-US" sz="18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𝜋</m:t>
                        </m:r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𝑅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4</m:t>
                            </m:r>
                          </m:sup>
                        </m:sSup>
                      </m:num>
                      <m:den>
                        <m:r>
                          <a:rPr lang="en-US" sz="1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4</m:t>
                        </m:r>
                      </m:den>
                    </m:f>
                    <m:r>
                      <a:rPr lang="en-US" sz="18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sz="18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𝑓𝑜𝑟</m:t>
                    </m:r>
                    <m:r>
                      <a:rPr lang="en-US" sz="18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sz="18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𝑐𝑖𝑟𝑐𝑙𝑒</m:t>
                    </m:r>
                    <m:r>
                      <a:rPr lang="en-US" sz="18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𝑚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Cambria Math"/>
                    <a:ea typeface="Times New Roman"/>
                    <a:cs typeface="Times New Roman"/>
                  </a:rPr>
                  <a:t> </a:t>
                </a:r>
                <a:endParaRPr lang="en-US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 marL="342900" marR="0" lvl="0" indent="-34290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Font typeface="Symbol"/>
                  <a:buChar char="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𝐼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𝐺</m:t>
                        </m:r>
                      </m:sub>
                    </m:sSub>
                    <m:r>
                      <a:rPr lang="en-US" sz="18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𝑏</m:t>
                        </m:r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𝑙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sz="1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36</m:t>
                        </m:r>
                      </m:den>
                    </m:f>
                    <m:r>
                      <a:rPr lang="en-US" sz="18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sz="18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𝑓𝑜𝑟</m:t>
                    </m:r>
                    <m:r>
                      <a:rPr lang="en-US" sz="18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sz="18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𝑡𝑟𝑎𝑖𝑛𝑔𝑙𝑒</m:t>
                    </m:r>
                    <m:r>
                      <a:rPr lang="en-US" sz="18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𝑚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Cambria Math"/>
                    <a:ea typeface="Times New Roman"/>
                    <a:cs typeface="Times New Roman"/>
                  </a:rPr>
                  <a:t> </a:t>
                </a:r>
                <a:endParaRPr lang="en-US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 marL="342900" marR="0" lvl="0" indent="-342900">
                  <a:lnSpc>
                    <a:spcPct val="15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/>
                  <a:buChar char="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𝐼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𝐺</m:t>
                        </m:r>
                      </m:sub>
                    </m:sSub>
                    <m:r>
                      <a:rPr lang="en-US" sz="18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0</m:t>
                        </m:r>
                        <m:r>
                          <a:rPr lang="en-US" sz="1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.</m:t>
                        </m:r>
                        <m:r>
                          <a:rPr lang="en-US" sz="1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11</m:t>
                        </m:r>
                        <m:r>
                          <a:rPr lang="en-US" sz="1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</m:t>
                        </m:r>
                        <m:r>
                          <a:rPr lang="en-US" sz="1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𝑅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4</m:t>
                        </m:r>
                      </m:sup>
                    </m:sSup>
                    <m:r>
                      <a:rPr lang="en-US" sz="18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sz="18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𝑓𝑜𝑟</m:t>
                    </m:r>
                    <m:r>
                      <a:rPr lang="en-US" sz="18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sz="18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𝑠𝑒𝑚𝑖</m:t>
                    </m:r>
                    <m:r>
                      <a:rPr lang="en-US" sz="18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sz="18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𝑐𝑖𝑟𝑐𝑙𝑒</m:t>
                    </m:r>
                    <m:r>
                      <a:rPr lang="en-US" sz="18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𝑚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4</m:t>
                        </m:r>
                      </m:sup>
                    </m:sSup>
                  </m:oMath>
                </a14:m>
                <a:endParaRPr lang="en-US" sz="1400" dirty="0">
                  <a:effectLst/>
                  <a:latin typeface="Calibri"/>
                  <a:ea typeface="Times New Roman"/>
                  <a:cs typeface="Times New Roman"/>
                </a:endParaRP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0" y="533400"/>
                <a:ext cx="7520940" cy="2445541"/>
              </a:xfrm>
              <a:prstGeom prst="rect">
                <a:avLst/>
              </a:prstGeom>
              <a:blipFill rotWithShape="1">
                <a:blip r:embed="rId2"/>
                <a:stretch>
                  <a:fillRect l="-648" b="-9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7283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221</TotalTime>
  <Words>483</Words>
  <Application>Microsoft Office PowerPoint</Application>
  <PresentationFormat>On-screen Show (4:3)</PresentationFormat>
  <Paragraphs>50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Fluid Static</vt:lpstr>
      <vt:lpstr>2.5 Forces on Submerged plane surface:-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on Bernoulli equation</dc:title>
  <dc:creator>ViSTA Tech</dc:creator>
  <cp:lastModifiedBy>ViSTA Tech</cp:lastModifiedBy>
  <cp:revision>26</cp:revision>
  <dcterms:created xsi:type="dcterms:W3CDTF">2020-04-24T15:30:33Z</dcterms:created>
  <dcterms:modified xsi:type="dcterms:W3CDTF">2020-06-29T07:01:18Z</dcterms:modified>
</cp:coreProperties>
</file>