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518317-FE1D-404F-BC8D-D96B67160C1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EEF1-8277-42A3-AFB3-ED55EF542CFB}" type="slidenum">
              <a:rPr lang="en-US" smtClean="0"/>
              <a:t>‹#›</a:t>
            </a:fld>
            <a:endParaRPr lang="en-US"/>
          </a:p>
        </p:txBody>
      </p:sp>
    </p:spTree>
    <p:extLst>
      <p:ext uri="{BB962C8B-B14F-4D97-AF65-F5344CB8AC3E}">
        <p14:creationId xmlns:p14="http://schemas.microsoft.com/office/powerpoint/2010/main" val="2882847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18317-FE1D-404F-BC8D-D96B67160C1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EEF1-8277-42A3-AFB3-ED55EF542CFB}" type="slidenum">
              <a:rPr lang="en-US" smtClean="0"/>
              <a:t>‹#›</a:t>
            </a:fld>
            <a:endParaRPr lang="en-US"/>
          </a:p>
        </p:txBody>
      </p:sp>
    </p:spTree>
    <p:extLst>
      <p:ext uri="{BB962C8B-B14F-4D97-AF65-F5344CB8AC3E}">
        <p14:creationId xmlns:p14="http://schemas.microsoft.com/office/powerpoint/2010/main" val="247039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18317-FE1D-404F-BC8D-D96B67160C1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EEF1-8277-42A3-AFB3-ED55EF542CFB}" type="slidenum">
              <a:rPr lang="en-US" smtClean="0"/>
              <a:t>‹#›</a:t>
            </a:fld>
            <a:endParaRPr lang="en-US"/>
          </a:p>
        </p:txBody>
      </p:sp>
    </p:spTree>
    <p:extLst>
      <p:ext uri="{BB962C8B-B14F-4D97-AF65-F5344CB8AC3E}">
        <p14:creationId xmlns:p14="http://schemas.microsoft.com/office/powerpoint/2010/main" val="32262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18317-FE1D-404F-BC8D-D96B67160C1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EEF1-8277-42A3-AFB3-ED55EF542CFB}" type="slidenum">
              <a:rPr lang="en-US" smtClean="0"/>
              <a:t>‹#›</a:t>
            </a:fld>
            <a:endParaRPr lang="en-US"/>
          </a:p>
        </p:txBody>
      </p:sp>
    </p:spTree>
    <p:extLst>
      <p:ext uri="{BB962C8B-B14F-4D97-AF65-F5344CB8AC3E}">
        <p14:creationId xmlns:p14="http://schemas.microsoft.com/office/powerpoint/2010/main" val="352656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518317-FE1D-404F-BC8D-D96B67160C1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EEF1-8277-42A3-AFB3-ED55EF542CFB}" type="slidenum">
              <a:rPr lang="en-US" smtClean="0"/>
              <a:t>‹#›</a:t>
            </a:fld>
            <a:endParaRPr lang="en-US"/>
          </a:p>
        </p:txBody>
      </p:sp>
    </p:spTree>
    <p:extLst>
      <p:ext uri="{BB962C8B-B14F-4D97-AF65-F5344CB8AC3E}">
        <p14:creationId xmlns:p14="http://schemas.microsoft.com/office/powerpoint/2010/main" val="939928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518317-FE1D-404F-BC8D-D96B67160C1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EEF1-8277-42A3-AFB3-ED55EF542CFB}" type="slidenum">
              <a:rPr lang="en-US" smtClean="0"/>
              <a:t>‹#›</a:t>
            </a:fld>
            <a:endParaRPr lang="en-US"/>
          </a:p>
        </p:txBody>
      </p:sp>
    </p:spTree>
    <p:extLst>
      <p:ext uri="{BB962C8B-B14F-4D97-AF65-F5344CB8AC3E}">
        <p14:creationId xmlns:p14="http://schemas.microsoft.com/office/powerpoint/2010/main" val="2624395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518317-FE1D-404F-BC8D-D96B67160C17}" type="datetimeFigureOut">
              <a:rPr lang="en-US" smtClean="0"/>
              <a:t>10/8/2022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5EEF1-8277-42A3-AFB3-ED55EF542CFB}" type="slidenum">
              <a:rPr lang="en-US" smtClean="0"/>
              <a:t>‹#›</a:t>
            </a:fld>
            <a:endParaRPr lang="en-US"/>
          </a:p>
        </p:txBody>
      </p:sp>
    </p:spTree>
    <p:extLst>
      <p:ext uri="{BB962C8B-B14F-4D97-AF65-F5344CB8AC3E}">
        <p14:creationId xmlns:p14="http://schemas.microsoft.com/office/powerpoint/2010/main" val="4094724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518317-FE1D-404F-BC8D-D96B67160C17}" type="datetimeFigureOut">
              <a:rPr lang="en-US" smtClean="0"/>
              <a:t>10/8/2022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5EEF1-8277-42A3-AFB3-ED55EF542CFB}" type="slidenum">
              <a:rPr lang="en-US" smtClean="0"/>
              <a:t>‹#›</a:t>
            </a:fld>
            <a:endParaRPr lang="en-US"/>
          </a:p>
        </p:txBody>
      </p:sp>
    </p:spTree>
    <p:extLst>
      <p:ext uri="{BB962C8B-B14F-4D97-AF65-F5344CB8AC3E}">
        <p14:creationId xmlns:p14="http://schemas.microsoft.com/office/powerpoint/2010/main" val="2252586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18317-FE1D-404F-BC8D-D96B67160C17}" type="datetimeFigureOut">
              <a:rPr lang="en-US" smtClean="0"/>
              <a:t>10/8/2022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5EEF1-8277-42A3-AFB3-ED55EF542CFB}" type="slidenum">
              <a:rPr lang="en-US" smtClean="0"/>
              <a:t>‹#›</a:t>
            </a:fld>
            <a:endParaRPr lang="en-US"/>
          </a:p>
        </p:txBody>
      </p:sp>
    </p:spTree>
    <p:extLst>
      <p:ext uri="{BB962C8B-B14F-4D97-AF65-F5344CB8AC3E}">
        <p14:creationId xmlns:p14="http://schemas.microsoft.com/office/powerpoint/2010/main" val="2111660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18317-FE1D-404F-BC8D-D96B67160C1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EEF1-8277-42A3-AFB3-ED55EF542CFB}" type="slidenum">
              <a:rPr lang="en-US" smtClean="0"/>
              <a:t>‹#›</a:t>
            </a:fld>
            <a:endParaRPr lang="en-US"/>
          </a:p>
        </p:txBody>
      </p:sp>
    </p:spTree>
    <p:extLst>
      <p:ext uri="{BB962C8B-B14F-4D97-AF65-F5344CB8AC3E}">
        <p14:creationId xmlns:p14="http://schemas.microsoft.com/office/powerpoint/2010/main" val="74239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18317-FE1D-404F-BC8D-D96B67160C1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EEF1-8277-42A3-AFB3-ED55EF542CFB}" type="slidenum">
              <a:rPr lang="en-US" smtClean="0"/>
              <a:t>‹#›</a:t>
            </a:fld>
            <a:endParaRPr lang="en-US"/>
          </a:p>
        </p:txBody>
      </p:sp>
    </p:spTree>
    <p:extLst>
      <p:ext uri="{BB962C8B-B14F-4D97-AF65-F5344CB8AC3E}">
        <p14:creationId xmlns:p14="http://schemas.microsoft.com/office/powerpoint/2010/main" val="17848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18317-FE1D-404F-BC8D-D96B67160C17}" type="datetimeFigureOut">
              <a:rPr lang="en-US" smtClean="0"/>
              <a:t>10/8/2022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5EEF1-8277-42A3-AFB3-ED55EF542CFB}" type="slidenum">
              <a:rPr lang="en-US" smtClean="0"/>
              <a:t>‹#›</a:t>
            </a:fld>
            <a:endParaRPr lang="en-US"/>
          </a:p>
        </p:txBody>
      </p:sp>
    </p:spTree>
    <p:extLst>
      <p:ext uri="{BB962C8B-B14F-4D97-AF65-F5344CB8AC3E}">
        <p14:creationId xmlns:p14="http://schemas.microsoft.com/office/powerpoint/2010/main" val="1558268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1 1"/>
          <p:cNvSpPr/>
          <p:nvPr/>
        </p:nvSpPr>
        <p:spPr>
          <a:xfrm>
            <a:off x="1066800" y="699654"/>
            <a:ext cx="7010400" cy="4876800"/>
          </a:xfrm>
          <a:prstGeom prst="irregularSeal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800" dirty="0" smtClean="0">
                <a:solidFill>
                  <a:schemeClr val="tx1"/>
                </a:solidFill>
                <a:cs typeface="Ali_K_Alwand" pitchFamily="2" charset="-78"/>
              </a:rPr>
              <a:t>ثيَوانة وهةلسةنطاندن </a:t>
            </a:r>
          </a:p>
          <a:p>
            <a:pPr algn="ctr"/>
            <a:r>
              <a:rPr lang="ar-IQ" sz="2400" dirty="0" smtClean="0">
                <a:solidFill>
                  <a:schemeClr val="tx1"/>
                </a:solidFill>
                <a:cs typeface="Ali_K_Alwand" pitchFamily="2" charset="-78"/>
              </a:rPr>
              <a:t>محازةرةي ضوارةم </a:t>
            </a:r>
            <a:endParaRPr lang="en-US" sz="2400" dirty="0">
              <a:solidFill>
                <a:schemeClr val="tx1"/>
              </a:solidFill>
              <a:cs typeface="Ali_K_Alwand" pitchFamily="2" charset="-78"/>
            </a:endParaRPr>
          </a:p>
        </p:txBody>
      </p:sp>
    </p:spTree>
    <p:extLst>
      <p:ext uri="{BB962C8B-B14F-4D97-AF65-F5344CB8AC3E}">
        <p14:creationId xmlns:p14="http://schemas.microsoft.com/office/powerpoint/2010/main" val="122729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305342"/>
            <a:ext cx="8458200" cy="5078313"/>
          </a:xfrm>
          <a:prstGeom prst="rect">
            <a:avLst/>
          </a:prstGeom>
          <a:solidFill>
            <a:schemeClr val="accent1">
              <a:lumMod val="20000"/>
              <a:lumOff val="80000"/>
            </a:schemeClr>
          </a:solidFill>
        </p:spPr>
        <p:txBody>
          <a:bodyPr wrap="square">
            <a:spAutoFit/>
          </a:bodyPr>
          <a:lstStyle/>
          <a:p>
            <a:pPr algn="r" rtl="1"/>
            <a:r>
              <a:rPr lang="ar-IQ" sz="2400" b="1" dirty="0" smtClean="0"/>
              <a:t>ئاسته‌كانی پێوانه‌كردن</a:t>
            </a:r>
          </a:p>
          <a:p>
            <a:pPr algn="just" rtl="1"/>
            <a:r>
              <a:rPr lang="ar-IQ" sz="2000" dirty="0" smtClean="0"/>
              <a:t>1-  پێوانه‌كردنی به‌ناو (القیاس الاسمی) (</a:t>
            </a:r>
            <a:r>
              <a:rPr lang="en-US" sz="2000" dirty="0" smtClean="0"/>
              <a:t>Nominal Measurement)</a:t>
            </a:r>
          </a:p>
          <a:p>
            <a:pPr algn="just" rtl="1"/>
            <a:r>
              <a:rPr lang="ar-IQ" sz="2000" dirty="0" smtClean="0"/>
              <a:t>به‌‌ ساده‌ترین و ئاسانترین جۆری ئاسته‌كانی پێوانه‌كردن داده‌نرێت‌. له‌به‌ر ئه‌وه‌ی له‌م جۆره‌ پێوانه‌كردنه‌، ته‌نها ناو له‌ شته‌كان ده‌نرێت، واته‌ بریتییه‌ له‌: پۆلینكردنی (تاك یان یه‌كه‌ و شته‌كان) بۆ چه‌ند كۆمه‌ڵێكی جیاجیا، كه‌ هه‌ریه‌كه‌یان خه‌سڵه‌تی تایبه‌ت به‌خۆی هه‌یه‌ و له‌ كۆمه‌ڵه‌كه‌ی دیكه‌ جیاده‌كرێته‌وه‌، هه‌ر كۆمه‌ڵه‌ ژماره‌ و ناوێكی تایبه‌تی پێده‌درێت بۆ ئه‌وه‌ی له‌ رێگه‌ی ئه‌و ژماره‌وه‌ له‌ كۆمه‌ڵه‌كه‌ی دیكه‌ جیابكرێته‌وه‌و بناسرێته‌وه‌. بۆ نموونه‌، دابه‌شكردن و پۆلینكردنی قوتابی (ده‌رچوو) و (ده‌رنه‌چوو). مرۆڤ بۆ (نێرو مێ)...هتد.</a:t>
            </a:r>
          </a:p>
          <a:p>
            <a:pPr algn="just" rtl="1"/>
            <a:r>
              <a:rPr lang="ar-IQ" sz="2000" dirty="0" smtClean="0"/>
              <a:t>، كه‌واته‌: پێوانه‌كردنی ناوی = جیاكردنه‌وه‌ (تمیز) </a:t>
            </a:r>
          </a:p>
          <a:p>
            <a:pPr algn="just" rtl="1"/>
            <a:endParaRPr lang="ar-IQ" sz="2000" dirty="0"/>
          </a:p>
          <a:p>
            <a:pPr algn="just" rtl="1"/>
            <a:r>
              <a:rPr lang="ar-IQ" sz="2000" dirty="0" smtClean="0"/>
              <a:t>2-  پێوانه‌كردنی پله‌یی (القیاس الرتبی) (</a:t>
            </a:r>
            <a:r>
              <a:rPr lang="en-US" sz="2000" dirty="0" smtClean="0"/>
              <a:t>Ordinal Measurement )</a:t>
            </a:r>
          </a:p>
          <a:p>
            <a:pPr algn="just" rtl="1"/>
            <a:r>
              <a:rPr lang="ar-IQ" sz="2000" dirty="0" smtClean="0"/>
              <a:t>پێوانه‌كردنی پله‌یی بریتییه‌ له‌ پۆلینكردنی یه‌كه‌ و شته‌كان بۆ چه‌ند كۆمه‌ڵ و گرووپێكی جیاجیا به‌پێی سیسته‌مێكی دیاریكراو، كه‌ له‌وانه‌یه‌ له‌ سه‌ره‌وه‌ بۆ خواره‌وه‌ بێت (تنازلی) واته‌ له‌ زۆره‌وه‌ بۆ كه‌م (5، 4، 3، 2، 1)، یان به‌ پێچه‌وانه‌وه‌ له‌خواره‌وه‌ بۆ سه‌ره‌وه‌ بێت (تصاعدی)، واته‌ له‌ كه‌مه‌وه‌ بۆ زۆر (1، 2، 3، 4، 5).</a:t>
            </a:r>
          </a:p>
          <a:p>
            <a:pPr algn="just" rtl="1"/>
            <a:r>
              <a:rPr lang="ar-IQ" sz="2000" dirty="0" smtClean="0"/>
              <a:t>كه‌واته: پێوانه‌كردنی پله‌یی = جیاكردنه‌وه‌ + ریزكردن.‌</a:t>
            </a:r>
            <a:endParaRPr lang="en-US" sz="2000" dirty="0"/>
          </a:p>
        </p:txBody>
      </p:sp>
    </p:spTree>
    <p:extLst>
      <p:ext uri="{BB962C8B-B14F-4D97-AF65-F5344CB8AC3E}">
        <p14:creationId xmlns:p14="http://schemas.microsoft.com/office/powerpoint/2010/main" val="2707990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32064"/>
            <a:ext cx="8153400" cy="6324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IQ" sz="2000" dirty="0" smtClean="0">
                <a:solidFill>
                  <a:schemeClr val="tx1"/>
                </a:solidFill>
              </a:rPr>
              <a:t>3-  پێوانه‌ی نێوانه‌یی (ناوبه‌ناو) (القیاس الفاصل) ( </a:t>
            </a:r>
            <a:r>
              <a:rPr lang="en-US" sz="2000" dirty="0" smtClean="0">
                <a:solidFill>
                  <a:schemeClr val="tx1"/>
                </a:solidFill>
              </a:rPr>
              <a:t>Interval Measurement)</a:t>
            </a:r>
          </a:p>
          <a:p>
            <a:pPr algn="just" rtl="1"/>
            <a:r>
              <a:rPr lang="ar-IQ" sz="2000" dirty="0" smtClean="0">
                <a:solidFill>
                  <a:schemeClr val="tx1"/>
                </a:solidFill>
              </a:rPr>
              <a:t>پێوانه‌كردنی نێوانه‌یی ئه‌و جۆره‌ پێوانه‌كردنه‌یه‌، كه‌ له‌و رێگه‌یه‌وه‌ یه‌كه‌ و شته‌كان به‌پێی رێكخستن و ریزكردنێكی دیاریكراو پۆلین ده‌كرێن، سه‌ره‌ڕای بوونی ماوه‌ و دووری كه‌ یه‌كه‌كانیان یه‌كسانه‌ و ماناداره‌.</a:t>
            </a:r>
          </a:p>
          <a:p>
            <a:pPr algn="just" rtl="1"/>
            <a:r>
              <a:rPr lang="ar-IQ" sz="2000" dirty="0" smtClean="0">
                <a:solidFill>
                  <a:schemeClr val="tx1"/>
                </a:solidFill>
              </a:rPr>
              <a:t>ئه‌م پێوانه‌یه‌ وردتره‌ له‌ دوو پێوانه‌كه‌ی دیكه‌، ژماره‌ مانای خۆی هه‌یه‌، كه‌ بۆ جیاكردنه‌وه‌ی شته‌كانو زانینی جیاوازی بڕو به‌هاكانیان و دیاریكردنی نمره‌ و دووری نێوان شته‌كان به‌كارده‌هێنرێت. </a:t>
            </a:r>
          </a:p>
          <a:p>
            <a:pPr algn="just" rtl="1"/>
            <a:endParaRPr lang="ar-IQ" sz="2000" dirty="0" smtClean="0">
              <a:solidFill>
                <a:schemeClr val="tx1"/>
              </a:solidFill>
            </a:endParaRPr>
          </a:p>
          <a:p>
            <a:pPr algn="just" rtl="1"/>
            <a:r>
              <a:rPr lang="ar-IQ" sz="2000" dirty="0" smtClean="0">
                <a:solidFill>
                  <a:schemeClr val="tx1"/>
                </a:solidFill>
              </a:rPr>
              <a:t> كه‌واته‌: پێوانه‌كردنی نێوانه‌یی = جیاكردنه‌وه‌ + ریزكردن + دیاریكردنی ماوه‌ی نێوانیان.</a:t>
            </a:r>
          </a:p>
          <a:p>
            <a:pPr algn="just" rtl="1"/>
            <a:endParaRPr lang="ar-IQ" sz="2000" dirty="0" smtClean="0">
              <a:solidFill>
                <a:schemeClr val="tx1"/>
              </a:solidFill>
            </a:endParaRPr>
          </a:p>
          <a:p>
            <a:pPr algn="just" rtl="1"/>
            <a:r>
              <a:rPr lang="ar-IQ" sz="2000" dirty="0" smtClean="0">
                <a:solidFill>
                  <a:schemeClr val="tx1"/>
                </a:solidFill>
              </a:rPr>
              <a:t>4-  پێوانه‌كردنی رێژه‌یی (القیاس النسبی) (</a:t>
            </a:r>
            <a:r>
              <a:rPr lang="en-US" sz="2000" dirty="0" smtClean="0">
                <a:solidFill>
                  <a:schemeClr val="tx1"/>
                </a:solidFill>
              </a:rPr>
              <a:t>Ratio measurement).</a:t>
            </a:r>
          </a:p>
          <a:p>
            <a:pPr algn="just" rtl="1"/>
            <a:r>
              <a:rPr lang="ar-IQ" sz="2000" dirty="0" smtClean="0">
                <a:solidFill>
                  <a:schemeClr val="tx1"/>
                </a:solidFill>
              </a:rPr>
              <a:t>ئه‌م جۆره‌ پێوانه‌كردنه‌، هه‌موو خاسییه‌ت و ره‌هه‌نده‌كانی پێوانه‌كردنی نێوانه‌یی (ناوبه‌ناو)ی هه‌یه‌، به‌ڵام جیاوازی سه‌ره‌كی نێوانیان ئه‌وه‌یه‌ كه‌ له‌ پێوانه‌كردنی رێژه‌ییدا (سفر) ره‌هایه‌ (الصفرالمطلق)، واته‌ مانای نه‌بوونی شته‌كه‌ ده‌گه‌یه‌نێ. كاتێك ده‌ڵێین: فلان كه‌س داهاته‌كه‌ی سفره‌، مانای ئه‌وه‌یه‌ هیچ داهاتێكی نییه‌.</a:t>
            </a:r>
          </a:p>
          <a:p>
            <a:pPr algn="just" rtl="1"/>
            <a:endParaRPr lang="ar-IQ" sz="2000" dirty="0" smtClean="0">
              <a:solidFill>
                <a:schemeClr val="tx1"/>
              </a:solidFill>
            </a:endParaRPr>
          </a:p>
          <a:p>
            <a:pPr algn="just" rtl="1"/>
            <a:r>
              <a:rPr lang="ar-IQ" sz="2000" dirty="0" smtClean="0">
                <a:solidFill>
                  <a:schemeClr val="tx1"/>
                </a:solidFill>
              </a:rPr>
              <a:t>كه‌واته‌: پێوانه‌كردنی رێژه‌یی = جیاكردنه‌وه‌ + ریزكردن + یه‌كسانی نێوان ماوه‌كان + دیاریكردنی رێژه‌ییه‌یان.</a:t>
            </a:r>
            <a:endParaRPr lang="en-US" sz="2000" dirty="0">
              <a:solidFill>
                <a:schemeClr val="tx1"/>
              </a:solidFill>
            </a:endParaRPr>
          </a:p>
        </p:txBody>
      </p:sp>
    </p:spTree>
    <p:extLst>
      <p:ext uri="{BB962C8B-B14F-4D97-AF65-F5344CB8AC3E}">
        <p14:creationId xmlns:p14="http://schemas.microsoft.com/office/powerpoint/2010/main" val="3633291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fontScale="90000"/>
          </a:bodyPr>
          <a:lstStyle/>
          <a:p>
            <a:r>
              <a:rPr lang="ar-IQ" dirty="0" smtClean="0"/>
              <a:t>به‌شی دووه‌م:</a:t>
            </a:r>
            <a:br>
              <a:rPr lang="ar-IQ" dirty="0" smtClean="0"/>
            </a:br>
            <a:r>
              <a:rPr lang="ar-IQ" dirty="0" smtClean="0"/>
              <a:t>ئه‌زموون و تاقیكردنه‌وه‌ی ده‌ستكه‌وت</a:t>
            </a:r>
            <a:br>
              <a:rPr lang="ar-IQ" dirty="0" smtClean="0"/>
            </a:br>
            <a:endParaRPr lang="en-US" dirty="0"/>
          </a:p>
        </p:txBody>
      </p:sp>
      <p:sp>
        <p:nvSpPr>
          <p:cNvPr id="3" name="Content Placeholder 2"/>
          <p:cNvSpPr>
            <a:spLocks noGrp="1"/>
          </p:cNvSpPr>
          <p:nvPr>
            <p:ph idx="1"/>
          </p:nvPr>
        </p:nvSpPr>
        <p:spPr>
          <a:xfrm>
            <a:off x="457200" y="1219200"/>
            <a:ext cx="8229600" cy="5257800"/>
          </a:xfrm>
          <a:solidFill>
            <a:schemeClr val="accent1">
              <a:lumMod val="20000"/>
              <a:lumOff val="80000"/>
            </a:schemeClr>
          </a:solidFill>
        </p:spPr>
        <p:txBody>
          <a:bodyPr>
            <a:normAutofit/>
          </a:bodyPr>
          <a:lstStyle/>
          <a:p>
            <a:pPr marL="0" indent="0" algn="r" rtl="1">
              <a:buNone/>
            </a:pPr>
            <a:r>
              <a:rPr lang="ar-IQ" sz="2400" b="1" dirty="0" smtClean="0"/>
              <a:t>ئه‌زموون (تاقیكردنه‌وه‌) (پێوانكار) (الاختبار) </a:t>
            </a:r>
            <a:r>
              <a:rPr lang="en-US" sz="2400" b="1" dirty="0" smtClean="0"/>
              <a:t>Test):</a:t>
            </a:r>
            <a:r>
              <a:rPr lang="ar-IQ" sz="2400" b="1" dirty="0" smtClean="0"/>
              <a:t>)</a:t>
            </a:r>
          </a:p>
          <a:p>
            <a:pPr marL="0" indent="0" algn="r" rtl="1">
              <a:buNone/>
            </a:pPr>
            <a:r>
              <a:rPr lang="ar-IQ" sz="2400" b="1" dirty="0" smtClean="0"/>
              <a:t>جۆره‌كانی تاقیكردنه‌وه‌كان (تێسته‌كان) (أنواع الاختبارات): </a:t>
            </a:r>
          </a:p>
          <a:p>
            <a:pPr marL="0" indent="0" algn="just" rtl="1">
              <a:buNone/>
            </a:pPr>
            <a:r>
              <a:rPr lang="ar-IQ" sz="2400" dirty="0" smtClean="0"/>
              <a:t> 1- تاكی (فردی): ئه‌م جۆره‌ تێسته‌ به‌شێوه‌یه‌كی تاكی پراكتیزه‌ ده‌كرێت، واته‌ هه‌رجاره‌ و ده‌درێت به‌ كه‌سێك و پرسیاری لێده‌كرێت .</a:t>
            </a:r>
          </a:p>
          <a:p>
            <a:pPr marL="0" indent="0" algn="just" rtl="1">
              <a:buNone/>
            </a:pPr>
            <a:r>
              <a:rPr lang="ar-IQ" sz="2400" dirty="0" smtClean="0"/>
              <a:t>2- به‌كۆمه‌ڵ (جماعی): له‌م جۆره‌ تێسته‌دا به‌كۆمه‌ڵ تاقیكردنه‌وه‌ بو به‌شداربووان ده‌كرێت .</a:t>
            </a:r>
          </a:p>
          <a:p>
            <a:pPr marL="0" indent="0" algn="just" rtl="1">
              <a:buNone/>
            </a:pPr>
            <a:r>
              <a:rPr lang="ar-IQ" sz="2400" dirty="0" smtClean="0"/>
              <a:t>3-  وێنه‌دار (الصور): بڕگه‌و پرسیاره‌كانی ئه‌م جۆره‌ تێستانه‌ وێنه‌ی جۆراوجۆرن، واته‌ له‌جیاتی ئه‌وه‌ی پرسیاری زاره‌كی یان نووسین له‌ به‌شداربوو بكرێت، ئه‌وا كۆمه‌ڵێك وێنه‌ی جۆراوجۆری پیشان ده‌درێت و له‌ رێگای ئه‌و وێنانه‌وه‌ تواناو خه‌سڵه‌ته‌كانی تاكه‌كانی نموونه‌ی توێژینه‌وه‌كه‌ پێوان ده‌كرێن . </a:t>
            </a:r>
          </a:p>
          <a:p>
            <a:pPr marL="0" indent="0" algn="just" rtl="1">
              <a:buNone/>
            </a:pPr>
            <a:r>
              <a:rPr lang="ar-IQ" sz="2400" dirty="0" smtClean="0"/>
              <a:t>4- زاره‌كی (گۆیی): له‌م جۆره‌ تێسته‌دا به‌شێوه‌یه‌كی زاره‌كی پرسیار له‌ به‌شداربوو ده‌كرێت و ئه‌ویش به‌شێوه‌یه‌كی زاره‌كی وه‌ڵام ده‌داته‌وه‌ . </a:t>
            </a:r>
            <a:endParaRPr lang="en-US" sz="2400" dirty="0"/>
          </a:p>
        </p:txBody>
      </p:sp>
    </p:spTree>
    <p:extLst>
      <p:ext uri="{BB962C8B-B14F-4D97-AF65-F5344CB8AC3E}">
        <p14:creationId xmlns:p14="http://schemas.microsoft.com/office/powerpoint/2010/main" val="2321499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0164" y="415636"/>
            <a:ext cx="8153400" cy="61722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IQ" dirty="0" smtClean="0">
                <a:solidFill>
                  <a:schemeClr val="tx1"/>
                </a:solidFill>
              </a:rPr>
              <a:t>5-	</a:t>
            </a:r>
            <a:r>
              <a:rPr lang="ar-IQ" sz="2400" dirty="0" smtClean="0">
                <a:solidFill>
                  <a:schemeClr val="tx1"/>
                </a:solidFill>
                <a:cs typeface="+mj-cs"/>
              </a:rPr>
              <a:t>پراكتیكی: له‌م جۆره‌دا، به‌شداربوو كاروچالاكییه‌كی پراكتیكی به‌ ئه‌نجام ده‌گه‌یه‌نێت، واته‌ پێوانكردن و هه‌ڵسه‌نگاندنی تواناكانی تاكه‌كانی نموونه‌ی توێژینه‌وه‌كه‌ له‌ رێگه‌ی كاروچالاكی پراكتیكییه‌وه‌ ده‌بێت نه‌ك له‌ رێگای قسه‌كردن یان نووسین.</a:t>
            </a:r>
          </a:p>
          <a:p>
            <a:pPr algn="just" rtl="1"/>
            <a:r>
              <a:rPr lang="ar-IQ" sz="2400" dirty="0" smtClean="0">
                <a:solidFill>
                  <a:schemeClr val="tx1"/>
                </a:solidFill>
                <a:cs typeface="+mj-cs"/>
              </a:rPr>
              <a:t>6-	خێرایی: له‌م جۆره‌ تێسته‌دا، كات ڕۆڵی خۆی هه‌یه‌ و به‌شداربوو ده‌بێت له‌ ماوه‌یه‌كی دیاریكراودا وه‌ڵامی بڕگه‌ و پرسیاره‌كانی تێسته‌كه‌ بداته‌وه‌، چونكه‌ مه‌به‌ستی توێژه‌ر ئه‌وه‌یه‌ كه‌ بزانێت به‌شداربوو له‌ ماوه‌یه‌كی دیاریكراودا چه‌ند توانای له‌ ئه‌و بواره‌دا هه‌یه‌ كه‌ تیایدا تاقیده‌كرێته‌وه‌.</a:t>
            </a:r>
          </a:p>
          <a:p>
            <a:pPr algn="just" rtl="1"/>
            <a:r>
              <a:rPr lang="ar-IQ" sz="2400" dirty="0" smtClean="0">
                <a:solidFill>
                  <a:schemeClr val="tx1"/>
                </a:solidFill>
                <a:cs typeface="+mj-cs"/>
              </a:rPr>
              <a:t>7-	هێز: له‌م جۆره‌دا، كات رۆڵی سه‌ره‌كی نییه‌ و كاتی پێویست بۆ به‌شداربووان ته‌رخان ده‌كرێت و مه‌به‌ستی سه‌ره‌كی توێژه‌ر ئه‌وه‌یه‌ بزانێت به‌شداربوو چه‌ند هێزو توانای له‌ ئه‌و بواره‌دا هه‌یه‌، </a:t>
            </a:r>
            <a:endParaRPr lang="en-US" sz="2400" dirty="0">
              <a:solidFill>
                <a:schemeClr val="tx1"/>
              </a:solidFill>
              <a:cs typeface="+mj-cs"/>
            </a:endParaRPr>
          </a:p>
        </p:txBody>
      </p:sp>
    </p:spTree>
    <p:extLst>
      <p:ext uri="{BB962C8B-B14F-4D97-AF65-F5344CB8AC3E}">
        <p14:creationId xmlns:p14="http://schemas.microsoft.com/office/powerpoint/2010/main" val="2005706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501</Words>
  <Application>Microsoft Office PowerPoint</Application>
  <PresentationFormat>On-screen Show (4:3)</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به‌شی دووه‌م: ئه‌زموون و تاقیكردنه‌وه‌ی ده‌ستكه‌وت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BAREZ</dc:creator>
  <cp:lastModifiedBy>BAREZ</cp:lastModifiedBy>
  <cp:revision>8</cp:revision>
  <dcterms:created xsi:type="dcterms:W3CDTF">2022-10-08T13:42:22Z</dcterms:created>
  <dcterms:modified xsi:type="dcterms:W3CDTF">2022-10-08T14:53:24Z</dcterms:modified>
</cp:coreProperties>
</file>