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30DB7-9A2A-4CEE-8DD0-4BB9BE0508DD}"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53480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30DB7-9A2A-4CEE-8DD0-4BB9BE0508DD}"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27459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30DB7-9A2A-4CEE-8DD0-4BB9BE0508DD}"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3756370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30DB7-9A2A-4CEE-8DD0-4BB9BE0508DD}"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46316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30DB7-9A2A-4CEE-8DD0-4BB9BE0508DD}"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86504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130DB7-9A2A-4CEE-8DD0-4BB9BE0508DD}"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18129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130DB7-9A2A-4CEE-8DD0-4BB9BE0508DD}" type="datetimeFigureOut">
              <a:rPr lang="en-US" smtClean="0"/>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41270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30DB7-9A2A-4CEE-8DD0-4BB9BE0508DD}" type="datetimeFigureOut">
              <a:rPr lang="en-US" smtClean="0"/>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368730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30DB7-9A2A-4CEE-8DD0-4BB9BE0508DD}" type="datetimeFigureOut">
              <a:rPr lang="en-US" smtClean="0"/>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06634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30DB7-9A2A-4CEE-8DD0-4BB9BE0508DD}"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6358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30DB7-9A2A-4CEE-8DD0-4BB9BE0508DD}"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A642-C008-4294-9EC2-E6E64C73F61D}" type="slidenum">
              <a:rPr lang="en-US" smtClean="0"/>
              <a:t>‹#›</a:t>
            </a:fld>
            <a:endParaRPr lang="en-US"/>
          </a:p>
        </p:txBody>
      </p:sp>
    </p:spTree>
    <p:extLst>
      <p:ext uri="{BB962C8B-B14F-4D97-AF65-F5344CB8AC3E}">
        <p14:creationId xmlns:p14="http://schemas.microsoft.com/office/powerpoint/2010/main" val="288711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30DB7-9A2A-4CEE-8DD0-4BB9BE0508DD}" type="datetimeFigureOut">
              <a:rPr lang="en-US" smtClean="0"/>
              <a:t>10/10/2022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3A642-C008-4294-9EC2-E6E64C73F61D}" type="slidenum">
              <a:rPr lang="en-US" smtClean="0"/>
              <a:t>‹#›</a:t>
            </a:fld>
            <a:endParaRPr lang="en-US"/>
          </a:p>
        </p:txBody>
      </p:sp>
    </p:spTree>
    <p:extLst>
      <p:ext uri="{BB962C8B-B14F-4D97-AF65-F5344CB8AC3E}">
        <p14:creationId xmlns:p14="http://schemas.microsoft.com/office/powerpoint/2010/main" val="1196341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981200"/>
          </a:xfrm>
          <a:solidFill>
            <a:schemeClr val="accent4">
              <a:lumMod val="40000"/>
              <a:lumOff val="60000"/>
            </a:schemeClr>
          </a:solidFill>
        </p:spPr>
        <p:txBody>
          <a:bodyPr/>
          <a:lstStyle/>
          <a:p>
            <a:r>
              <a:rPr lang="ar-IQ" dirty="0" smtClean="0">
                <a:cs typeface="Ali_K_Alwand" pitchFamily="2" charset="-78"/>
              </a:rPr>
              <a:t>ثيَوانة وهةلسةنطاندن </a:t>
            </a:r>
            <a:endParaRPr lang="en-US" dirty="0">
              <a:cs typeface="Ali_K_Alwand" pitchFamily="2" charset="-78"/>
            </a:endParaRPr>
          </a:p>
        </p:txBody>
      </p:sp>
      <p:sp>
        <p:nvSpPr>
          <p:cNvPr id="3" name="Subtitle 2"/>
          <p:cNvSpPr>
            <a:spLocks noGrp="1"/>
          </p:cNvSpPr>
          <p:nvPr>
            <p:ph type="subTitle" idx="1"/>
          </p:nvPr>
        </p:nvSpPr>
        <p:spPr>
          <a:xfrm>
            <a:off x="1371600" y="3276600"/>
            <a:ext cx="6400800" cy="1371600"/>
          </a:xfrm>
          <a:solidFill>
            <a:schemeClr val="accent4">
              <a:lumMod val="40000"/>
              <a:lumOff val="60000"/>
            </a:schemeClr>
          </a:solidFill>
        </p:spPr>
        <p:txBody>
          <a:bodyPr/>
          <a:lstStyle/>
          <a:p>
            <a:r>
              <a:rPr lang="ar-IQ" dirty="0" smtClean="0">
                <a:solidFill>
                  <a:schemeClr val="tx1"/>
                </a:solidFill>
                <a:cs typeface="Ali_K_Alwand" pitchFamily="2" charset="-78"/>
              </a:rPr>
              <a:t>محازةرةى ثيَنجةم</a:t>
            </a:r>
            <a:endParaRPr lang="en-US" dirty="0">
              <a:solidFill>
                <a:schemeClr val="tx1"/>
              </a:solidFill>
              <a:cs typeface="Ali_K_Alwand" pitchFamily="2" charset="-78"/>
            </a:endParaRPr>
          </a:p>
        </p:txBody>
      </p:sp>
    </p:spTree>
    <p:extLst>
      <p:ext uri="{BB962C8B-B14F-4D97-AF65-F5344CB8AC3E}">
        <p14:creationId xmlns:p14="http://schemas.microsoft.com/office/powerpoint/2010/main" val="3021977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a:solidFill>
            <a:schemeClr val="accent4">
              <a:lumMod val="60000"/>
              <a:lumOff val="40000"/>
            </a:schemeClr>
          </a:solidFill>
        </p:spPr>
        <p:txBody>
          <a:bodyPr>
            <a:normAutofit/>
          </a:bodyPr>
          <a:lstStyle/>
          <a:p>
            <a:r>
              <a:rPr lang="ar-IQ" dirty="0"/>
              <a:t>گرنگترین جۆرەكانی تاقیكردنەوەی نوسینەكی:</a:t>
            </a:r>
            <a:endParaRPr lang="en-US" dirty="0"/>
          </a:p>
        </p:txBody>
      </p:sp>
      <p:sp>
        <p:nvSpPr>
          <p:cNvPr id="3" name="Content Placeholder 2"/>
          <p:cNvSpPr>
            <a:spLocks noGrp="1"/>
          </p:cNvSpPr>
          <p:nvPr>
            <p:ph idx="1"/>
          </p:nvPr>
        </p:nvSpPr>
        <p:spPr>
          <a:xfrm>
            <a:off x="152400" y="1447800"/>
            <a:ext cx="8839200" cy="5181600"/>
          </a:xfrm>
          <a:solidFill>
            <a:schemeClr val="accent4">
              <a:lumMod val="20000"/>
              <a:lumOff val="80000"/>
            </a:schemeClr>
          </a:solidFill>
        </p:spPr>
        <p:txBody>
          <a:bodyPr>
            <a:normAutofit/>
          </a:bodyPr>
          <a:lstStyle/>
          <a:p>
            <a:pPr algn="r" rtl="1"/>
            <a:r>
              <a:rPr lang="ar-IQ" dirty="0"/>
              <a:t>1 - تاقیكردنەوەی وتاری </a:t>
            </a:r>
            <a:endParaRPr lang="en-US" dirty="0" smtClean="0"/>
          </a:p>
          <a:p>
            <a:pPr marL="0" indent="0" algn="r" rtl="1">
              <a:buNone/>
            </a:pPr>
            <a:endParaRPr lang="en-US" dirty="0" smtClean="0"/>
          </a:p>
          <a:p>
            <a:pPr marL="0" indent="0" algn="just" rtl="1">
              <a:buNone/>
            </a:pPr>
            <a:r>
              <a:rPr lang="ar-IQ" sz="2800" dirty="0"/>
              <a:t>بڵاوترین جۆرەكانی پێوانەی بەدەستهێنانە، كە مامۆستا پرسیارێك یان زیاتر ئاراستەی فێرخوازان دەكات و داوایان لێ‌ دەكات كە لەرێگای نووسینەوە وەڵام بدەنەوە، لەم جۆرە پرسیارانەدا هیچ داتاو زانیاریەك جگە لە پرسیارەكە بە فێرخواز نادرێت، كە لەكاتی وەڵامدانەوەدا پشتی پێ‌ ببەستێت، لەبەر ئەوە دەبێت بۆ وەڵامدانەوەیان پشت بە زانیاری و شارەزایەكانی خۆی ببەستێت. </a:t>
            </a:r>
          </a:p>
          <a:p>
            <a:pPr marL="0" indent="0" algn="just" rtl="1">
              <a:buNone/>
            </a:pPr>
            <a:r>
              <a:rPr lang="ar-IQ" sz="2800" dirty="0"/>
              <a:t>ئەم جۆرە پرسیارانە پێویستیان بە وەڵامی درێژ یان مامناوەند یان كورت هەیە كە بەگوێرەی داواكاری پرسیارەكە، بە لێكدانەوە و راڤەكردن و بەراوردو وەسف و ..... هتد پێویستی بە نیو لاپەرە یان لاپەرەیەك یان دوو لاپەرە یان زیاترە.</a:t>
            </a:r>
          </a:p>
          <a:p>
            <a:pPr marL="0" indent="0" algn="r" rtl="1">
              <a:buNone/>
            </a:pPr>
            <a:endParaRPr lang="en-US" dirty="0"/>
          </a:p>
        </p:txBody>
      </p:sp>
    </p:spTree>
    <p:extLst>
      <p:ext uri="{BB962C8B-B14F-4D97-AF65-F5344CB8AC3E}">
        <p14:creationId xmlns:p14="http://schemas.microsoft.com/office/powerpoint/2010/main" val="376309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914400"/>
          </a:xfrm>
          <a:solidFill>
            <a:schemeClr val="accent4">
              <a:lumMod val="40000"/>
              <a:lumOff val="60000"/>
            </a:schemeClr>
          </a:solidFill>
        </p:spPr>
        <p:txBody>
          <a:bodyPr>
            <a:normAutofit/>
          </a:bodyPr>
          <a:lstStyle/>
          <a:p>
            <a:pPr rtl="1"/>
            <a:r>
              <a:rPr lang="ar-IQ" sz="3600" dirty="0" smtClean="0"/>
              <a:t>تاقیكردنه‌وه‌ی ده‌ستكه‌وتی خوێندن چییه‌؟</a:t>
            </a:r>
            <a:endParaRPr lang="en-US" sz="3600" dirty="0"/>
          </a:p>
        </p:txBody>
      </p:sp>
      <p:sp>
        <p:nvSpPr>
          <p:cNvPr id="3" name="Content Placeholder 2"/>
          <p:cNvSpPr>
            <a:spLocks noGrp="1"/>
          </p:cNvSpPr>
          <p:nvPr>
            <p:ph idx="1"/>
          </p:nvPr>
        </p:nvSpPr>
        <p:spPr>
          <a:xfrm>
            <a:off x="152400" y="1066800"/>
            <a:ext cx="8915400" cy="5638800"/>
          </a:xfrm>
          <a:solidFill>
            <a:schemeClr val="accent4">
              <a:lumMod val="20000"/>
              <a:lumOff val="80000"/>
            </a:schemeClr>
          </a:solidFill>
        </p:spPr>
        <p:txBody>
          <a:bodyPr>
            <a:normAutofit/>
          </a:bodyPr>
          <a:lstStyle/>
          <a:p>
            <a:pPr marL="0" indent="0" algn="r" rtl="1">
              <a:buNone/>
            </a:pPr>
            <a:r>
              <a:rPr lang="ar-IQ" sz="2400" dirty="0" smtClean="0"/>
              <a:t>بریتین لەو پرسیار و چالاكیانەی كە مامۆستایان داوا لە فێرخوازان دەكەن وەلامیان بدەنەوە و ئەنجامیان بدەن بگرنگی و بایه‌خی تاقیكردنه‌وه‌ی ده‌ستكه‌وتی خوێندن:بە مەبەستی دەستنیشانكردنی ئاستی فێربوونیان لە بابەتێكی دیاریكراودا.  </a:t>
            </a:r>
          </a:p>
          <a:p>
            <a:pPr marL="0" indent="0" algn="r" rtl="1">
              <a:buNone/>
            </a:pPr>
            <a:r>
              <a:rPr lang="ar-IQ" b="1" dirty="0">
                <a:latin typeface="+mj-lt"/>
                <a:ea typeface="+mj-ea"/>
                <a:cs typeface="+mj-cs"/>
              </a:rPr>
              <a:t>گرنگی و بایه‌خی تاقیكردنه‌وه‌ی ده‌ستكه‌وتی خوێندن: </a:t>
            </a:r>
          </a:p>
          <a:p>
            <a:pPr marL="0" indent="0" algn="r" rtl="1">
              <a:buNone/>
            </a:pPr>
            <a:r>
              <a:rPr lang="ar-IQ" sz="2400" b="1" dirty="0" smtClean="0"/>
              <a:t>1- </a:t>
            </a:r>
            <a:r>
              <a:rPr lang="ar-IQ" sz="2400" dirty="0" smtClean="0"/>
              <a:t>فاكته‌رێكی كاریگه‌ر لای فێرخواز دروست ده‌كه‌ن، بۆ بایه‌خ سه‌یركردنی پرۆسه‌ی خوێندن و و فه‌رامۆش نه‌كردنی پرۆگرامی خوێندراو.</a:t>
            </a:r>
          </a:p>
          <a:p>
            <a:pPr marL="0" indent="0" algn="r" rtl="1">
              <a:buNone/>
            </a:pPr>
            <a:endParaRPr lang="ar-IQ" sz="2400" dirty="0" smtClean="0"/>
          </a:p>
          <a:p>
            <a:pPr marL="0" indent="0" algn="r" rtl="1">
              <a:buNone/>
            </a:pPr>
            <a:r>
              <a:rPr lang="ar-IQ" sz="2400" dirty="0" smtClean="0"/>
              <a:t>2- هه‌ستی پێداچوونه‌وه‌ و دووباره‌كردنه‌وه‌ و راهێنان لای فێرخواز دروست ده‌كات، كه‌ مه‌رجێكی فێربوونه‌. </a:t>
            </a:r>
          </a:p>
          <a:p>
            <a:pPr marL="0" indent="0" algn="r" rtl="1">
              <a:buNone/>
            </a:pPr>
            <a:endParaRPr lang="ar-IQ" sz="2400" dirty="0" smtClean="0"/>
          </a:p>
          <a:p>
            <a:pPr marL="0" indent="0" algn="r" rtl="1">
              <a:buNone/>
            </a:pPr>
            <a:r>
              <a:rPr lang="ar-IQ" sz="2400" dirty="0" smtClean="0"/>
              <a:t>3- ئاستی پابه‌ند بوونی فێرخواز به‌ رێنمایی و كاتی ده‌وام و وانه‌ خوێندن زیاد ده‌كات.</a:t>
            </a:r>
          </a:p>
          <a:p>
            <a:pPr marL="0" indent="0" algn="r" rtl="1">
              <a:buNone/>
            </a:pPr>
            <a:endParaRPr lang="ar-IQ" sz="2400" dirty="0" smtClean="0"/>
          </a:p>
          <a:p>
            <a:pPr marL="0" indent="0" algn="r" rtl="1">
              <a:buNone/>
            </a:pPr>
            <a:r>
              <a:rPr lang="ar-IQ" sz="2400" dirty="0" smtClean="0"/>
              <a:t>4-  هۆكاری دیارخه‌ری جیاوازی تاكایه‌تییه‌.</a:t>
            </a:r>
          </a:p>
          <a:p>
            <a:pPr marL="0" indent="0" algn="r" rtl="1">
              <a:buNone/>
            </a:pPr>
            <a:endParaRPr lang="ar-IQ" sz="2400" dirty="0" smtClean="0"/>
          </a:p>
          <a:p>
            <a:pPr marL="0" indent="0" algn="r" rtl="1">
              <a:buNone/>
            </a:pPr>
            <a:endParaRPr lang="ar-IQ" sz="2800" dirty="0" smtClean="0"/>
          </a:p>
          <a:p>
            <a:pPr marL="0" indent="0" algn="r" rtl="1">
              <a:buNone/>
            </a:pPr>
            <a:endParaRPr lang="ar-IQ" sz="2800" dirty="0" smtClean="0"/>
          </a:p>
          <a:p>
            <a:pPr marL="0" indent="0" algn="r" rtl="1">
              <a:buNone/>
            </a:pPr>
            <a:endParaRPr lang="en-US" sz="2800" dirty="0"/>
          </a:p>
        </p:txBody>
      </p:sp>
    </p:spTree>
    <p:extLst>
      <p:ext uri="{BB962C8B-B14F-4D97-AF65-F5344CB8AC3E}">
        <p14:creationId xmlns:p14="http://schemas.microsoft.com/office/powerpoint/2010/main" val="145628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2400" y="152400"/>
            <a:ext cx="8839200" cy="64008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IQ" sz="2400" dirty="0" smtClean="0">
                <a:solidFill>
                  <a:schemeClr val="tx1"/>
                </a:solidFill>
              </a:rPr>
              <a:t>5- ئامرازێكن بۆ هه‌ڵسه‌نگاندنی رێگاو شێوازه‌كانی وانه‌گوتنه‌وه‌ی مامۆستا.</a:t>
            </a:r>
          </a:p>
          <a:p>
            <a:pPr algn="r" rtl="1"/>
            <a:endParaRPr lang="ar-IQ" sz="2400" dirty="0" smtClean="0">
              <a:solidFill>
                <a:schemeClr val="tx1"/>
              </a:solidFill>
            </a:endParaRPr>
          </a:p>
          <a:p>
            <a:pPr algn="r" rtl="1"/>
            <a:r>
              <a:rPr lang="ar-IQ" sz="2400" dirty="0" smtClean="0">
                <a:solidFill>
                  <a:schemeClr val="tx1"/>
                </a:solidFill>
              </a:rPr>
              <a:t>6- هۆكارێكن بۆ هه‌ڵسه‌نگاندنی پرۆگرامه‌كانی خوێندن و دیاریكردنی لایه‌نی به‌هێزو لاوازیان گونجاویان به‌پێی ئامانج و قۆناغی خوێندن و ئاستی ژیری.</a:t>
            </a:r>
          </a:p>
          <a:p>
            <a:pPr algn="r" rtl="1"/>
            <a:endParaRPr lang="ar-IQ" sz="2400" dirty="0" smtClean="0">
              <a:solidFill>
                <a:schemeClr val="tx1"/>
              </a:solidFill>
            </a:endParaRPr>
          </a:p>
          <a:p>
            <a:pPr algn="r" rtl="1"/>
            <a:r>
              <a:rPr lang="ar-IQ" sz="2400" dirty="0" smtClean="0">
                <a:solidFill>
                  <a:schemeClr val="tx1"/>
                </a:solidFill>
              </a:rPr>
              <a:t>7- ئامرازن بۆ ده‌ستنیشانكردنی ئه‌و گرفتانه‌ی رووبه‌ڕووی پرۆسه‌ی فێركردن و فێربوون ده‌بنه‌وه‌. </a:t>
            </a:r>
          </a:p>
          <a:p>
            <a:pPr algn="r" rtl="1"/>
            <a:endParaRPr lang="ar-IQ" sz="2400" dirty="0" smtClean="0">
              <a:solidFill>
                <a:schemeClr val="tx1"/>
              </a:solidFill>
            </a:endParaRPr>
          </a:p>
          <a:p>
            <a:pPr algn="r" rtl="1"/>
            <a:r>
              <a:rPr lang="ar-IQ" sz="2400" dirty="0" smtClean="0">
                <a:solidFill>
                  <a:schemeClr val="tx1"/>
                </a:solidFill>
              </a:rPr>
              <a:t>8-	ئامرازیكی گرنگه‌ بۆ چه‌سپاندنی دادگه‌ری له‌نێو فێرخوازدا بۆ پێدانی نمره‌ و جیاكردنه‌وه‌یان به‌پێی ئاستیان و دابه‌شكردنیان به‌سه‌ر به‌ش و كۆلیژه‌كاندا. </a:t>
            </a:r>
            <a:endParaRPr lang="ar-IQ" sz="2400" dirty="0">
              <a:solidFill>
                <a:schemeClr val="tx1"/>
              </a:solidFill>
            </a:endParaRPr>
          </a:p>
        </p:txBody>
      </p:sp>
    </p:spTree>
    <p:extLst>
      <p:ext uri="{BB962C8B-B14F-4D97-AF65-F5344CB8AC3E}">
        <p14:creationId xmlns:p14="http://schemas.microsoft.com/office/powerpoint/2010/main" val="969023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ar-IQ" sz="3600" dirty="0" smtClean="0"/>
              <a:t>جۆرەكانی تاقیكردنەوەی ده‌ستكه‌وتی خوێندن</a:t>
            </a:r>
            <a:endParaRPr lang="en-US" sz="3600" dirty="0"/>
          </a:p>
        </p:txBody>
      </p:sp>
      <p:sp>
        <p:nvSpPr>
          <p:cNvPr id="3" name="Content Placeholder 2"/>
          <p:cNvSpPr>
            <a:spLocks noGrp="1"/>
          </p:cNvSpPr>
          <p:nvPr>
            <p:ph idx="1"/>
          </p:nvPr>
        </p:nvSpPr>
        <p:spPr>
          <a:xfrm>
            <a:off x="228600" y="1066800"/>
            <a:ext cx="8686800" cy="5715000"/>
          </a:xfrm>
          <a:solidFill>
            <a:schemeClr val="accent4">
              <a:lumMod val="40000"/>
              <a:lumOff val="60000"/>
            </a:schemeClr>
          </a:solidFill>
        </p:spPr>
        <p:txBody>
          <a:bodyPr>
            <a:normAutofit/>
          </a:bodyPr>
          <a:lstStyle/>
          <a:p>
            <a:pPr algn="r" rtl="1"/>
            <a:r>
              <a:rPr lang="ar-IQ" sz="2800" dirty="0" smtClean="0"/>
              <a:t>یه‌كه‌م: تاقیكردنەوەی زارەكی (الإختبارات الشفویە):</a:t>
            </a:r>
          </a:p>
          <a:p>
            <a:pPr algn="r" rtl="1"/>
            <a:r>
              <a:rPr lang="ar-IQ" sz="2800" dirty="0" smtClean="0"/>
              <a:t>دووه‌م: تاقیكردنەوەی نوسینەكی و جۆرەكانی:</a:t>
            </a:r>
          </a:p>
          <a:p>
            <a:pPr algn="r" rtl="1"/>
            <a:r>
              <a:rPr lang="ar-IQ" sz="2800" dirty="0" smtClean="0"/>
              <a:t>سێیه‌م: تاقیكردنەوەی كرداری (جێبەجێكردن):</a:t>
            </a:r>
            <a:r>
              <a:rPr lang="en-US" sz="2800" dirty="0" smtClean="0"/>
              <a:t> </a:t>
            </a:r>
          </a:p>
          <a:p>
            <a:pPr marL="0" indent="0" algn="r" rtl="1">
              <a:buNone/>
            </a:pPr>
            <a:endParaRPr lang="ar-IQ" sz="2800" dirty="0" smtClean="0"/>
          </a:p>
          <a:p>
            <a:pPr marL="0" indent="0" algn="r" rtl="1">
              <a:buNone/>
            </a:pPr>
            <a:r>
              <a:rPr lang="ar-IQ" sz="2800" dirty="0" smtClean="0"/>
              <a:t>یه‌كه‌م: تاقیكردنەوەی زارەكی (الإختبارات الشفویە) </a:t>
            </a:r>
            <a:r>
              <a:rPr lang="en-US" sz="2800" dirty="0" smtClean="0"/>
              <a:t> (Oral Test): </a:t>
            </a:r>
          </a:p>
          <a:p>
            <a:pPr marL="0" indent="0" algn="r" rtl="1">
              <a:buNone/>
            </a:pPr>
            <a:r>
              <a:rPr lang="ar-IQ" sz="2800" dirty="0" smtClean="0"/>
              <a:t>ئەم جۆرە تاقیكردنەوە شێوازێكی هەرە كۆنی تاقیكردنەوەكانە، كە لە بڕی نووسین پشت بە دەربرینی زارەكی دەبەستێت، لەسەر گوتن و توانای دەربڕین وەستاوە، كە نوسینی تێدا بەكارناهێنرێت و فێرخواز لە رێگەی دەمەوە (بەشێوەیەكی زارەكی) وەڵامی ئەو پرسیارانە دەداتەوە كە مامۆستا ئاراستەی دەكات.</a:t>
            </a:r>
          </a:p>
          <a:p>
            <a:pPr marL="0" indent="0" algn="r" rtl="1">
              <a:buNone/>
            </a:pPr>
            <a:endParaRPr lang="en-US" sz="2800" dirty="0"/>
          </a:p>
        </p:txBody>
      </p:sp>
    </p:spTree>
    <p:extLst>
      <p:ext uri="{BB962C8B-B14F-4D97-AF65-F5344CB8AC3E}">
        <p14:creationId xmlns:p14="http://schemas.microsoft.com/office/powerpoint/2010/main" val="3852335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553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IQ" sz="2800" b="1" dirty="0" smtClean="0">
                <a:solidFill>
                  <a:schemeClr val="tx1"/>
                </a:solidFill>
              </a:rPr>
              <a:t>تایبەتمەندییە باشەكانی تاقیكردنەوەی زارەكی:</a:t>
            </a:r>
            <a:endParaRPr lang="en-US" sz="2800" b="1" dirty="0" smtClean="0">
              <a:solidFill>
                <a:schemeClr val="tx1"/>
              </a:solidFill>
            </a:endParaRPr>
          </a:p>
          <a:p>
            <a:pPr algn="r" rtl="1"/>
            <a:endParaRPr lang="ar-IQ" sz="2800" b="1" dirty="0" smtClean="0">
              <a:solidFill>
                <a:schemeClr val="tx1"/>
              </a:solidFill>
            </a:endParaRPr>
          </a:p>
          <a:p>
            <a:pPr algn="r" rtl="1"/>
            <a:r>
              <a:rPr lang="ar-IQ" sz="2800" dirty="0" smtClean="0">
                <a:solidFill>
                  <a:schemeClr val="tx1"/>
                </a:solidFill>
              </a:rPr>
              <a:t>1 –مامۆستا دەتوانێ(فیدباكی)ڕاستەوخۆ وەربگرێت، وەڵامە هەڵەكان راست بكاتەوە</a:t>
            </a:r>
            <a:r>
              <a:rPr lang="en-US" sz="2800" dirty="0" smtClean="0">
                <a:solidFill>
                  <a:schemeClr val="tx1"/>
                </a:solidFill>
              </a:rPr>
              <a:t> .</a:t>
            </a:r>
          </a:p>
          <a:p>
            <a:pPr algn="r" rtl="1"/>
            <a:r>
              <a:rPr lang="ar-IQ" sz="2800" dirty="0" smtClean="0">
                <a:solidFill>
                  <a:schemeClr val="tx1"/>
                </a:solidFill>
              </a:rPr>
              <a:t>2 – دەرفەتی گزیكردن (قۆپی كردن) ی تێدا نییە یان زۆر كەمە.</a:t>
            </a:r>
          </a:p>
          <a:p>
            <a:pPr algn="r" rtl="1"/>
            <a:r>
              <a:rPr lang="ar-IQ" sz="2800" dirty="0" smtClean="0">
                <a:solidFill>
                  <a:schemeClr val="tx1"/>
                </a:solidFill>
              </a:rPr>
              <a:t>3 – پەیوەندی كۆمەڵایەتی نێوان مامۆستا و فێرخواز بەهێز دەكات.</a:t>
            </a:r>
          </a:p>
          <a:p>
            <a:pPr algn="r" rtl="1"/>
            <a:r>
              <a:rPr lang="ar-IQ" sz="2800" dirty="0" smtClean="0">
                <a:solidFill>
                  <a:schemeClr val="tx1"/>
                </a:solidFill>
              </a:rPr>
              <a:t>4 – بۆ قۆناغی سەرەتایی زۆر گونجاوە، چونكە لەم قۆناغەدا فێرخواز توانای نوسینی نییە یان سنوردارە.</a:t>
            </a:r>
          </a:p>
          <a:p>
            <a:pPr algn="r" rtl="1"/>
            <a:r>
              <a:rPr lang="ar-IQ" sz="2800" dirty="0" smtClean="0">
                <a:solidFill>
                  <a:schemeClr val="tx1"/>
                </a:solidFill>
              </a:rPr>
              <a:t>5 – بە پێچەوانەی تاقیكردنەوەكانی تر بۆ ئامادەكردن و ئەنجامدانی پێویستی بە كات و هەوڵی زۆر نییە.</a:t>
            </a:r>
          </a:p>
          <a:p>
            <a:pPr algn="r" rtl="1"/>
            <a:r>
              <a:rPr lang="ar-IQ" sz="2800" dirty="0" smtClean="0">
                <a:solidFill>
                  <a:schemeClr val="tx1"/>
                </a:solidFill>
              </a:rPr>
              <a:t>6 – بۆ وانەكانی فێربوونی زمان گونجاوە، بە مەبەستی چۆنیەتی فێركردنی پیت و وشە و خوێندنەوە و دەربڕینیان.</a:t>
            </a:r>
          </a:p>
          <a:p>
            <a:pPr algn="r" rtl="1"/>
            <a:r>
              <a:rPr lang="ar-IQ" sz="2800" dirty="0" smtClean="0">
                <a:solidFill>
                  <a:schemeClr val="tx1"/>
                </a:solidFill>
              </a:rPr>
              <a:t>7 – سوودی بۆ بەهێزكردنی توانای دەربڕین و گفتوگۆی فێرخواز هەیە.</a:t>
            </a:r>
          </a:p>
          <a:p>
            <a:pPr algn="r" rtl="1"/>
            <a:r>
              <a:rPr lang="ar-IQ" sz="2800" dirty="0" smtClean="0">
                <a:solidFill>
                  <a:schemeClr val="tx1"/>
                </a:solidFill>
              </a:rPr>
              <a:t>8 – ترس و دڵەڕاوكێی فێرخواز دوور دەخاتەوە. </a:t>
            </a:r>
            <a:endParaRPr lang="ar-IQ" sz="2800" dirty="0">
              <a:solidFill>
                <a:schemeClr val="tx1"/>
              </a:solidFill>
            </a:endParaRPr>
          </a:p>
        </p:txBody>
      </p:sp>
    </p:spTree>
    <p:extLst>
      <p:ext uri="{BB962C8B-B14F-4D97-AF65-F5344CB8AC3E}">
        <p14:creationId xmlns:p14="http://schemas.microsoft.com/office/powerpoint/2010/main" val="4193258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1600200"/>
            <a:ext cx="8610600" cy="5029200"/>
          </a:xfrm>
          <a:solidFill>
            <a:schemeClr val="accent4">
              <a:lumMod val="20000"/>
              <a:lumOff val="80000"/>
            </a:schemeClr>
          </a:solidFill>
        </p:spPr>
        <p:txBody>
          <a:bodyPr>
            <a:normAutofit/>
          </a:bodyPr>
          <a:lstStyle/>
          <a:p>
            <a:pPr algn="r" rtl="1"/>
            <a:r>
              <a:rPr lang="ar-IQ" sz="2800" dirty="0" smtClean="0"/>
              <a:t>1 – تایبەتمەندی كەسێتی كاری لێدەكات وەك شەرمكردن و گۆشەگیری.</a:t>
            </a:r>
          </a:p>
          <a:p>
            <a:pPr algn="r" rtl="1"/>
            <a:r>
              <a:rPr lang="ar-IQ" sz="2800" dirty="0" smtClean="0"/>
              <a:t>2 – ئەو پرسیارانەی مامۆستا ئاراستەی فێرخوازانی دەكات ئاشكرا دەبن. به‌مه‌ش فێرخوازه‌كان وه‌ڵامه‌كان له‌یه‌كتری وه‌رده‌گرن.</a:t>
            </a:r>
          </a:p>
          <a:p>
            <a:pPr algn="r" rtl="1"/>
            <a:r>
              <a:rPr lang="ar-IQ" sz="2800" dirty="0" smtClean="0"/>
              <a:t>3 – بۆ بەراورد كردنی ئاستی فێرخوازان لەگەڵ یەكتر زۆر گونجاو نییە.</a:t>
            </a:r>
          </a:p>
          <a:p>
            <a:pPr algn="r" rtl="1"/>
            <a:r>
              <a:rPr lang="ar-IQ" sz="2800" dirty="0" smtClean="0"/>
              <a:t>4 – هه‌موو بابه‌ته‌كه‌ ناگرێته‌وه‌.</a:t>
            </a:r>
          </a:p>
          <a:p>
            <a:pPr algn="r" rtl="1"/>
            <a:r>
              <a:rPr lang="ar-IQ" sz="2800" dirty="0" smtClean="0"/>
              <a:t>5 – هەندێ‌ جار دەبێتە هۆی ژاوەژاو و باری ئارامی پۆڵ تێكدەچێت.</a:t>
            </a:r>
          </a:p>
          <a:p>
            <a:pPr algn="r" rtl="1"/>
            <a:r>
              <a:rPr lang="ar-IQ" sz="2800" dirty="0" smtClean="0"/>
              <a:t>6 – دەرفەتی بەشداری كردن بۆ بەشێكی دیاریكراو دەرەخسێت</a:t>
            </a:r>
            <a:r>
              <a:rPr lang="en-US" sz="2800" dirty="0" smtClean="0"/>
              <a:t> </a:t>
            </a:r>
          </a:p>
          <a:p>
            <a:pPr algn="r" rtl="1"/>
            <a:r>
              <a:rPr lang="ar-IQ" sz="2800" dirty="0" smtClean="0"/>
              <a:t>7 – پێویستی به‌ كاتی زۆر هه‌یه‌.</a:t>
            </a:r>
          </a:p>
          <a:p>
            <a:pPr algn="r" rtl="1"/>
            <a:endParaRPr lang="en-US" sz="2800" dirty="0"/>
          </a:p>
        </p:txBody>
      </p:sp>
      <p:sp>
        <p:nvSpPr>
          <p:cNvPr id="4" name="Cloud 3"/>
          <p:cNvSpPr/>
          <p:nvPr/>
        </p:nvSpPr>
        <p:spPr>
          <a:xfrm>
            <a:off x="609600" y="159327"/>
            <a:ext cx="7848600" cy="1212273"/>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3200" b="1" dirty="0" smtClean="0">
                <a:solidFill>
                  <a:schemeClr val="tx1"/>
                </a:solidFill>
              </a:rPr>
              <a:t>خەسڵەتە خراپەكانی</a:t>
            </a:r>
            <a:endParaRPr lang="en-US" sz="3200" b="1" dirty="0">
              <a:solidFill>
                <a:schemeClr val="tx1"/>
              </a:solidFill>
            </a:endParaRPr>
          </a:p>
        </p:txBody>
      </p:sp>
    </p:spTree>
    <p:extLst>
      <p:ext uri="{BB962C8B-B14F-4D97-AF65-F5344CB8AC3E}">
        <p14:creationId xmlns:p14="http://schemas.microsoft.com/office/powerpoint/2010/main" val="2613708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990600"/>
          </a:xfrm>
          <a:solidFill>
            <a:schemeClr val="accent4">
              <a:lumMod val="60000"/>
              <a:lumOff val="40000"/>
            </a:schemeClr>
          </a:solidFill>
        </p:spPr>
        <p:txBody>
          <a:bodyPr>
            <a:normAutofit/>
          </a:bodyPr>
          <a:lstStyle/>
          <a:p>
            <a:r>
              <a:rPr lang="ar-IQ" sz="4000" dirty="0"/>
              <a:t>هه‌نگاوه‌كانی باشتركردنی تاقیكردنه‌وه‌ی زاره‌كی</a:t>
            </a:r>
            <a:r>
              <a:rPr lang="ar-IQ" dirty="0"/>
              <a:t>:</a:t>
            </a:r>
            <a:endParaRPr lang="en-US" dirty="0"/>
          </a:p>
        </p:txBody>
      </p:sp>
      <p:sp>
        <p:nvSpPr>
          <p:cNvPr id="3" name="Content Placeholder 2"/>
          <p:cNvSpPr>
            <a:spLocks noGrp="1"/>
          </p:cNvSpPr>
          <p:nvPr>
            <p:ph idx="1"/>
          </p:nvPr>
        </p:nvSpPr>
        <p:spPr>
          <a:xfrm>
            <a:off x="76200" y="1066800"/>
            <a:ext cx="8915400" cy="5638800"/>
          </a:xfrm>
          <a:solidFill>
            <a:schemeClr val="accent4">
              <a:lumMod val="20000"/>
              <a:lumOff val="80000"/>
            </a:schemeClr>
          </a:solidFill>
        </p:spPr>
        <p:txBody>
          <a:bodyPr>
            <a:normAutofit lnSpcReduction="10000"/>
          </a:bodyPr>
          <a:lstStyle/>
          <a:p>
            <a:pPr algn="r" rtl="1"/>
            <a:r>
              <a:rPr lang="ar-IQ" sz="2600" dirty="0"/>
              <a:t>پێویسته‌ جۆری پرسیاره‌كان به‌پێی ئاستی فێرخوازان ئاراسته‌ بكرێن و كاتی گونجاو بۆ وه‌ڵامدانه‌وه‌ به‌فێرخواز بدرێت.</a:t>
            </a:r>
          </a:p>
          <a:p>
            <a:pPr algn="r" rtl="1"/>
            <a:r>
              <a:rPr lang="ar-IQ" sz="2600" dirty="0" smtClean="0"/>
              <a:t>ئه‌وانه‌ی </a:t>
            </a:r>
            <a:r>
              <a:rPr lang="ar-IQ" sz="2600" dirty="0"/>
              <a:t>گرفتی زمانیان هه‌یه‌ پرسیاری بابه‌ت یان كورته‌ وه‌ڵامیان لێبكرێت و نه‌شكێنرێنه‌وه‌ و هه‌رگیز رێگه‌ به‌فێرخوازانی دیكه‌ نه‌درێت، كه‌ گاڵته‌ به‌ وه‌ڵامی هاوڕێكانیان بكه‌ن.</a:t>
            </a:r>
          </a:p>
          <a:p>
            <a:pPr algn="r" rtl="1"/>
            <a:r>
              <a:rPr lang="ar-IQ" sz="2600" dirty="0" smtClean="0"/>
              <a:t>مامۆستا </a:t>
            </a:r>
            <a:r>
              <a:rPr lang="ar-IQ" sz="2600" dirty="0"/>
              <a:t>هه‌وڵبدات به‌پێی گونجاوی كات، زۆرترین پرسیار پێشتر ئاماده‌ بكات و ئاراسته‌ی فێرخوازان بكات، تا ده‌رفه‌تی به‌شداری بۆ زۆرترینیان بره‌خسێت. </a:t>
            </a:r>
            <a:endParaRPr lang="en-US" sz="2600" dirty="0" smtClean="0"/>
          </a:p>
          <a:p>
            <a:pPr algn="r" rtl="1"/>
            <a:r>
              <a:rPr lang="ar-IQ" sz="2600" dirty="0" smtClean="0"/>
              <a:t>بۆ </a:t>
            </a:r>
            <a:r>
              <a:rPr lang="ar-IQ" sz="2600" dirty="0"/>
              <a:t>هه‌ڵسه‌نگاندنی رۆژانه‌ مامۆستا ته‌نها پشت به‌ تاقیكردنه‌وه‌ی زاره‌كی ئاستی به‌شداری فێرخواز له‌ وه‌ڵامدانه‌وه‌ی پرسیاره‌كانی ناو پۆل نه‌به‌ستێت، به‌ڵكو چالاكییه‌كانی دیكه‌ش له‌به‌رچاو بگرێت وه‌ك جێبه‌جێكردنی ئه‌ركی ماڵه‌وه‌.</a:t>
            </a:r>
          </a:p>
          <a:p>
            <a:pPr algn="r" rtl="1"/>
            <a:r>
              <a:rPr lang="ar-IQ" sz="2600" dirty="0" smtClean="0"/>
              <a:t>كه‌مكردنه‌وه‌ی </a:t>
            </a:r>
            <a:r>
              <a:rPr lang="ar-IQ" sz="2600" dirty="0"/>
              <a:t>كاریگه‌ری دڵه‌ڕاوكێ و شله‌ژان لای فێرخواز و ئاسانكاریكردن له‌ وه‌ڵامدانه‌وه‌ی پرسیاره‌كان.</a:t>
            </a:r>
          </a:p>
          <a:p>
            <a:pPr algn="r" rtl="1"/>
            <a:r>
              <a:rPr lang="ar-IQ" sz="2600" dirty="0" smtClean="0"/>
              <a:t>دووركه‌وتنه‌وه‌ </a:t>
            </a:r>
            <a:r>
              <a:rPr lang="ar-IQ" sz="2600" dirty="0"/>
              <a:t>له‌ توندوتیژی و به‌كارهێنانی وشه‌ی بێزاركه‌رو سزا له‌كاتی وه‌رگرتنه‌وه‌ی وه‌ڵام.</a:t>
            </a:r>
          </a:p>
          <a:p>
            <a:pPr algn="r" rtl="1"/>
            <a:endParaRPr lang="en-US" sz="2800" dirty="0"/>
          </a:p>
        </p:txBody>
      </p:sp>
    </p:spTree>
    <p:extLst>
      <p:ext uri="{BB962C8B-B14F-4D97-AF65-F5344CB8AC3E}">
        <p14:creationId xmlns:p14="http://schemas.microsoft.com/office/powerpoint/2010/main" val="3645707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endParaRPr lang="en-US" dirty="0"/>
          </a:p>
        </p:txBody>
      </p:sp>
      <p:sp>
        <p:nvSpPr>
          <p:cNvPr id="3" name="Content Placeholder 2"/>
          <p:cNvSpPr>
            <a:spLocks noGrp="1"/>
          </p:cNvSpPr>
          <p:nvPr>
            <p:ph idx="1"/>
          </p:nvPr>
        </p:nvSpPr>
        <p:spPr>
          <a:xfrm>
            <a:off x="152400" y="1371600"/>
            <a:ext cx="8839200" cy="5334000"/>
          </a:xfrm>
          <a:solidFill>
            <a:schemeClr val="accent4">
              <a:lumMod val="20000"/>
              <a:lumOff val="80000"/>
            </a:schemeClr>
          </a:solidFill>
        </p:spPr>
        <p:txBody>
          <a:bodyPr>
            <a:normAutofit/>
          </a:bodyPr>
          <a:lstStyle/>
          <a:p>
            <a:pPr marL="0" indent="0" algn="r" rtl="1">
              <a:buNone/>
            </a:pPr>
            <a:r>
              <a:rPr lang="ar-IQ" sz="2800" dirty="0"/>
              <a:t>ئەو تاقیكردنەوانە دەگرێتەوە كە قوتابیان وه‌ڵامی پرسیاره‌كان‌ به‌شێوه‌ی وتاری له‌سه‌ر وەرەقە وەڵام دەدەنەوە. به‌یه‌كێك له‌ به‌ربڵاوترین جۆره‌كانی تاقیكردنه‌وه‌ داده‌نرێن، كه‌ له‌ زۆربه‌ی قۆناغه‌كانی خوێندن پشتیان پێده‌به‌سترێت. </a:t>
            </a:r>
            <a:endParaRPr lang="en-US" sz="2800" dirty="0" smtClean="0"/>
          </a:p>
          <a:p>
            <a:pPr marL="0" indent="0" algn="r" rtl="1">
              <a:buNone/>
            </a:pPr>
            <a:r>
              <a:rPr lang="ar-IQ" sz="2800" dirty="0"/>
              <a:t>گرنگترین جۆرەكانی تاقیكردنەوەی نوسینەكی:</a:t>
            </a:r>
          </a:p>
          <a:p>
            <a:pPr algn="r" rtl="1"/>
            <a:r>
              <a:rPr lang="ar-IQ" sz="2800" dirty="0"/>
              <a:t>1 - تاقیكردنەوەی وتاری </a:t>
            </a:r>
            <a:endParaRPr lang="en-US" sz="2800" dirty="0" smtClean="0"/>
          </a:p>
          <a:p>
            <a:pPr algn="r" rtl="1"/>
            <a:endParaRPr lang="ar-IQ" sz="2800" dirty="0"/>
          </a:p>
          <a:p>
            <a:pPr algn="r" rtl="1"/>
            <a:endParaRPr lang="en-US" sz="2800" dirty="0"/>
          </a:p>
        </p:txBody>
      </p:sp>
      <p:sp>
        <p:nvSpPr>
          <p:cNvPr id="5" name="Flowchart: Terminator 4"/>
          <p:cNvSpPr/>
          <p:nvPr/>
        </p:nvSpPr>
        <p:spPr>
          <a:xfrm>
            <a:off x="568037" y="152400"/>
            <a:ext cx="7772400" cy="990600"/>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3600" dirty="0">
                <a:solidFill>
                  <a:schemeClr val="tx1"/>
                </a:solidFill>
              </a:rPr>
              <a:t>دووه‌م: تاقیكردنەوەی نوسینەكی و جۆرەكانی</a:t>
            </a:r>
            <a:r>
              <a:rPr lang="ar-IQ" dirty="0"/>
              <a:t>:</a:t>
            </a:r>
            <a:endParaRPr lang="en-US" dirty="0"/>
          </a:p>
        </p:txBody>
      </p:sp>
    </p:spTree>
    <p:extLst>
      <p:ext uri="{BB962C8B-B14F-4D97-AF65-F5344CB8AC3E}">
        <p14:creationId xmlns:p14="http://schemas.microsoft.com/office/powerpoint/2010/main" val="3567151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7924800" cy="548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77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704</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ثيَوانة وهةلسةنطاندن </vt:lpstr>
      <vt:lpstr>تاقیكردنه‌وه‌ی ده‌ستكه‌وتی خوێندن چییه‌؟</vt:lpstr>
      <vt:lpstr>PowerPoint Presentation</vt:lpstr>
      <vt:lpstr>جۆرەكانی تاقیكردنەوەی ده‌ستكه‌وتی خوێندن</vt:lpstr>
      <vt:lpstr>PowerPoint Presentation</vt:lpstr>
      <vt:lpstr>PowerPoint Presentation</vt:lpstr>
      <vt:lpstr>هه‌نگاوه‌كانی باشتركردنی تاقیكردنه‌وه‌ی زاره‌كی:</vt:lpstr>
      <vt:lpstr>PowerPoint Presentation</vt:lpstr>
      <vt:lpstr>PowerPoint Presentation</vt:lpstr>
      <vt:lpstr>گرنگترین جۆرەكانی تاقیكردنەوەی نوسینەكی: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ثيَوانة وهةلسةنطاندن</dc:title>
  <dc:creator>BAREZ</dc:creator>
  <cp:lastModifiedBy>BAREZ</cp:lastModifiedBy>
  <cp:revision>16</cp:revision>
  <dcterms:created xsi:type="dcterms:W3CDTF">2022-10-09T12:56:18Z</dcterms:created>
  <dcterms:modified xsi:type="dcterms:W3CDTF">2022-10-10T07:06:15Z</dcterms:modified>
</cp:coreProperties>
</file>