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F80C4E-102E-48EB-BA7A-2F04F98424A0}"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4276628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80C4E-102E-48EB-BA7A-2F04F98424A0}"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112747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80C4E-102E-48EB-BA7A-2F04F98424A0}"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10473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80C4E-102E-48EB-BA7A-2F04F98424A0}"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139043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F80C4E-102E-48EB-BA7A-2F04F98424A0}"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416058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F80C4E-102E-48EB-BA7A-2F04F98424A0}"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1413878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F80C4E-102E-48EB-BA7A-2F04F98424A0}" type="datetimeFigureOut">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60695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80C4E-102E-48EB-BA7A-2F04F98424A0}"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80136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80C4E-102E-48EB-BA7A-2F04F98424A0}" type="datetimeFigureOut">
              <a:rPr lang="en-US" smtClean="0"/>
              <a:t>11/11/2022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3286846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80C4E-102E-48EB-BA7A-2F04F98424A0}"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395946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80C4E-102E-48EB-BA7A-2F04F98424A0}"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3802-2D5C-4F96-BDC1-759BB098AAFA}" type="slidenum">
              <a:rPr lang="en-US" smtClean="0"/>
              <a:t>‹#›</a:t>
            </a:fld>
            <a:endParaRPr lang="en-US"/>
          </a:p>
        </p:txBody>
      </p:sp>
    </p:spTree>
    <p:extLst>
      <p:ext uri="{BB962C8B-B14F-4D97-AF65-F5344CB8AC3E}">
        <p14:creationId xmlns:p14="http://schemas.microsoft.com/office/powerpoint/2010/main" val="209033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80C4E-102E-48EB-BA7A-2F04F98424A0}" type="datetimeFigureOut">
              <a:rPr lang="en-US" smtClean="0"/>
              <a:t>11/11/2022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C3802-2D5C-4F96-BDC1-759BB098AAFA}" type="slidenum">
              <a:rPr lang="en-US" smtClean="0"/>
              <a:t>‹#›</a:t>
            </a:fld>
            <a:endParaRPr lang="en-US"/>
          </a:p>
        </p:txBody>
      </p:sp>
    </p:spTree>
    <p:extLst>
      <p:ext uri="{BB962C8B-B14F-4D97-AF65-F5344CB8AC3E}">
        <p14:creationId xmlns:p14="http://schemas.microsoft.com/office/powerpoint/2010/main" val="4054647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839200" cy="1066799"/>
          </a:xfrm>
          <a:solidFill>
            <a:schemeClr val="accent3">
              <a:lumMod val="60000"/>
              <a:lumOff val="40000"/>
            </a:schemeClr>
          </a:solidFill>
        </p:spPr>
        <p:txBody>
          <a:bodyPr>
            <a:normAutofit/>
          </a:bodyPr>
          <a:lstStyle/>
          <a:p>
            <a:r>
              <a:rPr lang="ar-SA" sz="4000" dirty="0" smtClean="0"/>
              <a:t>دووه‌م: هه‌ڵسه‌نگاندن به‌پێی سه‌رچاوه‌ (مه‌رجه‌ع):</a:t>
            </a:r>
            <a:endParaRPr lang="en-US" sz="4000" dirty="0"/>
          </a:p>
        </p:txBody>
      </p:sp>
      <p:sp>
        <p:nvSpPr>
          <p:cNvPr id="3" name="Subtitle 2"/>
          <p:cNvSpPr>
            <a:spLocks noGrp="1"/>
          </p:cNvSpPr>
          <p:nvPr>
            <p:ph type="subTitle" idx="1"/>
          </p:nvPr>
        </p:nvSpPr>
        <p:spPr>
          <a:xfrm>
            <a:off x="76200" y="1295400"/>
            <a:ext cx="8991600" cy="5486400"/>
          </a:xfrm>
          <a:solidFill>
            <a:schemeClr val="bg1"/>
          </a:solidFill>
        </p:spPr>
        <p:txBody>
          <a:bodyPr>
            <a:normAutofit/>
          </a:bodyPr>
          <a:lstStyle/>
          <a:p>
            <a:pPr algn="r" rtl="1"/>
            <a:r>
              <a:rPr lang="ar-SA" dirty="0" smtClean="0"/>
              <a:t>1</a:t>
            </a:r>
            <a:r>
              <a:rPr lang="ar-SA" dirty="0" smtClean="0">
                <a:solidFill>
                  <a:schemeClr val="tx1"/>
                </a:solidFill>
              </a:rPr>
              <a:t>-هه‌ڵسه‌نگاندنی پێوه‌ری (التقويم المعياري المرجع) (</a:t>
            </a:r>
            <a:r>
              <a:rPr lang="en-US" dirty="0" smtClean="0">
                <a:solidFill>
                  <a:schemeClr val="tx1"/>
                </a:solidFill>
              </a:rPr>
              <a:t>Norm   </a:t>
            </a:r>
            <a:r>
              <a:rPr lang="ar-SA" dirty="0">
                <a:solidFill>
                  <a:schemeClr val="tx1"/>
                </a:solidFill>
              </a:rPr>
              <a:t> </a:t>
            </a:r>
            <a:r>
              <a:rPr lang="ar-SA" dirty="0" smtClean="0">
                <a:solidFill>
                  <a:schemeClr val="tx1"/>
                </a:solidFill>
              </a:rPr>
              <a:t> </a:t>
            </a:r>
            <a:r>
              <a:rPr lang="en-US" dirty="0" smtClean="0">
                <a:solidFill>
                  <a:schemeClr val="tx1"/>
                </a:solidFill>
              </a:rPr>
              <a:t>Referenced Evaluation </a:t>
            </a:r>
            <a:r>
              <a:rPr lang="ar-SA" dirty="0" smtClean="0">
                <a:solidFill>
                  <a:schemeClr val="tx1"/>
                </a:solidFill>
              </a:rPr>
              <a:t>) لەم جۆرە هەڵسەنگاندنەدا ، بەپێی پێوەری تایبەتی كە بە زۆری ناوەندی ژمێرەیی (الوسط الحسابی)يە، بڕیار لەسەر كار و چالاكی و بەرهەمەكانی تاك دەدرێت، واتە كاتێك تاقیكردنەوە و ئەزموون بۆ كۆمەڵێك فێرخواز دەكرێت و هەریەكیان نمرەی خۆی وەردەگرێت دواتر هەموو نمرەكان كۆدەكرێنەوە و دابەشی سەر ژمارەی فێرخوازەكان دەكرێت دەرئەنجامی ئەم دابەش كردنە دەبێت بە ناوەندی ژمێرەیی (پێوەر) بۆ هەموو نمرەكانی تر، واتە لە رێگای ئەو پێوەرە (ناوەندی ژمێرەیی) بڕیار لەسەر ئاست و باش و خراپی فێرخوازەكانی تر دەدەین .</a:t>
            </a:r>
          </a:p>
          <a:p>
            <a:pPr algn="r" rtl="1"/>
            <a:endParaRPr lang="en-US" dirty="0">
              <a:solidFill>
                <a:schemeClr val="tx1"/>
              </a:solidFill>
            </a:endParaRPr>
          </a:p>
        </p:txBody>
      </p:sp>
    </p:spTree>
    <p:extLst>
      <p:ext uri="{BB962C8B-B14F-4D97-AF65-F5344CB8AC3E}">
        <p14:creationId xmlns:p14="http://schemas.microsoft.com/office/powerpoint/2010/main" val="350278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629400"/>
          </a:xfrm>
          <a:solidFill>
            <a:schemeClr val="bg1"/>
          </a:solidFill>
        </p:spPr>
        <p:txBody>
          <a:bodyPr>
            <a:normAutofit/>
          </a:bodyPr>
          <a:lstStyle/>
          <a:p>
            <a:pPr algn="r"/>
            <a:r>
              <a:rPr lang="ar-SA" sz="2800" dirty="0" smtClean="0"/>
              <a:t>ئینجا ئەوانەی كە نمرەكانیان یەكسان بێت بەو پێوەرە ( ناوەندی ژمێرەیی ) ئەوا دەڵێین مام ناوەندین، بەڵام ئەوانەی كە نمرەكانیان لە خوار ئەو پێوەرە بێت ئەوا بڕیار دەدەین و دەڵێین ئاستی چالاكی و كارەكانیان لە خوار ناوەند و ناوەڕاستەوەیە لە كاتێكدا ئەوانەی نمرەكانیان لە سەر و ئەو پێوەرەوە بێت، بڕیار دەدەین و دەڵێین ئاستی ئەو كەسانە لەسەرو ناوەند و ناوەراستەوەیە، بۆ نموونە: كاتێك مامۆستا دە (10) فێرخواز تاقی دەكاتەوە و لە رێگەی كۆمەڵێك پرسیارەوە ئاستی تێگەیشتنیان هەڵدەسەنگێنی و دواتر ئەو دە( 10 ) فێرخوازە ئەم نمرانە وەردەگرن:</a:t>
            </a:r>
            <a:br>
              <a:rPr lang="ar-SA" sz="2800" dirty="0" smtClean="0"/>
            </a:br>
            <a:r>
              <a:rPr lang="ar-SA" sz="2800" dirty="0" smtClean="0"/>
              <a:t>{ 60 ، 80 ، 69 ، 58 ، 40 ، 65 ، 70 ، 90 ، 93 ، 85} دوای كۆكردنەوەی هەموو ئەو نمرانەی كە دەكاتە ( 710 )، دوای ئەوە كۆی ئەم ژمارانە دابەشی ژمارەی فێرخوازەكان دەكەین { 170 ÷10= 71 }، ئەو كاتە بۆمان دەردەكەوێت كە ناوەندی ژمێرەیی یەكسانە بە ( 71 ) ئەم ژمارەیە دەبێت بە پێوەر و سەرچاوە (مەرجەع ) بۆ هەڵسەنگاندنی ئاستی ئەو ( 10 ) فێرخوازە</a:t>
            </a:r>
            <a:endParaRPr lang="en-US" sz="2800" dirty="0"/>
          </a:p>
        </p:txBody>
      </p:sp>
    </p:spTree>
    <p:extLst>
      <p:ext uri="{BB962C8B-B14F-4D97-AF65-F5344CB8AC3E}">
        <p14:creationId xmlns:p14="http://schemas.microsoft.com/office/powerpoint/2010/main" val="3321833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199"/>
            <a:ext cx="8991600" cy="1219201"/>
          </a:xfrm>
          <a:solidFill>
            <a:schemeClr val="accent3">
              <a:lumMod val="60000"/>
              <a:lumOff val="40000"/>
            </a:schemeClr>
          </a:solidFill>
        </p:spPr>
        <p:txBody>
          <a:bodyPr>
            <a:normAutofit fontScale="90000"/>
          </a:bodyPr>
          <a:lstStyle/>
          <a:p>
            <a:pPr algn="r" rtl="1"/>
            <a:r>
              <a:rPr lang="ar-SA" dirty="0" smtClean="0"/>
              <a:t>2-	</a:t>
            </a:r>
            <a:r>
              <a:rPr lang="ar-SA" sz="4000" dirty="0" smtClean="0"/>
              <a:t>هه‌ڵسه‌نگاندنی مه‌رجی و سه‌نگی (التقویم المحكی) </a:t>
            </a:r>
            <a:r>
              <a:rPr lang="en-US" sz="4000" dirty="0" smtClean="0"/>
              <a:t>Criterion Referenced Evaluation)</a:t>
            </a:r>
            <a:r>
              <a:rPr lang="ar-SA" dirty="0" smtClean="0"/>
              <a:t>)</a:t>
            </a:r>
            <a:endParaRPr lang="en-US" dirty="0"/>
          </a:p>
        </p:txBody>
      </p:sp>
      <p:sp>
        <p:nvSpPr>
          <p:cNvPr id="3" name="Subtitle 2"/>
          <p:cNvSpPr>
            <a:spLocks noGrp="1"/>
          </p:cNvSpPr>
          <p:nvPr>
            <p:ph type="subTitle" idx="1"/>
          </p:nvPr>
        </p:nvSpPr>
        <p:spPr>
          <a:xfrm>
            <a:off x="76200" y="1371600"/>
            <a:ext cx="8991600" cy="5410200"/>
          </a:xfrm>
        </p:spPr>
        <p:txBody>
          <a:bodyPr>
            <a:normAutofit fontScale="92500" lnSpcReduction="20000"/>
          </a:bodyPr>
          <a:lstStyle/>
          <a:p>
            <a:pPr algn="just" rtl="1"/>
            <a:r>
              <a:rPr lang="ar-SA" dirty="0" smtClean="0">
                <a:solidFill>
                  <a:schemeClr val="tx1"/>
                </a:solidFill>
              </a:rPr>
              <a:t>لەم جۆرە هەڵسەنگاندنەدا،  هەر لە پێشەوەو لە سەرەتاوە سەنگ و مەرج و ( مەحەكی ) تایبەتی دیاری دەكرێن  و دواتر ئاست و بەرهەم و چالاكیەكانی تاك  بە ئەو مەرج و(  مەحەكە ) بەراورد دەكرێت و لە رێگەی ئەو مەرج و سەنگ و ( مەحەكە )ەوە هەڵسەنگاندن  دەكرێت.  واتە هەر لە یەكەم  جار و پێش  تاقیكردنەوە و ئەزموونەكە  ئاست  و مەرج و ( مەحەكی ) تایبەت دادەنرێت  و دەبێت ئەو كەسە بگاتە ئەو ئاست و مەرج و ( مەحەكە ) ئینجا بە سەركەوتوو دادەنریت.  </a:t>
            </a:r>
          </a:p>
          <a:p>
            <a:pPr algn="just" rtl="1"/>
            <a:r>
              <a:rPr lang="ar-SA" dirty="0" smtClean="0">
                <a:solidFill>
                  <a:schemeClr val="tx1"/>
                </a:solidFill>
              </a:rPr>
              <a:t>بۆ نموونە مامۆستای زمان كاتێك  فێرخوازەكانی  تاقی دەكاتەوە هەر پێش تاقیكردنەوەكە  ئاست  و مەرج و ( مەحەكی ) تایبەتی  بۆ فێرخوازەكان  دادەنێت  دەڵێت  دەبێت  فێرخواز  بە سەركەوتووانە  مانای ( 90 ) وشە لە كۆی ( 100 )  وشە بزانێت.  واتە  لێرەدا ( 90 ) نەوەد  وشە مەرج  و سەنگ و ( مەحەكە ) بۆ سەركەوتن  و دەرچوونی فێرخوازەكان.</a:t>
            </a:r>
          </a:p>
          <a:p>
            <a:pPr algn="r"/>
            <a:endParaRPr lang="en-US" dirty="0"/>
          </a:p>
        </p:txBody>
      </p:sp>
    </p:spTree>
    <p:extLst>
      <p:ext uri="{BB962C8B-B14F-4D97-AF65-F5344CB8AC3E}">
        <p14:creationId xmlns:p14="http://schemas.microsoft.com/office/powerpoint/2010/main" val="890756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6553200"/>
          </a:xfrm>
        </p:spPr>
        <p:txBody>
          <a:bodyPr>
            <a:normAutofit fontScale="90000"/>
          </a:bodyPr>
          <a:lstStyle/>
          <a:p>
            <a:pPr algn="just" rtl="1"/>
            <a:r>
              <a:rPr lang="ar-SA" dirty="0" smtClean="0"/>
              <a:t> </a:t>
            </a:r>
            <a:r>
              <a:rPr lang="ar-SA" sz="3100" dirty="0" smtClean="0"/>
              <a:t>ئینجا ئەگەر هەر فێرخوازێك بە سەركەوتووانە مانای ( 90 ) وشەی  زانی و گەیشتە ئەو مەرج و ئاست و سەنگ و ( مەحەكە )ی مامۆستا دایناوە، ئەوا بەسەركەوتوو دادەنرێ‌، بەڵام ئەو كەسەی كە تەنها مانای ( 89 ) وشە یان كەمتر دەزانێ‌  لەو ئاست و مەرج و ( مەحەكە )ی  مامۆستا دایناوە، ئەوا بە دەرنەچوون  لە قەڵەم  دەدرێت، لەوانەیە هیچ كەس</a:t>
            </a:r>
            <a:r>
              <a:rPr lang="ar-SA" dirty="0" smtClean="0"/>
              <a:t> </a:t>
            </a:r>
            <a:r>
              <a:rPr lang="ar-SA" sz="3600" dirty="0" smtClean="0"/>
              <a:t>نەگاتە ئەو مەرج و ئاستە و مانای ( 90 ) وشە نەزانێ‌ تەنها مانای ( 87 ) وشە بزانی پێش هەموو هاوڕێكانی بكەوێ، بەڵام هەر بە سەرنەكەوتوو و دەرنەچوو وەك  هاوڕێكانی تری  لە قەڵەم دەدرێ‌.  لەبەر ئەوەی نەیتوانیوە بگاتە ئەو ئاست و مەرج و ( مەحەكە )ی مامۆستا هەر لە سەرەتاوە پێش تاقیكردنەوەكە دایناوە.  هەرچەندە یەكەمی  هاوڕێ‌  و هاوتەمەنەكانیەتی، چونكە لەم  جۆرە  هەڵسەنگاندنە  پشت بە پێوەر و ناوەندی  ژمێری  گروپەكە نابەسترێت،  بەڵكو پشت  بە ئاست  و </a:t>
            </a:r>
            <a:r>
              <a:rPr lang="ar-SA" sz="3100" dirty="0" smtClean="0"/>
              <a:t>مەرج  و ( مەحەكی ) پێش  وەختەی  نەگۆر  دەبەستێت </a:t>
            </a:r>
            <a:endParaRPr lang="en-US" sz="3100" dirty="0"/>
          </a:p>
        </p:txBody>
      </p:sp>
    </p:spTree>
    <p:extLst>
      <p:ext uri="{BB962C8B-B14F-4D97-AF65-F5344CB8AC3E}">
        <p14:creationId xmlns:p14="http://schemas.microsoft.com/office/powerpoint/2010/main" val="298917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066800"/>
          </a:xfrm>
          <a:solidFill>
            <a:schemeClr val="accent3">
              <a:lumMod val="60000"/>
              <a:lumOff val="40000"/>
            </a:schemeClr>
          </a:solidFill>
        </p:spPr>
        <p:txBody>
          <a:bodyPr/>
          <a:lstStyle/>
          <a:p>
            <a:pPr rtl="1"/>
            <a:r>
              <a:rPr lang="ar-SA" dirty="0" smtClean="0"/>
              <a:t>نرخاندن (به‌ها پێدان) (تقییم) چییه‌؟</a:t>
            </a:r>
            <a:endParaRPr lang="en-US" dirty="0"/>
          </a:p>
        </p:txBody>
      </p:sp>
      <p:sp>
        <p:nvSpPr>
          <p:cNvPr id="3" name="Content Placeholder 2"/>
          <p:cNvSpPr>
            <a:spLocks noGrp="1"/>
          </p:cNvSpPr>
          <p:nvPr>
            <p:ph idx="1"/>
          </p:nvPr>
        </p:nvSpPr>
        <p:spPr>
          <a:xfrm>
            <a:off x="76200" y="1295400"/>
            <a:ext cx="8915400" cy="5410200"/>
          </a:xfrm>
        </p:spPr>
        <p:txBody>
          <a:bodyPr>
            <a:normAutofit lnSpcReduction="10000"/>
          </a:bodyPr>
          <a:lstStyle/>
          <a:p>
            <a:pPr algn="just" rtl="1"/>
            <a:r>
              <a:rPr lang="ar-SA" sz="2800" dirty="0" smtClean="0"/>
              <a:t>زاراوه‌ی نرخاندن (التقیم)، بریتییه‌ له‌: پێدانی نرخ یان بڕیاردان له‌سه‌ر ئه‌و شته‌ی یان ئه‌و دیارده‌یه‌ی كه‌ به‌پێی پێوه‌رێكی دیاریكراو پێوانه‌كراوه‌، به‌ په‌سه‌ندكردنی یان ره‌تكردنه‌وه‌ی. یان بریتییه‌ له‌ وه‌سفكردنی (وێناكردنی) شتێك له‌ رووی جۆرایه‌تییه‌وه‌، كه‌ پرۆسه‌یه‌كی به‌رته‌سكتره‌ له‌ هه‌ڵسه‌نگاندن و به‌رفراوانتره‌ له‌ پێوانه‌كردن. ئه‌ركی كۆكردنه‌وه‌ی زانیارییه‌ له‌سه‌ر تاك له‌ رێگه‌ی به‌كارهێنانی ئامرازی جۆراوجۆر، به‌مه‌به‌ستی ئاماده‌كاری بۆ ده‌ركردنی بڕیار و حوكمدان له‌سه‌ر خه‌سڵه‌ته‌كان. </a:t>
            </a:r>
            <a:endParaRPr lang="en-US" sz="2800" dirty="0" smtClean="0"/>
          </a:p>
          <a:p>
            <a:pPr algn="r" rtl="1"/>
            <a:r>
              <a:rPr lang="ar-SA" sz="2800" dirty="0" smtClean="0"/>
              <a:t>(نرخاندن = وه‌سفی بڕ + وه‌سفی جۆر + بڕیاردان).</a:t>
            </a:r>
          </a:p>
          <a:p>
            <a:pPr algn="just" rtl="1"/>
            <a:r>
              <a:rPr lang="ar-SA" sz="2800" dirty="0" smtClean="0"/>
              <a:t>له‌ بواری په‌روه‌رده‌ و فێركردندا، به‌دوای هه‌ردوو كرداری پێوان و نرخاندن، هه‌ڵسه‌نگاندن دێت. كه‌ له هه‌ردوو كرداره‌كه‌ی دیكه‌ فراوانتره‌ و نابێت فه‌رامۆش بكرێت، چونكه‌ به‌هۆی ئه‌م كرداره‌وه‌ ته‌واوی پرۆسه‌كه‌ هه‌ڵده‌سه‌نگرێت و خاڵه‌ به‌هێزو لاوازه‌كانی ده‌خێنه‌ڕوو، پاشان هه‌نگاو بۆ به‌ره‌و پێشبردن و گه‌شه‌كردنیان ده‌نرێت.</a:t>
            </a:r>
          </a:p>
          <a:p>
            <a:pPr algn="just" rtl="1"/>
            <a:endParaRPr lang="en-US" sz="2800" dirty="0"/>
          </a:p>
        </p:txBody>
      </p:sp>
    </p:spTree>
    <p:extLst>
      <p:ext uri="{BB962C8B-B14F-4D97-AF65-F5344CB8AC3E}">
        <p14:creationId xmlns:p14="http://schemas.microsoft.com/office/powerpoint/2010/main" val="200378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4038600"/>
          </a:xfrm>
        </p:spPr>
        <p:txBody>
          <a:bodyPr>
            <a:noAutofit/>
          </a:bodyPr>
          <a:lstStyle/>
          <a:p>
            <a:pPr algn="just" rtl="1"/>
            <a:r>
              <a:rPr lang="ar-SA" sz="3200" dirty="0" smtClean="0"/>
              <a:t>كه‌واته‌ ئێمه‌ كاتێك پرۆسه‌ی نرخاندن(به‌هاپێدان) به‌ ئه‌نجام</a:t>
            </a:r>
            <a:r>
              <a:rPr lang="en-US" sz="3200" dirty="0" smtClean="0"/>
              <a:t> </a:t>
            </a:r>
            <a:r>
              <a:rPr lang="ar-SA" sz="3200" dirty="0" smtClean="0"/>
              <a:t>ده‌گه‌یه‌نین، ئامانجمان دیاریكردنی خاڵه‌ لاوازو به‌هێزه‌كانی فێرخوازه‌، به‌ڵام كاتێك هه‌ڵسه‌نگاندن ده‌كه‌ین، مه‌به‌ستمان بڕیاردان و دانانی رێگا چاره‌ی گونجاوه‌ بۆ چاككردن و به‌هێزكردن و راستكردنه‌وه‌ی ره‌فتاره‌ لاوازه‌كان، كه‌واته‌ هه‌ڵسه‌نگاندن به‌رفراوانتر و سه‌رتاسه‌ریتره‌ و ته‌نها مه‌به‌ست لێی بڕیاردان و به‌هاپێدان نییه‌، به‌ڵكو چاككردن و گۆڕانكاریكردنیش له‌خۆ ده‌گرێت.</a:t>
            </a:r>
            <a:endParaRPr lang="en-US" sz="3200" dirty="0"/>
          </a:p>
        </p:txBody>
      </p:sp>
    </p:spTree>
    <p:extLst>
      <p:ext uri="{BB962C8B-B14F-4D97-AF65-F5344CB8AC3E}">
        <p14:creationId xmlns:p14="http://schemas.microsoft.com/office/powerpoint/2010/main" val="462211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710</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دووه‌م: هه‌ڵسه‌نگاندن به‌پێی سه‌رچاوه‌ (مه‌رجه‌ع):</vt:lpstr>
      <vt:lpstr>ئینجا ئەوانەی كە نمرەكانیان یەكسان بێت بەو پێوەرە ( ناوەندی ژمێرەیی ) ئەوا دەڵێین مام ناوەندین، بەڵام ئەوانەی كە نمرەكانیان لە خوار ئەو پێوەرە بێت ئەوا بڕیار دەدەین و دەڵێین ئاستی چالاكی و كارەكانیان لە خوار ناوەند و ناوەڕاستەوەیە لە كاتێكدا ئەوانەی نمرەكانیان لە سەر و ئەو پێوەرەوە بێت، بڕیار دەدەین و دەڵێین ئاستی ئەو كەسانە لەسەرو ناوەند و ناوەراستەوەیە، بۆ نموونە: كاتێك مامۆستا دە (10) فێرخواز تاقی دەكاتەوە و لە رێگەی كۆمەڵێك پرسیارەوە ئاستی تێگەیشتنیان هەڵدەسەنگێنی و دواتر ئەو دە( 10 ) فێرخوازە ئەم نمرانە وەردەگرن: { 60 ، 80 ، 69 ، 58 ، 40 ، 65 ، 70 ، 90 ، 93 ، 85} دوای كۆكردنەوەی هەموو ئەو نمرانەی كە دەكاتە ( 710 )، دوای ئەوە كۆی ئەم ژمارانە دابەشی ژمارەی فێرخوازەكان دەكەین { 170 ÷10= 71 }، ئەو كاتە بۆمان دەردەكەوێت كە ناوەندی ژمێرەیی یەكسانە بە ( 71 ) ئەم ژمارەیە دەبێت بە پێوەر و سەرچاوە (مەرجەع ) بۆ هەڵسەنگاندنی ئاستی ئەو ( 10 ) فێرخوازە</vt:lpstr>
      <vt:lpstr>2- هه‌ڵسه‌نگاندنی مه‌رجی و سه‌نگی (التقویم المحكی) Criterion Referenced Evaluation))</vt:lpstr>
      <vt:lpstr> ئینجا ئەگەر هەر فێرخوازێك بە سەركەوتووانە مانای ( 90 ) وشەی  زانی و گەیشتە ئەو مەرج و ئاست و سەنگ و ( مەحەكە )ی مامۆستا دایناوە، ئەوا بەسەركەوتوو دادەنرێ‌، بەڵام ئەو كەسەی كە تەنها مانای ( 89 ) وشە یان كەمتر دەزانێ‌  لەو ئاست و مەرج و ( مەحەكە )ی  مامۆستا دایناوە، ئەوا بە دەرنەچوون  لە قەڵەم  دەدرێت، لەوانەیە هیچ كەس نەگاتە ئەو مەرج و ئاستە و مانای ( 90 ) وشە نەزانێ‌ تەنها مانای ( 87 ) وشە بزانی پێش هەموو هاوڕێكانی بكەوێ، بەڵام هەر بە سەرنەكەوتوو و دەرنەچوو وەك  هاوڕێكانی تری  لە قەڵەم دەدرێ‌.  لەبەر ئەوەی نەیتوانیوە بگاتە ئەو ئاست و مەرج و ( مەحەكە )ی مامۆستا هەر لە سەرەتاوە پێش تاقیكردنەوەكە دایناوە.  هەرچەندە یەكەمی  هاوڕێ‌  و هاوتەمەنەكانیەتی، چونكە لەم  جۆرە  هەڵسەنگاندنە  پشت بە پێوەر و ناوەندی  ژمێری  گروپەكە نابەسترێت،  بەڵكو پشت  بە ئاست  و مەرج  و ( مەحەكی ) پێش  وەختەی  نەگۆر  دەبەستێت </vt:lpstr>
      <vt:lpstr>نرخاندن (به‌ها پێدان) (تقییم) چییه‌؟</vt:lpstr>
      <vt:lpstr>كه‌واته‌ ئێمه‌ كاتێك پرۆسه‌ی نرخاندن(به‌هاپێدان) به‌ ئه‌نجام ده‌گه‌یه‌نین، ئامانجمان دیاریكردنی خاڵه‌ لاوازو به‌هێزه‌كانی فێرخوازه‌، به‌ڵام كاتێك هه‌ڵسه‌نگاندن ده‌كه‌ین، مه‌به‌ستمان بڕیاردان و دانانی رێگا چاره‌ی گونجاوه‌ بۆ چاككردن و به‌هێزكردن و راستكردنه‌وه‌ی ره‌فتاره‌ لاوازه‌كان، كه‌واته‌ هه‌ڵسه‌نگاندن به‌رفراوانتر و سه‌رتاسه‌ریتره‌ و ته‌نها مه‌به‌ست لێی بڕیاردان و به‌هاپێدان نییه‌، به‌ڵكو چاككردن و گۆڕانكاریكردنیش له‌خۆ ده‌گرێت.</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دووه‌م: هه‌ڵسه‌نگاندن به‌پێی سه‌رچاوه‌ (مه‌رجه‌ع):</dc:title>
  <dc:creator>Maher</dc:creator>
  <cp:lastModifiedBy>Maher</cp:lastModifiedBy>
  <cp:revision>10</cp:revision>
  <dcterms:created xsi:type="dcterms:W3CDTF">2022-11-11T16:37:54Z</dcterms:created>
  <dcterms:modified xsi:type="dcterms:W3CDTF">2022-11-11T17:58:18Z</dcterms:modified>
</cp:coreProperties>
</file>