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BBA12-9593-4969-9325-DC7E415E5797}" type="datetimeFigureOut">
              <a:rPr lang="en-US" smtClean="0"/>
              <a:t>11/6/2022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2F9797-3B39-4E2A-8998-7C870E51C86F}" type="slidenum">
              <a:rPr lang="en-US" smtClean="0"/>
              <a:t>‹#›</a:t>
            </a:fld>
            <a:endParaRPr lang="en-US"/>
          </a:p>
        </p:txBody>
      </p:sp>
    </p:spTree>
    <p:extLst>
      <p:ext uri="{BB962C8B-B14F-4D97-AF65-F5344CB8AC3E}">
        <p14:creationId xmlns:p14="http://schemas.microsoft.com/office/powerpoint/2010/main" val="4166570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2F9797-3B39-4E2A-8998-7C870E51C86F}" type="slidenum">
              <a:rPr lang="en-US" smtClean="0"/>
              <a:t>2</a:t>
            </a:fld>
            <a:endParaRPr lang="en-US"/>
          </a:p>
        </p:txBody>
      </p:sp>
    </p:spTree>
    <p:extLst>
      <p:ext uri="{BB962C8B-B14F-4D97-AF65-F5344CB8AC3E}">
        <p14:creationId xmlns:p14="http://schemas.microsoft.com/office/powerpoint/2010/main" val="63166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A85FE1-0143-4BA3-9C88-6A733847850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139398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85FE1-0143-4BA3-9C88-6A733847850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4007200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85FE1-0143-4BA3-9C88-6A733847850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184875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85FE1-0143-4BA3-9C88-6A733847850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344695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85FE1-0143-4BA3-9C88-6A733847850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1054238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A85FE1-0143-4BA3-9C88-6A7338478501}"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223651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A85FE1-0143-4BA3-9C88-6A7338478501}" type="datetimeFigureOut">
              <a:rPr lang="en-US" smtClean="0"/>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355871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A85FE1-0143-4BA3-9C88-6A7338478501}" type="datetimeFigureOut">
              <a:rPr lang="en-US" smtClean="0"/>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234738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85FE1-0143-4BA3-9C88-6A7338478501}" type="datetimeFigureOut">
              <a:rPr lang="en-US" smtClean="0"/>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277249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85FE1-0143-4BA3-9C88-6A7338478501}"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8658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85FE1-0143-4BA3-9C88-6A7338478501}"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C1D61-5076-4459-A3BB-9B07E8066A3D}" type="slidenum">
              <a:rPr lang="en-US" smtClean="0"/>
              <a:t>‹#›</a:t>
            </a:fld>
            <a:endParaRPr lang="en-US"/>
          </a:p>
        </p:txBody>
      </p:sp>
    </p:spTree>
    <p:extLst>
      <p:ext uri="{BB962C8B-B14F-4D97-AF65-F5344CB8AC3E}">
        <p14:creationId xmlns:p14="http://schemas.microsoft.com/office/powerpoint/2010/main" val="464911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85FE1-0143-4BA3-9C88-6A7338478501}" type="datetimeFigureOut">
              <a:rPr lang="en-US" smtClean="0"/>
              <a:t>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C1D61-5076-4459-A3BB-9B07E8066A3D}" type="slidenum">
              <a:rPr lang="en-US" smtClean="0"/>
              <a:t>‹#›</a:t>
            </a:fld>
            <a:endParaRPr lang="en-US"/>
          </a:p>
        </p:txBody>
      </p:sp>
    </p:spTree>
    <p:extLst>
      <p:ext uri="{BB962C8B-B14F-4D97-AF65-F5344CB8AC3E}">
        <p14:creationId xmlns:p14="http://schemas.microsoft.com/office/powerpoint/2010/main" val="19818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1143000"/>
          </a:xfrm>
          <a:solidFill>
            <a:schemeClr val="accent6"/>
          </a:solidFill>
        </p:spPr>
        <p:txBody>
          <a:bodyPr>
            <a:noAutofit/>
          </a:bodyPr>
          <a:lstStyle/>
          <a:p>
            <a:r>
              <a:rPr lang="ar-SA" sz="3600" dirty="0" smtClean="0"/>
              <a:t>سێیه‌م/ بایەخ و سودی پێوانە و هەڵسەنگاندن بۆ كارگێری خوێندنگاكان:</a:t>
            </a:r>
            <a:endParaRPr lang="en-US" sz="3600" dirty="0"/>
          </a:p>
        </p:txBody>
      </p:sp>
      <p:sp>
        <p:nvSpPr>
          <p:cNvPr id="4" name="Content Placeholder 3"/>
          <p:cNvSpPr>
            <a:spLocks noGrp="1"/>
          </p:cNvSpPr>
          <p:nvPr>
            <p:ph idx="1"/>
          </p:nvPr>
        </p:nvSpPr>
        <p:spPr>
          <a:xfrm>
            <a:off x="76200" y="1371600"/>
            <a:ext cx="8991600" cy="5410200"/>
          </a:xfrm>
          <a:solidFill>
            <a:schemeClr val="accent6">
              <a:lumMod val="40000"/>
              <a:lumOff val="60000"/>
            </a:schemeClr>
          </a:solidFill>
        </p:spPr>
        <p:txBody>
          <a:bodyPr>
            <a:normAutofit fontScale="77500" lnSpcReduction="20000"/>
          </a:bodyPr>
          <a:lstStyle/>
          <a:p>
            <a:pPr algn="r" rtl="1"/>
            <a:r>
              <a:rPr lang="ar-SA" sz="3800" dirty="0" smtClean="0"/>
              <a:t>كاریگەری ژینگە و گونجاوی بینا و هۆڵ و خوێندنگاكان لەسەر پرۆسەی پەروەردە و فێركردن دەردەخات.</a:t>
            </a:r>
          </a:p>
          <a:p>
            <a:pPr algn="r" rtl="1"/>
            <a:r>
              <a:rPr lang="ar-SA" sz="3800" dirty="0" smtClean="0"/>
              <a:t>یارمەتیدەرە بۆ دانانی پلانی وەرزی و ساڵانە و پێداچونەوە بەكارو چالاكیەكانی تایبەت بە خوێندنگا و رێكخستنی ژمارەی فێرخوازان .</a:t>
            </a:r>
          </a:p>
          <a:p>
            <a:pPr algn="r" rtl="1"/>
            <a:r>
              <a:rPr lang="ar-SA" sz="3800" dirty="0" smtClean="0"/>
              <a:t>یارمەتیدەرە بۆ بەراوردكردنی ئاستی بەرەوپێشچوونی و دەست نیشانكردنی گرفت وكێشەكان ودۆزینەوەی چارەسەری گونجاو بۆیان ، بەراوردكردنی ئەنجامی ساڵێك بۆ ساڵ و وەرزێكی تر و خوێندنگاكانی تر.</a:t>
            </a:r>
          </a:p>
          <a:p>
            <a:pPr algn="r" rtl="1"/>
            <a:r>
              <a:rPr lang="ar-SA" sz="3800" dirty="0" smtClean="0"/>
              <a:t>هەر لەم رێگەیەوە دەتوانرێت دەستنیشانی ئەو فێرخوازانە بكرێت كە گرفتێكی دەرونیان هەیە بەمەبەستی چاودێریكردن وهاوكاریكردنیان. لەهەمان كاتدا ئامرازە بۆ دەستنیشانكردنی لێهاتوو و بەتواناكان بۆ خستنەگەری لێهاتوویان و هاندان و پشتگیریكردنیان لە پێشبركێ‌ و چالاكیە كرداری و زانستیەكاندا .</a:t>
            </a:r>
          </a:p>
          <a:p>
            <a:pPr algn="r" rtl="1"/>
            <a:endParaRPr lang="ar-SA" sz="3800" dirty="0" smtClean="0"/>
          </a:p>
          <a:p>
            <a:pPr algn="r" rtl="1"/>
            <a:endParaRPr lang="en-US" dirty="0"/>
          </a:p>
        </p:txBody>
      </p:sp>
    </p:spTree>
    <p:extLst>
      <p:ext uri="{BB962C8B-B14F-4D97-AF65-F5344CB8AC3E}">
        <p14:creationId xmlns:p14="http://schemas.microsoft.com/office/powerpoint/2010/main" val="290784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a:solidFill>
            <a:schemeClr val="accent6">
              <a:lumMod val="75000"/>
            </a:schemeClr>
          </a:solidFill>
        </p:spPr>
        <p:txBody>
          <a:bodyPr>
            <a:noAutofit/>
          </a:bodyPr>
          <a:lstStyle/>
          <a:p>
            <a:r>
              <a:rPr lang="ar-SA" sz="3600" dirty="0" smtClean="0"/>
              <a:t>چواره‌م/ بایەخ و سودی پێوانە و هەڵسەنگاندن بۆ پرۆگرامەكانی خوێندن:</a:t>
            </a:r>
            <a:endParaRPr lang="en-US" sz="3600" dirty="0"/>
          </a:p>
        </p:txBody>
      </p:sp>
      <p:sp>
        <p:nvSpPr>
          <p:cNvPr id="3" name="Content Placeholder 2"/>
          <p:cNvSpPr>
            <a:spLocks noGrp="1"/>
          </p:cNvSpPr>
          <p:nvPr>
            <p:ph idx="1"/>
          </p:nvPr>
        </p:nvSpPr>
        <p:spPr>
          <a:xfrm>
            <a:off x="152400" y="1371600"/>
            <a:ext cx="8839200" cy="5334000"/>
          </a:xfrm>
          <a:solidFill>
            <a:schemeClr val="accent6">
              <a:lumMod val="40000"/>
              <a:lumOff val="60000"/>
            </a:schemeClr>
          </a:solidFill>
        </p:spPr>
        <p:txBody>
          <a:bodyPr>
            <a:normAutofit lnSpcReduction="10000"/>
          </a:bodyPr>
          <a:lstStyle/>
          <a:p>
            <a:pPr algn="just" rtl="1"/>
            <a:r>
              <a:rPr lang="ar-SA" dirty="0" smtClean="0"/>
              <a:t>ئامرازێكە بۆ درك كردن بە كەموكوریەكانی پرۆگرامەكانی خوێندن و دەست نیشانكردنی لایەنی باش و خراپەكانیان بە مەبەستی چارەسەرو ئەنجامدانی گۆرانكاری تیایاندا .</a:t>
            </a:r>
          </a:p>
          <a:p>
            <a:pPr marL="0" indent="0" algn="just" rtl="1">
              <a:buNone/>
            </a:pPr>
            <a:endParaRPr lang="ar-SA" dirty="0" smtClean="0"/>
          </a:p>
          <a:p>
            <a:pPr algn="just" rtl="1"/>
            <a:r>
              <a:rPr lang="ar-SA" dirty="0" smtClean="0"/>
              <a:t>بەهۆی وانەگوتنەوە و پراكتیزەكردنی ناوەرۆكی پرۆگرامەكان لەلایەن مامۆستایانەوە، ئاستی گونجاوی و نەگونجاویان دەردەكەوێت بۆ قۆناغێك یان ئاستێكی ژیری دیاریكراو .</a:t>
            </a:r>
          </a:p>
          <a:p>
            <a:pPr marL="0" indent="0" algn="just" rtl="1">
              <a:buNone/>
            </a:pPr>
            <a:endParaRPr lang="ar-SA" dirty="0" smtClean="0"/>
          </a:p>
          <a:p>
            <a:pPr algn="r" rtl="1"/>
            <a:r>
              <a:rPr lang="ar-SA" dirty="0" smtClean="0"/>
              <a:t>هەڵسەنگاندنێكی زانستی و راستگۆیانەیە بۆ پرۆگرامەكانی خوێندن .</a:t>
            </a:r>
          </a:p>
          <a:p>
            <a:pPr algn="r" rtl="1"/>
            <a:endParaRPr lang="en-US" dirty="0"/>
          </a:p>
        </p:txBody>
      </p:sp>
    </p:spTree>
    <p:extLst>
      <p:ext uri="{BB962C8B-B14F-4D97-AF65-F5344CB8AC3E}">
        <p14:creationId xmlns:p14="http://schemas.microsoft.com/office/powerpoint/2010/main" val="263494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629400"/>
          </a:xfrm>
          <a:solidFill>
            <a:schemeClr val="accent6">
              <a:lumMod val="40000"/>
              <a:lumOff val="60000"/>
            </a:schemeClr>
          </a:solidFill>
        </p:spPr>
        <p:txBody>
          <a:bodyPr>
            <a:normAutofit fontScale="90000"/>
          </a:bodyPr>
          <a:lstStyle/>
          <a:p>
            <a:pPr algn="r" rtl="1"/>
            <a:r>
              <a:rPr lang="ar-SA" sz="3600" dirty="0" smtClean="0"/>
              <a:t/>
            </a:r>
            <a:br>
              <a:rPr lang="ar-SA" sz="3600" dirty="0" smtClean="0"/>
            </a:br>
            <a:r>
              <a:rPr lang="ar-SA" sz="3600" b="1" dirty="0" smtClean="0"/>
              <a:t>جۆرەكانی هەڵسەنگاندن ( انواع التقویم  ) </a:t>
            </a:r>
            <a:r>
              <a:rPr lang="ar-SA" sz="3600" dirty="0" smtClean="0"/>
              <a:t/>
            </a:r>
            <a:br>
              <a:rPr lang="ar-SA" sz="3600" dirty="0" smtClean="0"/>
            </a:br>
            <a:r>
              <a:rPr lang="ar-SA" sz="2800" dirty="0" smtClean="0"/>
              <a:t>دەتوانین بە پێی كات و ئامانج و مەبەستی هەڵسەنگاندن جۆرەكانی هەڵسەنگاندن، بەم شێوەی خوارەوە دیاری بكەین:-</a:t>
            </a:r>
            <a:br>
              <a:rPr lang="ar-SA" sz="2800" dirty="0" smtClean="0"/>
            </a:br>
            <a:r>
              <a:rPr lang="ar-SA" sz="2800" dirty="0" smtClean="0"/>
              <a:t/>
            </a:r>
            <a:br>
              <a:rPr lang="ar-SA" sz="2800" dirty="0" smtClean="0"/>
            </a:br>
            <a:r>
              <a:rPr lang="ar-SA" sz="3600" dirty="0" smtClean="0"/>
              <a:t>یه‌كه‌م: هه‌ڵسه‌نگاندن به‌پێی كاته‌كه‌ی:</a:t>
            </a:r>
            <a:br>
              <a:rPr lang="ar-SA" sz="3600" dirty="0" smtClean="0"/>
            </a:br>
            <a:r>
              <a:rPr lang="ar-SA" sz="3600" dirty="0" smtClean="0"/>
              <a:t/>
            </a:r>
            <a:br>
              <a:rPr lang="ar-SA" sz="3600" dirty="0" smtClean="0"/>
            </a:br>
            <a:r>
              <a:rPr lang="ar-SA" sz="3600" dirty="0" smtClean="0"/>
              <a:t>1- </a:t>
            </a:r>
            <a:r>
              <a:rPr lang="ar-SA" sz="3200" dirty="0" smtClean="0"/>
              <a:t>هەڵسەنگاندنی سەرەتایی (التقویم التمهیدی) (  </a:t>
            </a:r>
            <a:r>
              <a:rPr lang="en-US" sz="3200" dirty="0" smtClean="0"/>
              <a:t>Initial Evaluation</a:t>
            </a:r>
            <a:r>
              <a:rPr lang="ar-SA" sz="3200" dirty="0" smtClean="0"/>
              <a:t>): </a:t>
            </a:r>
            <a:br>
              <a:rPr lang="ar-SA" sz="3200" dirty="0" smtClean="0"/>
            </a:br>
            <a:r>
              <a:rPr lang="ar-SA" sz="3200" dirty="0" smtClean="0"/>
              <a:t> ئەم جۆرە هەڵسەنگاندنە، لە سەرەتای پرۆگرام و خول و وەرشە و كارەكاندا دەبێت، بۆ ئەوەی لەو رێگەیەوە توانا و ئاستی فێرخواز یان بەشدار بوو دیاری بكرێت. سوودەكانی ئەم جۆرە هەڵسەنگاندنە ئەوەیە، كە دەتوانین بە پێی لێهاتوویان بەسەر گروپ و پۆلەكاندا دابەشیان بكەین، سەرەرای ئەوەش بزانین لە كوێوە دەست پێبكەین و بابەت و زانیاریەكان بە پێی توانا و لێهاتوویان ئامادە بكەین.</a:t>
            </a:r>
            <a:r>
              <a:rPr lang="en-US" sz="3200" dirty="0" smtClean="0"/>
              <a:t/>
            </a:r>
            <a:br>
              <a:rPr lang="en-US" sz="3200" dirty="0" smtClean="0"/>
            </a:br>
            <a:r>
              <a:rPr lang="ar-SA" sz="3600" dirty="0" smtClean="0"/>
              <a:t/>
            </a:r>
            <a:br>
              <a:rPr lang="ar-SA" sz="3600" dirty="0" smtClean="0"/>
            </a:br>
            <a:endParaRPr lang="en-US" sz="3600" dirty="0"/>
          </a:p>
        </p:txBody>
      </p:sp>
    </p:spTree>
    <p:extLst>
      <p:ext uri="{BB962C8B-B14F-4D97-AF65-F5344CB8AC3E}">
        <p14:creationId xmlns:p14="http://schemas.microsoft.com/office/powerpoint/2010/main" val="359935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629400"/>
          </a:xfrm>
          <a:solidFill>
            <a:schemeClr val="accent6">
              <a:lumMod val="40000"/>
              <a:lumOff val="60000"/>
            </a:schemeClr>
          </a:solidFill>
        </p:spPr>
        <p:txBody>
          <a:bodyPr>
            <a:normAutofit fontScale="90000"/>
          </a:bodyPr>
          <a:lstStyle/>
          <a:p>
            <a:pPr algn="r" rtl="1"/>
            <a:r>
              <a:rPr lang="ar-SA" dirty="0" smtClean="0"/>
              <a:t>2-</a:t>
            </a:r>
            <a:r>
              <a:rPr lang="ar-SA" sz="4000" dirty="0" smtClean="0"/>
              <a:t> هه‌ڵسه‌نگاندنی پێكهێنه‌ر (بونیادی) (به‌رده‌وام) (التقویم البنائی) </a:t>
            </a:r>
            <a:r>
              <a:rPr lang="en-US" sz="4000" dirty="0" smtClean="0"/>
              <a:t>Formative Evaluation)</a:t>
            </a:r>
            <a:r>
              <a:rPr lang="ar-SA" sz="4000" dirty="0" smtClean="0"/>
              <a:t>):</a:t>
            </a:r>
            <a:br>
              <a:rPr lang="ar-SA" sz="4000" dirty="0" smtClean="0"/>
            </a:br>
            <a:r>
              <a:rPr lang="ar-SA" sz="4000" dirty="0" smtClean="0"/>
              <a:t/>
            </a:r>
            <a:br>
              <a:rPr lang="ar-SA" sz="4000" dirty="0" smtClean="0"/>
            </a:br>
            <a:r>
              <a:rPr lang="ar-SA" sz="3600" dirty="0" smtClean="0"/>
              <a:t>ئه‌م جۆره‌ هه‌ڵسه‌نگاندنه‌ هاوشانی پرۆسه‌ی فێركردنه‌ و هه‌ر له‌ یه‌كه‌م هه‌نگاوی فێركردنه‌وه‌ تا كۆتایی كۆرس یان وه‌رز و ساڵه‌كه‌ به‌رده‌وام ده‌بێت. واته‌ به‌رده‌وام مامۆستا له‌ ماوه‌ی كورت كورتدا (دوای هه‌ر وانه‌یه‌ك بێت یان دوای هه‌ر بابه‌ت و یه‌كه‌یه‌كی خوێندن بێت) هه‌ڵسه‌نگاندن بۆ فێرخوازه‌كان ده‌كات، بۆ ئه‌وه‌ی بزانێت تا چه‌ند سوودیان له‌ بابه‌ته‌كه‌ وه‌رگرتووه‌، سه‌ره‌ڕای دیاریكردنی خاڵه‌ به‌هێزو لاوازه‌كانیان. له‌لایه‌كی دیكه‌وه‌ سوودبه‌خشه‌ بۆ مامۆستا، بۆ ئه‌وه‌ی چاو خشاندنه‌وه‌یه‌ك به‌ رێگا و شێوازی وانه‌وتنه‌وه‌ی خۆی بكات. هه‌روه‌ها بۆ قوتابیش به‌سووده‌ بۆ ئه‌وه‌ی چاوخشاندنه‌وه‌یه‌ك به‌ پلانی و رێگای فێربوون بكاته‌وه‌</a:t>
            </a:r>
            <a:r>
              <a:rPr lang="ar-SA" sz="4000" dirty="0" smtClean="0"/>
              <a:t>.</a:t>
            </a:r>
            <a:endParaRPr lang="en-US" sz="4000" dirty="0"/>
          </a:p>
        </p:txBody>
      </p:sp>
    </p:spTree>
    <p:extLst>
      <p:ext uri="{BB962C8B-B14F-4D97-AF65-F5344CB8AC3E}">
        <p14:creationId xmlns:p14="http://schemas.microsoft.com/office/powerpoint/2010/main" val="287773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6705600"/>
          </a:xfrm>
          <a:solidFill>
            <a:schemeClr val="accent6">
              <a:lumMod val="40000"/>
              <a:lumOff val="60000"/>
            </a:schemeClr>
          </a:solidFill>
        </p:spPr>
        <p:txBody>
          <a:bodyPr>
            <a:noAutofit/>
          </a:bodyPr>
          <a:lstStyle/>
          <a:p>
            <a:pPr algn="r" rtl="1"/>
            <a:r>
              <a:rPr lang="ar-SA" sz="3600" dirty="0" smtClean="0"/>
              <a:t/>
            </a:r>
            <a:br>
              <a:rPr lang="ar-SA" sz="3600" dirty="0" smtClean="0"/>
            </a:br>
            <a:r>
              <a:rPr lang="ar-SA" sz="3600" dirty="0"/>
              <a:t>3</a:t>
            </a:r>
            <a:r>
              <a:rPr lang="ar-SA" sz="3200" dirty="0" smtClean="0"/>
              <a:t>- هەڵسەنگاندنی كۆتایی ( كۆكراوەیی ) ( التقویم الختامی او التجمیعی) (</a:t>
            </a:r>
            <a:r>
              <a:rPr lang="en-US" sz="3200" dirty="0" smtClean="0"/>
              <a:t>Summative Evaluation</a:t>
            </a:r>
            <a:r>
              <a:rPr lang="ar-SA" sz="3200" dirty="0" smtClean="0"/>
              <a:t>):</a:t>
            </a:r>
            <a:br>
              <a:rPr lang="ar-SA" sz="3200" dirty="0" smtClean="0"/>
            </a:br>
            <a:r>
              <a:rPr lang="ar-SA" sz="3200" dirty="0" smtClean="0"/>
              <a:t/>
            </a:r>
            <a:br>
              <a:rPr lang="ar-SA" sz="3200" dirty="0" smtClean="0"/>
            </a:br>
            <a:r>
              <a:rPr lang="ar-SA" sz="2800" dirty="0" smtClean="0"/>
              <a:t> ئەم جۆرە هەڵسەنگاندنە لە كۆتایی هەموو كۆرس و وەرز و ساڵێكدا بە ئاكام دەگەیەنرێت، مەبەستی سەرەكی ئەم جۆرە هەڵسەنگاندنە وەرگرتنی بریارە دەربارەی گواستنەوە و دەرچوونی فێرخواز لە قۆناغێكەوە بۆ قۆناغێكی تر یان مانەوەی  لە هەمان قۆناغ، واتە كاتێك ئەم جۆرە هەڵسەنگاندنە لە كۆتایی ساڵ یان كۆتایی وەرز دەكرێت ئەوا بریار دەدرێ لەسەر چارەنووسی ئەم فێرخوازە بڕیاردەدرێت بە دەرچوون یان دەرنەچوون، بەڵام لە هەڵسەنگاندنی بونیاد و پێكهێنەر بڕیار لەسەر چارەنووسی فێرخواز نادرێت، واتە ئەگەر دەریش نەچێت ئەوا بۆی هەیە خۆی چاك بكات دووبارە هەوڵ  بدات و لە تاقیكردنەوەكانی تردا دەربچێت . لە هەڵسەنگاندنی كۆتاییدا خاڵە بەهێز و لاوازەكانی پرۆگرام و كاریگەری مامۆستای باش یان خراپ دەردەكەوێت و دەتوانین لە رێگەیەوە بڕیار لەسەر باش و خراپی پرۆگرامەكانی خوێندن و بەهێزی و لاوازی مامۆستا و ئامرازەكانی روونكردنەوە و فێربوون بدەین</a:t>
            </a:r>
            <a:br>
              <a:rPr lang="ar-SA" sz="2800" dirty="0" smtClean="0"/>
            </a:br>
            <a:r>
              <a:rPr lang="ar-SA" sz="2800" dirty="0" smtClean="0"/>
              <a:t>.</a:t>
            </a:r>
            <a:endParaRPr lang="en-US" sz="2800" dirty="0"/>
          </a:p>
        </p:txBody>
      </p:sp>
    </p:spTree>
    <p:extLst>
      <p:ext uri="{BB962C8B-B14F-4D97-AF65-F5344CB8AC3E}">
        <p14:creationId xmlns:p14="http://schemas.microsoft.com/office/powerpoint/2010/main" val="484925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194</Words>
  <Application>Microsoft Office PowerPoint</Application>
  <PresentationFormat>On-screen Show (4:3)</PresentationFormat>
  <Paragraphs>15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سێیه‌م/ بایەخ و سودی پێوانە و هەڵسەنگاندن بۆ كارگێری خوێندنگاكان:</vt:lpstr>
      <vt:lpstr>چواره‌م/ بایەخ و سودی پێوانە و هەڵسەنگاندن بۆ پرۆگرامەكانی خوێندن:</vt:lpstr>
      <vt:lpstr> جۆرەكانی هەڵسەنگاندن ( انواع التقویم  )  دەتوانین بە پێی كات و ئامانج و مەبەستی هەڵسەنگاندن جۆرەكانی هەڵسەنگاندن، بەم شێوەی خوارەوە دیاری بكەین:-  یه‌كه‌م: هه‌ڵسه‌نگاندن به‌پێی كاته‌كه‌ی:  1- هەڵسەنگاندنی سەرەتایی (التقویم التمهیدی) (  Initial Evaluation):   ئەم جۆرە هەڵسەنگاندنە، لە سەرەتای پرۆگرام و خول و وەرشە و كارەكاندا دەبێت، بۆ ئەوەی لەو رێگەیەوە توانا و ئاستی فێرخواز یان بەشدار بوو دیاری بكرێت. سوودەكانی ئەم جۆرە هەڵسەنگاندنە ئەوەیە، كە دەتوانین بە پێی لێهاتوویان بەسەر گروپ و پۆلەكاندا دابەشیان بكەین، سەرەرای ئەوەش بزانین لە كوێوە دەست پێبكەین و بابەت و زانیاریەكان بە پێی توانا و لێهاتوویان ئامادە بكەین.  </vt:lpstr>
      <vt:lpstr>2- هه‌ڵسه‌نگاندنی پێكهێنه‌ر (بونیادی) (به‌رده‌وام) (التقویم البنائی) Formative Evaluation)):  ئه‌م جۆره‌ هه‌ڵسه‌نگاندنه‌ هاوشانی پرۆسه‌ی فێركردنه‌ و هه‌ر له‌ یه‌كه‌م هه‌نگاوی فێركردنه‌وه‌ تا كۆتایی كۆرس یان وه‌رز و ساڵه‌كه‌ به‌رده‌وام ده‌بێت. واته‌ به‌رده‌وام مامۆستا له‌ ماوه‌ی كورت كورتدا (دوای هه‌ر وانه‌یه‌ك بێت یان دوای هه‌ر بابه‌ت و یه‌كه‌یه‌كی خوێندن بێت) هه‌ڵسه‌نگاندن بۆ فێرخوازه‌كان ده‌كات، بۆ ئه‌وه‌ی بزانێت تا چه‌ند سوودیان له‌ بابه‌ته‌كه‌ وه‌رگرتووه‌، سه‌ره‌ڕای دیاریكردنی خاڵه‌ به‌هێزو لاوازه‌كانیان. له‌لایه‌كی دیكه‌وه‌ سوودبه‌خشه‌ بۆ مامۆستا، بۆ ئه‌وه‌ی چاو خشاندنه‌وه‌یه‌ك به‌ رێگا و شێوازی وانه‌وتنه‌وه‌ی خۆی بكات. هه‌روه‌ها بۆ قوتابیش به‌سووده‌ بۆ ئه‌وه‌ی چاوخشاندنه‌وه‌یه‌ك به‌ پلانی و رێگای فێربوون بكاته‌وه‌.</vt:lpstr>
      <vt:lpstr> 3- هەڵسەنگاندنی كۆتایی ( كۆكراوەیی ) ( التقویم الختامی او التجمیعی) (Summative Evaluation):   ئەم جۆرە هەڵسەنگاندنە لە كۆتایی هەموو كۆرس و وەرز و ساڵێكدا بە ئاكام دەگەیەنرێت، مەبەستی سەرەكی ئەم جۆرە هەڵسەنگاندنە وەرگرتنی بریارە دەربارەی گواستنەوە و دەرچوونی فێرخواز لە قۆناغێكەوە بۆ قۆناغێكی تر یان مانەوەی  لە هەمان قۆناغ، واتە كاتێك ئەم جۆرە هەڵسەنگاندنە لە كۆتایی ساڵ یان كۆتایی وەرز دەكرێت ئەوا بریار دەدرێ لەسەر چارەنووسی ئەم فێرخوازە بڕیاردەدرێت بە دەرچوون یان دەرنەچوون، بەڵام لە هەڵسەنگاندنی بونیاد و پێكهێنەر بڕیار لەسەر چارەنووسی فێرخواز نادرێت، واتە ئەگەر دەریش نەچێت ئەوا بۆی هەیە خۆی چاك بكات دووبارە هەوڵ  بدات و لە تاقیكردنەوەكانی تردا دەربچێت . لە هەڵسەنگاندنی كۆتاییدا خاڵە بەهێز و لاوازەكانی پرۆگرام و كاریگەری مامۆستای باش یان خراپ دەردەكەوێت و دەتوانین لە رێگەیەوە بڕیار لەسەر باش و خراپی پرۆگرامەكانی خوێندن و بەهێزی و لاوازی مامۆستا و ئامرازەكانی روونكردنەوە و فێربوون بدەین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8</cp:revision>
  <dcterms:created xsi:type="dcterms:W3CDTF">2022-11-06T11:11:49Z</dcterms:created>
  <dcterms:modified xsi:type="dcterms:W3CDTF">2022-11-06T12:15:49Z</dcterms:modified>
</cp:coreProperties>
</file>