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D904BA-AA02-4741-8F05-0DE4EAFBBF8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3182602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904BA-AA02-4741-8F05-0DE4EAFBBF8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137398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904BA-AA02-4741-8F05-0DE4EAFBBF8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19065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904BA-AA02-4741-8F05-0DE4EAFBBF8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371962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904BA-AA02-4741-8F05-0DE4EAFBBF8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1646222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904BA-AA02-4741-8F05-0DE4EAFBBF85}"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9589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904BA-AA02-4741-8F05-0DE4EAFBBF85}" type="datetimeFigureOut">
              <a:rPr lang="en-US" smtClean="0"/>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360740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D904BA-AA02-4741-8F05-0DE4EAFBBF85}" type="datetimeFigureOut">
              <a:rPr lang="en-US" smtClean="0"/>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41174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904BA-AA02-4741-8F05-0DE4EAFBBF85}" type="datetimeFigureOut">
              <a:rPr lang="en-US" smtClean="0"/>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386739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904BA-AA02-4741-8F05-0DE4EAFBBF85}"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318413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904BA-AA02-4741-8F05-0DE4EAFBBF85}"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29CB2-40E0-4E60-B193-3C00BEF330B6}" type="slidenum">
              <a:rPr lang="en-US" smtClean="0"/>
              <a:t>‹#›</a:t>
            </a:fld>
            <a:endParaRPr lang="en-US"/>
          </a:p>
        </p:txBody>
      </p:sp>
    </p:spTree>
    <p:extLst>
      <p:ext uri="{BB962C8B-B14F-4D97-AF65-F5344CB8AC3E}">
        <p14:creationId xmlns:p14="http://schemas.microsoft.com/office/powerpoint/2010/main" val="288846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904BA-AA02-4741-8F05-0DE4EAFBBF85}" type="datetimeFigureOut">
              <a:rPr lang="en-US" smtClean="0"/>
              <a:t>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29CB2-40E0-4E60-B193-3C00BEF330B6}" type="slidenum">
              <a:rPr lang="en-US" smtClean="0"/>
              <a:t>‹#›</a:t>
            </a:fld>
            <a:endParaRPr lang="en-US"/>
          </a:p>
        </p:txBody>
      </p:sp>
    </p:spTree>
    <p:extLst>
      <p:ext uri="{BB962C8B-B14F-4D97-AF65-F5344CB8AC3E}">
        <p14:creationId xmlns:p14="http://schemas.microsoft.com/office/powerpoint/2010/main" val="172576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2">
              <a:lumMod val="20000"/>
              <a:lumOff val="80000"/>
            </a:schemeClr>
          </a:solidFill>
        </p:spPr>
        <p:txBody>
          <a:bodyPr/>
          <a:lstStyle/>
          <a:p>
            <a:r>
              <a:rPr lang="ar-SA" dirty="0" smtClean="0"/>
              <a:t>ما هو التقرير</a:t>
            </a:r>
            <a:endParaRPr lang="en-US" dirty="0"/>
          </a:p>
        </p:txBody>
      </p:sp>
      <p:sp>
        <p:nvSpPr>
          <p:cNvPr id="3" name="Content Placeholder 2"/>
          <p:cNvSpPr>
            <a:spLocks noGrp="1"/>
          </p:cNvSpPr>
          <p:nvPr>
            <p:ph idx="1"/>
          </p:nvPr>
        </p:nvSpPr>
        <p:spPr>
          <a:xfrm>
            <a:off x="228600" y="1371600"/>
            <a:ext cx="8686800" cy="5181600"/>
          </a:xfrm>
          <a:solidFill>
            <a:schemeClr val="accent2">
              <a:lumMod val="40000"/>
              <a:lumOff val="60000"/>
            </a:schemeClr>
          </a:solidFill>
        </p:spPr>
        <p:txBody>
          <a:bodyPr/>
          <a:lstStyle/>
          <a:p>
            <a:pPr algn="r" rtl="1"/>
            <a:r>
              <a:rPr lang="ar-SA" dirty="0"/>
              <a:t>ا</a:t>
            </a:r>
            <a:r>
              <a:rPr lang="ar-SA" dirty="0" smtClean="0"/>
              <a:t>لتَّقرير العلمي صورةٌ مُصغَّرةٌ للبحث العلمي؛ بمعنى تبنِّي مُشكلة ودراستها، ولكن في عددٍ قليلٍ من الصَّفحات، وفي جانبٍ مُحدَّدٍ، ودون توسُّع . </a:t>
            </a:r>
          </a:p>
          <a:p>
            <a:pPr algn="r" rtl="1"/>
            <a:r>
              <a:rPr lang="ar-SA" dirty="0" smtClean="0"/>
              <a:t>التَّقرير العلمي عبارة عن: "عرض لموضوع بشكل مُختصر ومنهجي، وفي الوقت ذاته يُعالج إشكاليَّة مُعيَّنة، ويلزمه شخص مُتخصِّص في الجانب محل التَّقرير العلمي".</a:t>
            </a:r>
            <a:endParaRPr lang="en-US" dirty="0"/>
          </a:p>
        </p:txBody>
      </p:sp>
    </p:spTree>
    <p:extLst>
      <p:ext uri="{BB962C8B-B14F-4D97-AF65-F5344CB8AC3E}">
        <p14:creationId xmlns:p14="http://schemas.microsoft.com/office/powerpoint/2010/main" val="178323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914400"/>
          </a:xfrm>
          <a:solidFill>
            <a:schemeClr val="accent2">
              <a:lumMod val="20000"/>
              <a:lumOff val="80000"/>
            </a:schemeClr>
          </a:solidFill>
        </p:spPr>
        <p:txBody>
          <a:bodyPr>
            <a:normAutofit/>
          </a:bodyPr>
          <a:lstStyle/>
          <a:p>
            <a:r>
              <a:rPr lang="ar-SA" sz="3600" dirty="0" smtClean="0"/>
              <a:t>ما هوأبرز الشروط لكتابة التقرير العلمي</a:t>
            </a:r>
            <a:endParaRPr lang="en-US" sz="3600" dirty="0"/>
          </a:p>
        </p:txBody>
      </p:sp>
      <p:sp>
        <p:nvSpPr>
          <p:cNvPr id="3" name="Content Placeholder 2"/>
          <p:cNvSpPr>
            <a:spLocks noGrp="1"/>
          </p:cNvSpPr>
          <p:nvPr>
            <p:ph idx="1"/>
          </p:nvPr>
        </p:nvSpPr>
        <p:spPr>
          <a:xfrm>
            <a:off x="152400" y="1066800"/>
            <a:ext cx="8839200" cy="5562600"/>
          </a:xfrm>
          <a:solidFill>
            <a:schemeClr val="accent2">
              <a:lumMod val="40000"/>
              <a:lumOff val="60000"/>
            </a:schemeClr>
          </a:solidFill>
        </p:spPr>
        <p:txBody>
          <a:bodyPr>
            <a:normAutofit/>
          </a:bodyPr>
          <a:lstStyle/>
          <a:p>
            <a:pPr algn="r" rtl="1"/>
            <a:r>
              <a:rPr lang="ar-SA" dirty="0" smtClean="0"/>
              <a:t>الوضوح: </a:t>
            </a:r>
            <a:r>
              <a:rPr lang="ar-SA" sz="2800" dirty="0" smtClean="0"/>
              <a:t>نبغي على الباحث أن يستخدم الكلمات البسيطة الواضحة عند كتابة التَّقرير العلمي، وفي ذلك يجب أن نُنوِّه إلى وجود تقارير علمية يُعِدُّها البعض، وعند قراءتها من جانب المتخصصين يلتمسون التوضيح بقولهم: ماذا يُقصد بتلك الكلمة؟ أو تلك الجُملة؟ لذا وجب الاهتمام بجانب الوضوح. </a:t>
            </a:r>
          </a:p>
          <a:p>
            <a:pPr algn="r" rtl="1"/>
            <a:r>
              <a:rPr lang="ar-SA" sz="2800" dirty="0" smtClean="0"/>
              <a:t>الدقة : يجب الاهتمام بدقَّة المعلومات العلمية المُدوَّنة في التَّقرير العلمي، وذلك من خلال الاستعانة بمفاهيم البحث العلمي، أو بالمراجع العلمية. </a:t>
            </a:r>
          </a:p>
          <a:p>
            <a:pPr algn="r" rtl="1"/>
            <a:r>
              <a:rPr lang="ar-SA" sz="2800" dirty="0" smtClean="0"/>
              <a:t>الاهتمام بعرض الحقائق العلمية دون غموض: عرض الحقائق العلمية دون وجود غموض من بين الشروط الهامَّة التي يجب أن تُوجد في التَّقرير العلمي؛ حتى لا يحدث التباس بالنسبة للقارئين في فهم جُزئيَّة مُعيَّنة. </a:t>
            </a:r>
          </a:p>
        </p:txBody>
      </p:sp>
    </p:spTree>
    <p:extLst>
      <p:ext uri="{BB962C8B-B14F-4D97-AF65-F5344CB8AC3E}">
        <p14:creationId xmlns:p14="http://schemas.microsoft.com/office/powerpoint/2010/main" val="139156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a:solidFill>
            <a:schemeClr val="accent2">
              <a:lumMod val="40000"/>
              <a:lumOff val="60000"/>
            </a:schemeClr>
          </a:solidFill>
        </p:spPr>
        <p:txBody>
          <a:bodyPr/>
          <a:lstStyle/>
          <a:p>
            <a:pPr marL="457200" indent="-457200" algn="r" rtl="1">
              <a:buFont typeface="Arial" pitchFamily="34" charset="0"/>
              <a:buChar char="•"/>
            </a:pPr>
            <a:r>
              <a:rPr lang="ar-SA" sz="3200" dirty="0" smtClean="0"/>
              <a:t>الاستعانة البراهين الرقمية: استخدام الأساليب العلمية المُقنعة من الأمور الهامَّة عند صياغة التَّقرير العلمي، وفي طليعة ذلك البراهين الرقمية الصحيحة</a:t>
            </a:r>
            <a:r>
              <a:rPr lang="ar-SA" dirty="0" smtClean="0"/>
              <a:t>.</a:t>
            </a:r>
            <a:br>
              <a:rPr lang="ar-SA" dirty="0" smtClean="0"/>
            </a:br>
            <a:r>
              <a:rPr lang="ar-SA" sz="3200" dirty="0" smtClean="0"/>
              <a:t>الاستشهاد بالنظريات العلمية: يجب الاستشهاد بنظريات وحقائق مُؤكَّدة عند كتابة التَّقرير العلمي.</a:t>
            </a:r>
            <a:br>
              <a:rPr lang="ar-SA" sz="3200" dirty="0" smtClean="0"/>
            </a:br>
            <a:r>
              <a:rPr lang="ar-SA" sz="3200" dirty="0" smtClean="0"/>
              <a:t/>
            </a:r>
            <a:br>
              <a:rPr lang="ar-SA" sz="3200" dirty="0" smtClean="0"/>
            </a:br>
            <a:r>
              <a:rPr lang="ar-SA" sz="3200" dirty="0" smtClean="0"/>
              <a:t>الإجاز أو الاختصار: من المهم أن يتَّسم التَّقرير العلمي بالإيجاز، ولكن دون إخلال بالمشكلة أو القضية المُثارة.</a:t>
            </a:r>
            <a:br>
              <a:rPr lang="ar-SA" sz="3200" dirty="0" smtClean="0"/>
            </a:br>
            <a:r>
              <a:rPr lang="ar-SA" sz="3200" dirty="0" smtClean="0"/>
              <a:t/>
            </a:r>
            <a:br>
              <a:rPr lang="ar-SA" sz="3200" dirty="0" smtClean="0"/>
            </a:br>
            <a:r>
              <a:rPr lang="ar-SA" sz="3200" dirty="0" smtClean="0"/>
              <a:t/>
            </a:r>
            <a:br>
              <a:rPr lang="ar-SA" sz="3200" dirty="0" smtClean="0"/>
            </a:br>
            <a:endParaRPr lang="en-US" sz="3200" dirty="0"/>
          </a:p>
        </p:txBody>
      </p:sp>
    </p:spTree>
    <p:extLst>
      <p:ext uri="{BB962C8B-B14F-4D97-AF65-F5344CB8AC3E}">
        <p14:creationId xmlns:p14="http://schemas.microsoft.com/office/powerpoint/2010/main" val="323815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accent2">
              <a:lumMod val="20000"/>
              <a:lumOff val="80000"/>
            </a:schemeClr>
          </a:solidFill>
        </p:spPr>
        <p:txBody>
          <a:bodyPr/>
          <a:lstStyle/>
          <a:p>
            <a:r>
              <a:rPr lang="ar-SA" dirty="0"/>
              <a:t>ما خطوات كتابة التَّقرير العلمي؟</a:t>
            </a:r>
            <a:endParaRPr lang="en-US" dirty="0"/>
          </a:p>
        </p:txBody>
      </p:sp>
      <p:sp>
        <p:nvSpPr>
          <p:cNvPr id="3" name="Content Placeholder 2"/>
          <p:cNvSpPr>
            <a:spLocks noGrp="1"/>
          </p:cNvSpPr>
          <p:nvPr>
            <p:ph idx="1"/>
          </p:nvPr>
        </p:nvSpPr>
        <p:spPr>
          <a:xfrm>
            <a:off x="152400" y="1066800"/>
            <a:ext cx="8839200" cy="5562600"/>
          </a:xfrm>
          <a:solidFill>
            <a:schemeClr val="accent2">
              <a:lumMod val="40000"/>
              <a:lumOff val="60000"/>
            </a:schemeClr>
          </a:solidFill>
        </p:spPr>
        <p:txBody>
          <a:bodyPr>
            <a:normAutofit/>
          </a:bodyPr>
          <a:lstStyle/>
          <a:p>
            <a:pPr algn="r" rtl="1"/>
            <a:r>
              <a:rPr lang="ar-SA" dirty="0"/>
              <a:t>جمع </a:t>
            </a:r>
            <a:r>
              <a:rPr lang="ar-SA" dirty="0" smtClean="0"/>
              <a:t>البيانات:</a:t>
            </a:r>
          </a:p>
          <a:p>
            <a:pPr marL="0" indent="0" algn="r" rtl="1">
              <a:buNone/>
            </a:pPr>
            <a:r>
              <a:rPr lang="ar-SA" sz="2800" dirty="0" smtClean="0"/>
              <a:t>في </a:t>
            </a:r>
            <a:r>
              <a:rPr lang="ar-SA" sz="2800" dirty="0"/>
              <a:t>بداية أي تقرير علمي يجب أن يقوم كاتبه بجمع البيانات والمعلومات؛ من أجل الإلمام بجميع الجوانب، وفي ذلك يُمكن الاستعانة بمجموعة من الأفراد ذوي الصِّلة بالمُشكلة، أو من خلال بعض الكُتُب والمراجع</a:t>
            </a:r>
            <a:r>
              <a:rPr lang="ar-SA" sz="2800" dirty="0" smtClean="0"/>
              <a:t>. </a:t>
            </a:r>
          </a:p>
          <a:p>
            <a:pPr algn="r" rtl="1"/>
            <a:r>
              <a:rPr lang="ar-SA" sz="2800" dirty="0"/>
              <a:t>العنوان</a:t>
            </a:r>
            <a:r>
              <a:rPr lang="ar-SA" sz="2800" dirty="0" smtClean="0"/>
              <a:t>:</a:t>
            </a:r>
            <a:endParaRPr lang="ar-SA" sz="2800" dirty="0"/>
          </a:p>
          <a:p>
            <a:pPr marL="0" indent="0" algn="r" rtl="1">
              <a:buNone/>
            </a:pPr>
            <a:r>
              <a:rPr lang="ar-SA" sz="2800" dirty="0"/>
              <a:t>ينبغي أن يتَّسم عنوان التَّقرير العلمي بمجموعة من العناصر، مثل: أن يكون عاكسًا ومُعبِّرًا عن المُحتوى الدَّاخلي للتَّقرير، وأن يكون مُوجزًا في عدد مُفرداته، وأن يكون خاليًا من أي أخطاء لغوية أو علمية</a:t>
            </a:r>
            <a:r>
              <a:rPr lang="ar-SA" sz="2800" dirty="0" smtClean="0"/>
              <a:t>. </a:t>
            </a:r>
          </a:p>
          <a:p>
            <a:pPr algn="r" rtl="1"/>
            <a:r>
              <a:rPr lang="ar-SA" sz="2800" dirty="0"/>
              <a:t>فهرس المُحتويات</a:t>
            </a:r>
            <a:r>
              <a:rPr lang="ar-SA" sz="2800" dirty="0" smtClean="0"/>
              <a:t>:</a:t>
            </a:r>
            <a:endParaRPr lang="ar-SA" sz="2800" dirty="0"/>
          </a:p>
          <a:p>
            <a:pPr marL="0" indent="0" algn="r" rtl="1">
              <a:buNone/>
            </a:pPr>
            <a:r>
              <a:rPr lang="ar-SA" sz="2800" dirty="0"/>
              <a:t>وفي ذلك الجزء يضع الباحث العناصر الدَّاخلية للتَّقرير العلمي مع وضع أرقام الصفحات بجوار كل عنوان، وهناك أساليب آلية للفهرس في برنامج الوورد.</a:t>
            </a:r>
          </a:p>
          <a:p>
            <a:pPr marL="0" indent="0" algn="r" rtl="1">
              <a:buNone/>
            </a:pPr>
            <a:endParaRPr lang="ar-SA" sz="2800" dirty="0" smtClean="0"/>
          </a:p>
          <a:p>
            <a:pPr marL="0" indent="0" algn="r" rtl="1">
              <a:buNone/>
            </a:pPr>
            <a:endParaRPr lang="ar-SA" sz="2800" dirty="0"/>
          </a:p>
          <a:p>
            <a:pPr marL="0" indent="0" algn="r" rtl="1">
              <a:buNone/>
            </a:pPr>
            <a:endParaRPr lang="ar-SA" sz="2800" dirty="0"/>
          </a:p>
          <a:p>
            <a:pPr algn="r" rtl="1"/>
            <a:endParaRPr lang="en-US" sz="2800" dirty="0"/>
          </a:p>
        </p:txBody>
      </p:sp>
    </p:spTree>
    <p:extLst>
      <p:ext uri="{BB962C8B-B14F-4D97-AF65-F5344CB8AC3E}">
        <p14:creationId xmlns:p14="http://schemas.microsoft.com/office/powerpoint/2010/main" val="401196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553200"/>
          </a:xfrm>
          <a:solidFill>
            <a:schemeClr val="accent2">
              <a:lumMod val="40000"/>
              <a:lumOff val="60000"/>
            </a:schemeClr>
          </a:solidFill>
        </p:spPr>
        <p:txBody>
          <a:bodyPr>
            <a:normAutofit fontScale="90000"/>
          </a:bodyPr>
          <a:lstStyle/>
          <a:p>
            <a:pPr algn="r" rtl="1"/>
            <a:r>
              <a:rPr lang="ar-SA" sz="2800" dirty="0" smtClean="0"/>
              <a:t/>
            </a:r>
            <a:br>
              <a:rPr lang="ar-SA" sz="2800" dirty="0" smtClean="0"/>
            </a:br>
            <a:r>
              <a:rPr lang="ar-SA" sz="2800" dirty="0"/>
              <a:t/>
            </a:r>
            <a:br>
              <a:rPr lang="ar-SA" sz="2800" dirty="0"/>
            </a:br>
            <a:r>
              <a:rPr lang="ar-SA" sz="2800" dirty="0" smtClean="0"/>
              <a:t/>
            </a:r>
            <a:br>
              <a:rPr lang="ar-SA" sz="2800" dirty="0" smtClean="0"/>
            </a:br>
            <a:r>
              <a:rPr lang="ar-SA" sz="2800" dirty="0"/>
              <a:t/>
            </a:r>
            <a:br>
              <a:rPr lang="ar-SA" sz="2800" dirty="0"/>
            </a:br>
            <a:r>
              <a:rPr lang="ar-SA" sz="2800" dirty="0" smtClean="0"/>
              <a:t/>
            </a:r>
            <a:br>
              <a:rPr lang="ar-SA" sz="2800" dirty="0" smtClean="0"/>
            </a:br>
            <a:r>
              <a:rPr lang="ar-SA" sz="2800" dirty="0"/>
              <a:t/>
            </a:r>
            <a:br>
              <a:rPr lang="ar-SA" sz="2800" dirty="0"/>
            </a:br>
            <a:r>
              <a:rPr lang="ar-SA" sz="2800" dirty="0" smtClean="0"/>
              <a:t/>
            </a:r>
            <a:br>
              <a:rPr lang="ar-SA" sz="2800" dirty="0" smtClean="0"/>
            </a:br>
            <a:r>
              <a:rPr lang="ar-SA" sz="2800" dirty="0" smtClean="0"/>
              <a:t>مقدمة</a:t>
            </a:r>
            <a:r>
              <a:rPr lang="ar-SA" dirty="0" smtClean="0"/>
              <a:t> : </a:t>
            </a:r>
            <a:r>
              <a:rPr lang="ar-SA" sz="2800" dirty="0" smtClean="0"/>
              <a:t>وفيها </a:t>
            </a:r>
            <a:r>
              <a:rPr lang="ar-SA" sz="2800" dirty="0"/>
              <a:t>يستعرض الباحث محور التَّقرير الأساسي؛ فعلى سبيل المثال في حالة كون التَّقرير عبارة عن عرض لمشكلة علمية؛ فينبغي توضيح الأسباب التي دعت للتطرق لتلك المشكلة. </a:t>
            </a:r>
            <a:r>
              <a:rPr lang="ar-SA" sz="2800" dirty="0" smtClean="0"/>
              <a:t/>
            </a:r>
            <a:br>
              <a:rPr lang="ar-SA" sz="2800" dirty="0" smtClean="0"/>
            </a:br>
            <a:r>
              <a:rPr lang="ar-SA" sz="2800" dirty="0"/>
              <a:t/>
            </a:r>
            <a:br>
              <a:rPr lang="ar-SA" sz="2800" dirty="0"/>
            </a:br>
            <a:r>
              <a:rPr lang="ar-SA" sz="2800" dirty="0"/>
              <a:t>محتوى </a:t>
            </a:r>
            <a:r>
              <a:rPr lang="ar-SA" sz="2800" dirty="0" smtClean="0"/>
              <a:t>التَّقرير:  ويُعتبر </a:t>
            </a:r>
            <a:r>
              <a:rPr lang="ar-SA" sz="2800" dirty="0"/>
              <a:t>ذلك الجزء هو الأكبر في التَّقرير العلمي، ويجب أن يهتم به الباحث؛ من حيث ترتيب الأفكار، والوضوح، حيث يتم عرض جميع جوانب الموضوع أو المشكلة، وبشرح وافٍ. </a:t>
            </a:r>
            <a:r>
              <a:rPr lang="ar-SA" sz="2800" dirty="0" smtClean="0"/>
              <a:t/>
            </a:r>
            <a:br>
              <a:rPr lang="ar-SA" sz="2800" dirty="0" smtClean="0"/>
            </a:br>
            <a:r>
              <a:rPr lang="ar-SA" sz="2800" dirty="0"/>
              <a:t/>
            </a:r>
            <a:br>
              <a:rPr lang="ar-SA" sz="2800" dirty="0"/>
            </a:br>
            <a:r>
              <a:rPr lang="ar-SA" sz="2800" dirty="0"/>
              <a:t>نتائج </a:t>
            </a:r>
            <a:r>
              <a:rPr lang="ar-SA" sz="2800" dirty="0" smtClean="0"/>
              <a:t>التَّقرير: بعد </a:t>
            </a:r>
            <a:r>
              <a:rPr lang="ar-SA" sz="2800" dirty="0"/>
              <a:t>الانتهاء من كتابة مُحتوى التَّقرير العلمي يقوم الباحث بوضع النتائج أو الاستنتاجات التي توصَّل إليها، ومن المهم أن تكون هذه النتائج حقيقية وملموسة على أرض الواقع، وحبَّذا لو كان هناك أرقام كثيرة تدعم من هذه النتائج. </a:t>
            </a:r>
            <a:br>
              <a:rPr lang="ar-SA" sz="2800" dirty="0"/>
            </a:br>
            <a:r>
              <a:rPr lang="ar-SA" sz="2800" dirty="0"/>
              <a:t/>
            </a:r>
            <a:br>
              <a:rPr lang="ar-SA" sz="2800" dirty="0"/>
            </a:br>
            <a:r>
              <a:rPr lang="ar-SA" sz="2800" dirty="0"/>
              <a:t/>
            </a:r>
            <a:br>
              <a:rPr lang="ar-SA" sz="2800" dirty="0"/>
            </a:br>
            <a:r>
              <a:rPr lang="ar-SA" sz="2800" dirty="0"/>
              <a:t/>
            </a:r>
            <a:br>
              <a:rPr lang="ar-SA" sz="2800" dirty="0"/>
            </a:br>
            <a:r>
              <a:rPr lang="ar-SA" sz="2800" dirty="0"/>
              <a:t/>
            </a:r>
            <a:br>
              <a:rPr lang="ar-SA" sz="2800" dirty="0"/>
            </a:br>
            <a:r>
              <a:rPr lang="ar-SA" sz="2800" dirty="0"/>
              <a:t/>
            </a:r>
            <a:br>
              <a:rPr lang="ar-SA" sz="2800" dirty="0"/>
            </a:br>
            <a:r>
              <a:rPr lang="ar-SA" sz="2800" dirty="0"/>
              <a:t/>
            </a:r>
            <a:br>
              <a:rPr lang="ar-SA" sz="2800" dirty="0"/>
            </a:br>
            <a:r>
              <a:rPr lang="ar-SA" sz="2800" dirty="0"/>
              <a:t/>
            </a:r>
            <a:br>
              <a:rPr lang="ar-SA" sz="2800" dirty="0"/>
            </a:br>
            <a:r>
              <a:rPr lang="ar-SA" dirty="0"/>
              <a:t/>
            </a:r>
            <a:br>
              <a:rPr lang="ar-SA" dirty="0"/>
            </a:br>
            <a:endParaRPr lang="en-US" dirty="0"/>
          </a:p>
        </p:txBody>
      </p:sp>
    </p:spTree>
    <p:extLst>
      <p:ext uri="{BB962C8B-B14F-4D97-AF65-F5344CB8AC3E}">
        <p14:creationId xmlns:p14="http://schemas.microsoft.com/office/powerpoint/2010/main" val="78048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4297362"/>
          </a:xfrm>
          <a:solidFill>
            <a:schemeClr val="accent2">
              <a:lumMod val="40000"/>
              <a:lumOff val="60000"/>
            </a:schemeClr>
          </a:solidFill>
        </p:spPr>
        <p:txBody>
          <a:bodyPr>
            <a:normAutofit fontScale="90000"/>
          </a:bodyPr>
          <a:lstStyle/>
          <a:p>
            <a:pPr algn="r" rtl="1"/>
            <a:r>
              <a:rPr lang="ar-SA" sz="3100" dirty="0"/>
              <a:t>التوصيات (الرأي): وفي ذلك الجزء تتم كتابته رأي الباحث أو كاتب التَّقرير، وذلك في ضوء ما تم التوصل إليه من نتائج، وينبغي التنويه إلى أن هناك من لا يُبدي راية في التَّقرير ويتم رفع الأمر لجهة مختصة. </a:t>
            </a:r>
            <a:br>
              <a:rPr lang="ar-SA" sz="3100" dirty="0"/>
            </a:br>
            <a:r>
              <a:rPr lang="ar-SA" sz="3100" dirty="0"/>
              <a:t/>
            </a:r>
            <a:br>
              <a:rPr lang="ar-SA" sz="3100" dirty="0"/>
            </a:br>
            <a:r>
              <a:rPr lang="ar-SA" sz="3100" dirty="0"/>
              <a:t>المُلحقات: في حالة وجود رسومات بيانية أو صور أو جداول؛ فيُمكن أن يُضمنها كاتب التَّقرير العلمي في ذلك الجزء.</a:t>
            </a:r>
            <a:br>
              <a:rPr lang="ar-SA" sz="3100" dirty="0"/>
            </a:br>
            <a:r>
              <a:rPr lang="ar-SA" sz="3100" dirty="0"/>
              <a:t/>
            </a:r>
            <a:br>
              <a:rPr lang="ar-SA" sz="3100" dirty="0"/>
            </a:br>
            <a:endParaRPr lang="en-US" sz="3100" dirty="0"/>
          </a:p>
        </p:txBody>
      </p:sp>
    </p:spTree>
    <p:extLst>
      <p:ext uri="{BB962C8B-B14F-4D97-AF65-F5344CB8AC3E}">
        <p14:creationId xmlns:p14="http://schemas.microsoft.com/office/powerpoint/2010/main" val="2721345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353</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ما هو التقرير</vt:lpstr>
      <vt:lpstr>ما هوأبرز الشروط لكتابة التقرير العلمي</vt:lpstr>
      <vt:lpstr>الاستعانة البراهين الرقمية: استخدام الأساليب العلمية المُقنعة من الأمور الهامَّة عند صياغة التَّقرير العلمي، وفي طليعة ذلك البراهين الرقمية الصحيحة. الاستشهاد بالنظريات العلمية: يجب الاستشهاد بنظريات وحقائق مُؤكَّدة عند كتابة التَّقرير العلمي.  الإجاز أو الاختصار: من المهم أن يتَّسم التَّقرير العلمي بالإيجاز، ولكن دون إخلال بالمشكلة أو القضية المُثارة.   </vt:lpstr>
      <vt:lpstr>ما خطوات كتابة التَّقرير العلمي؟</vt:lpstr>
      <vt:lpstr>       مقدمة : وفيها يستعرض الباحث محور التَّقرير الأساسي؛ فعلى سبيل المثال في حالة كون التَّقرير عبارة عن عرض لمشكلة علمية؛ فينبغي توضيح الأسباب التي دعت للتطرق لتلك المشكلة.   محتوى التَّقرير:  ويُعتبر ذلك الجزء هو الأكبر في التَّقرير العلمي، ويجب أن يهتم به الباحث؛ من حيث ترتيب الأفكار، والوضوح، حيث يتم عرض جميع جوانب الموضوع أو المشكلة، وبشرح وافٍ.   نتائج التَّقرير: بعد الانتهاء من كتابة مُحتوى التَّقرير العلمي يقوم الباحث بوضع النتائج أو الاستنتاجات التي توصَّل إليها، ومن المهم أن تكون هذه النتائج حقيقية وملموسة على أرض الواقع، وحبَّذا لو كان هناك أرقام كثيرة تدعم من هذه النتائج.          </vt:lpstr>
      <vt:lpstr>التوصيات (الرأي): وفي ذلك الجزء تتم كتابته رأي الباحث أو كاتب التَّقرير، وذلك في ضوء ما تم التوصل إليه من نتائج، وينبغي التنويه إلى أن هناك من لا يُبدي راية في التَّقرير ويتم رفع الأمر لجهة مختصة.   المُلحقات: في حالة وجود رسومات بيانية أو صور أو جداول؛ فيُمكن أن يُضمنها كاتب التَّقرير العلمي في ذلك الجزء.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 هو التقرير</dc:title>
  <dc:creator>Maher</dc:creator>
  <cp:lastModifiedBy>Maher</cp:lastModifiedBy>
  <cp:revision>11</cp:revision>
  <dcterms:created xsi:type="dcterms:W3CDTF">2023-01-06T12:39:14Z</dcterms:created>
  <dcterms:modified xsi:type="dcterms:W3CDTF">2023-01-07T12:04:58Z</dcterms:modified>
</cp:coreProperties>
</file>