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3F0B619-F2B3-4686-BAAB-D9FEC97104A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F0B619-F2B3-4686-BAAB-D9FEC97104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F0B619-F2B3-4686-BAAB-D9FEC97104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F0B619-F2B3-4686-BAAB-D9FEC97104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F0B619-F2B3-4686-BAAB-D9FEC97104A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F0B619-F2B3-4686-BAAB-D9FEC97104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3F0B619-F2B3-4686-BAAB-D9FEC97104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3F0B619-F2B3-4686-BAAB-D9FEC97104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3F0B619-F2B3-4686-BAAB-D9FEC97104A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F0B619-F2B3-4686-BAAB-D9FEC97104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CE7F928-FF59-4869-B764-704102751523}" type="datetimeFigureOut">
              <a:rPr lang="en-US" smtClean="0"/>
              <a:t>1/4/2023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F0B619-F2B3-4686-BAAB-D9FEC97104A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CE7F928-FF59-4869-B764-704102751523}" type="datetimeFigureOut">
              <a:rPr lang="en-US" smtClean="0"/>
              <a:t>1/4/2023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3F0B619-F2B3-4686-BAAB-D9FEC97104A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382000" cy="1600200"/>
          </a:xfrm>
        </p:spPr>
        <p:txBody>
          <a:bodyPr>
            <a:normAutofit/>
          </a:bodyPr>
          <a:lstStyle/>
          <a:p>
            <a:pPr algn="ctr"/>
            <a:r>
              <a:rPr lang="ar-SA" dirty="0" smtClean="0"/>
              <a:t>المهارات </a:t>
            </a:r>
            <a:r>
              <a:rPr lang="ar-SA" dirty="0" smtClean="0"/>
              <a:t>الأكاديمية </a:t>
            </a:r>
            <a:br>
              <a:rPr lang="ar-SA" dirty="0" smtClean="0"/>
            </a:br>
            <a:r>
              <a:rPr lang="ar-SA" dirty="0" smtClean="0"/>
              <a:t>المرحلة </a:t>
            </a:r>
            <a:r>
              <a:rPr lang="ar-SA" dirty="0" smtClean="0"/>
              <a:t>الأولى / المسائى</a:t>
            </a:r>
            <a:endParaRPr lang="en-US" dirty="0"/>
          </a:p>
        </p:txBody>
      </p:sp>
      <p:sp>
        <p:nvSpPr>
          <p:cNvPr id="3" name="Subtitle 2"/>
          <p:cNvSpPr>
            <a:spLocks noGrp="1"/>
          </p:cNvSpPr>
          <p:nvPr>
            <p:ph type="subTitle" idx="1"/>
          </p:nvPr>
        </p:nvSpPr>
        <p:spPr>
          <a:xfrm>
            <a:off x="1066800" y="2438400"/>
            <a:ext cx="8001000" cy="2743200"/>
          </a:xfrm>
        </p:spPr>
        <p:txBody>
          <a:bodyPr>
            <a:normAutofit/>
          </a:bodyPr>
          <a:lstStyle/>
          <a:p>
            <a:pPr algn="ctr"/>
            <a:r>
              <a:rPr lang="ar-SA" sz="3600" dirty="0" smtClean="0"/>
              <a:t>كلية التربية : شقلاوة </a:t>
            </a:r>
          </a:p>
          <a:p>
            <a:pPr algn="ctr"/>
            <a:r>
              <a:rPr lang="ar-SA" sz="3600" dirty="0" smtClean="0"/>
              <a:t>م.م. فيروز خانو سليم</a:t>
            </a:r>
          </a:p>
          <a:p>
            <a:pPr algn="ctr"/>
            <a:r>
              <a:rPr lang="ar-SA" sz="3600" dirty="0" smtClean="0"/>
              <a:t> 2022-2023</a:t>
            </a:r>
            <a:endParaRPr lang="ar-SA" sz="3600" dirty="0" smtClean="0"/>
          </a:p>
        </p:txBody>
      </p:sp>
    </p:spTree>
    <p:extLst>
      <p:ext uri="{BB962C8B-B14F-4D97-AF65-F5344CB8AC3E}">
        <p14:creationId xmlns:p14="http://schemas.microsoft.com/office/powerpoint/2010/main" val="992662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82000" cy="1066800"/>
          </a:xfrm>
        </p:spPr>
        <p:txBody>
          <a:bodyPr>
            <a:normAutofit/>
          </a:bodyPr>
          <a:lstStyle/>
          <a:p>
            <a:pPr algn="ctr" rtl="1"/>
            <a:r>
              <a:rPr lang="ar-SA" sz="4000" dirty="0" smtClean="0"/>
              <a:t>المحاضرة الأولى /</a:t>
            </a:r>
            <a:r>
              <a:rPr lang="ar-SA" sz="4000" dirty="0" smtClean="0"/>
              <a:t>ماذا </a:t>
            </a:r>
            <a:r>
              <a:rPr lang="ar-SA" sz="4000" dirty="0" smtClean="0"/>
              <a:t>نقصد بالمهارات</a:t>
            </a:r>
            <a:endParaRPr lang="en-US" sz="4000" dirty="0"/>
          </a:p>
        </p:txBody>
      </p:sp>
      <p:sp>
        <p:nvSpPr>
          <p:cNvPr id="3" name="Content Placeholder 2"/>
          <p:cNvSpPr>
            <a:spLocks noGrp="1"/>
          </p:cNvSpPr>
          <p:nvPr>
            <p:ph idx="1"/>
          </p:nvPr>
        </p:nvSpPr>
        <p:spPr>
          <a:xfrm>
            <a:off x="457200" y="1447800"/>
            <a:ext cx="8534400" cy="5105400"/>
          </a:xfrm>
        </p:spPr>
        <p:txBody>
          <a:bodyPr>
            <a:normAutofit/>
          </a:bodyPr>
          <a:lstStyle/>
          <a:p>
            <a:pPr marL="82296" indent="0" algn="just" rtl="1">
              <a:buNone/>
            </a:pPr>
            <a:r>
              <a:rPr lang="ar-SA" dirty="0"/>
              <a:t>تشير المهارة إلى قدرة الشخص وخبرته في أداء مهمّة معيّنة، حيث تأتي هذه القدرة من خلال التعلّم الممنهج والممارسة والتمرين المستمريّن. إنها باختصار نتيجة المثابرة وبذل الجهد للتحسّن والتطوّر في مجال معيّن.</a:t>
            </a:r>
          </a:p>
          <a:p>
            <a:pPr algn="just" rtl="1"/>
            <a:endParaRPr lang="ar-SA" dirty="0"/>
          </a:p>
          <a:p>
            <a:pPr marL="82296" indent="0" algn="just" rtl="1">
              <a:buNone/>
            </a:pPr>
            <a:r>
              <a:rPr lang="ar-SA" dirty="0" smtClean="0"/>
              <a:t>من </a:t>
            </a:r>
            <a:r>
              <a:rPr lang="ar-SA" dirty="0"/>
              <a:t>المهارات التي من شانها مساعدتك في أن تصبح متعلمًا أكثر كفاءة وطالبًا أكثر تميزًا، مما يؤدي بالنتيجة إلى تفوقك في </a:t>
            </a:r>
            <a:r>
              <a:rPr lang="ar-SA" dirty="0" smtClean="0"/>
              <a:t>الجانب </a:t>
            </a:r>
            <a:r>
              <a:rPr lang="ar-SA" dirty="0"/>
              <a:t>الأكاديمي </a:t>
            </a:r>
            <a:r>
              <a:rPr lang="ar-SA" dirty="0" smtClean="0"/>
              <a:t>من الحياة </a:t>
            </a:r>
            <a:r>
              <a:rPr lang="ar-SA" dirty="0"/>
              <a:t>الجامعية.</a:t>
            </a:r>
          </a:p>
          <a:p>
            <a:pPr marL="82296" indent="0" algn="just" rtl="1">
              <a:buNone/>
            </a:pPr>
            <a:r>
              <a:rPr lang="ar-SA" dirty="0" smtClean="0"/>
              <a:t>  </a:t>
            </a:r>
            <a:endParaRPr lang="en-US" dirty="0"/>
          </a:p>
        </p:txBody>
      </p:sp>
    </p:spTree>
    <p:extLst>
      <p:ext uri="{BB962C8B-B14F-4D97-AF65-F5344CB8AC3E}">
        <p14:creationId xmlns:p14="http://schemas.microsoft.com/office/powerpoint/2010/main" val="277935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914400"/>
          </a:xfrm>
        </p:spPr>
        <p:txBody>
          <a:bodyPr/>
          <a:lstStyle/>
          <a:p>
            <a:pPr algn="ctr"/>
            <a:r>
              <a:rPr lang="ar-SA" dirty="0" smtClean="0"/>
              <a:t>اختيار موضوع البحث</a:t>
            </a:r>
            <a:endParaRPr lang="en-US" dirty="0"/>
          </a:p>
        </p:txBody>
      </p:sp>
      <p:sp>
        <p:nvSpPr>
          <p:cNvPr id="3" name="Content Placeholder 2"/>
          <p:cNvSpPr>
            <a:spLocks noGrp="1"/>
          </p:cNvSpPr>
          <p:nvPr>
            <p:ph idx="1"/>
          </p:nvPr>
        </p:nvSpPr>
        <p:spPr>
          <a:xfrm>
            <a:off x="152400" y="1143000"/>
            <a:ext cx="8839200" cy="5486400"/>
          </a:xfrm>
        </p:spPr>
        <p:txBody>
          <a:bodyPr/>
          <a:lstStyle/>
          <a:p>
            <a:pPr marL="82296" indent="0" algn="just" rtl="1">
              <a:buNone/>
            </a:pPr>
            <a:r>
              <a:rPr lang="ar-SA" dirty="0"/>
              <a:t>يعد اختيار موضوع البحث من أهم الأمور التي تشغل فكرالباحث، وذلك نظرا لتعدد مجالات البحث وكثرتها.</a:t>
            </a:r>
          </a:p>
          <a:p>
            <a:pPr marL="82296" indent="0" algn="just" rtl="1">
              <a:buNone/>
            </a:pPr>
            <a:r>
              <a:rPr lang="ar-SA" dirty="0"/>
              <a:t>ويلعب اختيار موضوع البحث دورا كبيرا في نجاح البحث الذي يقوم به الباحث أو فشله.</a:t>
            </a:r>
          </a:p>
          <a:p>
            <a:pPr marL="82296" indent="0" algn="just" rtl="1">
              <a:buNone/>
            </a:pPr>
            <a:r>
              <a:rPr lang="ar-SA" dirty="0"/>
              <a:t>لذلك يجب على الباحث أن يلتزم بعدد من الشروط ليكون قادرا على اختيار موضوع البحث العلمي.</a:t>
            </a:r>
          </a:p>
          <a:p>
            <a:pPr marL="82296" indent="0" algn="r" rtl="1">
              <a:buNone/>
            </a:pPr>
            <a:endParaRPr lang="en-US" dirty="0"/>
          </a:p>
        </p:txBody>
      </p:sp>
    </p:spTree>
    <p:extLst>
      <p:ext uri="{BB962C8B-B14F-4D97-AF65-F5344CB8AC3E}">
        <p14:creationId xmlns:p14="http://schemas.microsoft.com/office/powerpoint/2010/main" val="809379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81288" cy="685800"/>
          </a:xfrm>
        </p:spPr>
        <p:txBody>
          <a:bodyPr>
            <a:normAutofit fontScale="90000"/>
          </a:bodyPr>
          <a:lstStyle/>
          <a:p>
            <a:pPr algn="ctr"/>
            <a:r>
              <a:rPr lang="ar-SA" dirty="0" smtClean="0"/>
              <a:t>شروط اختيار موضوع البحث</a:t>
            </a:r>
            <a:endParaRPr lang="en-US" dirty="0"/>
          </a:p>
        </p:txBody>
      </p:sp>
      <p:sp>
        <p:nvSpPr>
          <p:cNvPr id="3" name="Content Placeholder 2"/>
          <p:cNvSpPr>
            <a:spLocks noGrp="1"/>
          </p:cNvSpPr>
          <p:nvPr>
            <p:ph idx="1"/>
          </p:nvPr>
        </p:nvSpPr>
        <p:spPr>
          <a:xfrm>
            <a:off x="152400" y="990600"/>
            <a:ext cx="8915400" cy="5715000"/>
          </a:xfrm>
        </p:spPr>
        <p:txBody>
          <a:bodyPr>
            <a:normAutofit fontScale="92500" lnSpcReduction="10000"/>
          </a:bodyPr>
          <a:lstStyle/>
          <a:p>
            <a:pPr marL="82296" indent="0" algn="just" rtl="1">
              <a:buNone/>
            </a:pPr>
            <a:r>
              <a:rPr lang="ar-SA" dirty="0" smtClean="0"/>
              <a:t>•</a:t>
            </a:r>
            <a:r>
              <a:rPr lang="ar-SA" sz="3000" dirty="0" smtClean="0"/>
              <a:t>أن </a:t>
            </a:r>
            <a:r>
              <a:rPr lang="ar-SA" sz="3000" dirty="0"/>
              <a:t>يكون الموضوع  مجال اهتمام الباحث: يجب أن يقوم الباحث باختيار موضوع لبحثه العلمي في المجال الذي يحبه ويفضله، وذلك لأن حب الباحث لموضوع الدراسة يلعب دورا كبيرا بنجاحه.</a:t>
            </a:r>
          </a:p>
          <a:p>
            <a:pPr marL="82296" indent="0" algn="just" rtl="1">
              <a:buNone/>
            </a:pPr>
            <a:r>
              <a:rPr lang="ar-SA" sz="3000" dirty="0" smtClean="0"/>
              <a:t>•أن </a:t>
            </a:r>
            <a:r>
              <a:rPr lang="ar-SA" sz="3000" dirty="0"/>
              <a:t>يكون الموضوع حديث: يجب على الباحث أن يقوم باختيار موضوع جديد وغير مدروس من قبل، وذلك من أجل يقدم فائدة للعلم.</a:t>
            </a:r>
          </a:p>
          <a:p>
            <a:pPr marL="82296" indent="0" algn="just" rtl="1">
              <a:buNone/>
            </a:pPr>
            <a:r>
              <a:rPr lang="ar-SA" sz="3000" dirty="0" smtClean="0"/>
              <a:t>•أن </a:t>
            </a:r>
            <a:r>
              <a:rPr lang="ar-SA" sz="3000" dirty="0"/>
              <a:t>يكون الموضوع واضح ومحدد: يجب على الباحث أن يقدم موضوع واضح، حيث يجب على الباحث أن يبتعد عن المواضيع الغامضة.</a:t>
            </a:r>
          </a:p>
          <a:p>
            <a:pPr marL="82296" indent="0" algn="just" rtl="1">
              <a:buNone/>
            </a:pPr>
            <a:r>
              <a:rPr lang="ar-SA" sz="3000" dirty="0" smtClean="0"/>
              <a:t>•أن </a:t>
            </a:r>
            <a:r>
              <a:rPr lang="ar-SA" sz="3000" dirty="0"/>
              <a:t>يكون الموضوع قابل للتطبيق: يجب على الباحث أن يبحث عن المواضيع الواقعية والقابلة للتطبيق، لذلك يجب عليه الابتعاد عن المواضيع الصعبة التطبيق أو المستحيلة التطبيق، وذلك لكي لا يهدر وقته دون أي فائدة.</a:t>
            </a:r>
          </a:p>
          <a:p>
            <a:pPr marL="82296" indent="0" algn="just" rtl="1">
              <a:buNone/>
            </a:pPr>
            <a:r>
              <a:rPr lang="ar-SA" sz="3000" dirty="0" smtClean="0"/>
              <a:t>•توفر </a:t>
            </a:r>
            <a:r>
              <a:rPr lang="ar-SA" sz="3000" dirty="0"/>
              <a:t>مراجع حول الموضوع: يجب على الباحث أن يقوم بتوفير عدد من المصادر والمراجع حول موضوع البحث، كما يجب عليه أن يتأكد من توافر المصادر والمراجع الكافية لإجراء البحث العلمي.</a:t>
            </a:r>
          </a:p>
          <a:p>
            <a:pPr marL="82296" indent="0" algn="r" rtl="1">
              <a:buNone/>
            </a:pPr>
            <a:endParaRPr lang="ar-SA" dirty="0"/>
          </a:p>
          <a:p>
            <a:pPr marL="82296" indent="0" algn="r" rtl="1">
              <a:buNone/>
            </a:pPr>
            <a:endParaRPr lang="en-US" dirty="0"/>
          </a:p>
        </p:txBody>
      </p:sp>
    </p:spTree>
    <p:extLst>
      <p:ext uri="{BB962C8B-B14F-4D97-AF65-F5344CB8AC3E}">
        <p14:creationId xmlns:p14="http://schemas.microsoft.com/office/powerpoint/2010/main" val="2620214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110</TotalTime>
  <Words>298</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Solstice</vt:lpstr>
      <vt:lpstr>المهارات الأكاديمية  المرحلة الأولى / المسائى</vt:lpstr>
      <vt:lpstr>المحاضرة الأولى /ماذا نقصد بالمهارات</vt:lpstr>
      <vt:lpstr>اختيار موضوع البحث</vt:lpstr>
      <vt:lpstr>شروط اختيار موضوع البحث</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المهارات الأكاديمية  المرحلة الأولى / المسائى</dc:title>
  <dc:creator>Maher</dc:creator>
  <cp:lastModifiedBy>Maher</cp:lastModifiedBy>
  <cp:revision>14</cp:revision>
  <dcterms:created xsi:type="dcterms:W3CDTF">2022-12-16T18:01:56Z</dcterms:created>
  <dcterms:modified xsi:type="dcterms:W3CDTF">2023-01-04T17:49:17Z</dcterms:modified>
</cp:coreProperties>
</file>