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438" r:id="rId3"/>
    <p:sldId id="452" r:id="rId4"/>
    <p:sldId id="440" r:id="rId5"/>
    <p:sldId id="441" r:id="rId6"/>
    <p:sldId id="454" r:id="rId7"/>
    <p:sldId id="453" r:id="rId8"/>
    <p:sldId id="455" r:id="rId9"/>
    <p:sldId id="442" r:id="rId10"/>
    <p:sldId id="456" r:id="rId11"/>
    <p:sldId id="443" r:id="rId12"/>
    <p:sldId id="457" r:id="rId13"/>
    <p:sldId id="444" r:id="rId14"/>
    <p:sldId id="458" r:id="rId15"/>
    <p:sldId id="445" r:id="rId16"/>
    <p:sldId id="446" r:id="rId17"/>
    <p:sldId id="459" r:id="rId18"/>
    <p:sldId id="460" r:id="rId19"/>
    <p:sldId id="447" r:id="rId20"/>
    <p:sldId id="461" r:id="rId21"/>
    <p:sldId id="416" r:id="rId22"/>
    <p:sldId id="428" r:id="rId23"/>
    <p:sldId id="430" r:id="rId24"/>
    <p:sldId id="433" r:id="rId25"/>
    <p:sldId id="431" r:id="rId26"/>
    <p:sldId id="439" r:id="rId27"/>
    <p:sldId id="414" r:id="rId28"/>
    <p:sldId id="463" r:id="rId29"/>
    <p:sldId id="4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0005E"/>
    <a:srgbClr val="FFFF66"/>
    <a:srgbClr val="FF3399"/>
    <a:srgbClr val="FF0000"/>
    <a:srgbClr val="FF7C80"/>
    <a:srgbClr val="BE0260"/>
    <a:srgbClr val="3366FF"/>
    <a:srgbClr val="D09622"/>
    <a:srgbClr val="018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5409" autoAdjust="0"/>
  </p:normalViewPr>
  <p:slideViewPr>
    <p:cSldViewPr>
      <p:cViewPr>
        <p:scale>
          <a:sx n="60" d="100"/>
          <a:sy n="60" d="100"/>
        </p:scale>
        <p:origin x="-1656"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E1A542-780B-4F64-8718-067A504B0A2D}" type="datetimeFigureOut">
              <a:rPr lang="en-US" smtClean="0"/>
              <a:t>5/26/2023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7D5EEE-79BC-4495-82CC-72113241576B}" type="slidenum">
              <a:rPr lang="en-US" smtClean="0"/>
              <a:t>‹#›</a:t>
            </a:fld>
            <a:endParaRPr lang="en-US"/>
          </a:p>
        </p:txBody>
      </p:sp>
    </p:spTree>
    <p:extLst>
      <p:ext uri="{BB962C8B-B14F-4D97-AF65-F5344CB8AC3E}">
        <p14:creationId xmlns:p14="http://schemas.microsoft.com/office/powerpoint/2010/main" val="2353669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ACB8E9-9EF9-4388-8951-8094527529DB}" type="datetimeFigureOut">
              <a:rPr lang="en-US" smtClean="0"/>
              <a:pPr/>
              <a:t>5/26/2023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D4FAB-2466-4960-82AD-7063BFD5353E}" type="slidenum">
              <a:rPr lang="en-US" smtClean="0"/>
              <a:pPr/>
              <a:t>‹#›</a:t>
            </a:fld>
            <a:endParaRPr lang="en-US"/>
          </a:p>
        </p:txBody>
      </p:sp>
    </p:spTree>
    <p:extLst>
      <p:ext uri="{BB962C8B-B14F-4D97-AF65-F5344CB8AC3E}">
        <p14:creationId xmlns:p14="http://schemas.microsoft.com/office/powerpoint/2010/main" val="349754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11</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12</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13</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14</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15</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16</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17</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18</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19</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20</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2</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9D4FAB-2466-4960-82AD-7063BFD5353E}" type="slidenum">
              <a:rPr lang="en-US" smtClean="0"/>
              <a:pPr/>
              <a:t>22</a:t>
            </a:fld>
            <a:endParaRPr lang="en-US"/>
          </a:p>
        </p:txBody>
      </p:sp>
    </p:spTree>
    <p:extLst>
      <p:ext uri="{BB962C8B-B14F-4D97-AF65-F5344CB8AC3E}">
        <p14:creationId xmlns:p14="http://schemas.microsoft.com/office/powerpoint/2010/main" val="1866889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27</a:t>
            </a:fld>
            <a:endParaRPr lang="en-US"/>
          </a:p>
        </p:txBody>
      </p:sp>
    </p:spTree>
    <p:extLst>
      <p:ext uri="{BB962C8B-B14F-4D97-AF65-F5344CB8AC3E}">
        <p14:creationId xmlns:p14="http://schemas.microsoft.com/office/powerpoint/2010/main" val="161890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3</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4</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5</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7</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8</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9</a:t>
            </a:fld>
            <a:endParaRPr lang="en-US"/>
          </a:p>
        </p:txBody>
      </p:sp>
    </p:spTree>
    <p:extLst>
      <p:ext uri="{BB962C8B-B14F-4D97-AF65-F5344CB8AC3E}">
        <p14:creationId xmlns:p14="http://schemas.microsoft.com/office/powerpoint/2010/main" val="35690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D4FAB-2466-4960-82AD-7063BFD5353E}" type="slidenum">
              <a:rPr lang="en-US" smtClean="0"/>
              <a:pPr/>
              <a:t>10</a:t>
            </a:fld>
            <a:endParaRPr lang="en-US"/>
          </a:p>
        </p:txBody>
      </p:sp>
    </p:spTree>
    <p:extLst>
      <p:ext uri="{BB962C8B-B14F-4D97-AF65-F5344CB8AC3E}">
        <p14:creationId xmlns:p14="http://schemas.microsoft.com/office/powerpoint/2010/main" val="356906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138425"/>
            <a:ext cx="7772400" cy="1374345"/>
          </a:xfrm>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128720" y="4650640"/>
            <a:ext cx="6400800" cy="1374345"/>
          </a:xfrm>
        </p:spPr>
        <p:txBody>
          <a:bodyPr>
            <a:normAutofit/>
          </a:bodyPr>
          <a:lstStyle>
            <a:lvl1pPr marL="0" indent="0" algn="r">
              <a:buNone/>
              <a:defRPr sz="2600">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C3FFB210-E478-4ACF-A067-DD55DC3E54B7}"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CF3A0-177E-476B-9A3D-70944BE7DD0D}" type="datetime1">
              <a:rPr lang="en-US" smtClean="0"/>
              <a:t>5/26/2023</a:t>
            </a:fld>
            <a:endParaRPr lang="en-US"/>
          </a:p>
        </p:txBody>
      </p:sp>
      <p:sp>
        <p:nvSpPr>
          <p:cNvPr id="6" name="Footer Placeholder 5"/>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6BDC2-F3FA-4BAE-A5C9-ADB14FE5BAFE}"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F7603-B9B8-4BDF-94CD-986BB1380ADF}"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3918803"/>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A70DF62-9DA8-4EF9-8318-79DA63E20300}"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D000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138425"/>
            <a:ext cx="7016195"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A7CEEA2-D8E4-4C61-92FE-2CF602BCC3D8}"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CC92A-B165-48B2-AFE6-D45FB48A09BD}" type="datetime1">
              <a:rPr lang="en-US" smtClean="0"/>
              <a:t>5/26/2023</a:t>
            </a:fld>
            <a:endParaRPr lang="en-US"/>
          </a:p>
        </p:txBody>
      </p:sp>
      <p:sp>
        <p:nvSpPr>
          <p:cNvPr id="5" name="Footer Placeholder 4"/>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0E87F-04BE-4CBB-808E-81E88552CB9A}" type="datetime1">
              <a:rPr lang="en-US" smtClean="0"/>
              <a:t>5/26/2023</a:t>
            </a:fld>
            <a:endParaRPr lang="en-US"/>
          </a:p>
        </p:txBody>
      </p:sp>
      <p:sp>
        <p:nvSpPr>
          <p:cNvPr id="6" name="Footer Placeholder 5"/>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96539"/>
            <a:ext cx="4040188"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26402"/>
            <a:ext cx="4040188"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96539"/>
            <a:ext cx="4041775"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26402"/>
            <a:ext cx="4041775"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A77A1C2-6C76-451A-92F3-AD18951F8B84}" type="datetime1">
              <a:rPr lang="en-US" smtClean="0"/>
              <a:t>5/26/2023</a:t>
            </a:fld>
            <a:endParaRPr lang="en-US"/>
          </a:p>
        </p:txBody>
      </p:sp>
      <p:sp>
        <p:nvSpPr>
          <p:cNvPr id="8" name="Footer Placeholder 7"/>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D38DF-27A4-47AF-BD29-81B8C4CCC67A}" type="datetime1">
              <a:rPr lang="en-US" smtClean="0"/>
              <a:t>5/26/2023</a:t>
            </a:fld>
            <a:endParaRPr lang="en-US"/>
          </a:p>
        </p:txBody>
      </p:sp>
      <p:sp>
        <p:nvSpPr>
          <p:cNvPr id="4" name="Footer Placeholder 3"/>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E45CE-B600-48B7-BF06-96DD2D4D3A13}" type="datetime1">
              <a:rPr lang="en-US" smtClean="0"/>
              <a:t>5/26/2023</a:t>
            </a:fld>
            <a:endParaRPr lang="en-US"/>
          </a:p>
        </p:txBody>
      </p:sp>
      <p:sp>
        <p:nvSpPr>
          <p:cNvPr id="3" name="Footer Placeholder 2"/>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7EF5-2F31-4EB2-8289-961C9100C2AE}" type="datetime1">
              <a:rPr lang="en-US" smtClean="0"/>
              <a:t>5/26/2023</a:t>
            </a:fld>
            <a:endParaRPr lang="en-US"/>
          </a:p>
        </p:txBody>
      </p:sp>
      <p:sp>
        <p:nvSpPr>
          <p:cNvPr id="6" name="Footer Placeholder 5"/>
          <p:cNvSpPr>
            <a:spLocks noGrp="1"/>
          </p:cNvSpPr>
          <p:nvPr>
            <p:ph type="ftr" sz="quarter" idx="11"/>
          </p:nvPr>
        </p:nvSpPr>
        <p:spPr/>
        <p:txBody>
          <a:bodyPr/>
          <a:lstStyle/>
          <a:p>
            <a:r>
              <a:rPr lang="en-US" smtClean="0"/>
              <a:t>Phylogenetic Analysis and Effect of rpoB Variation on resistance of Mycobacterium tuberculosis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2DAB3-5CE5-4C9B-9CF4-6DF8546F841B}" type="datetime1">
              <a:rPr lang="en-US" smtClean="0"/>
              <a:t>5/26/2023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Phylogenetic Analysis and Effect of rpoB Variation on resistance of Mycobacterium tuberculosis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895600"/>
            <a:ext cx="8458200" cy="1624766"/>
          </a:xfrm>
          <a:solidFill>
            <a:srgbClr val="D0005E"/>
          </a:solidFill>
        </p:spPr>
        <p:style>
          <a:lnRef idx="0">
            <a:schemeClr val="accent5"/>
          </a:lnRef>
          <a:fillRef idx="3">
            <a:schemeClr val="accent5"/>
          </a:fillRef>
          <a:effectRef idx="3">
            <a:schemeClr val="accent5"/>
          </a:effectRef>
          <a:fontRef idx="minor">
            <a:schemeClr val="lt1"/>
          </a:fontRef>
        </p:style>
        <p:txBody>
          <a:bodyPr>
            <a:noAutofit/>
          </a:bodyPr>
          <a:lstStyle/>
          <a:p>
            <a:pPr algn="ctr">
              <a:lnSpc>
                <a:spcPct val="150000"/>
              </a:lnSpc>
              <a:spcAft>
                <a:spcPts val="0"/>
              </a:spcAft>
            </a:pPr>
            <a:r>
              <a:rPr lang="en-US" sz="4800" b="1" dirty="0">
                <a:latin typeface="Times New Roman"/>
                <a:ea typeface="Calibri"/>
                <a:cs typeface="Arial"/>
              </a:rPr>
              <a:t>Secondary </a:t>
            </a:r>
            <a:r>
              <a:rPr lang="en-US" sz="4800" b="1" dirty="0" smtClean="0">
                <a:latin typeface="Times New Roman"/>
                <a:ea typeface="Calibri"/>
                <a:cs typeface="Arial"/>
              </a:rPr>
              <a:t>Structure of </a:t>
            </a:r>
            <a:r>
              <a:rPr lang="en-US" sz="4800" b="1" dirty="0">
                <a:latin typeface="Times New Roman"/>
                <a:ea typeface="Calibri"/>
                <a:cs typeface="Arial"/>
              </a:rPr>
              <a:t>DNA</a:t>
            </a:r>
            <a:endParaRPr lang="en-US" dirty="0">
              <a:ea typeface="Calibri"/>
              <a:cs typeface="Arial"/>
            </a:endParaRPr>
          </a:p>
        </p:txBody>
      </p:sp>
      <p:sp>
        <p:nvSpPr>
          <p:cNvPr id="4" name="Text Box 2"/>
          <p:cNvSpPr txBox="1">
            <a:spLocks noChangeArrowheads="1"/>
          </p:cNvSpPr>
          <p:nvPr/>
        </p:nvSpPr>
        <p:spPr bwMode="auto">
          <a:xfrm>
            <a:off x="0" y="0"/>
            <a:ext cx="9120351" cy="1892826"/>
          </a:xfrm>
          <a:prstGeom prst="rect">
            <a:avLst/>
          </a:prstGeom>
          <a:solidFill>
            <a:srgbClr val="D0005E"/>
          </a:solidFill>
          <a:ln w="9525">
            <a:noFill/>
            <a:miter lim="800000"/>
            <a:headEnd/>
            <a:tailEnd/>
          </a:ln>
        </p:spPr>
        <p:txBody>
          <a:bodyPr rot="0" vert="horz" wrap="square" lIns="91440" tIns="45720" rIns="91440" bIns="45720" anchor="t" anchorCtr="0">
            <a:spAutoFit/>
          </a:bodyPr>
          <a:lstStyle/>
          <a:p>
            <a:pPr>
              <a:lnSpc>
                <a:spcPct val="115000"/>
              </a:lnSpc>
              <a:spcAft>
                <a:spcPts val="1000"/>
              </a:spcAft>
            </a:pPr>
            <a:r>
              <a:rPr lang="en-US" sz="2000" b="1" dirty="0">
                <a:solidFill>
                  <a:schemeClr val="bg1"/>
                </a:solidFill>
                <a:effectLst/>
                <a:latin typeface="Times New Roman" panose="02020603050405020304" pitchFamily="18" charset="0"/>
                <a:ea typeface="Calibri"/>
                <a:cs typeface="Times New Roman" panose="02020603050405020304" pitchFamily="18" charset="0"/>
              </a:rPr>
              <a:t>Ministry of Higher Education &amp; Scientific Research</a:t>
            </a:r>
          </a:p>
          <a:p>
            <a:pPr>
              <a:lnSpc>
                <a:spcPct val="115000"/>
              </a:lnSpc>
              <a:spcAft>
                <a:spcPts val="1000"/>
              </a:spcAft>
            </a:pPr>
            <a:r>
              <a:rPr lang="en-US" sz="2000" b="1" dirty="0" err="1">
                <a:solidFill>
                  <a:schemeClr val="bg1"/>
                </a:solidFill>
                <a:effectLst/>
                <a:latin typeface="Times New Roman" panose="02020603050405020304" pitchFamily="18" charset="0"/>
                <a:ea typeface="Calibri"/>
                <a:cs typeface="Times New Roman" panose="02020603050405020304" pitchFamily="18" charset="0"/>
              </a:rPr>
              <a:t>Salahaddin</a:t>
            </a:r>
            <a:r>
              <a:rPr lang="en-US" sz="2000" b="1" dirty="0">
                <a:solidFill>
                  <a:schemeClr val="bg1"/>
                </a:solidFill>
                <a:effectLst/>
                <a:latin typeface="Times New Roman" panose="02020603050405020304" pitchFamily="18" charset="0"/>
                <a:ea typeface="Calibri"/>
                <a:cs typeface="Times New Roman" panose="02020603050405020304" pitchFamily="18" charset="0"/>
              </a:rPr>
              <a:t> </a:t>
            </a:r>
            <a:r>
              <a:rPr lang="en-US" sz="2000" b="1" dirty="0" smtClean="0">
                <a:solidFill>
                  <a:schemeClr val="bg1"/>
                </a:solidFill>
                <a:effectLst/>
                <a:latin typeface="Times New Roman" panose="02020603050405020304" pitchFamily="18" charset="0"/>
                <a:ea typeface="Calibri"/>
                <a:cs typeface="Times New Roman" panose="02020603050405020304" pitchFamily="18" charset="0"/>
              </a:rPr>
              <a:t>University</a:t>
            </a:r>
            <a:endParaRPr lang="en-US" sz="2000" b="1" dirty="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US" sz="2000" b="1" dirty="0">
                <a:solidFill>
                  <a:schemeClr val="bg1"/>
                </a:solidFill>
                <a:effectLst/>
                <a:latin typeface="Times New Roman" panose="02020603050405020304" pitchFamily="18" charset="0"/>
                <a:ea typeface="Calibri"/>
                <a:cs typeface="Times New Roman" panose="02020603050405020304" pitchFamily="18" charset="0"/>
              </a:rPr>
              <a:t>College of </a:t>
            </a:r>
            <a:r>
              <a:rPr lang="en-US" sz="2000" b="1" dirty="0" smtClean="0">
                <a:solidFill>
                  <a:schemeClr val="bg1"/>
                </a:solidFill>
                <a:effectLst/>
                <a:latin typeface="Times New Roman" panose="02020603050405020304" pitchFamily="18" charset="0"/>
                <a:ea typeface="Calibri"/>
                <a:cs typeface="Times New Roman" panose="02020603050405020304" pitchFamily="18" charset="0"/>
              </a:rPr>
              <a:t>Science</a:t>
            </a:r>
          </a:p>
          <a:p>
            <a:pPr>
              <a:lnSpc>
                <a:spcPct val="115000"/>
              </a:lnSpc>
              <a:spcAft>
                <a:spcPts val="1000"/>
              </a:spcAft>
            </a:pPr>
            <a:r>
              <a:rPr lang="en-US" sz="2000" b="1" dirty="0" smtClean="0">
                <a:solidFill>
                  <a:schemeClr val="bg1"/>
                </a:solidFill>
                <a:latin typeface="Times New Roman" panose="02020603050405020304" pitchFamily="18" charset="0"/>
                <a:ea typeface="Calibri"/>
                <a:cs typeface="Times New Roman" panose="02020603050405020304" pitchFamily="18" charset="0"/>
              </a:rPr>
              <a:t>Biology Department</a:t>
            </a:r>
            <a:endParaRPr lang="en-US" sz="2000" b="1" dirty="0">
              <a:solidFill>
                <a:schemeClr val="bg1"/>
              </a:solidFill>
              <a:effectLst/>
              <a:latin typeface="Times New Roman" panose="02020603050405020304" pitchFamily="18" charset="0"/>
              <a:ea typeface="Calibri"/>
              <a:cs typeface="Times New Roman" panose="02020603050405020304" pitchFamily="18" charset="0"/>
            </a:endParaRPr>
          </a:p>
        </p:txBody>
      </p:sp>
      <p:pic>
        <p:nvPicPr>
          <p:cNvPr id="5" name="Picture 4" descr="https://yt3.ggpht.com/-LIm89tFJbQY/AAAAAAAAAAI/AAAAAAAAAAA/9xdLDE0ORRU/s900-c-k-no/phot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2951" y="18393"/>
            <a:ext cx="2057400" cy="2045226"/>
          </a:xfrm>
          <a:prstGeom prst="rect">
            <a:avLst/>
          </a:prstGeom>
          <a:noFill/>
          <a:ln>
            <a:noFill/>
          </a:ln>
        </p:spPr>
      </p:pic>
      <p:sp>
        <p:nvSpPr>
          <p:cNvPr id="7" name="Rectangle 6"/>
          <p:cNvSpPr/>
          <p:nvPr/>
        </p:nvSpPr>
        <p:spPr>
          <a:xfrm rot="16200000">
            <a:off x="-2093705" y="4307095"/>
            <a:ext cx="4643735" cy="458074"/>
          </a:xfrm>
          <a:prstGeom prst="rect">
            <a:avLst/>
          </a:prstGeom>
          <a:solidFill>
            <a:schemeClr val="accent6">
              <a:lumMod val="20000"/>
              <a:lumOff val="80000"/>
            </a:schemeClr>
          </a:solidFill>
        </p:spPr>
        <p:txBody>
          <a:bodyPr wrap="square">
            <a:spAutoFit/>
          </a:bodyPr>
          <a:lstStyle/>
          <a:p>
            <a:pPr algn="ctr">
              <a:lnSpc>
                <a:spcPct val="150000"/>
              </a:lnSpc>
            </a:pPr>
            <a:r>
              <a:rPr lang="en-US" b="1" dirty="0" smtClean="0">
                <a:latin typeface="Times New Roman" panose="02020603050405020304" pitchFamily="18" charset="0"/>
                <a:cs typeface="Times New Roman" panose="02020603050405020304" pitchFamily="18" charset="0"/>
              </a:rPr>
              <a:t>      Lecturer:  Dr. </a:t>
            </a:r>
            <a:r>
              <a:rPr lang="en-US" b="1" dirty="0" err="1" smtClean="0">
                <a:latin typeface="Times New Roman" panose="02020603050405020304" pitchFamily="18" charset="0"/>
                <a:cs typeface="Times New Roman" panose="02020603050405020304" pitchFamily="18" charset="0"/>
              </a:rPr>
              <a:t>Fairuz</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Hassan </a:t>
            </a:r>
            <a:r>
              <a:rPr lang="en-US" b="1" dirty="0" smtClean="0">
                <a:latin typeface="Times New Roman" panose="02020603050405020304" pitchFamily="18" charset="0"/>
                <a:cs typeface="Times New Roman" panose="02020603050405020304" pitchFamily="18" charset="0"/>
              </a:rPr>
              <a:t>Abdullah</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8534400" y="6629400"/>
            <a:ext cx="609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Rectangle 9"/>
          <p:cNvSpPr/>
          <p:nvPr/>
        </p:nvSpPr>
        <p:spPr>
          <a:xfrm>
            <a:off x="128751" y="6396335"/>
            <a:ext cx="8991600" cy="461665"/>
          </a:xfrm>
          <a:prstGeom prst="rect">
            <a:avLst/>
          </a:prstGeom>
          <a:solidFill>
            <a:schemeClr val="bg1"/>
          </a:solidFill>
        </p:spPr>
        <p:txBody>
          <a:bodyPr wrap="square">
            <a:spAutoFit/>
          </a:bodyPr>
          <a:lstStyle/>
          <a:p>
            <a:r>
              <a:rPr lang="en-US" sz="2400" b="1" dirty="0" smtClean="0">
                <a:solidFill>
                  <a:srgbClr val="D0005E"/>
                </a:solidFill>
                <a:latin typeface="Times New Roman" panose="02020603050405020304" pitchFamily="18" charset="0"/>
                <a:cs typeface="Times New Roman" panose="02020603050405020304" pitchFamily="18" charset="0"/>
              </a:rPr>
              <a:t>Lec.2                                       Molecular Biology                  31.01.2023</a:t>
            </a:r>
            <a:endParaRPr lang="en-US" sz="2400" b="1" dirty="0">
              <a:solidFill>
                <a:srgbClr val="D0005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914400"/>
            <a:ext cx="8870603" cy="3246530"/>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Most </a:t>
            </a:r>
            <a:r>
              <a:rPr lang="en-US" sz="2800" dirty="0">
                <a:solidFill>
                  <a:srgbClr val="1F497D">
                    <a:lumMod val="50000"/>
                  </a:srgbClr>
                </a:solidFill>
                <a:latin typeface="Times New Roman"/>
                <a:ea typeface="Calibri"/>
                <a:cs typeface="Arial"/>
              </a:rPr>
              <a:t>transcription factors (proteins involved in regulating gene expression) bind DNA in the major groove. Studies have revealed the basic structure of three fundamental types of DNA double helix: B-, A-, and Z-DNA (Table 1, Fig. 7).</a:t>
            </a:r>
          </a:p>
        </p:txBody>
      </p:sp>
      <p:sp>
        <p:nvSpPr>
          <p:cNvPr id="2" name="Rectangle 1"/>
          <p:cNvSpPr/>
          <p:nvPr/>
        </p:nvSpPr>
        <p:spPr>
          <a:xfrm>
            <a:off x="215831" y="37747"/>
            <a:ext cx="4665188" cy="742511"/>
          </a:xfrm>
          <a:prstGeom prst="rect">
            <a:avLst/>
          </a:prstGeom>
          <a:solidFill>
            <a:schemeClr val="accent2">
              <a:lumMod val="20000"/>
              <a:lumOff val="80000"/>
            </a:schemeClr>
          </a:solidFill>
        </p:spPr>
        <p:txBody>
          <a:bodyPr wrap="none">
            <a:spAutoFit/>
          </a:bodyPr>
          <a:lstStyle/>
          <a:p>
            <a:pPr lvl="0" algn="just">
              <a:lnSpc>
                <a:spcPct val="150000"/>
              </a:lnSpc>
              <a:spcBef>
                <a:spcPct val="20000"/>
              </a:spcBef>
            </a:pPr>
            <a:r>
              <a:rPr lang="en-US" sz="3200" b="1" dirty="0">
                <a:latin typeface="Times New Roman"/>
                <a:ea typeface="Calibri"/>
                <a:cs typeface="Arial"/>
              </a:rPr>
              <a:t>Major and minor grooves</a:t>
            </a:r>
          </a:p>
        </p:txBody>
      </p:sp>
    </p:spTree>
    <p:extLst>
      <p:ext uri="{BB962C8B-B14F-4D97-AF65-F5344CB8AC3E}">
        <p14:creationId xmlns:p14="http://schemas.microsoft.com/office/powerpoint/2010/main" val="1636864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200" y="702058"/>
            <a:ext cx="8870603" cy="669542"/>
          </a:xfrm>
          <a:prstGeom prst="rect">
            <a:avLst/>
          </a:prstGeom>
          <a:solidFill>
            <a:schemeClr val="bg1"/>
          </a:solidFill>
        </p:spPr>
        <p:txBody>
          <a:bodyPr wrap="square">
            <a:spAutoFit/>
          </a:bodyPr>
          <a:lstStyle/>
          <a:p>
            <a:pPr algn="just">
              <a:lnSpc>
                <a:spcPct val="150000"/>
              </a:lnSpc>
              <a:spcAft>
                <a:spcPts val="800"/>
              </a:spcAft>
              <a:tabLst>
                <a:tab pos="593725" algn="l"/>
              </a:tabLst>
            </a:pPr>
            <a:r>
              <a:rPr lang="en-US" sz="2800" b="1" dirty="0">
                <a:latin typeface="Times New Roman"/>
                <a:ea typeface="Calibri"/>
                <a:cs typeface="Arial"/>
              </a:rPr>
              <a:t>Table 1: </a:t>
            </a:r>
            <a:r>
              <a:rPr lang="en-US" sz="2800" dirty="0">
                <a:latin typeface="Times New Roman"/>
                <a:ea typeface="Calibri"/>
                <a:cs typeface="Arial"/>
              </a:rPr>
              <a:t>Alternative forms of the DNA double helix.*</a:t>
            </a:r>
            <a:endParaRPr lang="en-US" sz="2000" dirty="0">
              <a:ea typeface="Calibri"/>
              <a:cs typeface="Arial"/>
            </a:endParaRPr>
          </a:p>
        </p:txBody>
      </p:sp>
      <p:pic>
        <p:nvPicPr>
          <p:cNvPr id="3" name="Picture 2"/>
          <p:cNvPicPr/>
          <p:nvPr/>
        </p:nvPicPr>
        <p:blipFill rotWithShape="1">
          <a:blip r:embed="rId3"/>
          <a:srcRect l="87" t="194" r="44" b="95"/>
          <a:stretch/>
        </p:blipFill>
        <p:spPr bwMode="auto">
          <a:xfrm>
            <a:off x="0" y="1793754"/>
            <a:ext cx="9144000" cy="30830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srcRect l="51" t="296" r="117" b="316"/>
          <a:stretch/>
        </p:blipFill>
        <p:spPr bwMode="auto">
          <a:xfrm>
            <a:off x="0" y="152400"/>
            <a:ext cx="9067800" cy="5089208"/>
          </a:xfrm>
          <a:prstGeom prst="rect">
            <a:avLst/>
          </a:prstGeom>
          <a:ln w="19050">
            <a:solidFill>
              <a:sysClr val="windowText" lastClr="000000"/>
            </a:solidFill>
          </a:ln>
          <a:extLst>
            <a:ext uri="{53640926-AAD7-44D8-BBD7-CCE9431645EC}">
              <a14:shadowObscured xmlns:a14="http://schemas.microsoft.com/office/drawing/2010/main"/>
            </a:ext>
          </a:extLst>
        </p:spPr>
      </p:pic>
      <p:sp>
        <p:nvSpPr>
          <p:cNvPr id="5" name="Text Box 40"/>
          <p:cNvSpPr txBox="1"/>
          <p:nvPr/>
        </p:nvSpPr>
        <p:spPr>
          <a:xfrm>
            <a:off x="152400" y="5562600"/>
            <a:ext cx="8915400" cy="1219200"/>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0"/>
              </a:spcAft>
            </a:pPr>
            <a:r>
              <a:rPr lang="en-US" sz="2000" b="1" dirty="0">
                <a:effectLst/>
                <a:latin typeface="Times New Roman"/>
                <a:ea typeface="Calibri"/>
                <a:cs typeface="Arial"/>
              </a:rPr>
              <a:t>Figure 7: </a:t>
            </a:r>
            <a:r>
              <a:rPr lang="en-US" sz="2000" dirty="0">
                <a:effectLst/>
                <a:latin typeface="Times New Roman"/>
                <a:ea typeface="Calibri"/>
                <a:cs typeface="Arial"/>
              </a:rPr>
              <a:t>Three types of DNA double helix are displayed in these space-filling models: B-DNA (Watson–Crick DNA), A-DNA, and Z-DNA.</a:t>
            </a:r>
            <a:r>
              <a:rPr lang="en-US" sz="2000" b="1" dirty="0">
                <a:effectLst/>
                <a:latin typeface="Times New Roman"/>
                <a:ea typeface="Calibri"/>
                <a:cs typeface="Arial"/>
              </a:rPr>
              <a:t> </a:t>
            </a:r>
            <a:endParaRPr lang="en-US" dirty="0">
              <a:effectLst/>
              <a:ea typeface="Calibri"/>
              <a:cs typeface="Arial"/>
            </a:endParaRPr>
          </a:p>
        </p:txBody>
      </p:sp>
    </p:spTree>
    <p:extLst>
      <p:ext uri="{BB962C8B-B14F-4D97-AF65-F5344CB8AC3E}">
        <p14:creationId xmlns:p14="http://schemas.microsoft.com/office/powerpoint/2010/main" val="35094572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7197" y="1469374"/>
            <a:ext cx="8870603" cy="4702826"/>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Many </a:t>
            </a:r>
            <a:r>
              <a:rPr lang="en-US" sz="2800" dirty="0">
                <a:solidFill>
                  <a:srgbClr val="1F497D">
                    <a:lumMod val="50000"/>
                  </a:srgbClr>
                </a:solidFill>
                <a:latin typeface="Times New Roman"/>
                <a:ea typeface="Calibri"/>
                <a:cs typeface="Arial"/>
              </a:rPr>
              <a:t>naturally occurring DNA molecules are circular, with no free 5′ or 3′ end. Due to the polarity of the strands of the DNA double helix, the 5′ end of one strand can only join its own 3′ end to covalently close a circle. </a:t>
            </a:r>
            <a:endParaRPr lang="en-US" sz="2800" dirty="0" smtClean="0">
              <a:solidFill>
                <a:srgbClr val="1F497D">
                  <a:lumMod val="50000"/>
                </a:srgbClr>
              </a:solidFill>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Thus</a:t>
            </a:r>
            <a:r>
              <a:rPr lang="en-US" sz="2800" dirty="0">
                <a:solidFill>
                  <a:srgbClr val="1F497D">
                    <a:lumMod val="50000"/>
                  </a:srgbClr>
                </a:solidFill>
                <a:latin typeface="Times New Roman"/>
                <a:ea typeface="Calibri"/>
                <a:cs typeface="Arial"/>
              </a:rPr>
              <a:t>, circular, double-stranded DNA is essentially two circles of single-stranded DNA twisted around each other. This DNA can become supercoiled. </a:t>
            </a:r>
            <a:endParaRPr lang="en-US" sz="2800" dirty="0" smtClean="0">
              <a:solidFill>
                <a:srgbClr val="1F497D">
                  <a:lumMod val="50000"/>
                </a:srgbClr>
              </a:solidFill>
              <a:latin typeface="Times New Roman"/>
              <a:ea typeface="Calibri"/>
              <a:cs typeface="Arial"/>
            </a:endParaRPr>
          </a:p>
        </p:txBody>
      </p:sp>
      <p:sp>
        <p:nvSpPr>
          <p:cNvPr id="2" name="Rectangle 1"/>
          <p:cNvSpPr/>
          <p:nvPr/>
        </p:nvSpPr>
        <p:spPr>
          <a:xfrm>
            <a:off x="325524" y="76200"/>
            <a:ext cx="4202432" cy="661207"/>
          </a:xfrm>
          <a:prstGeom prst="rect">
            <a:avLst/>
          </a:prstGeom>
          <a:solidFill>
            <a:schemeClr val="accent2">
              <a:lumMod val="20000"/>
              <a:lumOff val="80000"/>
            </a:schemeClr>
          </a:solidFill>
        </p:spPr>
        <p:txBody>
          <a:bodyPr wrap="none">
            <a:spAutoFit/>
          </a:bodyPr>
          <a:lstStyle/>
          <a:p>
            <a:pPr lvl="0" algn="just">
              <a:lnSpc>
                <a:spcPct val="150000"/>
              </a:lnSpc>
              <a:spcBef>
                <a:spcPct val="20000"/>
              </a:spcBef>
            </a:pPr>
            <a:r>
              <a:rPr lang="en-US" sz="2800" b="1" dirty="0">
                <a:solidFill>
                  <a:srgbClr val="1F497D">
                    <a:lumMod val="50000"/>
                  </a:srgbClr>
                </a:solidFill>
                <a:latin typeface="Times New Roman"/>
                <a:ea typeface="Calibri"/>
                <a:cs typeface="Arial"/>
              </a:rPr>
              <a:t>Tertiary structure of DNA</a:t>
            </a: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7197" y="739402"/>
            <a:ext cx="8870603" cy="2600199"/>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Supercoils </a:t>
            </a:r>
            <a:r>
              <a:rPr lang="en-US" sz="2800" dirty="0">
                <a:solidFill>
                  <a:srgbClr val="1F497D">
                    <a:lumMod val="50000"/>
                  </a:srgbClr>
                </a:solidFill>
                <a:latin typeface="Times New Roman"/>
                <a:ea typeface="Calibri"/>
                <a:cs typeface="Arial"/>
              </a:rPr>
              <a:t>are a twisted, three-dimensional structure which is more favorable energetically. Supercoiling of DNA can be visualized by electron microscopy and occurs both in vivo and in vitro</a:t>
            </a:r>
            <a:r>
              <a:rPr lang="en-US" sz="2800" dirty="0" smtClean="0">
                <a:solidFill>
                  <a:srgbClr val="1F497D">
                    <a:lumMod val="50000"/>
                  </a:srgbClr>
                </a:solidFill>
                <a:latin typeface="Times New Roman"/>
                <a:ea typeface="Calibri"/>
                <a:cs typeface="Arial"/>
              </a:rPr>
              <a:t>.</a:t>
            </a:r>
            <a:endParaRPr lang="en-US" sz="2800" dirty="0">
              <a:solidFill>
                <a:srgbClr val="1F497D">
                  <a:lumMod val="50000"/>
                </a:srgbClr>
              </a:solidFill>
              <a:latin typeface="Times New Roman"/>
              <a:ea typeface="Calibri"/>
              <a:cs typeface="Arial"/>
            </a:endParaRPr>
          </a:p>
        </p:txBody>
      </p:sp>
    </p:spTree>
    <p:extLst>
      <p:ext uri="{BB962C8B-B14F-4D97-AF65-F5344CB8AC3E}">
        <p14:creationId xmlns:p14="http://schemas.microsoft.com/office/powerpoint/2010/main" val="18630104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0997" y="369868"/>
            <a:ext cx="8870603" cy="5878532"/>
          </a:xfrm>
          <a:prstGeom prst="rect">
            <a:avLst/>
          </a:prstGeom>
          <a:solidFill>
            <a:schemeClr val="bg1"/>
          </a:solidFill>
        </p:spPr>
        <p:txBody>
          <a:bodyPr wrap="square">
            <a:spAutoFit/>
          </a:bodyPr>
          <a:lstStyle/>
          <a:p>
            <a:pPr algn="just">
              <a:lnSpc>
                <a:spcPct val="150000"/>
              </a:lnSpc>
              <a:spcAft>
                <a:spcPts val="0"/>
              </a:spcAft>
            </a:pPr>
            <a:r>
              <a:rPr lang="en-US" sz="2800" b="1" dirty="0">
                <a:solidFill>
                  <a:srgbClr val="000000"/>
                </a:solidFill>
                <a:latin typeface="Times New Roman"/>
                <a:ea typeface="Calibri"/>
                <a:cs typeface="Arial"/>
              </a:rPr>
              <a:t>Physical properties of DNA</a:t>
            </a:r>
            <a:endParaRPr lang="en-US" sz="2000" dirty="0">
              <a:ea typeface="Calibri"/>
              <a:cs typeface="Arial"/>
            </a:endParaRPr>
          </a:p>
          <a:p>
            <a:pPr algn="just">
              <a:lnSpc>
                <a:spcPct val="150000"/>
              </a:lnSpc>
              <a:spcAft>
                <a:spcPts val="0"/>
              </a:spcAft>
            </a:pPr>
            <a:r>
              <a:rPr lang="en-US" sz="2800" b="1" dirty="0">
                <a:solidFill>
                  <a:srgbClr val="000000"/>
                </a:solidFill>
                <a:latin typeface="Times New Roman"/>
                <a:ea typeface="Calibri"/>
                <a:cs typeface="Arial"/>
              </a:rPr>
              <a:t>1- Right-handed and left-handed DNA</a:t>
            </a:r>
            <a:endParaRPr lang="en-US" sz="2000" dirty="0">
              <a:ea typeface="Calibri"/>
              <a:cs typeface="Arial"/>
            </a:endParaRPr>
          </a:p>
          <a:p>
            <a:pPr marL="342900" lvl="0" indent="-342900" algn="just">
              <a:lnSpc>
                <a:spcPct val="150000"/>
              </a:lnSpc>
              <a:spcBef>
                <a:spcPct val="20000"/>
              </a:spcBef>
              <a:buFont typeface="Wingdings"/>
              <a:buChar char=""/>
            </a:pPr>
            <a:r>
              <a:rPr lang="en-US" sz="2800" dirty="0" smtClean="0">
                <a:solidFill>
                  <a:srgbClr val="000000"/>
                </a:solidFill>
                <a:latin typeface="Times New Roman"/>
                <a:ea typeface="Calibri"/>
                <a:cs typeface="Arial"/>
              </a:rPr>
              <a:t>Most </a:t>
            </a:r>
            <a:r>
              <a:rPr lang="en-US" sz="2800" dirty="0">
                <a:solidFill>
                  <a:srgbClr val="000000"/>
                </a:solidFill>
                <a:latin typeface="Times New Roman"/>
                <a:ea typeface="Calibri"/>
                <a:cs typeface="Arial"/>
              </a:rPr>
              <a:t>of DNA in the cell is right handed (B- DNA or B-Shape) which is the most stable configuration. </a:t>
            </a:r>
            <a:endParaRPr lang="en-US" sz="2800" dirty="0" smtClean="0">
              <a:solidFill>
                <a:srgbClr val="000000"/>
              </a:solidFill>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solidFill>
                  <a:srgbClr val="000000"/>
                </a:solidFill>
                <a:latin typeface="Times New Roman"/>
                <a:ea typeface="Calibri"/>
                <a:cs typeface="Arial"/>
              </a:rPr>
              <a:t>Some </a:t>
            </a:r>
            <a:r>
              <a:rPr lang="en-US" sz="2800" dirty="0">
                <a:solidFill>
                  <a:srgbClr val="000000"/>
                </a:solidFill>
                <a:latin typeface="Times New Roman"/>
                <a:ea typeface="Calibri"/>
                <a:cs typeface="Arial"/>
              </a:rPr>
              <a:t>regions can form a slightly different Right handed DNA called (A-shape or A-DNA) which is more compacted. The third type called the Z-DNA, which has a zigzag DNA array</a:t>
            </a:r>
            <a:r>
              <a:rPr lang="en-US" sz="2800" dirty="0" smtClean="0">
                <a:solidFill>
                  <a:srgbClr val="000000"/>
                </a:solidFill>
                <a:latin typeface="Times New Roman"/>
                <a:ea typeface="Calibri"/>
                <a:cs typeface="Arial"/>
              </a:rPr>
              <a:t>.</a:t>
            </a:r>
            <a:endParaRPr lang="en-US" sz="2400" b="1" dirty="0" smtClean="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0997" y="329474"/>
            <a:ext cx="8870603" cy="5537926"/>
          </a:xfrm>
          <a:prstGeom prst="rect">
            <a:avLst/>
          </a:prstGeom>
          <a:solidFill>
            <a:schemeClr val="bg1"/>
          </a:solidFill>
        </p:spPr>
        <p:txBody>
          <a:bodyPr wrap="square">
            <a:spAutoFit/>
          </a:bodyPr>
          <a:lstStyle/>
          <a:p>
            <a:pPr algn="just">
              <a:lnSpc>
                <a:spcPct val="150000"/>
              </a:lnSpc>
              <a:spcAft>
                <a:spcPts val="800"/>
              </a:spcAft>
              <a:tabLst>
                <a:tab pos="2028825" algn="l"/>
              </a:tabLst>
            </a:pPr>
            <a:r>
              <a:rPr lang="en-US" sz="2800" b="1" dirty="0">
                <a:latin typeface="Times New Roman"/>
                <a:ea typeface="Calibri"/>
                <a:cs typeface="Arial"/>
              </a:rPr>
              <a:t>2. Melting temperature of DNA, denaturation and renaturation</a:t>
            </a:r>
            <a:endParaRPr lang="en-US" sz="2000" dirty="0">
              <a:ea typeface="Calibri"/>
              <a:cs typeface="Arial"/>
            </a:endParaRPr>
          </a:p>
          <a:p>
            <a:pPr marL="342900" lvl="0" indent="-342900" algn="just">
              <a:lnSpc>
                <a:spcPct val="150000"/>
              </a:lnSpc>
              <a:spcBef>
                <a:spcPct val="20000"/>
              </a:spcBef>
              <a:buFont typeface="Wingdings"/>
              <a:buChar char=""/>
            </a:pPr>
            <a:r>
              <a:rPr lang="en-US" sz="2800" dirty="0" smtClean="0">
                <a:latin typeface="Times New Roman"/>
                <a:ea typeface="Calibri"/>
                <a:cs typeface="Arial"/>
              </a:rPr>
              <a:t>Denaturation </a:t>
            </a:r>
            <a:r>
              <a:rPr lang="en-US" sz="2800" dirty="0">
                <a:latin typeface="Times New Roman"/>
                <a:ea typeface="Calibri"/>
                <a:cs typeface="Arial"/>
              </a:rPr>
              <a:t>can be done by heating (&gt;80-90℃). </a:t>
            </a:r>
            <a:r>
              <a:rPr lang="en-US" sz="2800" b="1" dirty="0">
                <a:latin typeface="Times New Roman"/>
                <a:ea typeface="Calibri"/>
                <a:cs typeface="Arial"/>
              </a:rPr>
              <a:t>The temperature at which DNA is half denatured is called critical temperature or melting temperature, Tm</a:t>
            </a:r>
            <a:r>
              <a:rPr lang="en-US" sz="2800" dirty="0">
                <a:latin typeface="Times New Roman"/>
                <a:ea typeface="Calibri"/>
                <a:cs typeface="Arial"/>
              </a:rPr>
              <a:t>. </a:t>
            </a:r>
            <a:endParaRPr lang="en-US" sz="2800" dirty="0" smtClean="0">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latin typeface="Times New Roman"/>
                <a:ea typeface="Calibri"/>
                <a:cs typeface="Arial"/>
              </a:rPr>
              <a:t>Tm </a:t>
            </a:r>
            <a:r>
              <a:rPr lang="en-US" sz="2800" dirty="0">
                <a:latin typeface="Times New Roman"/>
                <a:ea typeface="Calibri"/>
                <a:cs typeface="Arial"/>
              </a:rPr>
              <a:t>is dependent on the length and composition of the DNA bases and other factors such as pH and denaturing </a:t>
            </a:r>
            <a:r>
              <a:rPr lang="en-US" sz="2800" dirty="0" smtClean="0">
                <a:latin typeface="Times New Roman"/>
                <a:ea typeface="Calibri"/>
                <a:cs typeface="Arial"/>
              </a:rPr>
              <a:t>agents.</a:t>
            </a:r>
            <a:endParaRPr lang="en-US" sz="2000" dirty="0" smtClean="0">
              <a:ea typeface="Calibri"/>
              <a:cs typeface="Arial"/>
            </a:endParaRP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0997" y="1295400"/>
            <a:ext cx="8870603" cy="5435334"/>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latin typeface="Times New Roman"/>
                <a:ea typeface="Calibri"/>
                <a:cs typeface="Arial"/>
              </a:rPr>
              <a:t>Heat denaturation of DNA, also called melting, causes the double helix structure to unwind to form single stranded DNA. </a:t>
            </a:r>
          </a:p>
          <a:p>
            <a:pPr marL="342900" lvl="0" indent="-342900" algn="just">
              <a:lnSpc>
                <a:spcPct val="150000"/>
              </a:lnSpc>
              <a:spcBef>
                <a:spcPct val="20000"/>
              </a:spcBef>
              <a:buFont typeface="Wingdings"/>
              <a:buChar char=""/>
            </a:pPr>
            <a:r>
              <a:rPr lang="en-US" sz="2800" dirty="0" smtClean="0">
                <a:latin typeface="Times New Roman"/>
                <a:ea typeface="Calibri"/>
                <a:cs typeface="Arial"/>
              </a:rPr>
              <a:t>When </a:t>
            </a:r>
            <a:r>
              <a:rPr lang="en-US" sz="2800" dirty="0">
                <a:latin typeface="Times New Roman"/>
                <a:ea typeface="Calibri"/>
                <a:cs typeface="Arial"/>
              </a:rPr>
              <a:t>DNA in solution is heated above its melting temperature (usually more than 80°C), the double-stranded DNA unwinds to form single-stranded DNA. </a:t>
            </a:r>
            <a:endParaRPr lang="en-US" sz="2800" dirty="0" smtClean="0">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latin typeface="Times New Roman"/>
                <a:ea typeface="Calibri"/>
                <a:cs typeface="Arial"/>
              </a:rPr>
              <a:t>The </a:t>
            </a:r>
            <a:r>
              <a:rPr lang="en-US" sz="2800" dirty="0">
                <a:latin typeface="Times New Roman"/>
                <a:ea typeface="Calibri"/>
                <a:cs typeface="Arial"/>
              </a:rPr>
              <a:t>non-covalent hydrogen bonds between the nucleotide base pairs are weak. </a:t>
            </a:r>
            <a:endParaRPr lang="en-US" sz="2800" dirty="0" smtClean="0">
              <a:latin typeface="Times New Roman"/>
              <a:ea typeface="Calibri"/>
              <a:cs typeface="Arial"/>
            </a:endParaRPr>
          </a:p>
        </p:txBody>
      </p:sp>
    </p:spTree>
    <p:extLst>
      <p:ext uri="{BB962C8B-B14F-4D97-AF65-F5344CB8AC3E}">
        <p14:creationId xmlns:p14="http://schemas.microsoft.com/office/powerpoint/2010/main" val="762389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0997" y="76200"/>
            <a:ext cx="8870603" cy="6764929"/>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latin typeface="Times New Roman"/>
                <a:ea typeface="Calibri"/>
                <a:cs typeface="Arial"/>
              </a:rPr>
              <a:t>The </a:t>
            </a:r>
            <a:r>
              <a:rPr lang="en-US" sz="2800" dirty="0">
                <a:latin typeface="Times New Roman"/>
                <a:ea typeface="Calibri"/>
                <a:cs typeface="Arial"/>
              </a:rPr>
              <a:t>two complementary strands can be separated (denatured) by means of relatively weak chemical reagents (e.g. alkali, </a:t>
            </a:r>
            <a:r>
              <a:rPr lang="en-US" sz="2800" dirty="0" err="1">
                <a:latin typeface="Times New Roman"/>
                <a:ea typeface="Calibri"/>
                <a:cs typeface="Arial"/>
              </a:rPr>
              <a:t>formamide</a:t>
            </a:r>
            <a:r>
              <a:rPr lang="en-US" sz="2800" dirty="0">
                <a:latin typeface="Times New Roman"/>
                <a:ea typeface="Calibri"/>
                <a:cs typeface="Arial"/>
              </a:rPr>
              <a:t>, or urea) or by </a:t>
            </a:r>
            <a:r>
              <a:rPr lang="en-US" sz="2800" dirty="0" smtClean="0">
                <a:latin typeface="Times New Roman"/>
                <a:ea typeface="Calibri"/>
                <a:cs typeface="Arial"/>
              </a:rPr>
              <a:t>heating.</a:t>
            </a:r>
          </a:p>
          <a:p>
            <a:pPr marL="342900" lvl="0" indent="-342900" algn="just">
              <a:lnSpc>
                <a:spcPct val="150000"/>
              </a:lnSpc>
              <a:spcBef>
                <a:spcPct val="20000"/>
              </a:spcBef>
              <a:buFont typeface="Wingdings"/>
              <a:buChar char=""/>
            </a:pPr>
            <a:r>
              <a:rPr lang="en-US" sz="2800" dirty="0" smtClean="0">
                <a:latin typeface="Times New Roman"/>
                <a:ea typeface="Calibri"/>
                <a:cs typeface="Arial"/>
              </a:rPr>
              <a:t>The </a:t>
            </a:r>
            <a:r>
              <a:rPr lang="en-US" sz="2800" dirty="0">
                <a:latin typeface="Times New Roman"/>
                <a:ea typeface="Calibri"/>
                <a:cs typeface="Arial"/>
              </a:rPr>
              <a:t>resulting single-stranded molecules are relatively stable. With cooling, complementary single strands can reunite to form double-stranded molecules (Renaturation). Non-complementary single strands do not unite. </a:t>
            </a:r>
            <a:endParaRPr lang="en-US" sz="2000" dirty="0">
              <a:ea typeface="Calibri"/>
              <a:cs typeface="Arial"/>
            </a:endParaRPr>
          </a:p>
          <a:p>
            <a:pPr lvl="0" algn="just">
              <a:lnSpc>
                <a:spcPct val="150000"/>
              </a:lnSpc>
              <a:spcBef>
                <a:spcPct val="20000"/>
              </a:spcBef>
            </a:pPr>
            <a:endParaRPr lang="en-US" sz="2800" dirty="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smtClean="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p:txBody>
      </p:sp>
    </p:spTree>
    <p:extLst>
      <p:ext uri="{BB962C8B-B14F-4D97-AF65-F5344CB8AC3E}">
        <p14:creationId xmlns:p14="http://schemas.microsoft.com/office/powerpoint/2010/main" val="3707144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7197" y="853792"/>
            <a:ext cx="8870603" cy="6004208"/>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err="1" smtClean="0">
                <a:latin typeface="Times New Roman"/>
                <a:ea typeface="Calibri"/>
              </a:rPr>
              <a:t>Hyperchromic</a:t>
            </a:r>
            <a:r>
              <a:rPr lang="en-US" sz="2800" dirty="0" smtClean="0">
                <a:latin typeface="Times New Roman"/>
                <a:ea typeface="Calibri"/>
              </a:rPr>
              <a:t> effect of DNA means increasing the UV absorption that occurs when the DNA duplex is denatured, usually by heating or by denaturing agents. </a:t>
            </a:r>
          </a:p>
          <a:p>
            <a:pPr marL="342900" lvl="0" indent="-342900" algn="just">
              <a:lnSpc>
                <a:spcPct val="150000"/>
              </a:lnSpc>
              <a:spcBef>
                <a:spcPct val="20000"/>
              </a:spcBef>
              <a:buFont typeface="Wingdings"/>
              <a:buChar char=""/>
            </a:pPr>
            <a:r>
              <a:rPr lang="en-US" sz="2800" dirty="0" smtClean="0">
                <a:latin typeface="Times New Roman"/>
                <a:ea typeface="Calibri"/>
              </a:rPr>
              <a:t>The UV absorption is increased when the two single DNA strands are being separated (denaturation). </a:t>
            </a:r>
          </a:p>
          <a:p>
            <a:pPr marL="342900" lvl="0" indent="-342900" algn="just">
              <a:lnSpc>
                <a:spcPct val="150000"/>
              </a:lnSpc>
              <a:spcBef>
                <a:spcPct val="20000"/>
              </a:spcBef>
              <a:buFont typeface="Wingdings"/>
              <a:buChar char=""/>
            </a:pPr>
            <a:r>
              <a:rPr lang="en-US" sz="2800" dirty="0" smtClean="0">
                <a:latin typeface="Times New Roman"/>
                <a:ea typeface="Calibri"/>
              </a:rPr>
              <a:t>When the DNA double helix is treated with denaturing agents, the force holding the double helical structure is disrupted. The double helix then separates into two single strands. </a:t>
            </a:r>
          </a:p>
        </p:txBody>
      </p:sp>
      <p:sp>
        <p:nvSpPr>
          <p:cNvPr id="2" name="Rectangle 1"/>
          <p:cNvSpPr/>
          <p:nvPr/>
        </p:nvSpPr>
        <p:spPr>
          <a:xfrm>
            <a:off x="197197" y="228600"/>
            <a:ext cx="5459956" cy="661207"/>
          </a:xfrm>
          <a:prstGeom prst="rect">
            <a:avLst/>
          </a:prstGeom>
          <a:solidFill>
            <a:schemeClr val="accent2">
              <a:lumMod val="20000"/>
              <a:lumOff val="80000"/>
            </a:schemeClr>
          </a:solidFill>
        </p:spPr>
        <p:txBody>
          <a:bodyPr wrap="none">
            <a:spAutoFit/>
          </a:bodyPr>
          <a:lstStyle/>
          <a:p>
            <a:pPr>
              <a:lnSpc>
                <a:spcPct val="150000"/>
              </a:lnSpc>
            </a:pPr>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Hyperchromic</a:t>
            </a:r>
            <a:r>
              <a:rPr lang="en-US" sz="2800" b="1" dirty="0">
                <a:latin typeface="Times New Roman" panose="02020603050405020304" pitchFamily="18" charset="0"/>
                <a:cs typeface="Times New Roman" panose="02020603050405020304" pitchFamily="18" charset="0"/>
              </a:rPr>
              <a:t> property of DNA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997" y="194441"/>
            <a:ext cx="6431889" cy="916982"/>
          </a:xfrm>
          <a:prstGeom prst="rect">
            <a:avLst/>
          </a:prstGeom>
          <a:solidFill>
            <a:schemeClr val="accent2">
              <a:lumMod val="20000"/>
              <a:lumOff val="80000"/>
            </a:schemeClr>
          </a:solidFill>
        </p:spPr>
        <p:txBody>
          <a:bodyPr wrap="none">
            <a:spAutoFit/>
          </a:bodyPr>
          <a:lstStyle/>
          <a:p>
            <a:pPr>
              <a:lnSpc>
                <a:spcPct val="150000"/>
              </a:lnSpc>
              <a:spcAft>
                <a:spcPts val="0"/>
              </a:spcAft>
            </a:pPr>
            <a:r>
              <a:rPr lang="en-US" sz="4000" b="1" dirty="0">
                <a:latin typeface="Times New Roman"/>
                <a:ea typeface="Calibri"/>
                <a:cs typeface="Arial"/>
              </a:rPr>
              <a:t>Secondary structure of DNA</a:t>
            </a:r>
            <a:endParaRPr lang="en-US" sz="2800" dirty="0">
              <a:ea typeface="Calibri"/>
              <a:cs typeface="Arial"/>
            </a:endParaRPr>
          </a:p>
        </p:txBody>
      </p:sp>
      <p:sp>
        <p:nvSpPr>
          <p:cNvPr id="13" name="Rectangle 12"/>
          <p:cNvSpPr/>
          <p:nvPr/>
        </p:nvSpPr>
        <p:spPr>
          <a:xfrm>
            <a:off x="120996" y="1172308"/>
            <a:ext cx="8870603" cy="5226046"/>
          </a:xfrm>
          <a:prstGeom prst="rect">
            <a:avLst/>
          </a:prstGeom>
        </p:spPr>
        <p:txBody>
          <a:bodyPr wrap="square">
            <a:spAutoFit/>
          </a:bodyPr>
          <a:lstStyle/>
          <a:p>
            <a:pPr marL="342900" indent="-342900" algn="just">
              <a:lnSpc>
                <a:spcPct val="150000"/>
              </a:lnSpc>
              <a:spcBef>
                <a:spcPct val="20000"/>
              </a:spcBef>
              <a:buFont typeface="Wingdings"/>
              <a:buChar char=""/>
            </a:pPr>
            <a:r>
              <a:rPr lang="en-US" sz="2400" b="1" dirty="0" smtClean="0">
                <a:latin typeface="Times New Roman" panose="02020603050405020304" pitchFamily="18" charset="0"/>
                <a:cs typeface="Times New Roman" panose="02020603050405020304" pitchFamily="18" charset="0"/>
              </a:rPr>
              <a:t>RNA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commonly exists as a </a:t>
            </a:r>
            <a:r>
              <a:rPr lang="en-US" sz="2400" b="1" dirty="0">
                <a:solidFill>
                  <a:srgbClr val="FF0000"/>
                </a:solidFill>
                <a:latin typeface="Times New Roman" panose="02020603050405020304" pitchFamily="18" charset="0"/>
                <a:cs typeface="Times New Roman" panose="02020603050405020304" pitchFamily="18" charset="0"/>
              </a:rPr>
              <a:t>single polynucleotide chain</a:t>
            </a:r>
            <a:r>
              <a:rPr lang="en-US" sz="2400" dirty="0">
                <a:latin typeface="Times New Roman" panose="02020603050405020304" pitchFamily="18" charset="0"/>
                <a:cs typeface="Times New Roman" panose="02020603050405020304" pitchFamily="18" charset="0"/>
              </a:rPr>
              <a:t>, or strand. DNA is more complex and exists as </a:t>
            </a:r>
            <a:r>
              <a:rPr lang="en-US" sz="2400" b="1" dirty="0">
                <a:solidFill>
                  <a:srgbClr val="FF0000"/>
                </a:solidFill>
                <a:latin typeface="Times New Roman" panose="02020603050405020304" pitchFamily="18" charset="0"/>
                <a:cs typeface="Times New Roman" panose="02020603050405020304" pitchFamily="18" charset="0"/>
              </a:rPr>
              <a:t>two </a:t>
            </a:r>
            <a:r>
              <a:rPr lang="en-US" sz="2400" b="1" dirty="0" err="1">
                <a:solidFill>
                  <a:srgbClr val="FF0000"/>
                </a:solidFill>
                <a:latin typeface="Times New Roman" panose="02020603050405020304" pitchFamily="18" charset="0"/>
                <a:cs typeface="Times New Roman" panose="02020603050405020304" pitchFamily="18" charset="0"/>
              </a:rPr>
              <a:t>interwound</a:t>
            </a:r>
            <a:r>
              <a:rPr lang="en-US" sz="2400" b="1" dirty="0">
                <a:solidFill>
                  <a:srgbClr val="FF0000"/>
                </a:solidFill>
                <a:latin typeface="Times New Roman" panose="02020603050405020304" pitchFamily="18" charset="0"/>
                <a:cs typeface="Times New Roman" panose="02020603050405020304" pitchFamily="18" charset="0"/>
              </a:rPr>
              <a:t> strands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ct val="20000"/>
              </a:spcBef>
              <a:buFont typeface="Wingdings"/>
              <a:buChar char=""/>
            </a:pPr>
            <a:r>
              <a:rPr lang="en-US" sz="2400"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two strands</a:t>
            </a:r>
            <a:r>
              <a:rPr lang="en-US" sz="2400" dirty="0">
                <a:latin typeface="Times New Roman" panose="02020603050405020304" pitchFamily="18" charset="0"/>
                <a:cs typeface="Times New Roman" panose="02020603050405020304" pitchFamily="18" charset="0"/>
              </a:rPr>
              <a:t> of DNA are </a:t>
            </a:r>
            <a:r>
              <a:rPr lang="en-US" sz="2400" b="1" dirty="0">
                <a:latin typeface="Times New Roman" panose="02020603050405020304" pitchFamily="18" charset="0"/>
                <a:cs typeface="Times New Roman" panose="02020603050405020304" pitchFamily="18" charset="0"/>
              </a:rPr>
              <a:t>bound together </a:t>
            </a:r>
            <a:r>
              <a:rPr lang="en-US" sz="2400" dirty="0">
                <a:latin typeface="Times New Roman" panose="02020603050405020304" pitchFamily="18" charset="0"/>
                <a:cs typeface="Times New Roman" panose="02020603050405020304" pitchFamily="18" charset="0"/>
              </a:rPr>
              <a:t>mainly by the </a:t>
            </a:r>
            <a:r>
              <a:rPr lang="en-US" sz="2400" b="1" dirty="0">
                <a:solidFill>
                  <a:srgbClr val="FF0000"/>
                </a:solidFill>
                <a:latin typeface="Times New Roman" panose="02020603050405020304" pitchFamily="18" charset="0"/>
                <a:cs typeface="Times New Roman" panose="02020603050405020304" pitchFamily="18" charset="0"/>
              </a:rPr>
              <a:t>stacking interactions, hydrogen bonds and hydrophobic effect </a:t>
            </a:r>
            <a:r>
              <a:rPr lang="en-US" sz="2400" dirty="0">
                <a:latin typeface="Times New Roman" panose="02020603050405020304" pitchFamily="18" charset="0"/>
                <a:cs typeface="Times New Roman" panose="02020603050405020304" pitchFamily="18" charset="0"/>
              </a:rPr>
              <a:t>between the complementary bases. </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ct val="20000"/>
              </a:spcBef>
              <a:buFont typeface="Wingdings"/>
              <a:buChar char=""/>
            </a:pPr>
            <a:r>
              <a:rPr lang="en-US" sz="2400" dirty="0" smtClean="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hydrogen bonding </a:t>
            </a:r>
            <a:r>
              <a:rPr lang="en-US" sz="2400" dirty="0">
                <a:latin typeface="Times New Roman" panose="02020603050405020304" pitchFamily="18" charset="0"/>
                <a:cs typeface="Times New Roman" panose="02020603050405020304" pitchFamily="18" charset="0"/>
              </a:rPr>
              <a:t>between bases is referred to as </a:t>
            </a:r>
            <a:r>
              <a:rPr lang="en-US" sz="2400" dirty="0">
                <a:solidFill>
                  <a:srgbClr val="FF0000"/>
                </a:solidFill>
                <a:latin typeface="Times New Roman" panose="02020603050405020304" pitchFamily="18" charset="0"/>
                <a:cs typeface="Times New Roman" panose="02020603050405020304" pitchFamily="18" charset="0"/>
              </a:rPr>
              <a:t>“Watson–Crick” or “complementary” base pairing</a:t>
            </a:r>
            <a:r>
              <a:rPr lang="en-US" sz="2400" dirty="0">
                <a:latin typeface="Times New Roman" panose="02020603050405020304" pitchFamily="18" charset="0"/>
                <a:cs typeface="Times New Roman" panose="02020603050405020304" pitchFamily="18" charset="0"/>
              </a:rPr>
              <a:t>. Watson–Crick base pairing allows the 1′-carbons on the two strands to be exactly the same distance apart (1.08nm).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7691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200" y="76200"/>
            <a:ext cx="8870603" cy="2600199"/>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latin typeface="Times New Roman"/>
                <a:ea typeface="Calibri"/>
              </a:rPr>
              <a:t>At </a:t>
            </a:r>
            <a:r>
              <a:rPr lang="en-US" sz="2800" dirty="0">
                <a:latin typeface="Times New Roman"/>
                <a:ea typeface="Calibri"/>
              </a:rPr>
              <a:t>this time, the base- base interaction will be reduced, increasing the UV absorbance of DNA solution because many bases are in free form and do not form hydrogen bonds with complementary bases (Fig. </a:t>
            </a:r>
            <a:r>
              <a:rPr lang="en-US" sz="2800" dirty="0" smtClean="0">
                <a:latin typeface="Times New Roman"/>
                <a:ea typeface="Calibri"/>
              </a:rPr>
              <a:t>8).</a:t>
            </a:r>
            <a:endParaRPr lang="en-US" sz="2800" dirty="0">
              <a:solidFill>
                <a:srgbClr val="1F497D">
                  <a:lumMod val="50000"/>
                </a:srgbClr>
              </a:solidFill>
              <a:latin typeface="Times New Roman"/>
              <a:ea typeface="Calibri"/>
              <a:cs typeface="Arial"/>
            </a:endParaRPr>
          </a:p>
        </p:txBody>
      </p:sp>
      <p:pic>
        <p:nvPicPr>
          <p:cNvPr id="5" name="Picture 4" descr="Hyperchromic and hypochromic effect dsDNA vs ssDNA absorbance graph"/>
          <p:cNvPicPr/>
          <p:nvPr/>
        </p:nvPicPr>
        <p:blipFill rotWithShape="1">
          <a:blip r:embed="rId3">
            <a:extLst>
              <a:ext uri="{28A0092B-C50C-407E-A947-70E740481C1C}">
                <a14:useLocalDpi xmlns:a14="http://schemas.microsoft.com/office/drawing/2010/main" val="0"/>
              </a:ext>
            </a:extLst>
          </a:blip>
          <a:srcRect l="1" r="-2961" b="638"/>
          <a:stretch/>
        </p:blipFill>
        <p:spPr bwMode="auto">
          <a:xfrm>
            <a:off x="266383" y="2743200"/>
            <a:ext cx="4534217" cy="3889693"/>
          </a:xfrm>
          <a:prstGeom prst="rect">
            <a:avLst/>
          </a:prstGeom>
          <a:noFill/>
          <a:ln>
            <a:noFill/>
          </a:ln>
          <a:extLst>
            <a:ext uri="{53640926-AAD7-44D8-BBD7-CCE9431645EC}">
              <a14:shadowObscured xmlns:a14="http://schemas.microsoft.com/office/drawing/2010/main"/>
            </a:ext>
          </a:extLst>
        </p:spPr>
      </p:pic>
      <p:sp>
        <p:nvSpPr>
          <p:cNvPr id="6" name="Text Box 22"/>
          <p:cNvSpPr txBox="1"/>
          <p:nvPr/>
        </p:nvSpPr>
        <p:spPr>
          <a:xfrm>
            <a:off x="4724400" y="5715000"/>
            <a:ext cx="4343400" cy="11430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800"/>
              </a:spcAft>
            </a:pPr>
            <a:r>
              <a:rPr lang="en-US" sz="2400" b="1" dirty="0">
                <a:effectLst/>
                <a:latin typeface="Times New Roman"/>
                <a:ea typeface="Calibri"/>
                <a:cs typeface="Arial"/>
              </a:rPr>
              <a:t>Figure 8: </a:t>
            </a:r>
            <a:r>
              <a:rPr lang="en-US" sz="2400" dirty="0">
                <a:effectLst/>
                <a:latin typeface="Times New Roman"/>
                <a:ea typeface="Calibri"/>
                <a:cs typeface="Arial"/>
              </a:rPr>
              <a:t>DS and SS DNA UV absorbance.</a:t>
            </a:r>
            <a:endParaRPr lang="en-US" sz="2400" dirty="0">
              <a:effectLst/>
              <a:latin typeface="Calibri"/>
              <a:ea typeface="Calibri"/>
              <a:cs typeface="Arial"/>
            </a:endParaRPr>
          </a:p>
          <a:p>
            <a:pPr>
              <a:lnSpc>
                <a:spcPct val="107000"/>
              </a:lnSpc>
              <a:spcAft>
                <a:spcPts val="800"/>
              </a:spcAft>
            </a:pPr>
            <a:r>
              <a:rPr lang="en-US" sz="1100" dirty="0">
                <a:effectLst/>
                <a:latin typeface="Calibri"/>
                <a:ea typeface="Calibri"/>
                <a:cs typeface="Arial"/>
              </a:rPr>
              <a:t> </a:t>
            </a:r>
          </a:p>
        </p:txBody>
      </p:sp>
    </p:spTree>
    <p:extLst>
      <p:ext uri="{BB962C8B-B14F-4D97-AF65-F5344CB8AC3E}">
        <p14:creationId xmlns:p14="http://schemas.microsoft.com/office/powerpoint/2010/main" val="22460915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05800" y="6477000"/>
            <a:ext cx="838200" cy="381000"/>
          </a:xfrm>
          <a:prstGeom prst="rect">
            <a:avLst/>
          </a:prstGeom>
          <a:solidFill>
            <a:schemeClr val="bg1"/>
          </a:solidFill>
        </p:spPr>
        <p:txBody>
          <a:bodyPr wrap="square" rtlCol="0">
            <a:spAutoFit/>
          </a:bodyPr>
          <a:lstStyle/>
          <a:p>
            <a:endParaRPr lang="en-US" dirty="0"/>
          </a:p>
        </p:txBody>
      </p:sp>
      <p:pic>
        <p:nvPicPr>
          <p:cNvPr id="1026"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6784975" cy="549291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3"/>
          <p:cNvSpPr txBox="1"/>
          <p:nvPr/>
        </p:nvSpPr>
        <p:spPr>
          <a:xfrm>
            <a:off x="0" y="4965384"/>
            <a:ext cx="8915400" cy="151161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800"/>
              </a:spcAft>
            </a:pPr>
            <a:r>
              <a:rPr lang="en-US" sz="2800" dirty="0">
                <a:latin typeface="Times New Roman" panose="02020603050405020304" pitchFamily="18" charset="0"/>
                <a:cs typeface="Times New Roman" panose="02020603050405020304" pitchFamily="18" charset="0"/>
              </a:rPr>
              <a:t> If a clockwise screwing motion moves the helix away from the observer, then it is called a right-handed helix</a:t>
            </a:r>
            <a:endParaRPr lang="en-US" sz="24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009472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8305800" y="6477000"/>
            <a:ext cx="838200" cy="381000"/>
          </a:xfrm>
          <a:prstGeom prst="rect">
            <a:avLst/>
          </a:prstGeom>
          <a:solidFill>
            <a:schemeClr val="bg1"/>
          </a:solidFill>
        </p:spPr>
        <p:txBody>
          <a:bodyPr wrap="square" rtlCol="0">
            <a:spAutoFit/>
          </a:bodyPr>
          <a:lstStyle/>
          <a:p>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2" t="8" r="56" b="28"/>
          <a:stretch/>
        </p:blipFill>
        <p:spPr bwMode="auto">
          <a:xfrm>
            <a:off x="1072054" y="1219201"/>
            <a:ext cx="7638720" cy="5039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72054" y="5410200"/>
            <a:ext cx="7638720" cy="923330"/>
          </a:xfrm>
          <a:prstGeom prst="rect">
            <a:avLst/>
          </a:prstGeom>
          <a:noFill/>
        </p:spPr>
        <p:txBody>
          <a:bodyPr wrap="square" rtlCol="0">
            <a:spAutoFit/>
          </a:bodyPr>
          <a:lstStyle/>
          <a:p>
            <a:endParaRPr lang="en-US" dirty="0" smtClean="0"/>
          </a:p>
          <a:p>
            <a:endParaRPr lang="en-US" dirty="0"/>
          </a:p>
          <a:p>
            <a:endParaRPr lang="en-US" dirty="0"/>
          </a:p>
        </p:txBody>
      </p:sp>
    </p:spTree>
    <p:extLst>
      <p:ext uri="{BB962C8B-B14F-4D97-AF65-F5344CB8AC3E}">
        <p14:creationId xmlns:p14="http://schemas.microsoft.com/office/powerpoint/2010/main" val="1163353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05800" y="6477000"/>
            <a:ext cx="838200" cy="381000"/>
          </a:xfrm>
          <a:prstGeom prst="rect">
            <a:avLst/>
          </a:prstGeom>
          <a:solidFill>
            <a:schemeClr val="bg1"/>
          </a:solidFill>
        </p:spPr>
        <p:txBody>
          <a:bodyPr wrap="square" rtlCol="0">
            <a:spAutoFit/>
          </a:bodyPr>
          <a:lstStyle/>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7" t="182" r="120" b="127"/>
          <a:stretch/>
        </p:blipFill>
        <p:spPr bwMode="auto">
          <a:xfrm>
            <a:off x="964324" y="762000"/>
            <a:ext cx="7189076" cy="5673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9161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05800" y="6477000"/>
            <a:ext cx="838200" cy="381000"/>
          </a:xfrm>
          <a:prstGeom prst="rect">
            <a:avLst/>
          </a:prstGeom>
          <a:solidFill>
            <a:schemeClr val="bg1"/>
          </a:solidFill>
        </p:spPr>
        <p:txBody>
          <a:bodyPr wrap="square" rtlCol="0">
            <a:spAutoFit/>
          </a:bodyPr>
          <a:lstStyle/>
          <a:p>
            <a:endParaRPr lang="en-US" dirty="0"/>
          </a:p>
        </p:txBody>
      </p:sp>
      <p:pic>
        <p:nvPicPr>
          <p:cNvPr id="5122" name="Picture 2" descr="Denaturation of D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1600200"/>
            <a:ext cx="6924675" cy="448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30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8305800" y="6477000"/>
            <a:ext cx="838200" cy="381000"/>
          </a:xfrm>
          <a:prstGeom prst="rect">
            <a:avLst/>
          </a:prstGeom>
          <a:solidFill>
            <a:schemeClr val="bg1"/>
          </a:solidFill>
        </p:spPr>
        <p:txBody>
          <a:bodyPr wrap="square" rtlCol="0">
            <a:spAutoFit/>
          </a:bodyPr>
          <a:lstStyle/>
          <a:p>
            <a:endParaRPr lang="en-US" dirty="0"/>
          </a:p>
        </p:txBody>
      </p:sp>
      <p:pic>
        <p:nvPicPr>
          <p:cNvPr id="4098" name="Picture 2" descr="What is the Difference Between Denaturation and Renaturation of DNA -  Pediaa.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
            <a:ext cx="4489450" cy="6321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16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yperchromic and hypochromic effect dsDNA vs ssDNA absorbance graph"/>
          <p:cNvPicPr>
            <a:picLocks noChangeAspect="1" noChangeArrowheads="1"/>
          </p:cNvPicPr>
          <p:nvPr/>
        </p:nvPicPr>
        <p:blipFill rotWithShape="1">
          <a:blip r:embed="rId2">
            <a:extLst>
              <a:ext uri="{28A0092B-C50C-407E-A947-70E740481C1C}">
                <a14:useLocalDpi xmlns:a14="http://schemas.microsoft.com/office/drawing/2010/main" val="0"/>
              </a:ext>
            </a:extLst>
          </a:blip>
          <a:srcRect b="180"/>
          <a:stretch/>
        </p:blipFill>
        <p:spPr bwMode="auto">
          <a:xfrm>
            <a:off x="533400" y="76200"/>
            <a:ext cx="7848600" cy="67694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0" y="6488668"/>
            <a:ext cx="762000" cy="369332"/>
          </a:xfrm>
          <a:prstGeom prst="rect">
            <a:avLst/>
          </a:prstGeom>
          <a:solidFill>
            <a:schemeClr val="bg1"/>
          </a:solidFill>
          <a:ln>
            <a:noFill/>
          </a:ln>
        </p:spPr>
        <p:txBody>
          <a:bodyPr wrap="square" rtlCol="0">
            <a:spAutoFit/>
          </a:bodyPr>
          <a:lstStyle/>
          <a:p>
            <a:endParaRPr lang="en-US" dirty="0"/>
          </a:p>
        </p:txBody>
      </p:sp>
    </p:spTree>
    <p:extLst>
      <p:ext uri="{BB962C8B-B14F-4D97-AF65-F5344CB8AC3E}">
        <p14:creationId xmlns:p14="http://schemas.microsoft.com/office/powerpoint/2010/main" val="1856217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Homework</a:t>
            </a:r>
            <a:endParaRPr lang="en-US" sz="4000" b="1" dirty="0"/>
          </a:p>
        </p:txBody>
      </p:sp>
      <p:sp>
        <p:nvSpPr>
          <p:cNvPr id="3" name="Content Placeholder 2"/>
          <p:cNvSpPr>
            <a:spLocks noGrp="1"/>
          </p:cNvSpPr>
          <p:nvPr>
            <p:ph idx="1"/>
          </p:nvPr>
        </p:nvSpPr>
        <p:spPr>
          <a:xfrm>
            <a:off x="0" y="1825140"/>
            <a:ext cx="8991600" cy="5032860"/>
          </a:xfrm>
          <a:solidFill>
            <a:schemeClr val="bg1"/>
          </a:solidFill>
        </p:spPr>
        <p:txBody>
          <a:bodyPr>
            <a:noAutofit/>
          </a:bodyPr>
          <a:lstStyle/>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Q/ Define </a:t>
            </a:r>
            <a:r>
              <a:rPr lang="en-US" sz="2400" b="1" dirty="0" err="1" smtClean="0">
                <a:latin typeface="Times New Roman" panose="02020603050405020304" pitchFamily="18" charset="0"/>
                <a:cs typeface="Times New Roman" panose="02020603050405020304" pitchFamily="18" charset="0"/>
              </a:rPr>
              <a:t>hyperchromicity</a:t>
            </a:r>
            <a:r>
              <a:rPr lang="en-US" sz="2400" b="1" dirty="0" smtClean="0">
                <a:latin typeface="Times New Roman" panose="02020603050405020304" pitchFamily="18" charset="0"/>
                <a:cs typeface="Times New Roman" panose="02020603050405020304" pitchFamily="18" charset="0"/>
              </a:rPr>
              <a:t> and </a:t>
            </a:r>
            <a:r>
              <a:rPr lang="en-US" sz="2400" b="1" dirty="0" err="1" smtClean="0">
                <a:latin typeface="Times New Roman" panose="02020603050405020304" pitchFamily="18" charset="0"/>
                <a:cs typeface="Times New Roman" panose="02020603050405020304" pitchFamily="18" charset="0"/>
              </a:rPr>
              <a:t>hypochromicity</a:t>
            </a:r>
            <a:r>
              <a:rPr lang="en-US" sz="2400" b="1" dirty="0" smtClean="0">
                <a:latin typeface="Times New Roman" panose="02020603050405020304" pitchFamily="18" charset="0"/>
                <a:cs typeface="Times New Roman" panose="02020603050405020304" pitchFamily="18" charset="0"/>
              </a:rPr>
              <a:t> of DNA.</a:t>
            </a:r>
          </a:p>
        </p:txBody>
      </p:sp>
    </p:spTree>
    <p:extLst>
      <p:ext uri="{BB962C8B-B14F-4D97-AF65-F5344CB8AC3E}">
        <p14:creationId xmlns:p14="http://schemas.microsoft.com/office/powerpoint/2010/main" val="1669113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Quiz Questions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81200"/>
            <a:ext cx="8229600" cy="3918803"/>
          </a:xfrm>
        </p:spPr>
        <p:txBody>
          <a:bodyPr>
            <a:normAutofit/>
          </a:bodyPr>
          <a:lstStyle/>
          <a:p>
            <a:pPr marL="0" indent="0">
              <a:lnSpc>
                <a:spcPct val="200000"/>
              </a:lnSpc>
              <a:buNone/>
            </a:pPr>
            <a:r>
              <a:rPr lang="en-US" sz="3200" b="1" dirty="0" smtClean="0">
                <a:latin typeface="Times New Roman" panose="02020603050405020304" pitchFamily="18" charset="0"/>
                <a:cs typeface="Times New Roman" panose="02020603050405020304" pitchFamily="18" charset="0"/>
              </a:rPr>
              <a:t>A- Define oligonucleotides.</a:t>
            </a:r>
          </a:p>
        </p:txBody>
      </p:sp>
      <p:sp>
        <p:nvSpPr>
          <p:cNvPr id="5" name="TextBox 4"/>
          <p:cNvSpPr txBox="1"/>
          <p:nvPr/>
        </p:nvSpPr>
        <p:spPr>
          <a:xfrm>
            <a:off x="8229600" y="6488668"/>
            <a:ext cx="9144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0746469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Quiz Questions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81200"/>
            <a:ext cx="8229600" cy="3918803"/>
          </a:xfrm>
        </p:spPr>
        <p:txBody>
          <a:bodyPr>
            <a:normAutofit/>
          </a:bodyPr>
          <a:lstStyle/>
          <a:p>
            <a:pPr marL="0" indent="0">
              <a:lnSpc>
                <a:spcPct val="200000"/>
              </a:lnSpc>
              <a:buNone/>
            </a:pPr>
            <a:r>
              <a:rPr lang="en-US" sz="3200" b="1" dirty="0" smtClean="0">
                <a:solidFill>
                  <a:schemeClr val="tx1"/>
                </a:solidFill>
                <a:latin typeface="Times New Roman" panose="02020603050405020304" pitchFamily="18" charset="0"/>
                <a:cs typeface="Times New Roman" panose="02020603050405020304" pitchFamily="18" charset="0"/>
              </a:rPr>
              <a:t>B- What are the </a:t>
            </a:r>
            <a:r>
              <a:rPr lang="en-US" sz="3200" b="1" dirty="0">
                <a:solidFill>
                  <a:schemeClr val="tx1"/>
                </a:solidFill>
                <a:latin typeface="Times New Roman" panose="02020603050405020304" pitchFamily="18" charset="0"/>
                <a:cs typeface="Times New Roman" panose="02020603050405020304" pitchFamily="18" charset="0"/>
              </a:rPr>
              <a:t>components of nucleic </a:t>
            </a:r>
            <a:r>
              <a:rPr lang="en-US" sz="3200" b="1" dirty="0" smtClean="0">
                <a:solidFill>
                  <a:schemeClr val="tx1"/>
                </a:solidFill>
                <a:latin typeface="Times New Roman" panose="02020603050405020304" pitchFamily="18" charset="0"/>
                <a:cs typeface="Times New Roman" panose="02020603050405020304" pitchFamily="18" charset="0"/>
              </a:rPr>
              <a:t>acids? </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229600" y="6488668"/>
            <a:ext cx="9144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793675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5741" y="533400"/>
            <a:ext cx="8870603" cy="6193811"/>
          </a:xfrm>
          <a:prstGeom prst="rect">
            <a:avLst/>
          </a:prstGeom>
          <a:solidFill>
            <a:schemeClr val="bg1"/>
          </a:solidFill>
        </p:spPr>
        <p:txBody>
          <a:bodyPr wrap="square">
            <a:spAutoFit/>
          </a:bodyPr>
          <a:lstStyle/>
          <a:p>
            <a:pPr marL="342900" indent="-342900" algn="just">
              <a:lnSpc>
                <a:spcPct val="150000"/>
              </a:lnSpc>
              <a:spcBef>
                <a:spcPct val="20000"/>
              </a:spcBef>
              <a:buFont typeface="Wingdings"/>
              <a:buChar char=""/>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results in the regular, symmetric framework of the DNA double helix. The paired, relatively flat bases tend to stack on top of one another by means of a helical twist (Fig. 5 A). </a:t>
            </a:r>
            <a:r>
              <a:rPr lang="en-US" sz="2400" dirty="0" smtClean="0">
                <a:latin typeface="Times New Roman"/>
                <a:ea typeface="Calibri"/>
              </a:rPr>
              <a:t>This </a:t>
            </a:r>
            <a:r>
              <a:rPr lang="en-US" sz="2400" dirty="0">
                <a:latin typeface="Times New Roman"/>
                <a:ea typeface="Calibri"/>
              </a:rPr>
              <a:t>feature of double-stranded DNA is known as “</a:t>
            </a:r>
            <a:r>
              <a:rPr lang="en-US" sz="2400" b="1" dirty="0">
                <a:solidFill>
                  <a:srgbClr val="FF0000"/>
                </a:solidFill>
                <a:latin typeface="Times New Roman"/>
                <a:ea typeface="Calibri"/>
              </a:rPr>
              <a:t>base stacking.” </a:t>
            </a:r>
            <a:endParaRPr lang="en-US" sz="2400" b="1" dirty="0" smtClean="0">
              <a:solidFill>
                <a:srgbClr val="FF0000"/>
              </a:solidFill>
              <a:latin typeface="Times New Roman"/>
              <a:ea typeface="Calibri"/>
            </a:endParaRPr>
          </a:p>
          <a:p>
            <a:pPr marL="342900" indent="-342900" algn="just">
              <a:lnSpc>
                <a:spcPct val="150000"/>
              </a:lnSpc>
              <a:spcBef>
                <a:spcPct val="20000"/>
              </a:spcBef>
              <a:buFont typeface="Wingdings"/>
              <a:buChar char=""/>
            </a:pPr>
            <a:r>
              <a:rPr lang="en-US" sz="2400" dirty="0" smtClean="0">
                <a:latin typeface="Times New Roman"/>
                <a:ea typeface="Calibri"/>
              </a:rPr>
              <a:t>This </a:t>
            </a:r>
            <a:r>
              <a:rPr lang="en-US" sz="2400" dirty="0">
                <a:latin typeface="Times New Roman"/>
                <a:ea typeface="Calibri"/>
              </a:rPr>
              <a:t>stacking </a:t>
            </a:r>
            <a:r>
              <a:rPr lang="en-US" sz="2400" dirty="0">
                <a:solidFill>
                  <a:srgbClr val="FF0000"/>
                </a:solidFill>
                <a:latin typeface="Times New Roman"/>
                <a:ea typeface="Calibri"/>
              </a:rPr>
              <a:t>eliminates any gaps between the bases and excludes the maximum amount of water from the interior of the double helix. </a:t>
            </a:r>
            <a:r>
              <a:rPr lang="en-US" sz="2400" dirty="0">
                <a:latin typeface="Times New Roman"/>
                <a:ea typeface="Calibri"/>
              </a:rPr>
              <a:t>A double-stranded DNA molecule thus has a </a:t>
            </a:r>
            <a:r>
              <a:rPr lang="en-US" sz="2400" b="1" dirty="0">
                <a:solidFill>
                  <a:srgbClr val="FF0000"/>
                </a:solidFill>
                <a:latin typeface="Times New Roman"/>
                <a:ea typeface="Calibri"/>
              </a:rPr>
              <a:t>hydrophobic core </a:t>
            </a:r>
            <a:r>
              <a:rPr lang="en-US" sz="2400" dirty="0">
                <a:latin typeface="Times New Roman"/>
                <a:ea typeface="Calibri"/>
              </a:rPr>
              <a:t>composed of </a:t>
            </a:r>
            <a:r>
              <a:rPr lang="en-US" sz="2400" b="1" dirty="0">
                <a:solidFill>
                  <a:srgbClr val="FF0000"/>
                </a:solidFill>
                <a:latin typeface="Times New Roman"/>
                <a:ea typeface="Calibri"/>
              </a:rPr>
              <a:t>stacked bases</a:t>
            </a:r>
            <a:r>
              <a:rPr lang="en-US" sz="2400" dirty="0">
                <a:latin typeface="Times New Roman"/>
                <a:ea typeface="Calibri"/>
              </a:rPr>
              <a:t>. Because t</a:t>
            </a:r>
            <a:r>
              <a:rPr lang="en-US" sz="2400" b="1" dirty="0">
                <a:solidFill>
                  <a:srgbClr val="FF0000"/>
                </a:solidFill>
                <a:latin typeface="Times New Roman"/>
                <a:ea typeface="Calibri"/>
              </a:rPr>
              <a:t>he sugars and phosphates are soluble in water they orient towards the outside of the helix </a:t>
            </a:r>
            <a:r>
              <a:rPr lang="en-US" sz="2400" dirty="0">
                <a:latin typeface="Times New Roman"/>
                <a:ea typeface="Calibri"/>
              </a:rPr>
              <a:t>where the polar phosphate groups can interact with the polar environment (Fig. 5 B</a:t>
            </a:r>
            <a:r>
              <a:rPr lang="en-US" sz="2400" dirty="0" smtClean="0">
                <a:latin typeface="Times New Roman"/>
                <a:ea typeface="Calibri"/>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14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3"/>
          <a:srcRect l="52" t="9" r="128" b="42"/>
          <a:stretch/>
        </p:blipFill>
        <p:spPr bwMode="auto">
          <a:xfrm>
            <a:off x="152400" y="152401"/>
            <a:ext cx="6515100" cy="6019799"/>
          </a:xfrm>
          <a:prstGeom prst="rect">
            <a:avLst/>
          </a:prstGeom>
          <a:ln w="19050">
            <a:solidFill>
              <a:sysClr val="windowText" lastClr="000000"/>
            </a:solidFill>
          </a:ln>
          <a:extLst>
            <a:ext uri="{53640926-AAD7-44D8-BBD7-CCE9431645EC}">
              <a14:shadowObscured xmlns:a14="http://schemas.microsoft.com/office/drawing/2010/main"/>
            </a:ext>
          </a:extLst>
        </p:spPr>
      </p:pic>
      <p:sp>
        <p:nvSpPr>
          <p:cNvPr id="2" name="TextBox 1"/>
          <p:cNvSpPr txBox="1"/>
          <p:nvPr/>
        </p:nvSpPr>
        <p:spPr>
          <a:xfrm>
            <a:off x="609600" y="1676400"/>
            <a:ext cx="609600" cy="2308324"/>
          </a:xfrm>
          <a:prstGeom prst="rect">
            <a:avLst/>
          </a:prstGeom>
          <a:solidFill>
            <a:schemeClr val="bg1"/>
          </a:solidFill>
          <a:ln>
            <a:no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5" name="TextBox 4"/>
          <p:cNvSpPr txBox="1"/>
          <p:nvPr/>
        </p:nvSpPr>
        <p:spPr>
          <a:xfrm>
            <a:off x="8534400" y="4549676"/>
            <a:ext cx="609600" cy="2308324"/>
          </a:xfrm>
          <a:prstGeom prst="rect">
            <a:avLst/>
          </a:prstGeom>
          <a:solidFill>
            <a:schemeClr val="bg1"/>
          </a:solidFill>
          <a:ln>
            <a:no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5715000" y="990600"/>
            <a:ext cx="838200" cy="2334600"/>
          </a:xfrm>
          <a:prstGeom prst="rect">
            <a:avLst/>
          </a:prstGeom>
          <a:solidFill>
            <a:schemeClr val="bg1"/>
          </a:solidFill>
          <a:ln>
            <a:no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Box 31"/>
          <p:cNvSpPr txBox="1"/>
          <p:nvPr/>
        </p:nvSpPr>
        <p:spPr>
          <a:xfrm>
            <a:off x="6705600" y="3230463"/>
            <a:ext cx="2324100" cy="263842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800"/>
              </a:spcAft>
            </a:pPr>
            <a:r>
              <a:rPr lang="en-US" sz="1200" b="1">
                <a:effectLst/>
                <a:latin typeface="Times New Roman"/>
                <a:ea typeface="Calibri"/>
                <a:cs typeface="Arial"/>
              </a:rPr>
              <a:t>Figure 5: </a:t>
            </a:r>
            <a:r>
              <a:rPr lang="en-US" sz="1200">
                <a:effectLst/>
                <a:latin typeface="Times New Roman"/>
                <a:ea typeface="Calibri"/>
                <a:cs typeface="Arial"/>
              </a:rPr>
              <a:t>Base stacking. </a:t>
            </a:r>
            <a:endParaRPr lang="en-US" sz="1100">
              <a:effectLst/>
              <a:latin typeface="Calibri"/>
              <a:ea typeface="Calibri"/>
              <a:cs typeface="Arial"/>
            </a:endParaRPr>
          </a:p>
          <a:p>
            <a:pPr algn="just">
              <a:lnSpc>
                <a:spcPct val="150000"/>
              </a:lnSpc>
              <a:spcAft>
                <a:spcPts val="800"/>
              </a:spcAft>
            </a:pPr>
            <a:r>
              <a:rPr lang="en-US" sz="1200">
                <a:effectLst/>
                <a:latin typeface="Times New Roman"/>
                <a:ea typeface="Calibri"/>
                <a:cs typeface="Arial"/>
              </a:rPr>
              <a:t>(A) Two nucleotides in schematic form, a hydrophobic core composed of stacked bases. </a:t>
            </a:r>
            <a:endParaRPr lang="en-US" sz="1100">
              <a:effectLst/>
              <a:latin typeface="Calibri"/>
              <a:ea typeface="Calibri"/>
              <a:cs typeface="Arial"/>
            </a:endParaRPr>
          </a:p>
          <a:p>
            <a:pPr algn="just">
              <a:lnSpc>
                <a:spcPct val="150000"/>
              </a:lnSpc>
              <a:spcAft>
                <a:spcPts val="800"/>
              </a:spcAft>
            </a:pPr>
            <a:r>
              <a:rPr lang="en-US" sz="1200">
                <a:effectLst/>
                <a:latin typeface="Times New Roman"/>
                <a:ea typeface="Calibri"/>
                <a:cs typeface="Arial"/>
              </a:rPr>
              <a:t>(B) Schematic diagram showing how the base pairs (colored rectangles) can stack onto each other without a gap by means of a helical twist.</a:t>
            </a:r>
            <a:endParaRPr lang="en-US" sz="1100">
              <a:effectLst/>
              <a:latin typeface="Calibri"/>
              <a:ea typeface="Calibri"/>
              <a:cs typeface="Arial"/>
            </a:endParaRP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200" y="1318231"/>
            <a:ext cx="8870603" cy="4702826"/>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a:latin typeface="Times New Roman"/>
                <a:ea typeface="Calibri"/>
              </a:rPr>
              <a:t>Alternating </a:t>
            </a:r>
            <a:r>
              <a:rPr lang="en-US" sz="2800" b="1" dirty="0">
                <a:solidFill>
                  <a:srgbClr val="FF0000"/>
                </a:solidFill>
                <a:latin typeface="Times New Roman"/>
                <a:ea typeface="Calibri"/>
              </a:rPr>
              <a:t>deoxyribose sugars and phosphate groups </a:t>
            </a:r>
            <a:r>
              <a:rPr lang="en-US" sz="2800" dirty="0">
                <a:latin typeface="Times New Roman"/>
                <a:ea typeface="Calibri"/>
              </a:rPr>
              <a:t>form the </a:t>
            </a:r>
            <a:r>
              <a:rPr lang="en-US" sz="2800" b="1" dirty="0">
                <a:solidFill>
                  <a:srgbClr val="FF0000"/>
                </a:solidFill>
                <a:latin typeface="Times New Roman"/>
                <a:ea typeface="Calibri"/>
              </a:rPr>
              <a:t>backbone of DNA</a:t>
            </a:r>
            <a:r>
              <a:rPr lang="en-US" sz="2800" dirty="0">
                <a:latin typeface="Times New Roman"/>
                <a:ea typeface="Calibri"/>
              </a:rPr>
              <a:t>. The </a:t>
            </a:r>
            <a:r>
              <a:rPr lang="en-US" sz="2800" b="1" dirty="0">
                <a:solidFill>
                  <a:srgbClr val="FF0000"/>
                </a:solidFill>
                <a:latin typeface="Times New Roman"/>
                <a:ea typeface="Calibri"/>
              </a:rPr>
              <a:t>bases</a:t>
            </a:r>
            <a:r>
              <a:rPr lang="en-US" sz="2800" dirty="0">
                <a:latin typeface="Times New Roman"/>
                <a:ea typeface="Calibri"/>
              </a:rPr>
              <a:t> are attached to the </a:t>
            </a:r>
            <a:r>
              <a:rPr lang="en-US" sz="2800" dirty="0">
                <a:solidFill>
                  <a:srgbClr val="FF0000"/>
                </a:solidFill>
                <a:latin typeface="Times New Roman"/>
                <a:ea typeface="Calibri"/>
              </a:rPr>
              <a:t>sugars</a:t>
            </a:r>
            <a:r>
              <a:rPr lang="en-US" sz="2800" dirty="0">
                <a:latin typeface="Times New Roman"/>
                <a:ea typeface="Calibri"/>
              </a:rPr>
              <a:t> and are located </a:t>
            </a:r>
            <a:r>
              <a:rPr lang="en-US" sz="2800" dirty="0">
                <a:solidFill>
                  <a:srgbClr val="FF0000"/>
                </a:solidFill>
                <a:latin typeface="Times New Roman"/>
                <a:ea typeface="Calibri"/>
              </a:rPr>
              <a:t>between the backbones of the DNA </a:t>
            </a:r>
            <a:r>
              <a:rPr lang="en-US" sz="2800" dirty="0">
                <a:latin typeface="Times New Roman"/>
                <a:ea typeface="Calibri"/>
              </a:rPr>
              <a:t>strands, lying </a:t>
            </a:r>
            <a:r>
              <a:rPr lang="en-US" sz="2800" b="1" dirty="0">
                <a:solidFill>
                  <a:srgbClr val="FF0000"/>
                </a:solidFill>
                <a:latin typeface="Times New Roman"/>
                <a:ea typeface="Calibri"/>
              </a:rPr>
              <a:t>perpendicular</a:t>
            </a:r>
            <a:r>
              <a:rPr lang="en-US" sz="2800" dirty="0">
                <a:solidFill>
                  <a:srgbClr val="FF0000"/>
                </a:solidFill>
                <a:latin typeface="Times New Roman"/>
                <a:ea typeface="Calibri"/>
              </a:rPr>
              <a:t> </a:t>
            </a:r>
            <a:r>
              <a:rPr lang="en-US" sz="2800" dirty="0">
                <a:latin typeface="Times New Roman"/>
                <a:ea typeface="Calibri"/>
              </a:rPr>
              <a:t>to the long axis of the strands. </a:t>
            </a:r>
            <a:endParaRPr lang="en-US" sz="2800" dirty="0" smtClean="0">
              <a:latin typeface="Times New Roman"/>
              <a:ea typeface="Calibri"/>
            </a:endParaRPr>
          </a:p>
          <a:p>
            <a:pPr marL="342900" lvl="0" indent="-342900" algn="just">
              <a:lnSpc>
                <a:spcPct val="150000"/>
              </a:lnSpc>
              <a:spcBef>
                <a:spcPct val="20000"/>
              </a:spcBef>
              <a:buFont typeface="Wingdings"/>
              <a:buChar char=""/>
            </a:pPr>
            <a:r>
              <a:rPr lang="en-US" sz="2800" dirty="0" smtClean="0">
                <a:latin typeface="Times New Roman"/>
                <a:ea typeface="Calibri"/>
              </a:rPr>
              <a:t>As </a:t>
            </a:r>
            <a:r>
              <a:rPr lang="en-US" sz="2800" dirty="0">
                <a:latin typeface="Times New Roman"/>
                <a:ea typeface="Calibri"/>
              </a:rPr>
              <a:t>the backbones of the two strands wind around each other, they form a </a:t>
            </a:r>
            <a:r>
              <a:rPr lang="en-US" sz="2800" b="1" dirty="0">
                <a:solidFill>
                  <a:srgbClr val="FF0000"/>
                </a:solidFill>
                <a:latin typeface="Times New Roman"/>
                <a:ea typeface="Calibri"/>
              </a:rPr>
              <a:t>double helix </a:t>
            </a:r>
            <a:r>
              <a:rPr lang="en-US" sz="2800" dirty="0">
                <a:latin typeface="Times New Roman"/>
                <a:ea typeface="Calibri"/>
              </a:rPr>
              <a:t>(Fig. 6). </a:t>
            </a:r>
            <a:endParaRPr lang="en-US" sz="2800" dirty="0" smtClean="0">
              <a:latin typeface="Times New Roman"/>
              <a:ea typeface="Calibri"/>
            </a:endParaRPr>
          </a:p>
        </p:txBody>
      </p:sp>
      <p:sp>
        <p:nvSpPr>
          <p:cNvPr id="2" name="Rectangle 1"/>
          <p:cNvSpPr/>
          <p:nvPr/>
        </p:nvSpPr>
        <p:spPr>
          <a:xfrm>
            <a:off x="197196" y="93099"/>
            <a:ext cx="7651404" cy="1015663"/>
          </a:xfrm>
          <a:prstGeom prst="rect">
            <a:avLst/>
          </a:prstGeom>
          <a:solidFill>
            <a:schemeClr val="accent2">
              <a:lumMod val="20000"/>
              <a:lumOff val="80000"/>
            </a:schemeClr>
          </a:solidFill>
        </p:spPr>
        <p:txBody>
          <a:bodyPr wrap="square">
            <a:spAutoFit/>
          </a:bodyPr>
          <a:lstStyle/>
          <a:p>
            <a:pPr>
              <a:lnSpc>
                <a:spcPct val="150000"/>
              </a:lnSpc>
            </a:pPr>
            <a:r>
              <a:rPr lang="en-US" sz="2800" b="1" dirty="0">
                <a:latin typeface="Times New Roman" panose="02020603050405020304" pitchFamily="18" charset="0"/>
                <a:cs typeface="Times New Roman" panose="02020603050405020304" pitchFamily="18" charset="0"/>
              </a:rPr>
              <a:t>Structure of the Watson–Crick DNA double </a:t>
            </a:r>
            <a:r>
              <a:rPr lang="en-US" sz="2800" b="1" dirty="0" smtClean="0">
                <a:latin typeface="Times New Roman" panose="02020603050405020304" pitchFamily="18" charset="0"/>
                <a:cs typeface="Times New Roman" panose="02020603050405020304" pitchFamily="18" charset="0"/>
              </a:rPr>
              <a:t>helix</a:t>
            </a:r>
          </a:p>
          <a:p>
            <a:pPr>
              <a:lnSpc>
                <a:spcPct val="150000"/>
              </a:lnSpc>
            </a:pPr>
            <a:endParaRPr lang="en-US"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58" t="106" r="86" b="143"/>
          <a:stretch/>
        </p:blipFill>
        <p:spPr bwMode="auto">
          <a:xfrm>
            <a:off x="76200" y="0"/>
            <a:ext cx="6781800" cy="6858000"/>
          </a:xfrm>
          <a:prstGeom prst="rect">
            <a:avLst/>
          </a:prstGeom>
          <a:ln w="1905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6" name="Text Box 18"/>
          <p:cNvSpPr txBox="1"/>
          <p:nvPr/>
        </p:nvSpPr>
        <p:spPr>
          <a:xfrm>
            <a:off x="6858000" y="6190922"/>
            <a:ext cx="2286000" cy="6381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800"/>
              </a:spcAft>
            </a:pPr>
            <a:r>
              <a:rPr lang="en-US" sz="1200" b="1">
                <a:effectLst/>
                <a:latin typeface="Times New Roman"/>
                <a:ea typeface="Calibri"/>
                <a:cs typeface="Arial"/>
              </a:rPr>
              <a:t>Figure 6: </a:t>
            </a:r>
            <a:r>
              <a:rPr lang="en-US" sz="1200">
                <a:effectLst/>
                <a:latin typeface="Times New Roman"/>
                <a:ea typeface="Calibri"/>
                <a:cs typeface="Arial"/>
              </a:rPr>
              <a:t>Representation of the DNA double helix.</a:t>
            </a:r>
            <a:endParaRPr lang="en-US" sz="1100">
              <a:effectLst/>
              <a:ea typeface="Calibri"/>
              <a:cs typeface="Arial"/>
            </a:endParaRPr>
          </a:p>
          <a:p>
            <a:pPr>
              <a:lnSpc>
                <a:spcPct val="107000"/>
              </a:lnSpc>
              <a:spcAft>
                <a:spcPts val="800"/>
              </a:spcAft>
            </a:pPr>
            <a:r>
              <a:rPr lang="en-US" sz="1100">
                <a:effectLst/>
                <a:ea typeface="Calibri"/>
                <a:cs typeface="Arial"/>
              </a:rPr>
              <a:t> </a:t>
            </a:r>
          </a:p>
        </p:txBody>
      </p:sp>
    </p:spTree>
    <p:extLst>
      <p:ext uri="{BB962C8B-B14F-4D97-AF65-F5344CB8AC3E}">
        <p14:creationId xmlns:p14="http://schemas.microsoft.com/office/powerpoint/2010/main" val="287139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7197" y="152400"/>
            <a:ext cx="8870603" cy="5918030"/>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latin typeface="Times New Roman"/>
                <a:ea typeface="Calibri"/>
              </a:rPr>
              <a:t>The </a:t>
            </a:r>
            <a:r>
              <a:rPr lang="en-US" sz="2800" dirty="0">
                <a:latin typeface="Times New Roman"/>
                <a:ea typeface="Calibri"/>
              </a:rPr>
              <a:t>ladder terminology that is often used to describe DNA structure implies that there are open spaces between successive “rungs” of base pairs. A better analogy would be a stack of coins, since the bases are stacked right on top of each other. </a:t>
            </a:r>
            <a:endParaRPr lang="en-US" sz="2800" dirty="0" smtClean="0">
              <a:latin typeface="Times New Roman"/>
              <a:ea typeface="Calibri"/>
            </a:endParaRPr>
          </a:p>
          <a:p>
            <a:pPr marL="342900" lvl="0" indent="-342900" algn="just">
              <a:lnSpc>
                <a:spcPct val="150000"/>
              </a:lnSpc>
              <a:spcBef>
                <a:spcPct val="20000"/>
              </a:spcBef>
              <a:buFont typeface="Wingdings"/>
              <a:buChar char=""/>
            </a:pPr>
            <a:r>
              <a:rPr lang="en-US" sz="2800" dirty="0" smtClean="0">
                <a:latin typeface="Times New Roman"/>
                <a:ea typeface="Calibri"/>
              </a:rPr>
              <a:t>There </a:t>
            </a:r>
            <a:r>
              <a:rPr lang="en-US" sz="2800" dirty="0">
                <a:latin typeface="Times New Roman"/>
                <a:ea typeface="Calibri"/>
              </a:rPr>
              <a:t>is polarity in each strand (5′ → 3′) of the DNA double helix; one end of a DNA strand will have a 5′-phosphate and the other end will have a 3′-hydroxyl group. </a:t>
            </a:r>
            <a:endParaRPr lang="en-US" sz="2800" dirty="0" smtClean="0">
              <a:latin typeface="Times New Roman"/>
              <a:ea typeface="Calibri"/>
            </a:endParaRPr>
          </a:p>
        </p:txBody>
      </p:sp>
    </p:spTree>
    <p:extLst>
      <p:ext uri="{BB962C8B-B14F-4D97-AF65-F5344CB8AC3E}">
        <p14:creationId xmlns:p14="http://schemas.microsoft.com/office/powerpoint/2010/main" val="16720466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7197" y="152400"/>
            <a:ext cx="8870603" cy="6832640"/>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latin typeface="Times New Roman"/>
                <a:ea typeface="Calibri"/>
              </a:rPr>
              <a:t>Watson </a:t>
            </a:r>
            <a:r>
              <a:rPr lang="en-US" sz="2800" dirty="0">
                <a:latin typeface="Times New Roman"/>
                <a:ea typeface="Calibri"/>
              </a:rPr>
              <a:t>and Crick found that hydrogen bonding could only occur if the polarity of the two strands ran in opposite directions. Thus, the two strands of the DNA double helix are antiparallel (5′→3′ and 3′→5′). The DNA double helix is also referred to as double-stranded DNA (dsDNA) or duplex DNA to distinguish it from the single-stranded DNA (ssDNA) found in some </a:t>
            </a:r>
            <a:r>
              <a:rPr lang="en-US" sz="2800" dirty="0" smtClean="0">
                <a:latin typeface="Times New Roman"/>
                <a:ea typeface="Calibri"/>
              </a:rPr>
              <a:t>viruses.</a:t>
            </a:r>
            <a:endParaRPr lang="en-US" sz="2800" dirty="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smtClean="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smtClean="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a:p>
            <a:pPr marL="342900" lvl="0" indent="-342900" algn="just">
              <a:spcBef>
                <a:spcPct val="20000"/>
              </a:spcBef>
              <a:buFont typeface="Wingdings"/>
              <a:buChar char=""/>
            </a:pPr>
            <a:endParaRPr lang="en-US" sz="2400" b="1" dirty="0">
              <a:solidFill>
                <a:srgbClr val="1F497D">
                  <a:lumMod val="50000"/>
                </a:srgbClr>
              </a:solidFill>
              <a:latin typeface="Times New Roman"/>
              <a:ea typeface="Calibri"/>
              <a:cs typeface="Arial"/>
            </a:endParaRPr>
          </a:p>
        </p:txBody>
      </p:sp>
    </p:spTree>
    <p:extLst>
      <p:ext uri="{BB962C8B-B14F-4D97-AF65-F5344CB8AC3E}">
        <p14:creationId xmlns:p14="http://schemas.microsoft.com/office/powerpoint/2010/main" val="29229177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914400"/>
            <a:ext cx="8870603" cy="9235862"/>
          </a:xfrm>
          <a:prstGeom prst="rect">
            <a:avLst/>
          </a:prstGeom>
          <a:solidFill>
            <a:schemeClr val="bg1"/>
          </a:solidFill>
        </p:spPr>
        <p:txBody>
          <a:bodyPr wrap="square">
            <a:spAutoFit/>
          </a:bodyPr>
          <a:lstStyle/>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The </a:t>
            </a:r>
            <a:r>
              <a:rPr lang="en-US" sz="2800" dirty="0">
                <a:solidFill>
                  <a:srgbClr val="1F497D">
                    <a:lumMod val="50000"/>
                  </a:srgbClr>
                </a:solidFill>
                <a:latin typeface="Times New Roman"/>
                <a:ea typeface="Calibri"/>
                <a:cs typeface="Arial"/>
              </a:rPr>
              <a:t>two bonds that attach a base pair to its deoxyribose sugar rings are not directly opposite. Therefore, the sugar–phosphate backbone is not equally spaced. This results in what are called the major and minor grooves of DNA (see Fig. 6). </a:t>
            </a:r>
            <a:endParaRPr lang="en-US" sz="2800" dirty="0" smtClean="0">
              <a:solidFill>
                <a:srgbClr val="1F497D">
                  <a:lumMod val="50000"/>
                </a:srgbClr>
              </a:solidFill>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The </a:t>
            </a:r>
            <a:r>
              <a:rPr lang="en-US" sz="2800" dirty="0">
                <a:solidFill>
                  <a:srgbClr val="1F497D">
                    <a:lumMod val="50000"/>
                  </a:srgbClr>
                </a:solidFill>
                <a:latin typeface="Times New Roman"/>
                <a:ea typeface="Calibri"/>
                <a:cs typeface="Arial"/>
              </a:rPr>
              <a:t>major groove has a significant role in sequence-specific DNA–protein interactions. Thus, the major groove carries a message (the base sequence of the DNA) in a form that can be read by DNA-binding proteins. </a:t>
            </a:r>
            <a:endParaRPr lang="en-US" sz="2800" dirty="0" smtClean="0">
              <a:solidFill>
                <a:srgbClr val="1F497D">
                  <a:lumMod val="50000"/>
                </a:srgbClr>
              </a:solidFill>
              <a:latin typeface="Times New Roman"/>
              <a:ea typeface="Calibri"/>
              <a:cs typeface="Arial"/>
            </a:endParaRPr>
          </a:p>
          <a:p>
            <a:pPr marL="342900" lvl="0" indent="-342900" algn="just">
              <a:lnSpc>
                <a:spcPct val="150000"/>
              </a:lnSpc>
              <a:spcBef>
                <a:spcPct val="20000"/>
              </a:spcBef>
              <a:buFont typeface="Wingdings"/>
              <a:buChar char=""/>
            </a:pPr>
            <a:r>
              <a:rPr lang="en-US" sz="2800" dirty="0" smtClean="0">
                <a:solidFill>
                  <a:srgbClr val="1F497D">
                    <a:lumMod val="50000"/>
                  </a:srgbClr>
                </a:solidFill>
                <a:latin typeface="Times New Roman"/>
                <a:ea typeface="Calibri"/>
                <a:cs typeface="Arial"/>
              </a:rPr>
              <a:t>Most </a:t>
            </a:r>
            <a:r>
              <a:rPr lang="en-US" sz="2800" dirty="0">
                <a:solidFill>
                  <a:srgbClr val="1F497D">
                    <a:lumMod val="50000"/>
                  </a:srgbClr>
                </a:solidFill>
                <a:latin typeface="Times New Roman"/>
                <a:ea typeface="Calibri"/>
                <a:cs typeface="Arial"/>
              </a:rPr>
              <a:t>transcription factors (proteins involved in regulating gene expression) bind DNA in the major groove. Studies have revealed the basic structure of three fundamental types of DNA double helix: B-, A-, and Z-DNA (Table 1, Fig. 7).</a:t>
            </a:r>
          </a:p>
        </p:txBody>
      </p:sp>
      <p:sp>
        <p:nvSpPr>
          <p:cNvPr id="2" name="Rectangle 1"/>
          <p:cNvSpPr/>
          <p:nvPr/>
        </p:nvSpPr>
        <p:spPr>
          <a:xfrm>
            <a:off x="215831" y="37747"/>
            <a:ext cx="4665188" cy="742511"/>
          </a:xfrm>
          <a:prstGeom prst="rect">
            <a:avLst/>
          </a:prstGeom>
          <a:solidFill>
            <a:schemeClr val="accent2">
              <a:lumMod val="20000"/>
              <a:lumOff val="80000"/>
            </a:schemeClr>
          </a:solidFill>
        </p:spPr>
        <p:txBody>
          <a:bodyPr wrap="none">
            <a:spAutoFit/>
          </a:bodyPr>
          <a:lstStyle/>
          <a:p>
            <a:pPr lvl="0" algn="just">
              <a:lnSpc>
                <a:spcPct val="150000"/>
              </a:lnSpc>
              <a:spcBef>
                <a:spcPct val="20000"/>
              </a:spcBef>
            </a:pPr>
            <a:r>
              <a:rPr lang="en-US" sz="3200" b="1" dirty="0">
                <a:latin typeface="Times New Roman"/>
                <a:ea typeface="Calibri"/>
                <a:cs typeface="Arial"/>
              </a:rPr>
              <a:t>Major and minor grooves</a:t>
            </a:r>
          </a:p>
        </p:txBody>
      </p:sp>
    </p:spTree>
    <p:extLst>
      <p:ext uri="{BB962C8B-B14F-4D97-AF65-F5344CB8AC3E}">
        <p14:creationId xmlns:p14="http://schemas.microsoft.com/office/powerpoint/2010/main" val="1442196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16025</TotalTime>
  <Words>1258</Words>
  <Application>Microsoft Office PowerPoint</Application>
  <PresentationFormat>On-screen Show (4:3)</PresentationFormat>
  <Paragraphs>107</Paragraphs>
  <Slides>29</Slides>
  <Notes>21</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Secondary Structure of DNA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lpstr>Quiz Questions</vt:lpstr>
      <vt:lpstr>Quiz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Kalai</dc:creator>
  <cp:lastModifiedBy>Tano 4Tech</cp:lastModifiedBy>
  <cp:revision>286</cp:revision>
  <cp:lastPrinted>2021-10-04T04:39:45Z</cp:lastPrinted>
  <dcterms:created xsi:type="dcterms:W3CDTF">2013-08-21T19:17:07Z</dcterms:created>
  <dcterms:modified xsi:type="dcterms:W3CDTF">2023-05-26T12:29:54Z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631330</vt:lpwstr>
  </property>
  <property fmtid="{D5CDD505-2E9C-101B-9397-08002B2CF9AE}" pid="3" name="NXPowerLiteSettings">
    <vt:lpwstr>F7000400038000</vt:lpwstr>
  </property>
  <property fmtid="{D5CDD505-2E9C-101B-9397-08002B2CF9AE}" pid="4" name="NXPowerLiteVersion">
    <vt:lpwstr>S10.0.0</vt:lpwstr>
  </property>
</Properties>
</file>