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415" r:id="rId3"/>
    <p:sldId id="418" r:id="rId4"/>
    <p:sldId id="416" r:id="rId5"/>
    <p:sldId id="419" r:id="rId6"/>
    <p:sldId id="423" r:id="rId7"/>
    <p:sldId id="425" r:id="rId8"/>
    <p:sldId id="426" r:id="rId9"/>
    <p:sldId id="424" r:id="rId10"/>
    <p:sldId id="427" r:id="rId11"/>
    <p:sldId id="428" r:id="rId12"/>
    <p:sldId id="429" r:id="rId13"/>
    <p:sldId id="430" r:id="rId14"/>
    <p:sldId id="431" r:id="rId15"/>
    <p:sldId id="432" r:id="rId16"/>
    <p:sldId id="420" r:id="rId17"/>
    <p:sldId id="421" r:id="rId18"/>
    <p:sldId id="422" r:id="rId19"/>
    <p:sldId id="414" r:id="rId20"/>
    <p:sldId id="41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D0005E"/>
    <a:srgbClr val="FFFF66"/>
    <a:srgbClr val="FF3399"/>
    <a:srgbClr val="FF0000"/>
    <a:srgbClr val="FF7C80"/>
    <a:srgbClr val="BE0260"/>
    <a:srgbClr val="3366FF"/>
    <a:srgbClr val="D09622"/>
    <a:srgbClr val="018A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840" autoAdjust="0"/>
  </p:normalViewPr>
  <p:slideViewPr>
    <p:cSldViewPr>
      <p:cViewPr>
        <p:scale>
          <a:sx n="70" d="100"/>
          <a:sy n="70" d="100"/>
        </p:scale>
        <p:origin x="-1386" y="-90"/>
      </p:cViewPr>
      <p:guideLst>
        <p:guide orient="horz" pos="2160"/>
        <p:guide pos="2880"/>
      </p:guideLst>
    </p:cSldViewPr>
  </p:slideViewPr>
  <p:outlineViewPr>
    <p:cViewPr>
      <p:scale>
        <a:sx n="33" d="100"/>
        <a:sy n="33" d="100"/>
      </p:scale>
      <p:origin x="48" y="225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E1A542-780B-4F64-8718-067A504B0A2D}" type="datetimeFigureOut">
              <a:rPr lang="en-US" smtClean="0"/>
              <a:t>5/29/2023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7D5EEE-79BC-4495-82CC-72113241576B}" type="slidenum">
              <a:rPr lang="en-US" smtClean="0"/>
              <a:t>‹#›</a:t>
            </a:fld>
            <a:endParaRPr lang="en-US"/>
          </a:p>
        </p:txBody>
      </p:sp>
    </p:spTree>
    <p:extLst>
      <p:ext uri="{BB962C8B-B14F-4D97-AF65-F5344CB8AC3E}">
        <p14:creationId xmlns:p14="http://schemas.microsoft.com/office/powerpoint/2010/main" val="2353669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ACB8E9-9EF9-4388-8951-8094527529DB}" type="datetimeFigureOut">
              <a:rPr lang="en-US" smtClean="0"/>
              <a:pPr/>
              <a:t>5/29/2023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9D4FAB-2466-4960-82AD-7063BFD5353E}" type="slidenum">
              <a:rPr lang="en-US" smtClean="0"/>
              <a:pPr/>
              <a:t>‹#›</a:t>
            </a:fld>
            <a:endParaRPr lang="en-US"/>
          </a:p>
        </p:txBody>
      </p:sp>
    </p:spTree>
    <p:extLst>
      <p:ext uri="{BB962C8B-B14F-4D97-AF65-F5344CB8AC3E}">
        <p14:creationId xmlns:p14="http://schemas.microsoft.com/office/powerpoint/2010/main" val="3497541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9D4FAB-2466-4960-82AD-7063BFD5353E}"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9D4FAB-2466-4960-82AD-7063BFD5353E}" type="slidenum">
              <a:rPr lang="en-US" smtClean="0"/>
              <a:pPr/>
              <a:t>19</a:t>
            </a:fld>
            <a:endParaRPr lang="en-US"/>
          </a:p>
        </p:txBody>
      </p:sp>
    </p:spTree>
    <p:extLst>
      <p:ext uri="{BB962C8B-B14F-4D97-AF65-F5344CB8AC3E}">
        <p14:creationId xmlns:p14="http://schemas.microsoft.com/office/powerpoint/2010/main" val="1618906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1138425"/>
            <a:ext cx="7772400" cy="1374345"/>
          </a:xfrm>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2128720" y="4650640"/>
            <a:ext cx="6400800" cy="1374345"/>
          </a:xfrm>
        </p:spPr>
        <p:txBody>
          <a:bodyPr>
            <a:normAutofit/>
          </a:bodyPr>
          <a:lstStyle>
            <a:lvl1pPr marL="0" indent="0" algn="r">
              <a:buNone/>
              <a:defRPr sz="260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p:txBody>
          <a:bodyPr/>
          <a:lstStyle/>
          <a:p>
            <a:fld id="{C3FFB210-E478-4ACF-A067-DD55DC3E54B7}" type="datetime1">
              <a:rPr lang="en-US" smtClean="0"/>
              <a:t>5/29/2023</a:t>
            </a:fld>
            <a:endParaRPr lang="en-US"/>
          </a:p>
        </p:txBody>
      </p:sp>
      <p:sp>
        <p:nvSpPr>
          <p:cNvPr id="5" name="Footer Placeholder 4"/>
          <p:cNvSpPr>
            <a:spLocks noGrp="1"/>
          </p:cNvSpPr>
          <p:nvPr>
            <p:ph type="ftr" sz="quarter" idx="11"/>
          </p:nvPr>
        </p:nvSpPr>
        <p:spPr/>
        <p:txBody>
          <a:bodyPr/>
          <a:lstStyle/>
          <a:p>
            <a:r>
              <a:rPr lang="en-US" smtClean="0"/>
              <a:t>Phylogenetic Analysis and Effect of rpoB Variation on resistance of Mycobacterium tuberculosis</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2CF3A0-177E-476B-9A3D-70944BE7DD0D}" type="datetime1">
              <a:rPr lang="en-US" smtClean="0"/>
              <a:t>5/29/2023</a:t>
            </a:fld>
            <a:endParaRPr lang="en-US"/>
          </a:p>
        </p:txBody>
      </p:sp>
      <p:sp>
        <p:nvSpPr>
          <p:cNvPr id="6" name="Footer Placeholder 5"/>
          <p:cNvSpPr>
            <a:spLocks noGrp="1"/>
          </p:cNvSpPr>
          <p:nvPr>
            <p:ph type="ftr" sz="quarter" idx="11"/>
          </p:nvPr>
        </p:nvSpPr>
        <p:spPr/>
        <p:txBody>
          <a:bodyPr/>
          <a:lstStyle/>
          <a:p>
            <a:r>
              <a:rPr lang="en-US" smtClean="0"/>
              <a:t>Phylogenetic Analysis and Effect of rpoB Variation on resistance of Mycobacterium tuberculosis</a:t>
            </a:r>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86BDC2-F3FA-4BAE-A5C9-ADB14FE5BAFE}" type="datetime1">
              <a:rPr lang="en-US" smtClean="0"/>
              <a:t>5/29/2023</a:t>
            </a:fld>
            <a:endParaRPr lang="en-US"/>
          </a:p>
        </p:txBody>
      </p:sp>
      <p:sp>
        <p:nvSpPr>
          <p:cNvPr id="5" name="Footer Placeholder 4"/>
          <p:cNvSpPr>
            <a:spLocks noGrp="1"/>
          </p:cNvSpPr>
          <p:nvPr>
            <p:ph type="ftr" sz="quarter" idx="11"/>
          </p:nvPr>
        </p:nvSpPr>
        <p:spPr/>
        <p:txBody>
          <a:bodyPr/>
          <a:lstStyle/>
          <a:p>
            <a:r>
              <a:rPr lang="en-US" smtClean="0"/>
              <a:t>Phylogenetic Analysis and Effect of rpoB Variation on resistance of Mycobacterium tuberculosis</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EF7603-B9B8-4BDF-94CD-986BB1380ADF}" type="datetime1">
              <a:rPr lang="en-US" smtClean="0"/>
              <a:t>5/29/2023</a:t>
            </a:fld>
            <a:endParaRPr lang="en-US"/>
          </a:p>
        </p:txBody>
      </p:sp>
      <p:sp>
        <p:nvSpPr>
          <p:cNvPr id="5" name="Footer Placeholder 4"/>
          <p:cNvSpPr>
            <a:spLocks noGrp="1"/>
          </p:cNvSpPr>
          <p:nvPr>
            <p:ph type="ftr" sz="quarter" idx="11"/>
          </p:nvPr>
        </p:nvSpPr>
        <p:spPr/>
        <p:txBody>
          <a:bodyPr/>
          <a:lstStyle/>
          <a:p>
            <a:r>
              <a:rPr lang="en-US" smtClean="0"/>
              <a:t>Phylogenetic Analysis and Effect of rpoB Variation on resistance of Mycobacterium tuberculosis</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680310"/>
            <a:ext cx="8229600" cy="458115"/>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5" y="1596540"/>
            <a:ext cx="8229600" cy="3918803"/>
          </a:xfrm>
        </p:spPr>
        <p:txBody>
          <a:bodyPr/>
          <a:lstStyle>
            <a:lvl1pPr>
              <a:defRPr sz="2800">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A70DF62-9DA8-4EF9-8318-79DA63E20300}" type="datetime1">
              <a:rPr lang="en-US" smtClean="0"/>
              <a:t>5/29/2023</a:t>
            </a:fld>
            <a:endParaRPr lang="en-US"/>
          </a:p>
        </p:txBody>
      </p:sp>
      <p:sp>
        <p:nvSpPr>
          <p:cNvPr id="5" name="Footer Placeholder 4"/>
          <p:cNvSpPr>
            <a:spLocks noGrp="1"/>
          </p:cNvSpPr>
          <p:nvPr>
            <p:ph type="ftr" sz="quarter" idx="11"/>
          </p:nvPr>
        </p:nvSpPr>
        <p:spPr/>
        <p:txBody>
          <a:bodyPr/>
          <a:lstStyle/>
          <a:p>
            <a:r>
              <a:rPr lang="en-US" smtClean="0"/>
              <a:t>Phylogenetic Analysis and Effect of rpoB Variation on resistance of Mycobacterium tuberculosis</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0" y="527605"/>
            <a:ext cx="7016195" cy="610820"/>
          </a:xfrm>
        </p:spPr>
        <p:txBody>
          <a:bodyPr>
            <a:normAutofit/>
          </a:bodyPr>
          <a:lstStyle>
            <a:lvl1pPr algn="l">
              <a:defRPr sz="3600">
                <a:solidFill>
                  <a:srgbClr val="D0005E"/>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3311" y="1138425"/>
            <a:ext cx="7016195" cy="4275740"/>
          </a:xfrm>
        </p:spPr>
        <p:txBody>
          <a:bodyPr/>
          <a:lstStyle>
            <a:lvl1pPr>
              <a:defRPr sz="2800">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A7CEEA2-D8E4-4C61-92FE-2CF602BCC3D8}" type="datetime1">
              <a:rPr lang="en-US" smtClean="0"/>
              <a:t>5/29/2023</a:t>
            </a:fld>
            <a:endParaRPr lang="en-US"/>
          </a:p>
        </p:txBody>
      </p:sp>
      <p:sp>
        <p:nvSpPr>
          <p:cNvPr id="5" name="Footer Placeholder 4"/>
          <p:cNvSpPr>
            <a:spLocks noGrp="1"/>
          </p:cNvSpPr>
          <p:nvPr>
            <p:ph type="ftr" sz="quarter" idx="11"/>
          </p:nvPr>
        </p:nvSpPr>
        <p:spPr/>
        <p:txBody>
          <a:bodyPr/>
          <a:lstStyle/>
          <a:p>
            <a:r>
              <a:rPr lang="en-US" smtClean="0"/>
              <a:t>Phylogenetic Analysis and Effect of rpoB Variation on resistance of Mycobacterium tuberculosis</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ACC92A-B165-48B2-AFE6-D45FB48A09BD}" type="datetime1">
              <a:rPr lang="en-US" smtClean="0"/>
              <a:t>5/29/2023</a:t>
            </a:fld>
            <a:endParaRPr lang="en-US"/>
          </a:p>
        </p:txBody>
      </p:sp>
      <p:sp>
        <p:nvSpPr>
          <p:cNvPr id="5" name="Footer Placeholder 4"/>
          <p:cNvSpPr>
            <a:spLocks noGrp="1"/>
          </p:cNvSpPr>
          <p:nvPr>
            <p:ph type="ftr" sz="quarter" idx="11"/>
          </p:nvPr>
        </p:nvSpPr>
        <p:spPr/>
        <p:txBody>
          <a:bodyPr/>
          <a:lstStyle/>
          <a:p>
            <a:r>
              <a:rPr lang="en-US" smtClean="0"/>
              <a:t>Phylogenetic Analysis and Effect of rpoB Variation on resistance of Mycobacterium tuberculosis</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70E87F-04BE-4CBB-808E-81E88552CB9A}" type="datetime1">
              <a:rPr lang="en-US" smtClean="0"/>
              <a:t>5/29/2023</a:t>
            </a:fld>
            <a:endParaRPr lang="en-US"/>
          </a:p>
        </p:txBody>
      </p:sp>
      <p:sp>
        <p:nvSpPr>
          <p:cNvPr id="6" name="Footer Placeholder 5"/>
          <p:cNvSpPr>
            <a:spLocks noGrp="1"/>
          </p:cNvSpPr>
          <p:nvPr>
            <p:ph type="ftr" sz="quarter" idx="11"/>
          </p:nvPr>
        </p:nvSpPr>
        <p:spPr/>
        <p:txBody>
          <a:bodyPr/>
          <a:lstStyle/>
          <a:p>
            <a:r>
              <a:rPr lang="en-US" smtClean="0"/>
              <a:t>Phylogenetic Analysis and Effect of rpoB Variation on resistance of Mycobacterium tuberculosis</a:t>
            </a:r>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527605"/>
            <a:ext cx="8229600" cy="610820"/>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596539"/>
            <a:ext cx="4040188" cy="639762"/>
          </a:xfrm>
        </p:spPr>
        <p:txBody>
          <a:bodyPr anchor="b"/>
          <a:lstStyle>
            <a:lvl1pPr marL="0" indent="0">
              <a:buNone/>
              <a:defRPr sz="2400" b="1">
                <a:solidFill>
                  <a:srgbClr val="D0005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226402"/>
            <a:ext cx="4040188" cy="3035058"/>
          </a:xfrm>
        </p:spPr>
        <p:txBody>
          <a:bodyPr/>
          <a:lstStyle>
            <a:lvl1pPr>
              <a:defRPr sz="240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600">
                <a:solidFill>
                  <a:schemeClr val="tx2">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1596539"/>
            <a:ext cx="4041775" cy="639762"/>
          </a:xfrm>
        </p:spPr>
        <p:txBody>
          <a:bodyPr anchor="b"/>
          <a:lstStyle>
            <a:lvl1pPr marL="0" indent="0">
              <a:buNone/>
              <a:defRPr sz="2400" b="1">
                <a:solidFill>
                  <a:srgbClr val="D0005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226402"/>
            <a:ext cx="4041775" cy="3035058"/>
          </a:xfrm>
        </p:spPr>
        <p:txBody>
          <a:bodyPr/>
          <a:lstStyle>
            <a:lvl1pPr>
              <a:defRPr sz="240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600">
                <a:solidFill>
                  <a:schemeClr val="tx2">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CA77A1C2-6C76-451A-92F3-AD18951F8B84}" type="datetime1">
              <a:rPr lang="en-US" smtClean="0"/>
              <a:t>5/29/2023</a:t>
            </a:fld>
            <a:endParaRPr lang="en-US"/>
          </a:p>
        </p:txBody>
      </p:sp>
      <p:sp>
        <p:nvSpPr>
          <p:cNvPr id="8" name="Footer Placeholder 7"/>
          <p:cNvSpPr>
            <a:spLocks noGrp="1"/>
          </p:cNvSpPr>
          <p:nvPr>
            <p:ph type="ftr" sz="quarter" idx="11"/>
          </p:nvPr>
        </p:nvSpPr>
        <p:spPr/>
        <p:txBody>
          <a:bodyPr/>
          <a:lstStyle/>
          <a:p>
            <a:r>
              <a:rPr lang="en-US" smtClean="0"/>
              <a:t>Phylogenetic Analysis and Effect of rpoB Variation on resistance of Mycobacterium tuberculosis</a:t>
            </a:r>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DD38DF-27A4-47AF-BD29-81B8C4CCC67A}" type="datetime1">
              <a:rPr lang="en-US" smtClean="0"/>
              <a:t>5/29/2023</a:t>
            </a:fld>
            <a:endParaRPr lang="en-US"/>
          </a:p>
        </p:txBody>
      </p:sp>
      <p:sp>
        <p:nvSpPr>
          <p:cNvPr id="4" name="Footer Placeholder 3"/>
          <p:cNvSpPr>
            <a:spLocks noGrp="1"/>
          </p:cNvSpPr>
          <p:nvPr>
            <p:ph type="ftr" sz="quarter" idx="11"/>
          </p:nvPr>
        </p:nvSpPr>
        <p:spPr/>
        <p:txBody>
          <a:bodyPr/>
          <a:lstStyle/>
          <a:p>
            <a:r>
              <a:rPr lang="en-US" smtClean="0"/>
              <a:t>Phylogenetic Analysis and Effect of rpoB Variation on resistance of Mycobacterium tuberculosis</a:t>
            </a:r>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E45CE-B600-48B7-BF06-96DD2D4D3A13}" type="datetime1">
              <a:rPr lang="en-US" smtClean="0"/>
              <a:t>5/29/2023</a:t>
            </a:fld>
            <a:endParaRPr lang="en-US"/>
          </a:p>
        </p:txBody>
      </p:sp>
      <p:sp>
        <p:nvSpPr>
          <p:cNvPr id="3" name="Footer Placeholder 2"/>
          <p:cNvSpPr>
            <a:spLocks noGrp="1"/>
          </p:cNvSpPr>
          <p:nvPr>
            <p:ph type="ftr" sz="quarter" idx="11"/>
          </p:nvPr>
        </p:nvSpPr>
        <p:spPr/>
        <p:txBody>
          <a:bodyPr/>
          <a:lstStyle/>
          <a:p>
            <a:r>
              <a:rPr lang="en-US" smtClean="0"/>
              <a:t>Phylogenetic Analysis and Effect of rpoB Variation on resistance of Mycobacterium tuberculosis</a:t>
            </a:r>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17EF5-2F31-4EB2-8289-961C9100C2AE}" type="datetime1">
              <a:rPr lang="en-US" smtClean="0"/>
              <a:t>5/29/2023</a:t>
            </a:fld>
            <a:endParaRPr lang="en-US"/>
          </a:p>
        </p:txBody>
      </p:sp>
      <p:sp>
        <p:nvSpPr>
          <p:cNvPr id="6" name="Footer Placeholder 5"/>
          <p:cNvSpPr>
            <a:spLocks noGrp="1"/>
          </p:cNvSpPr>
          <p:nvPr>
            <p:ph type="ftr" sz="quarter" idx="11"/>
          </p:nvPr>
        </p:nvSpPr>
        <p:spPr/>
        <p:txBody>
          <a:bodyPr/>
          <a:lstStyle/>
          <a:p>
            <a:r>
              <a:rPr lang="en-US" smtClean="0"/>
              <a:t>Phylogenetic Analysis and Effect of rpoB Variation on resistance of Mycobacterium tuberculosis</a:t>
            </a:r>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12DAB3-5CE5-4C9B-9CF4-6DF8546F841B}" type="datetime1">
              <a:rPr lang="en-US" smtClean="0"/>
              <a:t>5/29/2023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Phylogenetic Analysis and Effect of rpoB Variation on resistance of Mycobacterium tuberculosis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514600"/>
            <a:ext cx="8458200" cy="1600200"/>
          </a:xfrm>
          <a:solidFill>
            <a:srgbClr val="D0005E"/>
          </a:solidFill>
        </p:spPr>
        <p:style>
          <a:lnRef idx="0">
            <a:schemeClr val="accent5"/>
          </a:lnRef>
          <a:fillRef idx="3">
            <a:schemeClr val="accent5"/>
          </a:fillRef>
          <a:effectRef idx="3">
            <a:schemeClr val="accent5"/>
          </a:effectRef>
          <a:fontRef idx="minor">
            <a:schemeClr val="lt1"/>
          </a:fontRef>
        </p:style>
        <p:txBody>
          <a:bodyPr>
            <a:noAutofit/>
          </a:bodyPr>
          <a:lstStyle/>
          <a:p>
            <a:pPr algn="ctr">
              <a:lnSpc>
                <a:spcPct val="150000"/>
              </a:lnSpc>
              <a:spcAft>
                <a:spcPts val="800"/>
              </a:spcAft>
              <a:tabLst>
                <a:tab pos="593725" algn="l"/>
              </a:tabLst>
            </a:pPr>
            <a:r>
              <a:rPr lang="en-US" sz="5400" b="1" dirty="0">
                <a:solidFill>
                  <a:prstClr val="white"/>
                </a:solidFill>
                <a:latin typeface="Times New Roman"/>
                <a:ea typeface="Calibri"/>
                <a:cs typeface="Arial"/>
              </a:rPr>
              <a:t/>
            </a:r>
            <a:br>
              <a:rPr lang="en-US" sz="5400" b="1" dirty="0">
                <a:solidFill>
                  <a:prstClr val="white"/>
                </a:solidFill>
                <a:latin typeface="Times New Roman"/>
                <a:ea typeface="Calibri"/>
                <a:cs typeface="Arial"/>
              </a:rPr>
            </a:br>
            <a:r>
              <a:rPr lang="en-US" sz="5400" b="1" dirty="0" smtClean="0">
                <a:solidFill>
                  <a:prstClr val="white"/>
                </a:solidFill>
                <a:latin typeface="Times New Roman"/>
                <a:ea typeface="Calibri"/>
                <a:cs typeface="Arial"/>
              </a:rPr>
              <a:t>Prokaryotic Transcription</a:t>
            </a:r>
            <a:r>
              <a:rPr lang="en-US" sz="4400" dirty="0">
                <a:solidFill>
                  <a:prstClr val="white"/>
                </a:solidFill>
                <a:ea typeface="Calibri"/>
                <a:cs typeface="Arial"/>
              </a:rPr>
              <a:t/>
            </a:r>
            <a:br>
              <a:rPr lang="en-US" sz="4400" dirty="0">
                <a:solidFill>
                  <a:prstClr val="white"/>
                </a:solidFill>
                <a:ea typeface="Calibri"/>
                <a:cs typeface="Arial"/>
              </a:rPr>
            </a:br>
            <a:endParaRPr lang="en-US" sz="8800" dirty="0">
              <a:ea typeface="Calibri"/>
              <a:cs typeface="Arial"/>
            </a:endParaRPr>
          </a:p>
        </p:txBody>
      </p:sp>
      <p:sp>
        <p:nvSpPr>
          <p:cNvPr id="4" name="Text Box 2"/>
          <p:cNvSpPr txBox="1">
            <a:spLocks noChangeArrowheads="1"/>
          </p:cNvSpPr>
          <p:nvPr/>
        </p:nvSpPr>
        <p:spPr bwMode="auto">
          <a:xfrm>
            <a:off x="0" y="0"/>
            <a:ext cx="9120351" cy="1892826"/>
          </a:xfrm>
          <a:prstGeom prst="rect">
            <a:avLst/>
          </a:prstGeom>
          <a:solidFill>
            <a:srgbClr val="D0005E"/>
          </a:solid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US" sz="2000" b="1" dirty="0">
                <a:solidFill>
                  <a:schemeClr val="bg1"/>
                </a:solidFill>
                <a:effectLst/>
                <a:latin typeface="Times New Roman" panose="02020603050405020304" pitchFamily="18" charset="0"/>
                <a:ea typeface="Calibri"/>
                <a:cs typeface="Times New Roman" panose="02020603050405020304" pitchFamily="18" charset="0"/>
              </a:rPr>
              <a:t>Ministry of Higher Education &amp; Scientific Research</a:t>
            </a:r>
          </a:p>
          <a:p>
            <a:pPr>
              <a:lnSpc>
                <a:spcPct val="115000"/>
              </a:lnSpc>
              <a:spcAft>
                <a:spcPts val="1000"/>
              </a:spcAft>
            </a:pPr>
            <a:r>
              <a:rPr lang="en-US" sz="2000" b="1" dirty="0" err="1">
                <a:solidFill>
                  <a:schemeClr val="bg1"/>
                </a:solidFill>
                <a:effectLst/>
                <a:latin typeface="Times New Roman" panose="02020603050405020304" pitchFamily="18" charset="0"/>
                <a:ea typeface="Calibri"/>
                <a:cs typeface="Times New Roman" panose="02020603050405020304" pitchFamily="18" charset="0"/>
              </a:rPr>
              <a:t>Salahaddin</a:t>
            </a:r>
            <a:r>
              <a:rPr lang="en-US" sz="2000" b="1" dirty="0">
                <a:solidFill>
                  <a:schemeClr val="bg1"/>
                </a:solidFill>
                <a:effectLst/>
                <a:latin typeface="Times New Roman" panose="02020603050405020304" pitchFamily="18" charset="0"/>
                <a:ea typeface="Calibri"/>
                <a:cs typeface="Times New Roman" panose="02020603050405020304" pitchFamily="18" charset="0"/>
              </a:rPr>
              <a:t> </a:t>
            </a:r>
            <a:r>
              <a:rPr lang="en-US" sz="2000" b="1" dirty="0" smtClean="0">
                <a:solidFill>
                  <a:schemeClr val="bg1"/>
                </a:solidFill>
                <a:effectLst/>
                <a:latin typeface="Times New Roman" panose="02020603050405020304" pitchFamily="18" charset="0"/>
                <a:ea typeface="Calibri"/>
                <a:cs typeface="Times New Roman" panose="02020603050405020304" pitchFamily="18" charset="0"/>
              </a:rPr>
              <a:t>University</a:t>
            </a:r>
            <a:endParaRPr lang="en-US" sz="2000" b="1" dirty="0">
              <a:solidFill>
                <a:schemeClr val="bg1"/>
              </a:solidFill>
              <a:effectLst/>
              <a:latin typeface="Times New Roman" panose="02020603050405020304" pitchFamily="18" charset="0"/>
              <a:ea typeface="Calibri"/>
              <a:cs typeface="Times New Roman" panose="02020603050405020304" pitchFamily="18" charset="0"/>
            </a:endParaRPr>
          </a:p>
          <a:p>
            <a:pPr>
              <a:lnSpc>
                <a:spcPct val="115000"/>
              </a:lnSpc>
              <a:spcAft>
                <a:spcPts val="1000"/>
              </a:spcAft>
            </a:pPr>
            <a:r>
              <a:rPr lang="en-US" sz="2000" b="1" dirty="0">
                <a:solidFill>
                  <a:schemeClr val="bg1"/>
                </a:solidFill>
                <a:effectLst/>
                <a:latin typeface="Times New Roman" panose="02020603050405020304" pitchFamily="18" charset="0"/>
                <a:ea typeface="Calibri"/>
                <a:cs typeface="Times New Roman" panose="02020603050405020304" pitchFamily="18" charset="0"/>
              </a:rPr>
              <a:t>College of </a:t>
            </a:r>
            <a:r>
              <a:rPr lang="en-US" sz="2000" b="1" dirty="0" smtClean="0">
                <a:solidFill>
                  <a:schemeClr val="bg1"/>
                </a:solidFill>
                <a:effectLst/>
                <a:latin typeface="Times New Roman" panose="02020603050405020304" pitchFamily="18" charset="0"/>
                <a:ea typeface="Calibri"/>
                <a:cs typeface="Times New Roman" panose="02020603050405020304" pitchFamily="18" charset="0"/>
              </a:rPr>
              <a:t>Science</a:t>
            </a:r>
          </a:p>
          <a:p>
            <a:pPr>
              <a:lnSpc>
                <a:spcPct val="115000"/>
              </a:lnSpc>
              <a:spcAft>
                <a:spcPts val="1000"/>
              </a:spcAft>
            </a:pPr>
            <a:r>
              <a:rPr lang="en-US" sz="2000" b="1" dirty="0" smtClean="0">
                <a:solidFill>
                  <a:schemeClr val="bg1"/>
                </a:solidFill>
                <a:latin typeface="Times New Roman" panose="02020603050405020304" pitchFamily="18" charset="0"/>
                <a:ea typeface="Calibri"/>
                <a:cs typeface="Times New Roman" panose="02020603050405020304" pitchFamily="18" charset="0"/>
              </a:rPr>
              <a:t>Biology Department</a:t>
            </a:r>
            <a:endParaRPr lang="en-US" sz="2000" b="1" dirty="0">
              <a:solidFill>
                <a:schemeClr val="bg1"/>
              </a:solidFill>
              <a:effectLst/>
              <a:latin typeface="Times New Roman" panose="02020603050405020304" pitchFamily="18" charset="0"/>
              <a:ea typeface="Calibri"/>
              <a:cs typeface="Times New Roman" panose="02020603050405020304" pitchFamily="18" charset="0"/>
            </a:endParaRPr>
          </a:p>
        </p:txBody>
      </p:sp>
      <p:pic>
        <p:nvPicPr>
          <p:cNvPr id="5" name="Picture 4" descr="https://yt3.ggpht.com/-LIm89tFJbQY/AAAAAAAAAAI/AAAAAAAAAAA/9xdLDE0ORRU/s900-c-k-no/phot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2951" y="18393"/>
            <a:ext cx="2057400" cy="2045226"/>
          </a:xfrm>
          <a:prstGeom prst="rect">
            <a:avLst/>
          </a:prstGeom>
          <a:noFill/>
          <a:ln>
            <a:noFill/>
          </a:ln>
        </p:spPr>
      </p:pic>
      <p:sp>
        <p:nvSpPr>
          <p:cNvPr id="7" name="Rectangle 6"/>
          <p:cNvSpPr/>
          <p:nvPr/>
        </p:nvSpPr>
        <p:spPr>
          <a:xfrm rot="16200000">
            <a:off x="-2093705" y="4307095"/>
            <a:ext cx="4643735" cy="458074"/>
          </a:xfrm>
          <a:prstGeom prst="rect">
            <a:avLst/>
          </a:prstGeom>
          <a:solidFill>
            <a:schemeClr val="accent6">
              <a:lumMod val="20000"/>
              <a:lumOff val="80000"/>
            </a:schemeClr>
          </a:solidFill>
        </p:spPr>
        <p:txBody>
          <a:bodyPr wrap="square">
            <a:spAutoFit/>
          </a:bodyPr>
          <a:lstStyle/>
          <a:p>
            <a:pPr algn="ctr">
              <a:lnSpc>
                <a:spcPct val="150000"/>
              </a:lnSpc>
            </a:pPr>
            <a:r>
              <a:rPr lang="en-US" b="1" dirty="0" smtClean="0">
                <a:latin typeface="Times New Roman" panose="02020603050405020304" pitchFamily="18" charset="0"/>
                <a:cs typeface="Times New Roman" panose="02020603050405020304" pitchFamily="18" charset="0"/>
              </a:rPr>
              <a:t>      Lecturer:  Dr. </a:t>
            </a:r>
            <a:r>
              <a:rPr lang="en-US" b="1" dirty="0" err="1" smtClean="0">
                <a:latin typeface="Times New Roman" panose="02020603050405020304" pitchFamily="18" charset="0"/>
                <a:cs typeface="Times New Roman" panose="02020603050405020304" pitchFamily="18" charset="0"/>
              </a:rPr>
              <a:t>Fairuz</a:t>
            </a: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Hassan </a:t>
            </a:r>
            <a:r>
              <a:rPr lang="en-US" b="1" dirty="0" smtClean="0">
                <a:latin typeface="Times New Roman" panose="02020603050405020304" pitchFamily="18" charset="0"/>
                <a:cs typeface="Times New Roman" panose="02020603050405020304" pitchFamily="18" charset="0"/>
              </a:rPr>
              <a:t>Abdullah</a:t>
            </a:r>
            <a:endParaRPr lang="en-US" b="1" dirty="0">
              <a:latin typeface="Times New Roman" panose="02020603050405020304" pitchFamily="18" charset="0"/>
              <a:cs typeface="Times New Roman" panose="02020603050405020304" pitchFamily="18" charset="0"/>
            </a:endParaRPr>
          </a:p>
        </p:txBody>
      </p:sp>
      <p:sp>
        <p:nvSpPr>
          <p:cNvPr id="3" name="Rectangle 2"/>
          <p:cNvSpPr/>
          <p:nvPr/>
        </p:nvSpPr>
        <p:spPr>
          <a:xfrm>
            <a:off x="8534400" y="6629400"/>
            <a:ext cx="609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0" name="Rectangle 9"/>
          <p:cNvSpPr/>
          <p:nvPr/>
        </p:nvSpPr>
        <p:spPr>
          <a:xfrm>
            <a:off x="128751" y="6396335"/>
            <a:ext cx="8991600" cy="461665"/>
          </a:xfrm>
          <a:prstGeom prst="rect">
            <a:avLst/>
          </a:prstGeom>
          <a:solidFill>
            <a:schemeClr val="bg1"/>
          </a:solidFill>
        </p:spPr>
        <p:txBody>
          <a:bodyPr wrap="square">
            <a:spAutoFit/>
          </a:bodyPr>
          <a:lstStyle/>
          <a:p>
            <a:r>
              <a:rPr lang="en-US" sz="2400" b="1" dirty="0" smtClean="0">
                <a:solidFill>
                  <a:srgbClr val="D0005E"/>
                </a:solidFill>
                <a:latin typeface="Times New Roman" panose="02020603050405020304" pitchFamily="18" charset="0"/>
                <a:cs typeface="Times New Roman" panose="02020603050405020304" pitchFamily="18" charset="0"/>
              </a:rPr>
              <a:t>Lec.7                                       Molecular Biology                  11.04.2023</a:t>
            </a:r>
            <a:endParaRPr lang="en-US" sz="2400" b="1" dirty="0">
              <a:solidFill>
                <a:srgbClr val="D0005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9203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9797"/>
            <a:ext cx="8839200" cy="6204803"/>
          </a:xfrm>
          <a:solidFill>
            <a:schemeClr val="bg1"/>
          </a:solidFill>
        </p:spPr>
        <p:txBody>
          <a:bodyPr>
            <a:noAutofit/>
          </a:bodyPr>
          <a:lstStyle/>
          <a:p>
            <a:pPr marL="0" indent="0" fontAlgn="base">
              <a:lnSpc>
                <a:spcPct val="150000"/>
              </a:lnSpc>
              <a:spcAft>
                <a:spcPts val="800"/>
              </a:spcAft>
              <a:buNone/>
            </a:pPr>
            <a:r>
              <a:rPr lang="en-US" b="1" dirty="0" smtClean="0">
                <a:solidFill>
                  <a:srgbClr val="21242C"/>
                </a:solidFill>
                <a:latin typeface="Times New Roman"/>
                <a:ea typeface="Times New Roman"/>
                <a:cs typeface="Arial"/>
              </a:rPr>
              <a:t>Prokaryotic </a:t>
            </a:r>
            <a:r>
              <a:rPr lang="en-US" b="1" dirty="0">
                <a:solidFill>
                  <a:srgbClr val="21242C"/>
                </a:solidFill>
                <a:latin typeface="Times New Roman"/>
                <a:ea typeface="Times New Roman"/>
                <a:cs typeface="Arial"/>
              </a:rPr>
              <a:t>RNA polymerase</a:t>
            </a:r>
            <a:endParaRPr lang="en-US" sz="2000" dirty="0">
              <a:ea typeface="Calibri"/>
              <a:cs typeface="Arial"/>
            </a:endParaRPr>
          </a:p>
          <a:p>
            <a:pPr algn="just" fontAlgn="base">
              <a:lnSpc>
                <a:spcPct val="150000"/>
              </a:lnSpc>
              <a:spcAft>
                <a:spcPts val="800"/>
              </a:spcAft>
              <a:buFont typeface="Wingdings" panose="05000000000000000000" pitchFamily="2" charset="2"/>
              <a:buChar char="Ø"/>
            </a:pPr>
            <a:r>
              <a:rPr lang="en-US" dirty="0" smtClean="0">
                <a:solidFill>
                  <a:srgbClr val="21242C"/>
                </a:solidFill>
                <a:latin typeface="Times New Roman"/>
                <a:ea typeface="Times New Roman"/>
                <a:cs typeface="Arial"/>
              </a:rPr>
              <a:t>Each </a:t>
            </a:r>
            <a:r>
              <a:rPr lang="en-US" dirty="0">
                <a:solidFill>
                  <a:srgbClr val="21242C"/>
                </a:solidFill>
                <a:latin typeface="Times New Roman"/>
                <a:ea typeface="Times New Roman"/>
                <a:cs typeface="Arial"/>
              </a:rPr>
              <a:t>subunit has a unique </a:t>
            </a:r>
            <a:r>
              <a:rPr lang="en-US" dirty="0" smtClean="0">
                <a:solidFill>
                  <a:srgbClr val="21242C"/>
                </a:solidFill>
                <a:latin typeface="Times New Roman"/>
                <a:ea typeface="Times New Roman"/>
                <a:cs typeface="Arial"/>
              </a:rPr>
              <a:t>role:</a:t>
            </a:r>
          </a:p>
          <a:p>
            <a:pPr algn="just" fontAlgn="base">
              <a:lnSpc>
                <a:spcPct val="150000"/>
              </a:lnSpc>
              <a:spcAft>
                <a:spcPts val="800"/>
              </a:spcAft>
              <a:buFont typeface="Wingdings" panose="05000000000000000000" pitchFamily="2" charset="2"/>
              <a:buChar char="§"/>
            </a:pPr>
            <a:r>
              <a:rPr lang="en-US" dirty="0" smtClean="0">
                <a:solidFill>
                  <a:srgbClr val="21242C"/>
                </a:solidFill>
                <a:latin typeface="Times New Roman"/>
                <a:ea typeface="Times New Roman"/>
                <a:cs typeface="Arial"/>
              </a:rPr>
              <a:t>the </a:t>
            </a:r>
            <a:r>
              <a:rPr lang="en-US" b="1" dirty="0">
                <a:solidFill>
                  <a:srgbClr val="FF0000"/>
                </a:solidFill>
                <a:latin typeface="Times New Roman"/>
                <a:ea typeface="Times New Roman"/>
                <a:cs typeface="Arial"/>
              </a:rPr>
              <a:t>two α-subunits </a:t>
            </a:r>
            <a:r>
              <a:rPr lang="en-US" dirty="0">
                <a:solidFill>
                  <a:srgbClr val="21242C"/>
                </a:solidFill>
                <a:latin typeface="Times New Roman"/>
                <a:ea typeface="Times New Roman"/>
                <a:cs typeface="Arial"/>
              </a:rPr>
              <a:t>are </a:t>
            </a:r>
            <a:r>
              <a:rPr lang="en-US" b="1" dirty="0">
                <a:solidFill>
                  <a:srgbClr val="FF0000"/>
                </a:solidFill>
                <a:latin typeface="Times New Roman"/>
                <a:ea typeface="Times New Roman"/>
                <a:cs typeface="Arial"/>
              </a:rPr>
              <a:t>necessary to assemble the polymerase on the DNA</a:t>
            </a:r>
            <a:r>
              <a:rPr lang="en-US" dirty="0">
                <a:solidFill>
                  <a:srgbClr val="21242C"/>
                </a:solidFill>
                <a:latin typeface="Times New Roman"/>
                <a:ea typeface="Times New Roman"/>
                <a:cs typeface="Arial"/>
              </a:rPr>
              <a:t>; </a:t>
            </a:r>
            <a:endParaRPr lang="en-US" dirty="0" smtClean="0">
              <a:solidFill>
                <a:srgbClr val="21242C"/>
              </a:solidFill>
              <a:latin typeface="Times New Roman"/>
              <a:ea typeface="Times New Roman"/>
              <a:cs typeface="Arial"/>
            </a:endParaRPr>
          </a:p>
          <a:p>
            <a:pPr algn="just" fontAlgn="base">
              <a:lnSpc>
                <a:spcPct val="150000"/>
              </a:lnSpc>
              <a:spcAft>
                <a:spcPts val="800"/>
              </a:spcAft>
              <a:buFont typeface="Wingdings" panose="05000000000000000000" pitchFamily="2" charset="2"/>
              <a:buChar char="§"/>
            </a:pPr>
            <a:r>
              <a:rPr lang="en-US" dirty="0" smtClean="0">
                <a:solidFill>
                  <a:srgbClr val="21242C"/>
                </a:solidFill>
                <a:latin typeface="Times New Roman"/>
                <a:ea typeface="Times New Roman"/>
                <a:cs typeface="Arial"/>
              </a:rPr>
              <a:t>the </a:t>
            </a:r>
            <a:r>
              <a:rPr lang="en-US" b="1" dirty="0">
                <a:solidFill>
                  <a:srgbClr val="FF0000"/>
                </a:solidFill>
                <a:latin typeface="Times New Roman"/>
                <a:ea typeface="Times New Roman"/>
                <a:cs typeface="Arial"/>
              </a:rPr>
              <a:t>β-subunit </a:t>
            </a:r>
            <a:r>
              <a:rPr lang="en-US" dirty="0">
                <a:solidFill>
                  <a:srgbClr val="21242C"/>
                </a:solidFill>
                <a:latin typeface="Times New Roman"/>
                <a:ea typeface="Times New Roman"/>
                <a:cs typeface="Arial"/>
              </a:rPr>
              <a:t>binds to the </a:t>
            </a:r>
            <a:r>
              <a:rPr lang="en-US" b="1" dirty="0" err="1">
                <a:solidFill>
                  <a:srgbClr val="FF0000"/>
                </a:solidFill>
                <a:latin typeface="Times New Roman"/>
                <a:ea typeface="Times New Roman"/>
                <a:cs typeface="Arial"/>
              </a:rPr>
              <a:t>ribonucleoside</a:t>
            </a:r>
            <a:r>
              <a:rPr lang="en-US" b="1" dirty="0">
                <a:solidFill>
                  <a:srgbClr val="FF0000"/>
                </a:solidFill>
                <a:latin typeface="Times New Roman"/>
                <a:ea typeface="Times New Roman"/>
                <a:cs typeface="Arial"/>
              </a:rPr>
              <a:t> triphosphate </a:t>
            </a:r>
            <a:r>
              <a:rPr lang="en-US" dirty="0">
                <a:solidFill>
                  <a:srgbClr val="21242C"/>
                </a:solidFill>
                <a:latin typeface="Times New Roman"/>
                <a:ea typeface="Times New Roman"/>
                <a:cs typeface="Arial"/>
              </a:rPr>
              <a:t>that will become part of the nascent mRNA molecule; </a:t>
            </a:r>
            <a:r>
              <a:rPr lang="en-US" dirty="0" smtClean="0">
                <a:solidFill>
                  <a:srgbClr val="21242C"/>
                </a:solidFill>
                <a:latin typeface="Times New Roman"/>
                <a:ea typeface="Times New Roman"/>
                <a:cs typeface="Arial"/>
              </a:rPr>
              <a:t>and</a:t>
            </a:r>
          </a:p>
          <a:p>
            <a:pPr algn="just" fontAlgn="base">
              <a:lnSpc>
                <a:spcPct val="150000"/>
              </a:lnSpc>
              <a:spcAft>
                <a:spcPts val="800"/>
              </a:spcAft>
              <a:buFont typeface="Wingdings" panose="05000000000000000000" pitchFamily="2" charset="2"/>
              <a:buChar char="§"/>
            </a:pPr>
            <a:r>
              <a:rPr lang="en-US" dirty="0" smtClean="0">
                <a:solidFill>
                  <a:srgbClr val="21242C"/>
                </a:solidFill>
                <a:latin typeface="Times New Roman"/>
                <a:ea typeface="Times New Roman"/>
                <a:cs typeface="Arial"/>
              </a:rPr>
              <a:t>the </a:t>
            </a:r>
            <a:r>
              <a:rPr lang="en-US" b="1" dirty="0">
                <a:solidFill>
                  <a:srgbClr val="FF0000"/>
                </a:solidFill>
                <a:latin typeface="Times New Roman"/>
                <a:ea typeface="Times New Roman"/>
                <a:cs typeface="Arial"/>
              </a:rPr>
              <a:t>β′ binds the DNA template strand</a:t>
            </a:r>
            <a:r>
              <a:rPr lang="en-US" dirty="0">
                <a:solidFill>
                  <a:srgbClr val="21242C"/>
                </a:solidFill>
                <a:latin typeface="Times New Roman"/>
                <a:ea typeface="Times New Roman"/>
                <a:cs typeface="Arial"/>
              </a:rPr>
              <a:t>. </a:t>
            </a:r>
          </a:p>
          <a:p>
            <a:pPr algn="just" fontAlgn="base">
              <a:lnSpc>
                <a:spcPct val="150000"/>
              </a:lnSpc>
              <a:spcAft>
                <a:spcPts val="800"/>
              </a:spcAft>
              <a:buFont typeface="Wingdings" panose="05000000000000000000" pitchFamily="2" charset="2"/>
              <a:buChar char="§"/>
            </a:pPr>
            <a:r>
              <a:rPr lang="en-US" dirty="0" smtClean="0">
                <a:solidFill>
                  <a:srgbClr val="21242C"/>
                </a:solidFill>
                <a:latin typeface="Times New Roman"/>
                <a:ea typeface="Times New Roman"/>
                <a:cs typeface="Arial"/>
              </a:rPr>
              <a:t>The </a:t>
            </a:r>
            <a:r>
              <a:rPr lang="en-US" b="1" dirty="0">
                <a:solidFill>
                  <a:srgbClr val="FF0000"/>
                </a:solidFill>
                <a:latin typeface="Times New Roman"/>
                <a:ea typeface="Times New Roman"/>
                <a:cs typeface="Arial"/>
              </a:rPr>
              <a:t>fifth subunit, σ, </a:t>
            </a:r>
            <a:r>
              <a:rPr lang="en-US" dirty="0">
                <a:solidFill>
                  <a:srgbClr val="21242C"/>
                </a:solidFill>
                <a:latin typeface="Times New Roman"/>
                <a:ea typeface="Times New Roman"/>
                <a:cs typeface="Arial"/>
              </a:rPr>
              <a:t>is involved only in </a:t>
            </a:r>
            <a:r>
              <a:rPr lang="en-US" b="1" dirty="0">
                <a:solidFill>
                  <a:srgbClr val="FF0000"/>
                </a:solidFill>
                <a:latin typeface="Times New Roman"/>
                <a:ea typeface="Times New Roman"/>
                <a:cs typeface="Arial"/>
              </a:rPr>
              <a:t>transcription initiation.</a:t>
            </a:r>
            <a:r>
              <a:rPr lang="en-US" dirty="0">
                <a:solidFill>
                  <a:srgbClr val="21242C"/>
                </a:solidFill>
                <a:latin typeface="Times New Roman"/>
                <a:ea typeface="Times New Roman"/>
                <a:cs typeface="Arial"/>
              </a:rPr>
              <a:t> </a:t>
            </a:r>
            <a:endParaRPr lang="en-US" dirty="0" smtClean="0">
              <a:solidFill>
                <a:srgbClr val="21242C"/>
              </a:solidFill>
              <a:latin typeface="Times New Roman"/>
              <a:ea typeface="Times New Roman"/>
              <a:cs typeface="Arial"/>
            </a:endParaRPr>
          </a:p>
          <a:p>
            <a:pPr algn="just" fontAlgn="base">
              <a:lnSpc>
                <a:spcPct val="150000"/>
              </a:lnSpc>
              <a:spcAft>
                <a:spcPts val="800"/>
              </a:spcAft>
              <a:buFont typeface="Wingdings" panose="05000000000000000000" pitchFamily="2" charset="2"/>
              <a:buChar char="§"/>
            </a:pPr>
            <a:r>
              <a:rPr lang="en-US" dirty="0" smtClean="0">
                <a:solidFill>
                  <a:srgbClr val="21242C"/>
                </a:solidFill>
                <a:latin typeface="Times New Roman"/>
                <a:ea typeface="Times New Roman"/>
                <a:cs typeface="Arial"/>
              </a:rPr>
              <a:t>The </a:t>
            </a:r>
            <a:r>
              <a:rPr lang="en-US" dirty="0">
                <a:solidFill>
                  <a:srgbClr val="21242C"/>
                </a:solidFill>
                <a:latin typeface="Times New Roman"/>
                <a:ea typeface="Times New Roman"/>
                <a:cs typeface="Arial"/>
              </a:rPr>
              <a:t>σ subunit, confers transcriptional specificity such that the polymerase begins to synthesize mRNA from an appropriate initiation site. Without σ, the core enzyme would transcribe from random sites. The polymerase comprised of all five subunits is called the holoenzyme.</a:t>
            </a:r>
            <a:endParaRPr lang="en-US" sz="2000" dirty="0">
              <a:ea typeface="Calibri"/>
              <a:cs typeface="Arial"/>
            </a:endParaRPr>
          </a:p>
          <a:p>
            <a:pPr fontAlgn="base">
              <a:lnSpc>
                <a:spcPct val="150000"/>
              </a:lnSpc>
              <a:spcAft>
                <a:spcPts val="800"/>
              </a:spcAft>
            </a:pPr>
            <a:r>
              <a:rPr lang="en-US" b="1" dirty="0">
                <a:solidFill>
                  <a:srgbClr val="21242C"/>
                </a:solidFill>
                <a:latin typeface="Times New Roman"/>
                <a:ea typeface="Times New Roman"/>
                <a:cs typeface="Arial"/>
              </a:rPr>
              <a:t>Prokaryotic Promoters</a:t>
            </a:r>
            <a:endParaRPr lang="en-US" sz="2000" dirty="0">
              <a:ea typeface="Calibri"/>
              <a:cs typeface="Arial"/>
            </a:endParaRPr>
          </a:p>
          <a:p>
            <a:pPr algn="just" fontAlgn="base">
              <a:lnSpc>
                <a:spcPct val="150000"/>
              </a:lnSpc>
              <a:spcAft>
                <a:spcPts val="800"/>
              </a:spcAft>
            </a:pPr>
            <a:r>
              <a:rPr lang="en-US" dirty="0">
                <a:solidFill>
                  <a:srgbClr val="21242C"/>
                </a:solidFill>
                <a:latin typeface="Times New Roman"/>
                <a:ea typeface="Times New Roman"/>
                <a:cs typeface="Arial"/>
              </a:rPr>
              <a:t>A promoter is a DNA sequence onto which the transcription machinery binds and initiates transcription. In most cases, promoters exist upstream of the genes they regulate. The specific sequence of a promoter is very important because it determines whether the corresponding gene is transcribed all the time, some of the time, or infrequently. Although promoters vary among prokaryotic genomes, a few elements are conserved. At the -10 and -35 regions upstream of the initiation site, there are two promoter consensus sequences, or regions that are similar across all promoters and across various bacterial species. The -10 consensus sequence, called the -10 region, is TATAAT. The -35 sequence, TTGACA, is recognized and bound by σ. Once this interaction is made, the subunits of the core enzyme bind to the site. The A–T-rich -10 region facilitates unwinding of the DNA template, and several phosphodiester bonds are made. The transcription initiation phase ends with the production of abortive transcripts, which are polymers of approximately 10 nucleotides that are made and released. The σ subunit dissociates from the polymerase after transcription has been initiated.</a:t>
            </a:r>
            <a:endParaRPr lang="en-US" sz="2000" dirty="0">
              <a:ea typeface="Calibri"/>
              <a:cs typeface="Arial"/>
            </a:endParaRPr>
          </a:p>
          <a:p>
            <a:pPr algn="just" fontAlgn="base">
              <a:lnSpc>
                <a:spcPct val="150000"/>
              </a:lnSpc>
              <a:spcAft>
                <a:spcPts val="800"/>
              </a:spcAft>
              <a:buFont typeface="Wingdings" panose="05000000000000000000" pitchFamily="2" charset="2"/>
              <a:buChar char="Ø"/>
            </a:pPr>
            <a:endParaRPr lang="en-US" dirty="0">
              <a:solidFill>
                <a:srgbClr val="FF0000"/>
              </a:solidFill>
              <a:ea typeface="Calibri"/>
              <a:cs typeface="Arial"/>
            </a:endParaRPr>
          </a:p>
        </p:txBody>
      </p:sp>
    </p:spTree>
    <p:extLst>
      <p:ext uri="{BB962C8B-B14F-4D97-AF65-F5344CB8AC3E}">
        <p14:creationId xmlns:p14="http://schemas.microsoft.com/office/powerpoint/2010/main" val="634596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9797"/>
            <a:ext cx="8839200" cy="6204803"/>
          </a:xfrm>
          <a:solidFill>
            <a:schemeClr val="bg1"/>
          </a:solidFill>
        </p:spPr>
        <p:txBody>
          <a:bodyPr>
            <a:noAutofit/>
          </a:bodyPr>
          <a:lstStyle/>
          <a:p>
            <a:pPr marL="0" indent="0" fontAlgn="base">
              <a:lnSpc>
                <a:spcPct val="150000"/>
              </a:lnSpc>
              <a:spcAft>
                <a:spcPts val="800"/>
              </a:spcAft>
              <a:buNone/>
            </a:pPr>
            <a:r>
              <a:rPr lang="en-US" b="1" dirty="0" smtClean="0">
                <a:solidFill>
                  <a:srgbClr val="21242C"/>
                </a:solidFill>
                <a:latin typeface="Times New Roman"/>
                <a:ea typeface="Times New Roman"/>
                <a:cs typeface="Arial"/>
              </a:rPr>
              <a:t>Prokaryotic </a:t>
            </a:r>
            <a:r>
              <a:rPr lang="en-US" b="1" dirty="0">
                <a:solidFill>
                  <a:srgbClr val="21242C"/>
                </a:solidFill>
                <a:latin typeface="Times New Roman"/>
                <a:ea typeface="Times New Roman"/>
                <a:cs typeface="Arial"/>
              </a:rPr>
              <a:t>RNA polymerase</a:t>
            </a:r>
            <a:endParaRPr lang="en-US" sz="2000" dirty="0">
              <a:ea typeface="Calibri"/>
              <a:cs typeface="Arial"/>
            </a:endParaRPr>
          </a:p>
          <a:p>
            <a:pPr algn="just" fontAlgn="base">
              <a:lnSpc>
                <a:spcPct val="150000"/>
              </a:lnSpc>
              <a:spcAft>
                <a:spcPts val="800"/>
              </a:spcAft>
              <a:buFont typeface="Wingdings" panose="05000000000000000000" pitchFamily="2" charset="2"/>
              <a:buChar char="§"/>
            </a:pPr>
            <a:r>
              <a:rPr lang="en-US" dirty="0" smtClean="0">
                <a:solidFill>
                  <a:srgbClr val="21242C"/>
                </a:solidFill>
                <a:latin typeface="Times New Roman"/>
                <a:ea typeface="Times New Roman"/>
                <a:cs typeface="Arial"/>
              </a:rPr>
              <a:t>The </a:t>
            </a:r>
            <a:r>
              <a:rPr lang="en-US" b="1" dirty="0">
                <a:solidFill>
                  <a:srgbClr val="FF0000"/>
                </a:solidFill>
                <a:latin typeface="Times New Roman"/>
                <a:ea typeface="Times New Roman"/>
                <a:cs typeface="Arial"/>
              </a:rPr>
              <a:t>σ subunit</a:t>
            </a:r>
            <a:r>
              <a:rPr lang="en-US" dirty="0">
                <a:solidFill>
                  <a:srgbClr val="21242C"/>
                </a:solidFill>
                <a:latin typeface="Times New Roman"/>
                <a:ea typeface="Times New Roman"/>
                <a:cs typeface="Arial"/>
              </a:rPr>
              <a:t>, confers </a:t>
            </a:r>
            <a:r>
              <a:rPr lang="en-US" b="1" dirty="0">
                <a:solidFill>
                  <a:srgbClr val="FF0000"/>
                </a:solidFill>
                <a:latin typeface="Times New Roman"/>
                <a:ea typeface="Times New Roman"/>
                <a:cs typeface="Arial"/>
              </a:rPr>
              <a:t>transcriptional specificity </a:t>
            </a:r>
            <a:r>
              <a:rPr lang="en-US" dirty="0">
                <a:solidFill>
                  <a:srgbClr val="21242C"/>
                </a:solidFill>
                <a:latin typeface="Times New Roman"/>
                <a:ea typeface="Times New Roman"/>
                <a:cs typeface="Arial"/>
              </a:rPr>
              <a:t>such that the </a:t>
            </a:r>
            <a:r>
              <a:rPr lang="en-US" dirty="0">
                <a:solidFill>
                  <a:srgbClr val="FF0000"/>
                </a:solidFill>
                <a:latin typeface="Times New Roman"/>
                <a:ea typeface="Times New Roman"/>
                <a:cs typeface="Arial"/>
              </a:rPr>
              <a:t>polymerase begins to synthesize mRNA from an appropriate initiation site</a:t>
            </a:r>
            <a:r>
              <a:rPr lang="en-US" dirty="0">
                <a:solidFill>
                  <a:srgbClr val="21242C"/>
                </a:solidFill>
                <a:latin typeface="Times New Roman"/>
                <a:ea typeface="Times New Roman"/>
                <a:cs typeface="Arial"/>
              </a:rPr>
              <a:t>. </a:t>
            </a:r>
            <a:r>
              <a:rPr lang="en-US" b="1" dirty="0">
                <a:solidFill>
                  <a:srgbClr val="21242C"/>
                </a:solidFill>
                <a:latin typeface="Times New Roman"/>
                <a:ea typeface="Times New Roman"/>
                <a:cs typeface="Arial"/>
              </a:rPr>
              <a:t>Without σ</a:t>
            </a:r>
            <a:r>
              <a:rPr lang="en-US" dirty="0">
                <a:solidFill>
                  <a:srgbClr val="21242C"/>
                </a:solidFill>
                <a:latin typeface="Times New Roman"/>
                <a:ea typeface="Times New Roman"/>
                <a:cs typeface="Arial"/>
              </a:rPr>
              <a:t>, the core enzyme would transcribe from </a:t>
            </a:r>
            <a:r>
              <a:rPr lang="en-US" b="1" dirty="0">
                <a:solidFill>
                  <a:srgbClr val="FF0000"/>
                </a:solidFill>
                <a:latin typeface="Times New Roman"/>
                <a:ea typeface="Times New Roman"/>
                <a:cs typeface="Arial"/>
              </a:rPr>
              <a:t>random sites</a:t>
            </a:r>
            <a:r>
              <a:rPr lang="en-US" dirty="0">
                <a:solidFill>
                  <a:srgbClr val="21242C"/>
                </a:solidFill>
                <a:latin typeface="Times New Roman"/>
                <a:ea typeface="Times New Roman"/>
                <a:cs typeface="Arial"/>
              </a:rPr>
              <a:t>. The polymerase comprised of all five subunits is called the </a:t>
            </a:r>
            <a:r>
              <a:rPr lang="en-US" b="1" dirty="0">
                <a:solidFill>
                  <a:srgbClr val="FF0000"/>
                </a:solidFill>
                <a:latin typeface="Times New Roman"/>
                <a:ea typeface="Times New Roman"/>
                <a:cs typeface="Arial"/>
              </a:rPr>
              <a:t>holoenzyme</a:t>
            </a:r>
            <a:r>
              <a:rPr lang="en-US" dirty="0" smtClean="0">
                <a:solidFill>
                  <a:srgbClr val="21242C"/>
                </a:solidFill>
                <a:latin typeface="Times New Roman"/>
                <a:ea typeface="Times New Roman"/>
                <a:cs typeface="Arial"/>
              </a:rPr>
              <a:t>.</a:t>
            </a:r>
            <a:endParaRPr lang="en-US" sz="2000" dirty="0">
              <a:ea typeface="Calibri"/>
              <a:cs typeface="Arial"/>
            </a:endParaRPr>
          </a:p>
        </p:txBody>
      </p:sp>
    </p:spTree>
    <p:extLst>
      <p:ext uri="{BB962C8B-B14F-4D97-AF65-F5344CB8AC3E}">
        <p14:creationId xmlns:p14="http://schemas.microsoft.com/office/powerpoint/2010/main" val="1652571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9797"/>
            <a:ext cx="8839200" cy="6204803"/>
          </a:xfrm>
          <a:solidFill>
            <a:schemeClr val="bg1"/>
          </a:solidFill>
        </p:spPr>
        <p:txBody>
          <a:bodyPr>
            <a:noAutofit/>
          </a:bodyPr>
          <a:lstStyle/>
          <a:p>
            <a:pPr marL="0" indent="0" fontAlgn="base">
              <a:lnSpc>
                <a:spcPct val="150000"/>
              </a:lnSpc>
              <a:spcAft>
                <a:spcPts val="800"/>
              </a:spcAft>
              <a:buNone/>
            </a:pPr>
            <a:r>
              <a:rPr lang="en-US" b="1" dirty="0" smtClean="0">
                <a:solidFill>
                  <a:srgbClr val="21242C"/>
                </a:solidFill>
                <a:latin typeface="Times New Roman"/>
                <a:ea typeface="Times New Roman"/>
                <a:cs typeface="Arial"/>
              </a:rPr>
              <a:t>Prokaryotic </a:t>
            </a:r>
            <a:r>
              <a:rPr lang="en-US" b="1" dirty="0">
                <a:solidFill>
                  <a:srgbClr val="21242C"/>
                </a:solidFill>
                <a:latin typeface="Times New Roman"/>
                <a:ea typeface="Times New Roman"/>
                <a:cs typeface="Arial"/>
              </a:rPr>
              <a:t>Promoters</a:t>
            </a:r>
            <a:endParaRPr lang="en-US" sz="2000" dirty="0">
              <a:ea typeface="Calibri"/>
              <a:cs typeface="Arial"/>
            </a:endParaRPr>
          </a:p>
          <a:p>
            <a:pPr algn="just" fontAlgn="base">
              <a:lnSpc>
                <a:spcPct val="150000"/>
              </a:lnSpc>
              <a:spcAft>
                <a:spcPts val="800"/>
              </a:spcAft>
              <a:buFont typeface="Wingdings" panose="05000000000000000000" pitchFamily="2" charset="2"/>
              <a:buChar char="Ø"/>
            </a:pPr>
            <a:r>
              <a:rPr lang="en-US" dirty="0">
                <a:solidFill>
                  <a:srgbClr val="21242C"/>
                </a:solidFill>
                <a:latin typeface="Times New Roman"/>
                <a:ea typeface="Times New Roman"/>
                <a:cs typeface="Arial"/>
              </a:rPr>
              <a:t>A </a:t>
            </a:r>
            <a:r>
              <a:rPr lang="en-US" b="1" dirty="0">
                <a:solidFill>
                  <a:srgbClr val="FF0000"/>
                </a:solidFill>
                <a:latin typeface="Times New Roman"/>
                <a:ea typeface="Times New Roman"/>
                <a:cs typeface="Arial"/>
              </a:rPr>
              <a:t>promoter</a:t>
            </a:r>
            <a:r>
              <a:rPr lang="en-US" dirty="0">
                <a:solidFill>
                  <a:srgbClr val="FF0000"/>
                </a:solidFill>
                <a:latin typeface="Times New Roman"/>
                <a:ea typeface="Times New Roman"/>
                <a:cs typeface="Arial"/>
              </a:rPr>
              <a:t> </a:t>
            </a:r>
            <a:r>
              <a:rPr lang="en-US" dirty="0">
                <a:solidFill>
                  <a:srgbClr val="21242C"/>
                </a:solidFill>
                <a:latin typeface="Times New Roman"/>
                <a:ea typeface="Times New Roman"/>
                <a:cs typeface="Arial"/>
              </a:rPr>
              <a:t>is a DNA sequence onto which the </a:t>
            </a:r>
            <a:r>
              <a:rPr lang="en-US" dirty="0">
                <a:solidFill>
                  <a:srgbClr val="FF0000"/>
                </a:solidFill>
                <a:latin typeface="Times New Roman"/>
                <a:ea typeface="Times New Roman"/>
                <a:cs typeface="Arial"/>
              </a:rPr>
              <a:t>transcription machinery binds and initiates transcription</a:t>
            </a:r>
            <a:r>
              <a:rPr lang="en-US" dirty="0">
                <a:solidFill>
                  <a:srgbClr val="21242C"/>
                </a:solidFill>
                <a:latin typeface="Times New Roman"/>
                <a:ea typeface="Times New Roman"/>
                <a:cs typeface="Arial"/>
              </a:rPr>
              <a:t>. In most cases, promoters exist </a:t>
            </a:r>
            <a:r>
              <a:rPr lang="en-US" dirty="0">
                <a:solidFill>
                  <a:srgbClr val="FF0000"/>
                </a:solidFill>
                <a:latin typeface="Times New Roman"/>
                <a:ea typeface="Times New Roman"/>
                <a:cs typeface="Arial"/>
              </a:rPr>
              <a:t>upstream of the genes </a:t>
            </a:r>
            <a:r>
              <a:rPr lang="en-US" dirty="0">
                <a:solidFill>
                  <a:srgbClr val="21242C"/>
                </a:solidFill>
                <a:latin typeface="Times New Roman"/>
                <a:ea typeface="Times New Roman"/>
                <a:cs typeface="Arial"/>
              </a:rPr>
              <a:t>they </a:t>
            </a:r>
            <a:r>
              <a:rPr lang="en-US" dirty="0" smtClean="0">
                <a:solidFill>
                  <a:srgbClr val="21242C"/>
                </a:solidFill>
                <a:latin typeface="Times New Roman"/>
                <a:ea typeface="Times New Roman"/>
                <a:cs typeface="Arial"/>
              </a:rPr>
              <a:t>regulate.</a:t>
            </a:r>
          </a:p>
          <a:p>
            <a:pPr algn="just" fontAlgn="base">
              <a:lnSpc>
                <a:spcPct val="150000"/>
              </a:lnSpc>
              <a:spcAft>
                <a:spcPts val="800"/>
              </a:spcAft>
              <a:buFont typeface="Wingdings" panose="05000000000000000000" pitchFamily="2" charset="2"/>
              <a:buChar char="Ø"/>
            </a:pPr>
            <a:r>
              <a:rPr lang="en-US" dirty="0" smtClean="0">
                <a:solidFill>
                  <a:srgbClr val="21242C"/>
                </a:solidFill>
                <a:latin typeface="Times New Roman"/>
                <a:ea typeface="Times New Roman"/>
                <a:cs typeface="Arial"/>
              </a:rPr>
              <a:t>The </a:t>
            </a:r>
            <a:r>
              <a:rPr lang="en-US" b="1" dirty="0">
                <a:solidFill>
                  <a:srgbClr val="FF0000"/>
                </a:solidFill>
                <a:latin typeface="Times New Roman"/>
                <a:ea typeface="Times New Roman"/>
                <a:cs typeface="Arial"/>
              </a:rPr>
              <a:t>specific sequence of a promoter is very important </a:t>
            </a:r>
            <a:r>
              <a:rPr lang="en-US" dirty="0">
                <a:solidFill>
                  <a:srgbClr val="21242C"/>
                </a:solidFill>
                <a:latin typeface="Times New Roman"/>
                <a:ea typeface="Times New Roman"/>
                <a:cs typeface="Arial"/>
              </a:rPr>
              <a:t>because it determines whether the corresponding gene is transcribed all the time, some of the time, or </a:t>
            </a:r>
            <a:r>
              <a:rPr lang="en-US" dirty="0" smtClean="0">
                <a:solidFill>
                  <a:srgbClr val="21242C"/>
                </a:solidFill>
                <a:latin typeface="Times New Roman"/>
                <a:ea typeface="Times New Roman"/>
                <a:cs typeface="Arial"/>
              </a:rPr>
              <a:t>infrequently.</a:t>
            </a:r>
          </a:p>
        </p:txBody>
      </p:sp>
    </p:spTree>
    <p:extLst>
      <p:ext uri="{BB962C8B-B14F-4D97-AF65-F5344CB8AC3E}">
        <p14:creationId xmlns:p14="http://schemas.microsoft.com/office/powerpoint/2010/main" val="3928297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204803"/>
          </a:xfrm>
          <a:solidFill>
            <a:schemeClr val="bg1"/>
          </a:solidFill>
        </p:spPr>
        <p:txBody>
          <a:bodyPr>
            <a:noAutofit/>
          </a:bodyPr>
          <a:lstStyle/>
          <a:p>
            <a:pPr algn="just" fontAlgn="base">
              <a:lnSpc>
                <a:spcPct val="150000"/>
              </a:lnSpc>
              <a:spcAft>
                <a:spcPts val="800"/>
              </a:spcAft>
              <a:buFont typeface="Wingdings" panose="05000000000000000000" pitchFamily="2" charset="2"/>
              <a:buChar char="Ø"/>
            </a:pPr>
            <a:r>
              <a:rPr lang="en-US" dirty="0" smtClean="0">
                <a:solidFill>
                  <a:srgbClr val="21242C"/>
                </a:solidFill>
                <a:latin typeface="Times New Roman"/>
                <a:ea typeface="Times New Roman"/>
                <a:cs typeface="Arial"/>
              </a:rPr>
              <a:t>Although </a:t>
            </a:r>
            <a:r>
              <a:rPr lang="en-US" dirty="0">
                <a:solidFill>
                  <a:srgbClr val="21242C"/>
                </a:solidFill>
                <a:latin typeface="Times New Roman"/>
                <a:ea typeface="Times New Roman"/>
                <a:cs typeface="Arial"/>
              </a:rPr>
              <a:t>promoters vary among prokaryotic genomes, a few elements are conserved. </a:t>
            </a:r>
            <a:endParaRPr lang="en-US" dirty="0" smtClean="0">
              <a:solidFill>
                <a:srgbClr val="21242C"/>
              </a:solidFill>
              <a:latin typeface="Times New Roman"/>
              <a:ea typeface="Times New Roman"/>
              <a:cs typeface="Arial"/>
            </a:endParaRPr>
          </a:p>
          <a:p>
            <a:pPr algn="just" fontAlgn="base">
              <a:lnSpc>
                <a:spcPct val="150000"/>
              </a:lnSpc>
              <a:spcAft>
                <a:spcPts val="800"/>
              </a:spcAft>
              <a:buFont typeface="Wingdings" panose="05000000000000000000" pitchFamily="2" charset="2"/>
              <a:buChar char="Ø"/>
            </a:pPr>
            <a:r>
              <a:rPr lang="en-US" dirty="0" smtClean="0">
                <a:solidFill>
                  <a:srgbClr val="21242C"/>
                </a:solidFill>
                <a:latin typeface="Times New Roman"/>
                <a:ea typeface="Times New Roman"/>
                <a:cs typeface="Arial"/>
              </a:rPr>
              <a:t>At </a:t>
            </a:r>
            <a:r>
              <a:rPr lang="en-US" dirty="0">
                <a:solidFill>
                  <a:srgbClr val="21242C"/>
                </a:solidFill>
                <a:latin typeface="Times New Roman"/>
                <a:ea typeface="Times New Roman"/>
                <a:cs typeface="Arial"/>
              </a:rPr>
              <a:t>the </a:t>
            </a:r>
            <a:r>
              <a:rPr lang="en-US" b="1" dirty="0">
                <a:solidFill>
                  <a:srgbClr val="FF0000"/>
                </a:solidFill>
                <a:latin typeface="Times New Roman"/>
                <a:ea typeface="Times New Roman"/>
                <a:cs typeface="Arial"/>
              </a:rPr>
              <a:t>-10 and -35 </a:t>
            </a:r>
            <a:r>
              <a:rPr lang="en-US" dirty="0">
                <a:solidFill>
                  <a:srgbClr val="21242C"/>
                </a:solidFill>
                <a:latin typeface="Times New Roman"/>
                <a:ea typeface="Times New Roman"/>
                <a:cs typeface="Arial"/>
              </a:rPr>
              <a:t>regions upstream of the initiation site, there are two promoter consensus sequences, or regions that are similar across all promoters and across various bacterial species. </a:t>
            </a:r>
            <a:endParaRPr lang="en-US" dirty="0" smtClean="0">
              <a:solidFill>
                <a:srgbClr val="21242C"/>
              </a:solidFill>
              <a:latin typeface="Times New Roman"/>
              <a:ea typeface="Times New Roman"/>
              <a:cs typeface="Arial"/>
            </a:endParaRPr>
          </a:p>
        </p:txBody>
      </p:sp>
    </p:spTree>
    <p:extLst>
      <p:ext uri="{BB962C8B-B14F-4D97-AF65-F5344CB8AC3E}">
        <p14:creationId xmlns:p14="http://schemas.microsoft.com/office/powerpoint/2010/main" val="2796496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204803"/>
          </a:xfrm>
          <a:solidFill>
            <a:schemeClr val="bg1"/>
          </a:solidFill>
        </p:spPr>
        <p:txBody>
          <a:bodyPr>
            <a:noAutofit/>
          </a:bodyPr>
          <a:lstStyle/>
          <a:p>
            <a:pPr algn="just" fontAlgn="base">
              <a:lnSpc>
                <a:spcPct val="150000"/>
              </a:lnSpc>
              <a:spcAft>
                <a:spcPts val="800"/>
              </a:spcAft>
              <a:buFont typeface="Wingdings" panose="05000000000000000000" pitchFamily="2" charset="2"/>
              <a:buChar char="Ø"/>
            </a:pPr>
            <a:r>
              <a:rPr lang="en-US" dirty="0" smtClean="0">
                <a:solidFill>
                  <a:srgbClr val="21242C"/>
                </a:solidFill>
                <a:latin typeface="Times New Roman"/>
                <a:ea typeface="Times New Roman"/>
                <a:cs typeface="Arial"/>
              </a:rPr>
              <a:t>The </a:t>
            </a:r>
            <a:r>
              <a:rPr lang="en-US" b="1" dirty="0">
                <a:solidFill>
                  <a:srgbClr val="FF0000"/>
                </a:solidFill>
                <a:latin typeface="Times New Roman"/>
                <a:ea typeface="Times New Roman"/>
                <a:cs typeface="Arial"/>
              </a:rPr>
              <a:t>-10 consensus sequence</a:t>
            </a:r>
            <a:r>
              <a:rPr lang="en-US" dirty="0">
                <a:solidFill>
                  <a:srgbClr val="21242C"/>
                </a:solidFill>
                <a:latin typeface="Times New Roman"/>
                <a:ea typeface="Times New Roman"/>
                <a:cs typeface="Arial"/>
              </a:rPr>
              <a:t>, called the </a:t>
            </a:r>
            <a:r>
              <a:rPr lang="en-US" b="1" dirty="0">
                <a:solidFill>
                  <a:srgbClr val="FF0000"/>
                </a:solidFill>
                <a:latin typeface="Times New Roman"/>
                <a:ea typeface="Times New Roman"/>
                <a:cs typeface="Arial"/>
              </a:rPr>
              <a:t>-10 region</a:t>
            </a:r>
            <a:r>
              <a:rPr lang="en-US" dirty="0">
                <a:solidFill>
                  <a:srgbClr val="21242C"/>
                </a:solidFill>
                <a:latin typeface="Times New Roman"/>
                <a:ea typeface="Times New Roman"/>
                <a:cs typeface="Arial"/>
              </a:rPr>
              <a:t>, is </a:t>
            </a:r>
            <a:r>
              <a:rPr lang="en-US" b="1" dirty="0">
                <a:solidFill>
                  <a:srgbClr val="FF0000"/>
                </a:solidFill>
                <a:latin typeface="Times New Roman"/>
                <a:ea typeface="Times New Roman"/>
                <a:cs typeface="Arial"/>
              </a:rPr>
              <a:t>TATAAT</a:t>
            </a:r>
            <a:r>
              <a:rPr lang="en-US" dirty="0">
                <a:solidFill>
                  <a:srgbClr val="21242C"/>
                </a:solidFill>
                <a:latin typeface="Times New Roman"/>
                <a:ea typeface="Times New Roman"/>
                <a:cs typeface="Arial"/>
              </a:rPr>
              <a:t>. </a:t>
            </a:r>
            <a:endParaRPr lang="en-US" dirty="0" smtClean="0">
              <a:solidFill>
                <a:srgbClr val="21242C"/>
              </a:solidFill>
              <a:latin typeface="Times New Roman"/>
              <a:ea typeface="Times New Roman"/>
              <a:cs typeface="Arial"/>
            </a:endParaRPr>
          </a:p>
          <a:p>
            <a:pPr algn="just" fontAlgn="base">
              <a:lnSpc>
                <a:spcPct val="150000"/>
              </a:lnSpc>
              <a:spcAft>
                <a:spcPts val="800"/>
              </a:spcAft>
              <a:buFont typeface="Wingdings" panose="05000000000000000000" pitchFamily="2" charset="2"/>
              <a:buChar char="Ø"/>
            </a:pPr>
            <a:r>
              <a:rPr lang="en-US" dirty="0" smtClean="0">
                <a:solidFill>
                  <a:srgbClr val="21242C"/>
                </a:solidFill>
                <a:latin typeface="Times New Roman"/>
                <a:ea typeface="Times New Roman"/>
                <a:cs typeface="Arial"/>
              </a:rPr>
              <a:t>The </a:t>
            </a:r>
            <a:r>
              <a:rPr lang="en-US" b="1" dirty="0">
                <a:solidFill>
                  <a:srgbClr val="FF0000"/>
                </a:solidFill>
                <a:latin typeface="Times New Roman"/>
                <a:ea typeface="Times New Roman"/>
                <a:cs typeface="Arial"/>
              </a:rPr>
              <a:t>-35 sequence</a:t>
            </a:r>
            <a:r>
              <a:rPr lang="en-US" dirty="0">
                <a:solidFill>
                  <a:srgbClr val="21242C"/>
                </a:solidFill>
                <a:latin typeface="Times New Roman"/>
                <a:ea typeface="Times New Roman"/>
                <a:cs typeface="Arial"/>
              </a:rPr>
              <a:t>, </a:t>
            </a:r>
            <a:r>
              <a:rPr lang="en-US" b="1" dirty="0">
                <a:solidFill>
                  <a:srgbClr val="FF0000"/>
                </a:solidFill>
                <a:latin typeface="Times New Roman"/>
                <a:ea typeface="Times New Roman"/>
                <a:cs typeface="Arial"/>
              </a:rPr>
              <a:t>TTGACA</a:t>
            </a:r>
            <a:r>
              <a:rPr lang="en-US" dirty="0">
                <a:solidFill>
                  <a:srgbClr val="21242C"/>
                </a:solidFill>
                <a:latin typeface="Times New Roman"/>
                <a:ea typeface="Times New Roman"/>
                <a:cs typeface="Arial"/>
              </a:rPr>
              <a:t>, is recognized and bound by </a:t>
            </a:r>
            <a:r>
              <a:rPr lang="en-US" b="1" dirty="0">
                <a:solidFill>
                  <a:srgbClr val="21242C"/>
                </a:solidFill>
                <a:latin typeface="Times New Roman"/>
                <a:ea typeface="Times New Roman"/>
                <a:cs typeface="Arial"/>
              </a:rPr>
              <a:t>σ</a:t>
            </a:r>
            <a:r>
              <a:rPr lang="en-US" dirty="0">
                <a:solidFill>
                  <a:srgbClr val="21242C"/>
                </a:solidFill>
                <a:latin typeface="Times New Roman"/>
                <a:ea typeface="Times New Roman"/>
                <a:cs typeface="Arial"/>
              </a:rPr>
              <a:t>. Once this interaction is made, the subunits of the core enzyme bind to the site. </a:t>
            </a:r>
            <a:endParaRPr lang="en-US" dirty="0" smtClean="0">
              <a:solidFill>
                <a:srgbClr val="21242C"/>
              </a:solidFill>
              <a:latin typeface="Times New Roman"/>
              <a:ea typeface="Times New Roman"/>
              <a:cs typeface="Arial"/>
            </a:endParaRPr>
          </a:p>
          <a:p>
            <a:pPr algn="just" fontAlgn="base">
              <a:lnSpc>
                <a:spcPct val="150000"/>
              </a:lnSpc>
              <a:spcAft>
                <a:spcPts val="800"/>
              </a:spcAft>
              <a:buFont typeface="Wingdings" panose="05000000000000000000" pitchFamily="2" charset="2"/>
              <a:buChar char="Ø"/>
            </a:pPr>
            <a:r>
              <a:rPr lang="en-US" dirty="0" smtClean="0">
                <a:solidFill>
                  <a:srgbClr val="21242C"/>
                </a:solidFill>
                <a:latin typeface="Times New Roman"/>
                <a:ea typeface="Times New Roman"/>
                <a:cs typeface="Arial"/>
              </a:rPr>
              <a:t>The </a:t>
            </a:r>
            <a:r>
              <a:rPr lang="en-US" b="1" dirty="0">
                <a:solidFill>
                  <a:srgbClr val="FF0000"/>
                </a:solidFill>
                <a:latin typeface="Times New Roman"/>
                <a:ea typeface="Times New Roman"/>
                <a:cs typeface="Arial"/>
              </a:rPr>
              <a:t>A–T-rich -10 region </a:t>
            </a:r>
            <a:r>
              <a:rPr lang="en-US" dirty="0">
                <a:solidFill>
                  <a:srgbClr val="21242C"/>
                </a:solidFill>
                <a:latin typeface="Times New Roman"/>
                <a:ea typeface="Times New Roman"/>
                <a:cs typeface="Arial"/>
              </a:rPr>
              <a:t>facilitates unwinding of the DNA template, and several phosphodiester bonds are made. </a:t>
            </a:r>
            <a:endParaRPr lang="en-US" dirty="0" smtClean="0">
              <a:solidFill>
                <a:srgbClr val="21242C"/>
              </a:solidFill>
              <a:latin typeface="Times New Roman"/>
              <a:ea typeface="Times New Roman"/>
              <a:cs typeface="Arial"/>
            </a:endParaRPr>
          </a:p>
        </p:txBody>
      </p:sp>
    </p:spTree>
    <p:extLst>
      <p:ext uri="{BB962C8B-B14F-4D97-AF65-F5344CB8AC3E}">
        <p14:creationId xmlns:p14="http://schemas.microsoft.com/office/powerpoint/2010/main" val="1827488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204803"/>
          </a:xfrm>
          <a:solidFill>
            <a:schemeClr val="bg1"/>
          </a:solidFill>
        </p:spPr>
        <p:txBody>
          <a:bodyPr>
            <a:noAutofit/>
          </a:bodyPr>
          <a:lstStyle/>
          <a:p>
            <a:pPr algn="just" fontAlgn="base">
              <a:lnSpc>
                <a:spcPct val="150000"/>
              </a:lnSpc>
              <a:spcAft>
                <a:spcPts val="800"/>
              </a:spcAft>
              <a:buFont typeface="Wingdings" panose="05000000000000000000" pitchFamily="2" charset="2"/>
              <a:buChar char="Ø"/>
            </a:pPr>
            <a:r>
              <a:rPr lang="en-US" dirty="0" smtClean="0">
                <a:solidFill>
                  <a:srgbClr val="21242C"/>
                </a:solidFill>
                <a:latin typeface="Times New Roman"/>
                <a:ea typeface="Times New Roman"/>
                <a:cs typeface="Arial"/>
              </a:rPr>
              <a:t>The </a:t>
            </a:r>
            <a:r>
              <a:rPr lang="en-US" b="1" dirty="0">
                <a:solidFill>
                  <a:srgbClr val="21242C"/>
                </a:solidFill>
                <a:latin typeface="Times New Roman"/>
                <a:ea typeface="Times New Roman"/>
                <a:cs typeface="Arial"/>
              </a:rPr>
              <a:t>transcription initiation phase ends </a:t>
            </a:r>
            <a:r>
              <a:rPr lang="en-US" dirty="0">
                <a:solidFill>
                  <a:srgbClr val="21242C"/>
                </a:solidFill>
                <a:latin typeface="Times New Roman"/>
                <a:ea typeface="Times New Roman"/>
                <a:cs typeface="Arial"/>
              </a:rPr>
              <a:t>with the production of </a:t>
            </a:r>
            <a:r>
              <a:rPr lang="en-US" b="1" dirty="0">
                <a:solidFill>
                  <a:srgbClr val="FF0000"/>
                </a:solidFill>
                <a:latin typeface="Times New Roman"/>
                <a:ea typeface="Times New Roman"/>
                <a:cs typeface="Arial"/>
              </a:rPr>
              <a:t>abortive transcripts</a:t>
            </a:r>
            <a:r>
              <a:rPr lang="en-US" dirty="0">
                <a:solidFill>
                  <a:srgbClr val="21242C"/>
                </a:solidFill>
                <a:latin typeface="Times New Roman"/>
                <a:ea typeface="Times New Roman"/>
                <a:cs typeface="Arial"/>
              </a:rPr>
              <a:t>, </a:t>
            </a:r>
            <a:r>
              <a:rPr lang="en-US" dirty="0">
                <a:solidFill>
                  <a:srgbClr val="FF0000"/>
                </a:solidFill>
                <a:latin typeface="Times New Roman"/>
                <a:ea typeface="Times New Roman"/>
                <a:cs typeface="Arial"/>
              </a:rPr>
              <a:t>which are polymers of approximately 10 nucleotides that are made and released. </a:t>
            </a:r>
            <a:r>
              <a:rPr lang="en-US" dirty="0">
                <a:solidFill>
                  <a:srgbClr val="21242C"/>
                </a:solidFill>
                <a:latin typeface="Times New Roman"/>
                <a:ea typeface="Times New Roman"/>
                <a:cs typeface="Arial"/>
              </a:rPr>
              <a:t>The σ subunit dissociates from the polymerase after transcription has been initiated.</a:t>
            </a:r>
            <a:endParaRPr lang="en-US" sz="2000" dirty="0">
              <a:ea typeface="Calibri"/>
              <a:cs typeface="Arial"/>
            </a:endParaRPr>
          </a:p>
          <a:p>
            <a:pPr algn="just" fontAlgn="base">
              <a:lnSpc>
                <a:spcPct val="150000"/>
              </a:lnSpc>
              <a:spcAft>
                <a:spcPts val="800"/>
              </a:spcAft>
              <a:buFont typeface="Wingdings" panose="05000000000000000000" pitchFamily="2" charset="2"/>
              <a:buChar char="Ø"/>
            </a:pPr>
            <a:endParaRPr lang="en-US" dirty="0">
              <a:solidFill>
                <a:srgbClr val="FF0000"/>
              </a:solidFill>
              <a:ea typeface="Calibri"/>
              <a:cs typeface="Arial"/>
            </a:endParaRPr>
          </a:p>
        </p:txBody>
      </p:sp>
      <p:pic>
        <p:nvPicPr>
          <p:cNvPr id="4" name="Picture 3" descr="Illustration shows the σ subunit of RNA polymerase bound to two consensus sequences that are 10 and 35 bases upstream of the transcription start site. RNA polymerase is bound to σ."/>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429000"/>
            <a:ext cx="7162800" cy="3200400"/>
          </a:xfrm>
          <a:prstGeom prst="rect">
            <a:avLst/>
          </a:prstGeom>
          <a:noFill/>
          <a:ln w="28575">
            <a:solidFill>
              <a:schemeClr val="accent2"/>
            </a:solidFill>
          </a:ln>
        </p:spPr>
      </p:pic>
    </p:spTree>
    <p:extLst>
      <p:ext uri="{BB962C8B-B14F-4D97-AF65-F5344CB8AC3E}">
        <p14:creationId xmlns:p14="http://schemas.microsoft.com/office/powerpoint/2010/main" val="2978461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9797"/>
            <a:ext cx="8458200" cy="6204803"/>
          </a:xfrm>
          <a:solidFill>
            <a:schemeClr val="bg1"/>
          </a:solidFill>
        </p:spPr>
        <p:txBody>
          <a:bodyPr>
            <a:noAutofit/>
          </a:bodyPr>
          <a:lstStyle/>
          <a:p>
            <a:pPr marL="0" indent="0" algn="just" fontAlgn="base">
              <a:lnSpc>
                <a:spcPct val="150000"/>
              </a:lnSpc>
              <a:spcAft>
                <a:spcPts val="800"/>
              </a:spcAft>
              <a:buNone/>
            </a:pPr>
            <a:r>
              <a:rPr lang="en-US" b="1" dirty="0">
                <a:solidFill>
                  <a:srgbClr val="21242C"/>
                </a:solidFill>
                <a:latin typeface="Times New Roman"/>
                <a:ea typeface="Times New Roman"/>
                <a:cs typeface="Arial"/>
              </a:rPr>
              <a:t>Elongation </a:t>
            </a:r>
            <a:endParaRPr lang="en-US" sz="2000" dirty="0">
              <a:ea typeface="Calibri"/>
              <a:cs typeface="Arial"/>
            </a:endParaRPr>
          </a:p>
          <a:p>
            <a:pPr algn="just" fontAlgn="base">
              <a:lnSpc>
                <a:spcPct val="150000"/>
              </a:lnSpc>
              <a:spcAft>
                <a:spcPts val="800"/>
              </a:spcAft>
            </a:pPr>
            <a:r>
              <a:rPr lang="en-US" dirty="0">
                <a:solidFill>
                  <a:srgbClr val="21242C"/>
                </a:solidFill>
                <a:latin typeface="Times New Roman"/>
                <a:ea typeface="Times New Roman"/>
                <a:cs typeface="Arial"/>
              </a:rPr>
              <a:t>The transcription elongation </a:t>
            </a:r>
            <a:r>
              <a:rPr lang="en-US" b="1" dirty="0">
                <a:solidFill>
                  <a:srgbClr val="FF0000"/>
                </a:solidFill>
                <a:latin typeface="Times New Roman"/>
                <a:ea typeface="Times New Roman"/>
                <a:cs typeface="Arial"/>
              </a:rPr>
              <a:t>begins with the release of the </a:t>
            </a:r>
            <a:r>
              <a:rPr lang="en-US" b="1" i="1" dirty="0">
                <a:solidFill>
                  <a:srgbClr val="FF0000"/>
                </a:solidFill>
                <a:latin typeface="Times New Roman"/>
                <a:ea typeface="Times New Roman"/>
                <a:cs typeface="Arial"/>
              </a:rPr>
              <a:t>σ</a:t>
            </a:r>
            <a:r>
              <a:rPr lang="en-US" b="1" dirty="0">
                <a:solidFill>
                  <a:srgbClr val="FF0000"/>
                </a:solidFill>
                <a:latin typeface="Times New Roman"/>
                <a:ea typeface="Times New Roman"/>
                <a:cs typeface="Arial"/>
              </a:rPr>
              <a:t> subunit from the polymerase</a:t>
            </a:r>
            <a:r>
              <a:rPr lang="en-US" dirty="0">
                <a:solidFill>
                  <a:srgbClr val="21242C"/>
                </a:solidFill>
                <a:latin typeface="Times New Roman"/>
                <a:ea typeface="Times New Roman"/>
                <a:cs typeface="Arial"/>
              </a:rPr>
              <a:t>. The dissociation of </a:t>
            </a:r>
            <a:r>
              <a:rPr lang="en-US" i="1" dirty="0">
                <a:solidFill>
                  <a:srgbClr val="21242C"/>
                </a:solidFill>
                <a:latin typeface="Times New Roman"/>
                <a:ea typeface="Times New Roman"/>
                <a:cs typeface="Arial"/>
              </a:rPr>
              <a:t>σ</a:t>
            </a:r>
            <a:r>
              <a:rPr lang="en-US" dirty="0">
                <a:solidFill>
                  <a:srgbClr val="21242C"/>
                </a:solidFill>
                <a:latin typeface="Times New Roman"/>
                <a:ea typeface="Times New Roman"/>
                <a:cs typeface="Arial"/>
              </a:rPr>
              <a:t> allows the core enzyme to proceed along the DNA template, synthesizing mRNA in the 5′ to 3′ direction at a rate of approximately 40 nucleotides per second</a:t>
            </a:r>
            <a:r>
              <a:rPr lang="en-US">
                <a:solidFill>
                  <a:srgbClr val="21242C"/>
                </a:solidFill>
                <a:latin typeface="Times New Roman"/>
                <a:ea typeface="Times New Roman"/>
                <a:cs typeface="Arial"/>
              </a:rPr>
              <a:t>. </a:t>
            </a:r>
            <a:endParaRPr lang="en-US" smtClean="0">
              <a:solidFill>
                <a:srgbClr val="21242C"/>
              </a:solidFill>
              <a:latin typeface="Times New Roman"/>
              <a:ea typeface="Times New Roman"/>
              <a:cs typeface="Arial"/>
            </a:endParaRPr>
          </a:p>
          <a:p>
            <a:pPr algn="just" fontAlgn="base">
              <a:lnSpc>
                <a:spcPct val="150000"/>
              </a:lnSpc>
              <a:spcAft>
                <a:spcPts val="800"/>
              </a:spcAft>
            </a:pPr>
            <a:r>
              <a:rPr lang="en-US" smtClean="0">
                <a:solidFill>
                  <a:srgbClr val="21242C"/>
                </a:solidFill>
                <a:latin typeface="Times New Roman"/>
                <a:ea typeface="Times New Roman"/>
                <a:cs typeface="Arial"/>
              </a:rPr>
              <a:t>As </a:t>
            </a:r>
            <a:r>
              <a:rPr lang="en-US" dirty="0">
                <a:solidFill>
                  <a:srgbClr val="21242C"/>
                </a:solidFill>
                <a:latin typeface="Times New Roman"/>
                <a:ea typeface="Times New Roman"/>
                <a:cs typeface="Arial"/>
              </a:rPr>
              <a:t>elongation proceeds, the DNA is continuously unwound ahead of the core enzyme and rewound behind it. The base pairing between DNA and RNA is not stable enough to maintain the stability of the mRNA synthesis components. Instead, the RNA polymerase acts as a stable linker between the DNA template and the nascent RNA strands to ensure that elongation is not interrupted prematurely. During elongation, the prokaryotic RNA polymerase tracks along the DNA template, synthesizes mRNA in the 5′ to 3′ direction, and unwinds and rewinds the DNA as it is read.</a:t>
            </a:r>
            <a:endParaRPr lang="en-US" sz="2000" dirty="0">
              <a:ea typeface="Calibri"/>
              <a:cs typeface="Arial"/>
            </a:endParaRPr>
          </a:p>
          <a:p>
            <a:pPr algn="just" fontAlgn="base">
              <a:lnSpc>
                <a:spcPct val="150000"/>
              </a:lnSpc>
              <a:spcAft>
                <a:spcPts val="800"/>
              </a:spcAft>
            </a:pPr>
            <a:r>
              <a:rPr lang="en-US" dirty="0">
                <a:solidFill>
                  <a:srgbClr val="21242C"/>
                </a:solidFill>
                <a:latin typeface="Times New Roman"/>
                <a:ea typeface="Times New Roman"/>
                <a:cs typeface="Arial"/>
              </a:rPr>
              <a:t> </a:t>
            </a:r>
            <a:endParaRPr lang="en-US" sz="2000" dirty="0">
              <a:ea typeface="Calibri"/>
              <a:cs typeface="Arial"/>
            </a:endParaRPr>
          </a:p>
          <a:p>
            <a:pPr algn="just" fontAlgn="base">
              <a:lnSpc>
                <a:spcPct val="150000"/>
              </a:lnSpc>
              <a:spcAft>
                <a:spcPts val="800"/>
              </a:spcAft>
            </a:pPr>
            <a:r>
              <a:rPr lang="en-US" sz="600" dirty="0">
                <a:solidFill>
                  <a:srgbClr val="21242C"/>
                </a:solidFill>
                <a:latin typeface="Times New Roman"/>
                <a:ea typeface="Times New Roman"/>
                <a:cs typeface="Arial"/>
              </a:rPr>
              <a:t> </a:t>
            </a:r>
            <a:endParaRPr lang="en-US" sz="2000" dirty="0">
              <a:ea typeface="Calibri"/>
              <a:cs typeface="Arial"/>
            </a:endParaRPr>
          </a:p>
          <a:p>
            <a:pPr algn="just" fontAlgn="base">
              <a:lnSpc>
                <a:spcPct val="150000"/>
              </a:lnSpc>
              <a:spcAft>
                <a:spcPts val="800"/>
              </a:spcAft>
              <a:buFont typeface="Wingdings" panose="05000000000000000000" pitchFamily="2" charset="2"/>
              <a:buChar char="Ø"/>
            </a:pPr>
            <a:endParaRPr lang="en-US" dirty="0">
              <a:solidFill>
                <a:srgbClr val="FF0000"/>
              </a:solidFill>
              <a:ea typeface="Calibri"/>
              <a:cs typeface="Arial"/>
            </a:endParaRPr>
          </a:p>
        </p:txBody>
      </p:sp>
    </p:spTree>
    <p:extLst>
      <p:ext uri="{BB962C8B-B14F-4D97-AF65-F5344CB8AC3E}">
        <p14:creationId xmlns:p14="http://schemas.microsoft.com/office/powerpoint/2010/main" val="4125103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9797"/>
            <a:ext cx="8458200" cy="6204803"/>
          </a:xfrm>
          <a:solidFill>
            <a:schemeClr val="bg1"/>
          </a:solidFill>
        </p:spPr>
        <p:txBody>
          <a:bodyPr>
            <a:noAutofit/>
          </a:bodyPr>
          <a:lstStyle/>
          <a:p>
            <a:pPr algn="just" fontAlgn="base">
              <a:lnSpc>
                <a:spcPct val="150000"/>
              </a:lnSpc>
              <a:spcAft>
                <a:spcPts val="800"/>
              </a:spcAft>
              <a:buFont typeface="Wingdings" panose="05000000000000000000" pitchFamily="2" charset="2"/>
              <a:buChar char="Ø"/>
            </a:pPr>
            <a:r>
              <a:rPr lang="en-US" b="1" dirty="0" smtClean="0">
                <a:solidFill>
                  <a:srgbClr val="21242C"/>
                </a:solidFill>
                <a:latin typeface="Times New Roman"/>
                <a:ea typeface="Times New Roman"/>
                <a:cs typeface="Arial"/>
              </a:rPr>
              <a:t>Nucleotides </a:t>
            </a:r>
            <a:r>
              <a:rPr lang="en-US" b="1" dirty="0">
                <a:solidFill>
                  <a:srgbClr val="21242C"/>
                </a:solidFill>
                <a:latin typeface="Times New Roman"/>
                <a:ea typeface="Times New Roman"/>
                <a:cs typeface="Arial"/>
              </a:rPr>
              <a:t>preceding the initiation </a:t>
            </a:r>
            <a:r>
              <a:rPr lang="en-US" dirty="0">
                <a:solidFill>
                  <a:srgbClr val="21242C"/>
                </a:solidFill>
                <a:latin typeface="Times New Roman"/>
                <a:ea typeface="Times New Roman"/>
                <a:cs typeface="Arial"/>
              </a:rPr>
              <a:t>site are given </a:t>
            </a:r>
            <a:r>
              <a:rPr lang="en-US" b="1" dirty="0">
                <a:solidFill>
                  <a:srgbClr val="FF0000"/>
                </a:solidFill>
                <a:latin typeface="Times New Roman"/>
                <a:ea typeface="Times New Roman"/>
                <a:cs typeface="Arial"/>
              </a:rPr>
              <a:t>negative numbers</a:t>
            </a:r>
            <a:r>
              <a:rPr lang="en-US" dirty="0">
                <a:solidFill>
                  <a:srgbClr val="FF0000"/>
                </a:solidFill>
                <a:latin typeface="Times New Roman"/>
                <a:ea typeface="Times New Roman"/>
                <a:cs typeface="Arial"/>
              </a:rPr>
              <a:t> </a:t>
            </a:r>
            <a:r>
              <a:rPr lang="en-US" dirty="0">
                <a:solidFill>
                  <a:srgbClr val="21242C"/>
                </a:solidFill>
                <a:latin typeface="Times New Roman"/>
                <a:ea typeface="Times New Roman"/>
                <a:cs typeface="Arial"/>
              </a:rPr>
              <a:t>and are designated </a:t>
            </a:r>
            <a:r>
              <a:rPr lang="en-US" b="1" dirty="0">
                <a:solidFill>
                  <a:srgbClr val="FF0000"/>
                </a:solidFill>
                <a:latin typeface="Times New Roman"/>
                <a:ea typeface="Times New Roman"/>
                <a:cs typeface="Arial"/>
              </a:rPr>
              <a:t>upstream</a:t>
            </a:r>
            <a:r>
              <a:rPr lang="en-US" dirty="0">
                <a:solidFill>
                  <a:srgbClr val="21242C"/>
                </a:solidFill>
                <a:latin typeface="Times New Roman"/>
                <a:ea typeface="Times New Roman"/>
                <a:cs typeface="Arial"/>
              </a:rPr>
              <a:t>. Conversely, </a:t>
            </a:r>
            <a:r>
              <a:rPr lang="en-US" b="1" dirty="0">
                <a:solidFill>
                  <a:srgbClr val="21242C"/>
                </a:solidFill>
                <a:latin typeface="Times New Roman"/>
                <a:ea typeface="Times New Roman"/>
                <a:cs typeface="Arial"/>
              </a:rPr>
              <a:t>nucleotides following the initiation </a:t>
            </a:r>
            <a:r>
              <a:rPr lang="en-US" dirty="0">
                <a:solidFill>
                  <a:srgbClr val="FF0000"/>
                </a:solidFill>
                <a:latin typeface="Times New Roman"/>
                <a:ea typeface="Times New Roman"/>
                <a:cs typeface="Arial"/>
              </a:rPr>
              <a:t>site</a:t>
            </a:r>
            <a:r>
              <a:rPr lang="en-US" dirty="0">
                <a:solidFill>
                  <a:srgbClr val="21242C"/>
                </a:solidFill>
                <a:latin typeface="Times New Roman"/>
                <a:ea typeface="Times New Roman"/>
                <a:cs typeface="Arial"/>
              </a:rPr>
              <a:t> are denoted with </a:t>
            </a:r>
            <a:r>
              <a:rPr lang="en-US" b="1" dirty="0">
                <a:solidFill>
                  <a:srgbClr val="FF0000"/>
                </a:solidFill>
                <a:latin typeface="Times New Roman"/>
                <a:ea typeface="Times New Roman"/>
                <a:cs typeface="Arial"/>
              </a:rPr>
              <a:t>“+”</a:t>
            </a:r>
            <a:r>
              <a:rPr lang="en-US" b="1" dirty="0">
                <a:solidFill>
                  <a:srgbClr val="21242C"/>
                </a:solidFill>
                <a:latin typeface="Times New Roman"/>
                <a:ea typeface="Times New Roman"/>
                <a:cs typeface="Arial"/>
              </a:rPr>
              <a:t> </a:t>
            </a:r>
            <a:r>
              <a:rPr lang="en-US" dirty="0">
                <a:solidFill>
                  <a:srgbClr val="21242C"/>
                </a:solidFill>
                <a:latin typeface="Times New Roman"/>
                <a:ea typeface="Times New Roman"/>
                <a:cs typeface="Arial"/>
              </a:rPr>
              <a:t>numbering and are called </a:t>
            </a:r>
            <a:r>
              <a:rPr lang="en-US" b="1" dirty="0">
                <a:solidFill>
                  <a:srgbClr val="FF0000"/>
                </a:solidFill>
                <a:latin typeface="Times New Roman"/>
                <a:ea typeface="Times New Roman"/>
                <a:cs typeface="Arial"/>
              </a:rPr>
              <a:t>downstream</a:t>
            </a:r>
            <a:r>
              <a:rPr lang="en-US" dirty="0">
                <a:solidFill>
                  <a:srgbClr val="FF0000"/>
                </a:solidFill>
                <a:latin typeface="Times New Roman"/>
                <a:ea typeface="Times New Roman"/>
                <a:cs typeface="Arial"/>
              </a:rPr>
              <a:t> nucleotides</a:t>
            </a:r>
            <a:r>
              <a:rPr lang="en-US" dirty="0" smtClean="0">
                <a:solidFill>
                  <a:srgbClr val="FF0000"/>
                </a:solidFill>
                <a:latin typeface="Times New Roman"/>
                <a:ea typeface="Times New Roman"/>
                <a:cs typeface="Arial"/>
              </a:rPr>
              <a:t>.</a:t>
            </a:r>
            <a:endParaRPr lang="en-US" dirty="0"/>
          </a:p>
          <a:p>
            <a:pPr fontAlgn="base">
              <a:lnSpc>
                <a:spcPct val="150000"/>
              </a:lnSpc>
              <a:spcAft>
                <a:spcPts val="800"/>
              </a:spcAft>
            </a:pPr>
            <a:r>
              <a:rPr lang="en-US" b="1" dirty="0">
                <a:solidFill>
                  <a:srgbClr val="21242C"/>
                </a:solidFill>
                <a:latin typeface="Times New Roman"/>
                <a:ea typeface="Times New Roman"/>
                <a:cs typeface="Arial"/>
              </a:rPr>
              <a:t>Initiation </a:t>
            </a:r>
            <a:endParaRPr lang="en-US" sz="2000" dirty="0">
              <a:ea typeface="Calibri"/>
              <a:cs typeface="Arial"/>
            </a:endParaRPr>
          </a:p>
          <a:p>
            <a:pPr algn="just" fontAlgn="base">
              <a:lnSpc>
                <a:spcPct val="150000"/>
              </a:lnSpc>
              <a:spcAft>
                <a:spcPts val="800"/>
              </a:spcAft>
            </a:pPr>
            <a:r>
              <a:rPr lang="en-US" dirty="0">
                <a:solidFill>
                  <a:srgbClr val="21242C"/>
                </a:solidFill>
                <a:latin typeface="Times New Roman"/>
                <a:ea typeface="Times New Roman"/>
                <a:cs typeface="Arial"/>
              </a:rPr>
              <a:t>Prokaryotes do not have membrane-enclosed nuclei. Therefore, the processes of transcription, translation, and mRNA degradation can all occur simultaneously. The bacterial protein can quickly be amplified by multiple transcription and translation events occurring concurrently on the same DNA template. Prokaryotic transcription often covers more than one gene and produces </a:t>
            </a:r>
            <a:r>
              <a:rPr lang="en-US" dirty="0" err="1">
                <a:solidFill>
                  <a:srgbClr val="21242C"/>
                </a:solidFill>
                <a:latin typeface="Times New Roman"/>
                <a:ea typeface="Times New Roman"/>
                <a:cs typeface="Arial"/>
              </a:rPr>
              <a:t>polycistronic</a:t>
            </a:r>
            <a:r>
              <a:rPr lang="en-US" dirty="0">
                <a:solidFill>
                  <a:srgbClr val="21242C"/>
                </a:solidFill>
                <a:latin typeface="Times New Roman"/>
                <a:ea typeface="Times New Roman"/>
                <a:cs typeface="Arial"/>
              </a:rPr>
              <a:t> mRNAs that specify more than one protein.</a:t>
            </a:r>
            <a:endParaRPr lang="en-US" sz="2000" dirty="0">
              <a:ea typeface="Calibri"/>
              <a:cs typeface="Arial"/>
            </a:endParaRPr>
          </a:p>
          <a:p>
            <a:pPr fontAlgn="base">
              <a:lnSpc>
                <a:spcPct val="150000"/>
              </a:lnSpc>
              <a:spcAft>
                <a:spcPts val="800"/>
              </a:spcAft>
            </a:pPr>
            <a:r>
              <a:rPr lang="en-US" sz="800" b="1" dirty="0">
                <a:solidFill>
                  <a:srgbClr val="21242C"/>
                </a:solidFill>
                <a:latin typeface="Times New Roman"/>
                <a:ea typeface="Times New Roman"/>
                <a:cs typeface="Arial"/>
              </a:rPr>
              <a:t> </a:t>
            </a:r>
            <a:endParaRPr lang="en-US" sz="2000" dirty="0">
              <a:ea typeface="Calibri"/>
              <a:cs typeface="Arial"/>
            </a:endParaRPr>
          </a:p>
          <a:p>
            <a:pPr fontAlgn="base">
              <a:lnSpc>
                <a:spcPct val="150000"/>
              </a:lnSpc>
              <a:spcAft>
                <a:spcPts val="800"/>
              </a:spcAft>
            </a:pPr>
            <a:r>
              <a:rPr lang="en-US" b="1" dirty="0">
                <a:solidFill>
                  <a:srgbClr val="21242C"/>
                </a:solidFill>
                <a:latin typeface="Times New Roman"/>
                <a:ea typeface="Times New Roman"/>
                <a:cs typeface="Arial"/>
              </a:rPr>
              <a:t>Prokaryotic RNA polymerase</a:t>
            </a:r>
            <a:endParaRPr lang="en-US" sz="2000" dirty="0">
              <a:ea typeface="Calibri"/>
              <a:cs typeface="Arial"/>
            </a:endParaRPr>
          </a:p>
          <a:p>
            <a:pPr algn="just" fontAlgn="base">
              <a:lnSpc>
                <a:spcPct val="150000"/>
              </a:lnSpc>
              <a:spcAft>
                <a:spcPts val="800"/>
              </a:spcAft>
            </a:pPr>
            <a:r>
              <a:rPr lang="en-US" dirty="0">
                <a:solidFill>
                  <a:srgbClr val="21242C"/>
                </a:solidFill>
                <a:latin typeface="Times New Roman"/>
                <a:ea typeface="Times New Roman"/>
                <a:cs typeface="Arial"/>
              </a:rPr>
              <a:t>Prokaryotes use the same RNA polymerase to transcribe all of their genes. In </a:t>
            </a:r>
            <a:r>
              <a:rPr lang="en-US" i="1" dirty="0">
                <a:solidFill>
                  <a:srgbClr val="21242C"/>
                </a:solidFill>
                <a:latin typeface="Times New Roman"/>
                <a:ea typeface="Times New Roman"/>
                <a:cs typeface="Arial"/>
              </a:rPr>
              <a:t>E. coli</a:t>
            </a:r>
            <a:r>
              <a:rPr lang="en-US" dirty="0">
                <a:solidFill>
                  <a:srgbClr val="21242C"/>
                </a:solidFill>
                <a:latin typeface="Times New Roman"/>
                <a:ea typeface="Times New Roman"/>
                <a:cs typeface="Arial"/>
              </a:rPr>
              <a:t>, the polymerase is composed of five polypeptide subunits, two of which are identical. Four of these subunits, denoted α, α, β, and β′ comprise the polymerase core enzyme. These subunits assemble every time a gene is transcribed, and they disassemble once transcription is complete. Each subunit has a unique role; the two α-subunits are necessary to assemble the polymerase on the DNA; the β-subunit binds to the </a:t>
            </a:r>
            <a:r>
              <a:rPr lang="en-US" dirty="0" err="1">
                <a:solidFill>
                  <a:srgbClr val="21242C"/>
                </a:solidFill>
                <a:latin typeface="Times New Roman"/>
                <a:ea typeface="Times New Roman"/>
                <a:cs typeface="Arial"/>
              </a:rPr>
              <a:t>ribonucleoside</a:t>
            </a:r>
            <a:r>
              <a:rPr lang="en-US" dirty="0">
                <a:solidFill>
                  <a:srgbClr val="21242C"/>
                </a:solidFill>
                <a:latin typeface="Times New Roman"/>
                <a:ea typeface="Times New Roman"/>
                <a:cs typeface="Arial"/>
              </a:rPr>
              <a:t> triphosphate that will become part of the nascent mRNA molecule; and the β′ binds the DNA template strand. The fifth subunit, σ, is involved only in transcription initiation. The σ subunit, confers transcriptional specificity such that the polymerase begins to synthesize mRNA from an appropriate initiation site. Without σ, the core enzyme would transcribe from random sites. The polymerase comprised of all five subunits is called the holoenzyme.</a:t>
            </a:r>
            <a:endParaRPr lang="en-US" sz="2000" dirty="0">
              <a:ea typeface="Calibri"/>
              <a:cs typeface="Arial"/>
            </a:endParaRPr>
          </a:p>
          <a:p>
            <a:pPr fontAlgn="base">
              <a:lnSpc>
                <a:spcPct val="150000"/>
              </a:lnSpc>
              <a:spcAft>
                <a:spcPts val="800"/>
              </a:spcAft>
            </a:pPr>
            <a:r>
              <a:rPr lang="en-US" b="1" dirty="0">
                <a:solidFill>
                  <a:srgbClr val="21242C"/>
                </a:solidFill>
                <a:latin typeface="Times New Roman"/>
                <a:ea typeface="Times New Roman"/>
                <a:cs typeface="Arial"/>
              </a:rPr>
              <a:t>Prokaryotic Promoters</a:t>
            </a:r>
            <a:endParaRPr lang="en-US" sz="2000" dirty="0">
              <a:ea typeface="Calibri"/>
              <a:cs typeface="Arial"/>
            </a:endParaRPr>
          </a:p>
          <a:p>
            <a:pPr algn="just" fontAlgn="base">
              <a:lnSpc>
                <a:spcPct val="150000"/>
              </a:lnSpc>
              <a:spcAft>
                <a:spcPts val="800"/>
              </a:spcAft>
            </a:pPr>
            <a:r>
              <a:rPr lang="en-US" dirty="0">
                <a:solidFill>
                  <a:srgbClr val="21242C"/>
                </a:solidFill>
                <a:latin typeface="Times New Roman"/>
                <a:ea typeface="Times New Roman"/>
                <a:cs typeface="Arial"/>
              </a:rPr>
              <a:t>A promoter is a DNA sequence onto which the transcription machinery binds and initiates transcription. In most cases, promoters exist upstream of the genes they regulate. The specific sequence of a promoter is very important because it determines whether the corresponding gene is transcribed all the time, some of the time, or infrequently. Although promoters vary among prokaryotic genomes, a few elements are conserved. At the -10 and -35 regions upstream of the initiation site, there are two promoter consensus sequences, or regions that are similar across all promoters and across various bacterial species. The -10 consensus sequence, called the -10 region, is TATAAT. The -35 sequence, TTGACA, is recognized and bound by σ. Once this interaction is made, the subunits of the core enzyme bind to the site. The A–T-rich -10 region facilitates unwinding of the DNA template, and several phosphodiester bonds are made. The transcription initiation phase ends with the production of abortive transcripts, which are polymers of approximately 10 nucleotides that are made and released. The σ subunit dissociates from the polymerase after transcription has been initiated.</a:t>
            </a:r>
            <a:endParaRPr lang="en-US" sz="2000" dirty="0">
              <a:ea typeface="Calibri"/>
              <a:cs typeface="Arial"/>
            </a:endParaRPr>
          </a:p>
          <a:p>
            <a:pPr algn="just" fontAlgn="base">
              <a:lnSpc>
                <a:spcPct val="150000"/>
              </a:lnSpc>
              <a:spcAft>
                <a:spcPts val="800"/>
              </a:spcAft>
              <a:buFont typeface="Wingdings" panose="05000000000000000000" pitchFamily="2" charset="2"/>
              <a:buChar char="Ø"/>
            </a:pPr>
            <a:endParaRPr lang="en-US" dirty="0">
              <a:solidFill>
                <a:srgbClr val="FF0000"/>
              </a:solidFill>
              <a:ea typeface="Calibri"/>
              <a:cs typeface="Arial"/>
            </a:endParaRPr>
          </a:p>
        </p:txBody>
      </p:sp>
    </p:spTree>
    <p:extLst>
      <p:ext uri="{BB962C8B-B14F-4D97-AF65-F5344CB8AC3E}">
        <p14:creationId xmlns:p14="http://schemas.microsoft.com/office/powerpoint/2010/main" val="4125103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9797"/>
            <a:ext cx="8458200" cy="6204803"/>
          </a:xfrm>
          <a:solidFill>
            <a:schemeClr val="bg1"/>
          </a:solidFill>
        </p:spPr>
        <p:txBody>
          <a:bodyPr>
            <a:noAutofit/>
          </a:bodyPr>
          <a:lstStyle/>
          <a:p>
            <a:pPr algn="just" fontAlgn="base">
              <a:lnSpc>
                <a:spcPct val="150000"/>
              </a:lnSpc>
              <a:spcAft>
                <a:spcPts val="800"/>
              </a:spcAft>
              <a:buFont typeface="Wingdings" panose="05000000000000000000" pitchFamily="2" charset="2"/>
              <a:buChar char="Ø"/>
            </a:pPr>
            <a:r>
              <a:rPr lang="en-US" b="1" dirty="0" smtClean="0">
                <a:solidFill>
                  <a:srgbClr val="21242C"/>
                </a:solidFill>
                <a:latin typeface="Times New Roman"/>
                <a:ea typeface="Times New Roman"/>
                <a:cs typeface="Arial"/>
              </a:rPr>
              <a:t>Nucleotides </a:t>
            </a:r>
            <a:r>
              <a:rPr lang="en-US" b="1" dirty="0">
                <a:solidFill>
                  <a:srgbClr val="21242C"/>
                </a:solidFill>
                <a:latin typeface="Times New Roman"/>
                <a:ea typeface="Times New Roman"/>
                <a:cs typeface="Arial"/>
              </a:rPr>
              <a:t>preceding the initiation </a:t>
            </a:r>
            <a:r>
              <a:rPr lang="en-US" dirty="0">
                <a:solidFill>
                  <a:srgbClr val="21242C"/>
                </a:solidFill>
                <a:latin typeface="Times New Roman"/>
                <a:ea typeface="Times New Roman"/>
                <a:cs typeface="Arial"/>
              </a:rPr>
              <a:t>site are given </a:t>
            </a:r>
            <a:r>
              <a:rPr lang="en-US" b="1" dirty="0">
                <a:solidFill>
                  <a:srgbClr val="FF0000"/>
                </a:solidFill>
                <a:latin typeface="Times New Roman"/>
                <a:ea typeface="Times New Roman"/>
                <a:cs typeface="Arial"/>
              </a:rPr>
              <a:t>negative numbers</a:t>
            </a:r>
            <a:r>
              <a:rPr lang="en-US" dirty="0">
                <a:solidFill>
                  <a:srgbClr val="FF0000"/>
                </a:solidFill>
                <a:latin typeface="Times New Roman"/>
                <a:ea typeface="Times New Roman"/>
                <a:cs typeface="Arial"/>
              </a:rPr>
              <a:t> </a:t>
            </a:r>
            <a:r>
              <a:rPr lang="en-US" dirty="0">
                <a:solidFill>
                  <a:srgbClr val="21242C"/>
                </a:solidFill>
                <a:latin typeface="Times New Roman"/>
                <a:ea typeface="Times New Roman"/>
                <a:cs typeface="Arial"/>
              </a:rPr>
              <a:t>and are designated </a:t>
            </a:r>
            <a:r>
              <a:rPr lang="en-US" b="1" dirty="0">
                <a:solidFill>
                  <a:srgbClr val="FF0000"/>
                </a:solidFill>
                <a:latin typeface="Times New Roman"/>
                <a:ea typeface="Times New Roman"/>
                <a:cs typeface="Arial"/>
              </a:rPr>
              <a:t>upstream</a:t>
            </a:r>
            <a:r>
              <a:rPr lang="en-US" dirty="0">
                <a:solidFill>
                  <a:srgbClr val="21242C"/>
                </a:solidFill>
                <a:latin typeface="Times New Roman"/>
                <a:ea typeface="Times New Roman"/>
                <a:cs typeface="Arial"/>
              </a:rPr>
              <a:t>. Conversely, </a:t>
            </a:r>
            <a:r>
              <a:rPr lang="en-US" b="1" dirty="0">
                <a:solidFill>
                  <a:srgbClr val="21242C"/>
                </a:solidFill>
                <a:latin typeface="Times New Roman"/>
                <a:ea typeface="Times New Roman"/>
                <a:cs typeface="Arial"/>
              </a:rPr>
              <a:t>nucleotides following the initiation </a:t>
            </a:r>
            <a:r>
              <a:rPr lang="en-US" dirty="0">
                <a:solidFill>
                  <a:srgbClr val="FF0000"/>
                </a:solidFill>
                <a:latin typeface="Times New Roman"/>
                <a:ea typeface="Times New Roman"/>
                <a:cs typeface="Arial"/>
              </a:rPr>
              <a:t>site</a:t>
            </a:r>
            <a:r>
              <a:rPr lang="en-US" dirty="0">
                <a:solidFill>
                  <a:srgbClr val="21242C"/>
                </a:solidFill>
                <a:latin typeface="Times New Roman"/>
                <a:ea typeface="Times New Roman"/>
                <a:cs typeface="Arial"/>
              </a:rPr>
              <a:t> are denoted with </a:t>
            </a:r>
            <a:r>
              <a:rPr lang="en-US" b="1" dirty="0">
                <a:solidFill>
                  <a:srgbClr val="FF0000"/>
                </a:solidFill>
                <a:latin typeface="Times New Roman"/>
                <a:ea typeface="Times New Roman"/>
                <a:cs typeface="Arial"/>
              </a:rPr>
              <a:t>“+”</a:t>
            </a:r>
            <a:r>
              <a:rPr lang="en-US" b="1" dirty="0">
                <a:solidFill>
                  <a:srgbClr val="21242C"/>
                </a:solidFill>
                <a:latin typeface="Times New Roman"/>
                <a:ea typeface="Times New Roman"/>
                <a:cs typeface="Arial"/>
              </a:rPr>
              <a:t> </a:t>
            </a:r>
            <a:r>
              <a:rPr lang="en-US" dirty="0">
                <a:solidFill>
                  <a:srgbClr val="21242C"/>
                </a:solidFill>
                <a:latin typeface="Times New Roman"/>
                <a:ea typeface="Times New Roman"/>
                <a:cs typeface="Arial"/>
              </a:rPr>
              <a:t>numbering and are called </a:t>
            </a:r>
            <a:r>
              <a:rPr lang="en-US" b="1" dirty="0">
                <a:solidFill>
                  <a:srgbClr val="FF0000"/>
                </a:solidFill>
                <a:latin typeface="Times New Roman"/>
                <a:ea typeface="Times New Roman"/>
                <a:cs typeface="Arial"/>
              </a:rPr>
              <a:t>downstream</a:t>
            </a:r>
            <a:r>
              <a:rPr lang="en-US" dirty="0">
                <a:solidFill>
                  <a:srgbClr val="FF0000"/>
                </a:solidFill>
                <a:latin typeface="Times New Roman"/>
                <a:ea typeface="Times New Roman"/>
                <a:cs typeface="Arial"/>
              </a:rPr>
              <a:t> nucleotides</a:t>
            </a:r>
            <a:r>
              <a:rPr lang="en-US" dirty="0" smtClean="0">
                <a:solidFill>
                  <a:srgbClr val="FF0000"/>
                </a:solidFill>
                <a:latin typeface="Times New Roman"/>
                <a:ea typeface="Times New Roman"/>
                <a:cs typeface="Arial"/>
              </a:rPr>
              <a:t>.</a:t>
            </a:r>
            <a:endParaRPr lang="en-US" dirty="0"/>
          </a:p>
          <a:p>
            <a:pPr fontAlgn="base">
              <a:lnSpc>
                <a:spcPct val="150000"/>
              </a:lnSpc>
              <a:spcAft>
                <a:spcPts val="800"/>
              </a:spcAft>
            </a:pPr>
            <a:r>
              <a:rPr lang="en-US" b="1" dirty="0">
                <a:solidFill>
                  <a:srgbClr val="21242C"/>
                </a:solidFill>
                <a:latin typeface="Times New Roman"/>
                <a:ea typeface="Times New Roman"/>
                <a:cs typeface="Arial"/>
              </a:rPr>
              <a:t>Initiation </a:t>
            </a:r>
            <a:endParaRPr lang="en-US" sz="2000" dirty="0">
              <a:ea typeface="Calibri"/>
              <a:cs typeface="Arial"/>
            </a:endParaRPr>
          </a:p>
          <a:p>
            <a:pPr algn="just" fontAlgn="base">
              <a:lnSpc>
                <a:spcPct val="150000"/>
              </a:lnSpc>
              <a:spcAft>
                <a:spcPts val="800"/>
              </a:spcAft>
            </a:pPr>
            <a:r>
              <a:rPr lang="en-US" dirty="0">
                <a:solidFill>
                  <a:srgbClr val="21242C"/>
                </a:solidFill>
                <a:latin typeface="Times New Roman"/>
                <a:ea typeface="Times New Roman"/>
                <a:cs typeface="Arial"/>
              </a:rPr>
              <a:t>Prokaryotes do not have membrane-enclosed nuclei. Therefore, the processes of transcription, translation, and mRNA degradation can all occur simultaneously. The bacterial protein can quickly be amplified by multiple transcription and translation events occurring concurrently on the same DNA template. Prokaryotic transcription often covers more than one gene and produces </a:t>
            </a:r>
            <a:r>
              <a:rPr lang="en-US" dirty="0" err="1">
                <a:solidFill>
                  <a:srgbClr val="21242C"/>
                </a:solidFill>
                <a:latin typeface="Times New Roman"/>
                <a:ea typeface="Times New Roman"/>
                <a:cs typeface="Arial"/>
              </a:rPr>
              <a:t>polycistronic</a:t>
            </a:r>
            <a:r>
              <a:rPr lang="en-US" dirty="0">
                <a:solidFill>
                  <a:srgbClr val="21242C"/>
                </a:solidFill>
                <a:latin typeface="Times New Roman"/>
                <a:ea typeface="Times New Roman"/>
                <a:cs typeface="Arial"/>
              </a:rPr>
              <a:t> mRNAs that specify more than one protein.</a:t>
            </a:r>
            <a:endParaRPr lang="en-US" sz="2000" dirty="0">
              <a:ea typeface="Calibri"/>
              <a:cs typeface="Arial"/>
            </a:endParaRPr>
          </a:p>
          <a:p>
            <a:pPr fontAlgn="base">
              <a:lnSpc>
                <a:spcPct val="150000"/>
              </a:lnSpc>
              <a:spcAft>
                <a:spcPts val="800"/>
              </a:spcAft>
            </a:pPr>
            <a:r>
              <a:rPr lang="en-US" sz="800" b="1" dirty="0">
                <a:solidFill>
                  <a:srgbClr val="21242C"/>
                </a:solidFill>
                <a:latin typeface="Times New Roman"/>
                <a:ea typeface="Times New Roman"/>
                <a:cs typeface="Arial"/>
              </a:rPr>
              <a:t> </a:t>
            </a:r>
            <a:endParaRPr lang="en-US" sz="2000" dirty="0">
              <a:ea typeface="Calibri"/>
              <a:cs typeface="Arial"/>
            </a:endParaRPr>
          </a:p>
          <a:p>
            <a:pPr fontAlgn="base">
              <a:lnSpc>
                <a:spcPct val="150000"/>
              </a:lnSpc>
              <a:spcAft>
                <a:spcPts val="800"/>
              </a:spcAft>
            </a:pPr>
            <a:r>
              <a:rPr lang="en-US" b="1" dirty="0">
                <a:solidFill>
                  <a:srgbClr val="21242C"/>
                </a:solidFill>
                <a:latin typeface="Times New Roman"/>
                <a:ea typeface="Times New Roman"/>
                <a:cs typeface="Arial"/>
              </a:rPr>
              <a:t>Prokaryotic RNA polymerase</a:t>
            </a:r>
            <a:endParaRPr lang="en-US" sz="2000" dirty="0">
              <a:ea typeface="Calibri"/>
              <a:cs typeface="Arial"/>
            </a:endParaRPr>
          </a:p>
          <a:p>
            <a:pPr algn="just" fontAlgn="base">
              <a:lnSpc>
                <a:spcPct val="150000"/>
              </a:lnSpc>
              <a:spcAft>
                <a:spcPts val="800"/>
              </a:spcAft>
            </a:pPr>
            <a:r>
              <a:rPr lang="en-US" dirty="0">
                <a:solidFill>
                  <a:srgbClr val="21242C"/>
                </a:solidFill>
                <a:latin typeface="Times New Roman"/>
                <a:ea typeface="Times New Roman"/>
                <a:cs typeface="Arial"/>
              </a:rPr>
              <a:t>Prokaryotes use the same RNA polymerase to transcribe all of their genes. In </a:t>
            </a:r>
            <a:r>
              <a:rPr lang="en-US" i="1" dirty="0">
                <a:solidFill>
                  <a:srgbClr val="21242C"/>
                </a:solidFill>
                <a:latin typeface="Times New Roman"/>
                <a:ea typeface="Times New Roman"/>
                <a:cs typeface="Arial"/>
              </a:rPr>
              <a:t>E. coli</a:t>
            </a:r>
            <a:r>
              <a:rPr lang="en-US" dirty="0">
                <a:solidFill>
                  <a:srgbClr val="21242C"/>
                </a:solidFill>
                <a:latin typeface="Times New Roman"/>
                <a:ea typeface="Times New Roman"/>
                <a:cs typeface="Arial"/>
              </a:rPr>
              <a:t>, the polymerase is composed of five polypeptide subunits, two of which are identical. Four of these subunits, denoted α, α, β, and β′ comprise the polymerase core enzyme. These subunits assemble every time a gene is transcribed, and they disassemble once transcription is complete. Each subunit has a unique role; the two α-subunits are necessary to assemble the polymerase on the DNA; the β-subunit binds to the </a:t>
            </a:r>
            <a:r>
              <a:rPr lang="en-US" dirty="0" err="1">
                <a:solidFill>
                  <a:srgbClr val="21242C"/>
                </a:solidFill>
                <a:latin typeface="Times New Roman"/>
                <a:ea typeface="Times New Roman"/>
                <a:cs typeface="Arial"/>
              </a:rPr>
              <a:t>ribonucleoside</a:t>
            </a:r>
            <a:r>
              <a:rPr lang="en-US" dirty="0">
                <a:solidFill>
                  <a:srgbClr val="21242C"/>
                </a:solidFill>
                <a:latin typeface="Times New Roman"/>
                <a:ea typeface="Times New Roman"/>
                <a:cs typeface="Arial"/>
              </a:rPr>
              <a:t> triphosphate that will become part of the nascent mRNA molecule; and the β′ binds the DNA template strand. The fifth subunit, σ, is involved only in transcription initiation. The σ subunit, confers transcriptional specificity such that the polymerase begins to synthesize mRNA from an appropriate initiation site. Without σ, the core enzyme would transcribe from random sites. The polymerase comprised of all five subunits is called the holoenzyme.</a:t>
            </a:r>
            <a:endParaRPr lang="en-US" sz="2000" dirty="0">
              <a:ea typeface="Calibri"/>
              <a:cs typeface="Arial"/>
            </a:endParaRPr>
          </a:p>
          <a:p>
            <a:pPr fontAlgn="base">
              <a:lnSpc>
                <a:spcPct val="150000"/>
              </a:lnSpc>
              <a:spcAft>
                <a:spcPts val="800"/>
              </a:spcAft>
            </a:pPr>
            <a:r>
              <a:rPr lang="en-US" b="1" dirty="0">
                <a:solidFill>
                  <a:srgbClr val="21242C"/>
                </a:solidFill>
                <a:latin typeface="Times New Roman"/>
                <a:ea typeface="Times New Roman"/>
                <a:cs typeface="Arial"/>
              </a:rPr>
              <a:t>Prokaryotic Promoters</a:t>
            </a:r>
            <a:endParaRPr lang="en-US" sz="2000" dirty="0">
              <a:ea typeface="Calibri"/>
              <a:cs typeface="Arial"/>
            </a:endParaRPr>
          </a:p>
          <a:p>
            <a:pPr algn="just" fontAlgn="base">
              <a:lnSpc>
                <a:spcPct val="150000"/>
              </a:lnSpc>
              <a:spcAft>
                <a:spcPts val="800"/>
              </a:spcAft>
            </a:pPr>
            <a:r>
              <a:rPr lang="en-US" dirty="0">
                <a:solidFill>
                  <a:srgbClr val="21242C"/>
                </a:solidFill>
                <a:latin typeface="Times New Roman"/>
                <a:ea typeface="Times New Roman"/>
                <a:cs typeface="Arial"/>
              </a:rPr>
              <a:t>A promoter is a DNA sequence onto which the transcription machinery binds and initiates transcription. In most cases, promoters exist upstream of the genes they regulate. The specific sequence of a promoter is very important because it determines whether the corresponding gene is transcribed all the time, some of the time, or infrequently. Although promoters vary among prokaryotic genomes, a few elements are conserved. At the -10 and -35 regions upstream of the initiation site, there are two promoter consensus sequences, or regions that are similar across all promoters and across various bacterial species. The -10 consensus sequence, called the -10 region, is TATAAT. The -35 sequence, TTGACA, is recognized and bound by σ. Once this interaction is made, the subunits of the core enzyme bind to the site. The A–T-rich -10 region facilitates unwinding of the DNA template, and several phosphodiester bonds are made. The transcription initiation phase ends with the production of abortive transcripts, which are polymers of approximately 10 nucleotides that are made and released. The σ subunit dissociates from the polymerase after transcription has been initiated.</a:t>
            </a:r>
            <a:endParaRPr lang="en-US" sz="2000" dirty="0">
              <a:ea typeface="Calibri"/>
              <a:cs typeface="Arial"/>
            </a:endParaRPr>
          </a:p>
          <a:p>
            <a:pPr algn="just" fontAlgn="base">
              <a:lnSpc>
                <a:spcPct val="150000"/>
              </a:lnSpc>
              <a:spcAft>
                <a:spcPts val="800"/>
              </a:spcAft>
              <a:buFont typeface="Wingdings" panose="05000000000000000000" pitchFamily="2" charset="2"/>
              <a:buChar char="Ø"/>
            </a:pPr>
            <a:endParaRPr lang="en-US" dirty="0">
              <a:solidFill>
                <a:srgbClr val="FF0000"/>
              </a:solidFill>
              <a:ea typeface="Calibri"/>
              <a:cs typeface="Arial"/>
            </a:endParaRPr>
          </a:p>
        </p:txBody>
      </p:sp>
    </p:spTree>
    <p:extLst>
      <p:ext uri="{BB962C8B-B14F-4D97-AF65-F5344CB8AC3E}">
        <p14:creationId xmlns:p14="http://schemas.microsoft.com/office/powerpoint/2010/main" val="4125103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sciencefacts.net/wp-content/uploads/2022/08/Transcription-in-Prokaryot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
            <a:ext cx="62579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113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24597"/>
            <a:ext cx="8458200" cy="6128603"/>
          </a:xfrm>
          <a:solidFill>
            <a:schemeClr val="bg1"/>
          </a:solidFill>
        </p:spPr>
        <p:txBody>
          <a:bodyPr>
            <a:noAutofit/>
          </a:bodyPr>
          <a:lstStyle/>
          <a:p>
            <a:pPr algn="just" fontAlgn="base">
              <a:lnSpc>
                <a:spcPct val="150000"/>
              </a:lnSpc>
              <a:spcAft>
                <a:spcPts val="800"/>
              </a:spcAft>
              <a:buFont typeface="Wingdings" panose="05000000000000000000" pitchFamily="2" charset="2"/>
              <a:buChar char="Ø"/>
            </a:pPr>
            <a:r>
              <a:rPr lang="en-US" dirty="0" smtClean="0">
                <a:solidFill>
                  <a:srgbClr val="21242C"/>
                </a:solidFill>
                <a:latin typeface="Times New Roman"/>
                <a:ea typeface="Times New Roman"/>
                <a:cs typeface="Arial"/>
              </a:rPr>
              <a:t>The </a:t>
            </a:r>
            <a:r>
              <a:rPr lang="en-US" dirty="0">
                <a:solidFill>
                  <a:srgbClr val="21242C"/>
                </a:solidFill>
                <a:latin typeface="Times New Roman"/>
                <a:ea typeface="Times New Roman"/>
                <a:cs typeface="Arial"/>
              </a:rPr>
              <a:t>prokaryotes, which include </a:t>
            </a:r>
            <a:r>
              <a:rPr lang="en-US" b="1" dirty="0">
                <a:solidFill>
                  <a:srgbClr val="21242C"/>
                </a:solidFill>
                <a:latin typeface="Times New Roman"/>
                <a:ea typeface="Times New Roman"/>
                <a:cs typeface="Arial"/>
              </a:rPr>
              <a:t>bacteria</a:t>
            </a:r>
            <a:r>
              <a:rPr lang="en-US" dirty="0">
                <a:solidFill>
                  <a:srgbClr val="21242C"/>
                </a:solidFill>
                <a:latin typeface="Times New Roman"/>
                <a:ea typeface="Times New Roman"/>
                <a:cs typeface="Arial"/>
              </a:rPr>
              <a:t> and </a:t>
            </a:r>
            <a:r>
              <a:rPr lang="en-US" b="1" dirty="0">
                <a:solidFill>
                  <a:srgbClr val="21242C"/>
                </a:solidFill>
                <a:latin typeface="Times New Roman"/>
                <a:ea typeface="Times New Roman"/>
                <a:cs typeface="Arial"/>
              </a:rPr>
              <a:t>archaea</a:t>
            </a:r>
            <a:r>
              <a:rPr lang="en-US" dirty="0">
                <a:solidFill>
                  <a:srgbClr val="21242C"/>
                </a:solidFill>
                <a:latin typeface="Times New Roman"/>
                <a:ea typeface="Times New Roman"/>
                <a:cs typeface="Arial"/>
              </a:rPr>
              <a:t>, are mostly single-celled organisms that lack membrane-bound nuclei and other organelles. </a:t>
            </a:r>
          </a:p>
          <a:p>
            <a:pPr algn="just" fontAlgn="base">
              <a:lnSpc>
                <a:spcPct val="150000"/>
              </a:lnSpc>
              <a:spcAft>
                <a:spcPts val="800"/>
              </a:spcAft>
              <a:buFont typeface="Wingdings" panose="05000000000000000000" pitchFamily="2" charset="2"/>
              <a:buChar char="Ø"/>
            </a:pPr>
            <a:r>
              <a:rPr lang="en-US" dirty="0" smtClean="0">
                <a:solidFill>
                  <a:srgbClr val="21242C"/>
                </a:solidFill>
                <a:latin typeface="Times New Roman"/>
                <a:ea typeface="Times New Roman"/>
                <a:cs typeface="Arial"/>
              </a:rPr>
              <a:t>A </a:t>
            </a:r>
            <a:r>
              <a:rPr lang="en-US" dirty="0">
                <a:solidFill>
                  <a:srgbClr val="21242C"/>
                </a:solidFill>
                <a:latin typeface="Times New Roman"/>
                <a:ea typeface="Times New Roman"/>
                <a:cs typeface="Arial"/>
              </a:rPr>
              <a:t>bacterial chromosome is a covalently closed circle that, unlike eukaryotic chromosomes, is </a:t>
            </a:r>
            <a:r>
              <a:rPr lang="en-US" b="1" dirty="0">
                <a:solidFill>
                  <a:srgbClr val="21242C"/>
                </a:solidFill>
                <a:latin typeface="Times New Roman"/>
                <a:ea typeface="Times New Roman"/>
                <a:cs typeface="Arial"/>
              </a:rPr>
              <a:t>not organized around histone proteins</a:t>
            </a:r>
            <a:r>
              <a:rPr lang="en-US" dirty="0">
                <a:solidFill>
                  <a:srgbClr val="21242C"/>
                </a:solidFill>
                <a:latin typeface="Times New Roman"/>
                <a:ea typeface="Times New Roman"/>
                <a:cs typeface="Arial"/>
              </a:rPr>
              <a:t>. The central region of the cell in which prokaryotic DNA resides is called the </a:t>
            </a:r>
            <a:r>
              <a:rPr lang="en-US" b="1" dirty="0">
                <a:solidFill>
                  <a:srgbClr val="FF0000"/>
                </a:solidFill>
                <a:latin typeface="Times New Roman"/>
                <a:ea typeface="Times New Roman"/>
                <a:cs typeface="Arial"/>
              </a:rPr>
              <a:t>nucleoid</a:t>
            </a:r>
            <a:r>
              <a:rPr lang="en-US" dirty="0" smtClean="0">
                <a:solidFill>
                  <a:srgbClr val="21242C"/>
                </a:solidFill>
                <a:latin typeface="Times New Roman"/>
                <a:ea typeface="Times New Roman"/>
                <a:cs typeface="Arial"/>
              </a:rPr>
              <a:t>.</a:t>
            </a:r>
            <a:endParaRPr lang="en-US" dirty="0">
              <a:ea typeface="Calibri"/>
              <a:cs typeface="Arial"/>
            </a:endParaRPr>
          </a:p>
        </p:txBody>
      </p:sp>
    </p:spTree>
    <p:extLst>
      <p:ext uri="{BB962C8B-B14F-4D97-AF65-F5344CB8AC3E}">
        <p14:creationId xmlns:p14="http://schemas.microsoft.com/office/powerpoint/2010/main" val="3951550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ranscription in Prokaryotes - Online Biology 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3824"/>
            <a:ext cx="8988425" cy="536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933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48397"/>
            <a:ext cx="8763000" cy="6204803"/>
          </a:xfrm>
          <a:solidFill>
            <a:schemeClr val="bg1"/>
          </a:solidFill>
        </p:spPr>
        <p:txBody>
          <a:bodyPr>
            <a:noAutofit/>
          </a:bodyPr>
          <a:lstStyle/>
          <a:p>
            <a:pPr algn="just" fontAlgn="base">
              <a:lnSpc>
                <a:spcPct val="150000"/>
              </a:lnSpc>
              <a:spcAft>
                <a:spcPts val="800"/>
              </a:spcAft>
              <a:buFont typeface="Wingdings" panose="05000000000000000000" pitchFamily="2" charset="2"/>
              <a:buChar char="Ø"/>
            </a:pPr>
            <a:r>
              <a:rPr lang="en-US" dirty="0" smtClean="0">
                <a:solidFill>
                  <a:srgbClr val="21242C"/>
                </a:solidFill>
                <a:latin typeface="Times New Roman"/>
                <a:ea typeface="Times New Roman"/>
                <a:cs typeface="Arial"/>
              </a:rPr>
              <a:t>Transcription </a:t>
            </a:r>
            <a:r>
              <a:rPr lang="en-US" dirty="0">
                <a:solidFill>
                  <a:srgbClr val="21242C"/>
                </a:solidFill>
                <a:latin typeface="Times New Roman"/>
                <a:ea typeface="Times New Roman"/>
                <a:cs typeface="Arial"/>
              </a:rPr>
              <a:t>in prokaryotes (and in eukaryotes) requires the DNA double helix to </a:t>
            </a:r>
            <a:r>
              <a:rPr lang="en-US" b="1" dirty="0">
                <a:solidFill>
                  <a:srgbClr val="21242C"/>
                </a:solidFill>
                <a:latin typeface="Times New Roman"/>
                <a:ea typeface="Times New Roman"/>
                <a:cs typeface="Arial"/>
              </a:rPr>
              <a:t>partially unwind </a:t>
            </a:r>
            <a:r>
              <a:rPr lang="en-US" dirty="0">
                <a:solidFill>
                  <a:srgbClr val="21242C"/>
                </a:solidFill>
                <a:latin typeface="Times New Roman"/>
                <a:ea typeface="Times New Roman"/>
                <a:cs typeface="Arial"/>
              </a:rPr>
              <a:t>in the region of mRNA synthesis. The region of unwinding is called a </a:t>
            </a:r>
            <a:r>
              <a:rPr lang="en-US" b="1" dirty="0">
                <a:solidFill>
                  <a:srgbClr val="21242C"/>
                </a:solidFill>
                <a:latin typeface="Times New Roman"/>
                <a:ea typeface="Times New Roman"/>
                <a:cs typeface="Arial"/>
              </a:rPr>
              <a:t>transcription </a:t>
            </a:r>
            <a:r>
              <a:rPr lang="en-US" b="1" dirty="0" smtClean="0">
                <a:solidFill>
                  <a:srgbClr val="21242C"/>
                </a:solidFill>
                <a:latin typeface="Times New Roman"/>
                <a:ea typeface="Times New Roman"/>
                <a:cs typeface="Arial"/>
              </a:rPr>
              <a:t>bubble</a:t>
            </a:r>
            <a:r>
              <a:rPr lang="en-US" dirty="0" smtClean="0">
                <a:solidFill>
                  <a:srgbClr val="21242C"/>
                </a:solidFill>
                <a:latin typeface="Times New Roman"/>
                <a:ea typeface="Times New Roman"/>
                <a:cs typeface="Arial"/>
              </a:rPr>
              <a:t>.</a:t>
            </a:r>
          </a:p>
          <a:p>
            <a:pPr algn="just" fontAlgn="base">
              <a:lnSpc>
                <a:spcPct val="150000"/>
              </a:lnSpc>
              <a:spcAft>
                <a:spcPts val="800"/>
              </a:spcAft>
              <a:buFont typeface="Wingdings" panose="05000000000000000000" pitchFamily="2" charset="2"/>
              <a:buChar char="Ø"/>
            </a:pPr>
            <a:r>
              <a:rPr lang="en-US" dirty="0" smtClean="0">
                <a:solidFill>
                  <a:srgbClr val="21242C"/>
                </a:solidFill>
                <a:latin typeface="Times New Roman"/>
                <a:ea typeface="Times New Roman"/>
                <a:cs typeface="Arial"/>
              </a:rPr>
              <a:t>Transcription </a:t>
            </a:r>
            <a:r>
              <a:rPr lang="en-US" dirty="0">
                <a:solidFill>
                  <a:srgbClr val="21242C"/>
                </a:solidFill>
                <a:latin typeface="Times New Roman"/>
                <a:ea typeface="Times New Roman"/>
                <a:cs typeface="Arial"/>
              </a:rPr>
              <a:t>always proceeds from the same DNA strand for each gene, which is called the </a:t>
            </a:r>
            <a:r>
              <a:rPr lang="en-US" b="1" dirty="0">
                <a:solidFill>
                  <a:srgbClr val="21242C"/>
                </a:solidFill>
                <a:latin typeface="Times New Roman"/>
                <a:ea typeface="Times New Roman"/>
                <a:cs typeface="Arial"/>
              </a:rPr>
              <a:t>template strand</a:t>
            </a:r>
            <a:r>
              <a:rPr lang="en-US" dirty="0">
                <a:solidFill>
                  <a:srgbClr val="21242C"/>
                </a:solidFill>
                <a:latin typeface="Times New Roman"/>
                <a:ea typeface="Times New Roman"/>
                <a:cs typeface="Arial"/>
              </a:rPr>
              <a:t>. The mRNA product is complementary to the template strand and is almost identical to the other DNA strand, called the </a:t>
            </a:r>
            <a:r>
              <a:rPr lang="en-US" b="1" dirty="0">
                <a:solidFill>
                  <a:srgbClr val="21242C"/>
                </a:solidFill>
                <a:latin typeface="Times New Roman"/>
                <a:ea typeface="Times New Roman"/>
                <a:cs typeface="Arial"/>
              </a:rPr>
              <a:t>non-template strand</a:t>
            </a:r>
            <a:r>
              <a:rPr lang="en-US" dirty="0">
                <a:solidFill>
                  <a:srgbClr val="21242C"/>
                </a:solidFill>
                <a:latin typeface="Times New Roman"/>
                <a:ea typeface="Times New Roman"/>
                <a:cs typeface="Arial"/>
              </a:rPr>
              <a:t>. </a:t>
            </a:r>
            <a:endParaRPr lang="en-US" dirty="0" smtClean="0">
              <a:solidFill>
                <a:srgbClr val="21242C"/>
              </a:solidFill>
              <a:latin typeface="Times New Roman"/>
              <a:ea typeface="Times New Roman"/>
              <a:cs typeface="Arial"/>
            </a:endParaRPr>
          </a:p>
        </p:txBody>
      </p:sp>
    </p:spTree>
    <p:extLst>
      <p:ext uri="{BB962C8B-B14F-4D97-AF65-F5344CB8AC3E}">
        <p14:creationId xmlns:p14="http://schemas.microsoft.com/office/powerpoint/2010/main" val="2120938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00797"/>
            <a:ext cx="8610600" cy="6204803"/>
          </a:xfrm>
          <a:solidFill>
            <a:schemeClr val="bg1"/>
          </a:solidFill>
        </p:spPr>
        <p:txBody>
          <a:bodyPr>
            <a:noAutofit/>
          </a:bodyPr>
          <a:lstStyle/>
          <a:p>
            <a:pPr algn="just" fontAlgn="base">
              <a:lnSpc>
                <a:spcPct val="150000"/>
              </a:lnSpc>
              <a:spcAft>
                <a:spcPts val="800"/>
              </a:spcAft>
              <a:buFont typeface="Wingdings" panose="05000000000000000000" pitchFamily="2" charset="2"/>
              <a:buChar char="Ø"/>
            </a:pPr>
            <a:r>
              <a:rPr lang="en-US" dirty="0" smtClean="0">
                <a:solidFill>
                  <a:srgbClr val="21242C"/>
                </a:solidFill>
                <a:latin typeface="Times New Roman"/>
                <a:ea typeface="Times New Roman"/>
                <a:cs typeface="Arial"/>
              </a:rPr>
              <a:t>The </a:t>
            </a:r>
            <a:r>
              <a:rPr lang="en-US" dirty="0">
                <a:solidFill>
                  <a:srgbClr val="21242C"/>
                </a:solidFill>
                <a:latin typeface="Times New Roman"/>
                <a:ea typeface="Times New Roman"/>
                <a:cs typeface="Arial"/>
              </a:rPr>
              <a:t>only difference is that in mRNA, all of the T nucleotides are replaced with U nucleotides. </a:t>
            </a:r>
            <a:endParaRPr lang="en-US" dirty="0" smtClean="0">
              <a:solidFill>
                <a:srgbClr val="21242C"/>
              </a:solidFill>
              <a:latin typeface="Times New Roman"/>
              <a:ea typeface="Times New Roman"/>
              <a:cs typeface="Arial"/>
            </a:endParaRPr>
          </a:p>
          <a:p>
            <a:pPr algn="just" fontAlgn="base">
              <a:lnSpc>
                <a:spcPct val="150000"/>
              </a:lnSpc>
              <a:spcAft>
                <a:spcPts val="800"/>
              </a:spcAft>
              <a:buFont typeface="Wingdings" panose="05000000000000000000" pitchFamily="2" charset="2"/>
              <a:buChar char="Ø"/>
            </a:pPr>
            <a:r>
              <a:rPr lang="en-US" dirty="0" smtClean="0">
                <a:solidFill>
                  <a:srgbClr val="21242C"/>
                </a:solidFill>
                <a:latin typeface="Times New Roman"/>
                <a:ea typeface="Times New Roman"/>
                <a:cs typeface="Arial"/>
              </a:rPr>
              <a:t>In </a:t>
            </a:r>
            <a:r>
              <a:rPr lang="en-US" dirty="0">
                <a:solidFill>
                  <a:srgbClr val="21242C"/>
                </a:solidFill>
                <a:latin typeface="Times New Roman"/>
                <a:ea typeface="Times New Roman"/>
                <a:cs typeface="Arial"/>
              </a:rPr>
              <a:t>an RNA double helix, A can bind U via two hydrogen bonds, just as in A–T pairing in a DNA double helix. </a:t>
            </a:r>
            <a:endParaRPr lang="en-US" dirty="0" smtClean="0">
              <a:solidFill>
                <a:srgbClr val="21242C"/>
              </a:solidFill>
              <a:latin typeface="Times New Roman"/>
              <a:ea typeface="Times New Roman"/>
              <a:cs typeface="Arial"/>
            </a:endParaRPr>
          </a:p>
          <a:p>
            <a:pPr algn="just" fontAlgn="base">
              <a:lnSpc>
                <a:spcPct val="150000"/>
              </a:lnSpc>
              <a:spcAft>
                <a:spcPts val="800"/>
              </a:spcAft>
              <a:buFont typeface="Wingdings" panose="05000000000000000000" pitchFamily="2" charset="2"/>
              <a:buChar char="Ø"/>
            </a:pPr>
            <a:r>
              <a:rPr lang="en-US" dirty="0" smtClean="0">
                <a:solidFill>
                  <a:srgbClr val="21242C"/>
                </a:solidFill>
                <a:latin typeface="Times New Roman"/>
                <a:ea typeface="Times New Roman"/>
                <a:cs typeface="Arial"/>
              </a:rPr>
              <a:t>The </a:t>
            </a:r>
            <a:r>
              <a:rPr lang="en-US" dirty="0">
                <a:solidFill>
                  <a:srgbClr val="21242C"/>
                </a:solidFill>
                <a:latin typeface="Times New Roman"/>
                <a:ea typeface="Times New Roman"/>
                <a:cs typeface="Arial"/>
              </a:rPr>
              <a:t>nucleotide pair in the DNA double helix that corresponds to the site from which the first 5′ mRNA nucleotide is transcribed is called the </a:t>
            </a:r>
            <a:r>
              <a:rPr lang="en-US" b="1" dirty="0">
                <a:solidFill>
                  <a:srgbClr val="FF0000"/>
                </a:solidFill>
                <a:latin typeface="Times New Roman"/>
                <a:ea typeface="Times New Roman"/>
                <a:cs typeface="Arial"/>
              </a:rPr>
              <a:t>+1 site</a:t>
            </a:r>
            <a:r>
              <a:rPr lang="en-US" dirty="0">
                <a:solidFill>
                  <a:srgbClr val="21242C"/>
                </a:solidFill>
                <a:latin typeface="Times New Roman"/>
                <a:ea typeface="Times New Roman"/>
                <a:cs typeface="Arial"/>
              </a:rPr>
              <a:t>, or the </a:t>
            </a:r>
            <a:r>
              <a:rPr lang="en-US" b="1" dirty="0">
                <a:solidFill>
                  <a:srgbClr val="FF0000"/>
                </a:solidFill>
                <a:latin typeface="Times New Roman"/>
                <a:ea typeface="Times New Roman"/>
                <a:cs typeface="Arial"/>
              </a:rPr>
              <a:t>initiation site</a:t>
            </a:r>
            <a:r>
              <a:rPr lang="en-US" dirty="0">
                <a:solidFill>
                  <a:srgbClr val="FF0000"/>
                </a:solidFill>
                <a:latin typeface="Times New Roman"/>
                <a:ea typeface="Times New Roman"/>
                <a:cs typeface="Arial"/>
              </a:rPr>
              <a:t>. </a:t>
            </a:r>
            <a:endParaRPr lang="en-US" dirty="0" smtClean="0">
              <a:solidFill>
                <a:srgbClr val="FF0000"/>
              </a:solidFill>
              <a:latin typeface="Times New Roman"/>
              <a:ea typeface="Times New Roman"/>
              <a:cs typeface="Arial"/>
            </a:endParaRPr>
          </a:p>
        </p:txBody>
      </p:sp>
    </p:spTree>
    <p:extLst>
      <p:ext uri="{BB962C8B-B14F-4D97-AF65-F5344CB8AC3E}">
        <p14:creationId xmlns:p14="http://schemas.microsoft.com/office/powerpoint/2010/main" val="2828237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9797"/>
            <a:ext cx="8458200" cy="6433403"/>
          </a:xfrm>
          <a:solidFill>
            <a:schemeClr val="bg1"/>
          </a:solidFill>
        </p:spPr>
        <p:txBody>
          <a:bodyPr>
            <a:noAutofit/>
          </a:bodyPr>
          <a:lstStyle/>
          <a:p>
            <a:pPr algn="just" fontAlgn="base">
              <a:lnSpc>
                <a:spcPct val="150000"/>
              </a:lnSpc>
              <a:spcAft>
                <a:spcPts val="800"/>
              </a:spcAft>
              <a:buFont typeface="Wingdings" panose="05000000000000000000" pitchFamily="2" charset="2"/>
              <a:buChar char="Ø"/>
            </a:pPr>
            <a:r>
              <a:rPr lang="en-US" b="1" dirty="0" smtClean="0">
                <a:solidFill>
                  <a:srgbClr val="21242C"/>
                </a:solidFill>
                <a:latin typeface="Times New Roman"/>
                <a:ea typeface="Times New Roman"/>
                <a:cs typeface="Arial"/>
              </a:rPr>
              <a:t>Nucleotides </a:t>
            </a:r>
            <a:r>
              <a:rPr lang="en-US" b="1" dirty="0">
                <a:solidFill>
                  <a:srgbClr val="21242C"/>
                </a:solidFill>
                <a:latin typeface="Times New Roman"/>
                <a:ea typeface="Times New Roman"/>
                <a:cs typeface="Arial"/>
              </a:rPr>
              <a:t>preceding the initiation </a:t>
            </a:r>
            <a:r>
              <a:rPr lang="en-US" dirty="0">
                <a:solidFill>
                  <a:srgbClr val="21242C"/>
                </a:solidFill>
                <a:latin typeface="Times New Roman"/>
                <a:ea typeface="Times New Roman"/>
                <a:cs typeface="Arial"/>
              </a:rPr>
              <a:t>site are given </a:t>
            </a:r>
            <a:r>
              <a:rPr lang="en-US" b="1" dirty="0">
                <a:solidFill>
                  <a:srgbClr val="FF0000"/>
                </a:solidFill>
                <a:latin typeface="Times New Roman"/>
                <a:ea typeface="Times New Roman"/>
                <a:cs typeface="Arial"/>
              </a:rPr>
              <a:t>negative numbers</a:t>
            </a:r>
            <a:r>
              <a:rPr lang="en-US" dirty="0">
                <a:solidFill>
                  <a:srgbClr val="FF0000"/>
                </a:solidFill>
                <a:latin typeface="Times New Roman"/>
                <a:ea typeface="Times New Roman"/>
                <a:cs typeface="Arial"/>
              </a:rPr>
              <a:t> </a:t>
            </a:r>
            <a:r>
              <a:rPr lang="en-US" dirty="0">
                <a:solidFill>
                  <a:srgbClr val="21242C"/>
                </a:solidFill>
                <a:latin typeface="Times New Roman"/>
                <a:ea typeface="Times New Roman"/>
                <a:cs typeface="Arial"/>
              </a:rPr>
              <a:t>and are designated </a:t>
            </a:r>
            <a:r>
              <a:rPr lang="en-US" b="1" dirty="0">
                <a:solidFill>
                  <a:srgbClr val="FF0000"/>
                </a:solidFill>
                <a:latin typeface="Times New Roman"/>
                <a:ea typeface="Times New Roman"/>
                <a:cs typeface="Arial"/>
              </a:rPr>
              <a:t>upstream</a:t>
            </a:r>
            <a:r>
              <a:rPr lang="en-US" dirty="0">
                <a:solidFill>
                  <a:srgbClr val="21242C"/>
                </a:solidFill>
                <a:latin typeface="Times New Roman"/>
                <a:ea typeface="Times New Roman"/>
                <a:cs typeface="Arial"/>
              </a:rPr>
              <a:t>. Conversely, </a:t>
            </a:r>
            <a:r>
              <a:rPr lang="en-US" b="1" dirty="0">
                <a:solidFill>
                  <a:srgbClr val="21242C"/>
                </a:solidFill>
                <a:latin typeface="Times New Roman"/>
                <a:ea typeface="Times New Roman"/>
                <a:cs typeface="Arial"/>
              </a:rPr>
              <a:t>nucleotides following the initiation </a:t>
            </a:r>
            <a:r>
              <a:rPr lang="en-US" dirty="0">
                <a:solidFill>
                  <a:srgbClr val="FF0000"/>
                </a:solidFill>
                <a:latin typeface="Times New Roman"/>
                <a:ea typeface="Times New Roman"/>
                <a:cs typeface="Arial"/>
              </a:rPr>
              <a:t>site</a:t>
            </a:r>
            <a:r>
              <a:rPr lang="en-US" dirty="0">
                <a:solidFill>
                  <a:srgbClr val="21242C"/>
                </a:solidFill>
                <a:latin typeface="Times New Roman"/>
                <a:ea typeface="Times New Roman"/>
                <a:cs typeface="Arial"/>
              </a:rPr>
              <a:t> are denoted with </a:t>
            </a:r>
            <a:r>
              <a:rPr lang="en-US" b="1" dirty="0">
                <a:solidFill>
                  <a:srgbClr val="FF0000"/>
                </a:solidFill>
                <a:latin typeface="Times New Roman"/>
                <a:ea typeface="Times New Roman"/>
                <a:cs typeface="Arial"/>
              </a:rPr>
              <a:t>“+”</a:t>
            </a:r>
            <a:r>
              <a:rPr lang="en-US" b="1" dirty="0">
                <a:solidFill>
                  <a:srgbClr val="21242C"/>
                </a:solidFill>
                <a:latin typeface="Times New Roman"/>
                <a:ea typeface="Times New Roman"/>
                <a:cs typeface="Arial"/>
              </a:rPr>
              <a:t> </a:t>
            </a:r>
            <a:r>
              <a:rPr lang="en-US" dirty="0">
                <a:solidFill>
                  <a:srgbClr val="21242C"/>
                </a:solidFill>
                <a:latin typeface="Times New Roman"/>
                <a:ea typeface="Times New Roman"/>
                <a:cs typeface="Arial"/>
              </a:rPr>
              <a:t>numbering and are called </a:t>
            </a:r>
            <a:r>
              <a:rPr lang="en-US" b="1" dirty="0">
                <a:solidFill>
                  <a:srgbClr val="FF0000"/>
                </a:solidFill>
                <a:latin typeface="Times New Roman"/>
                <a:ea typeface="Times New Roman"/>
                <a:cs typeface="Arial"/>
              </a:rPr>
              <a:t>downstream</a:t>
            </a:r>
            <a:r>
              <a:rPr lang="en-US" dirty="0">
                <a:solidFill>
                  <a:srgbClr val="FF0000"/>
                </a:solidFill>
                <a:latin typeface="Times New Roman"/>
                <a:ea typeface="Times New Roman"/>
                <a:cs typeface="Arial"/>
              </a:rPr>
              <a:t> nucleotides</a:t>
            </a:r>
            <a:r>
              <a:rPr lang="en-US" dirty="0" smtClean="0">
                <a:solidFill>
                  <a:srgbClr val="FF0000"/>
                </a:solidFill>
                <a:latin typeface="Times New Roman"/>
                <a:ea typeface="Times New Roman"/>
                <a:cs typeface="Arial"/>
              </a:rPr>
              <a:t>.</a:t>
            </a:r>
            <a:endParaRPr lang="en-US" dirty="0"/>
          </a:p>
        </p:txBody>
      </p:sp>
    </p:spTree>
    <p:extLst>
      <p:ext uri="{BB962C8B-B14F-4D97-AF65-F5344CB8AC3E}">
        <p14:creationId xmlns:p14="http://schemas.microsoft.com/office/powerpoint/2010/main" val="1312601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9797"/>
            <a:ext cx="8458200" cy="6585803"/>
          </a:xfrm>
          <a:solidFill>
            <a:schemeClr val="bg1"/>
          </a:solidFill>
        </p:spPr>
        <p:txBody>
          <a:bodyPr>
            <a:noAutofit/>
          </a:bodyPr>
          <a:lstStyle/>
          <a:p>
            <a:pPr marL="0" indent="0" fontAlgn="base">
              <a:lnSpc>
                <a:spcPct val="150000"/>
              </a:lnSpc>
              <a:spcAft>
                <a:spcPts val="800"/>
              </a:spcAft>
              <a:buNone/>
            </a:pPr>
            <a:r>
              <a:rPr lang="en-US" b="1" dirty="0" smtClean="0">
                <a:solidFill>
                  <a:srgbClr val="21242C"/>
                </a:solidFill>
                <a:latin typeface="Times New Roman"/>
                <a:ea typeface="Times New Roman"/>
                <a:cs typeface="Arial"/>
              </a:rPr>
              <a:t>Initiation </a:t>
            </a:r>
            <a:endParaRPr lang="en-US" sz="2000" dirty="0">
              <a:ea typeface="Calibri"/>
              <a:cs typeface="Arial"/>
            </a:endParaRPr>
          </a:p>
          <a:p>
            <a:pPr algn="just" fontAlgn="base">
              <a:lnSpc>
                <a:spcPct val="150000"/>
              </a:lnSpc>
              <a:spcAft>
                <a:spcPts val="800"/>
              </a:spcAft>
              <a:buFont typeface="Wingdings" panose="05000000000000000000" pitchFamily="2" charset="2"/>
              <a:buChar char="Ø"/>
            </a:pPr>
            <a:r>
              <a:rPr lang="en-US" dirty="0">
                <a:solidFill>
                  <a:srgbClr val="21242C"/>
                </a:solidFill>
                <a:latin typeface="Times New Roman"/>
                <a:ea typeface="Times New Roman"/>
                <a:cs typeface="Arial"/>
              </a:rPr>
              <a:t>Prokaryotes do not have membrane-enclosed nuclei. Therefore, the processes of transcription, translation, and mRNA degradation can all occur </a:t>
            </a:r>
            <a:r>
              <a:rPr lang="en-US" dirty="0">
                <a:solidFill>
                  <a:srgbClr val="FF0000"/>
                </a:solidFill>
                <a:latin typeface="Times New Roman"/>
                <a:ea typeface="Times New Roman"/>
                <a:cs typeface="Arial"/>
              </a:rPr>
              <a:t>simultaneously</a:t>
            </a:r>
            <a:r>
              <a:rPr lang="en-US" dirty="0">
                <a:solidFill>
                  <a:srgbClr val="21242C"/>
                </a:solidFill>
                <a:latin typeface="Times New Roman"/>
                <a:ea typeface="Times New Roman"/>
                <a:cs typeface="Arial"/>
              </a:rPr>
              <a:t>. The bacterial protein can quickly be amplified by multiple transcription and translation events occurring concurrently on the same DNA template. Prokaryotic transcription often covers more than one gene and produces </a:t>
            </a:r>
            <a:r>
              <a:rPr lang="en-US" dirty="0" err="1">
                <a:solidFill>
                  <a:srgbClr val="21242C"/>
                </a:solidFill>
                <a:latin typeface="Times New Roman"/>
                <a:ea typeface="Times New Roman"/>
                <a:cs typeface="Arial"/>
              </a:rPr>
              <a:t>polycistronic</a:t>
            </a:r>
            <a:r>
              <a:rPr lang="en-US" dirty="0">
                <a:solidFill>
                  <a:srgbClr val="21242C"/>
                </a:solidFill>
                <a:latin typeface="Times New Roman"/>
                <a:ea typeface="Times New Roman"/>
                <a:cs typeface="Arial"/>
              </a:rPr>
              <a:t> mRNAs that specify more than one protein.</a:t>
            </a:r>
            <a:endParaRPr lang="en-US" sz="2000" dirty="0">
              <a:ea typeface="Calibri"/>
              <a:cs typeface="Arial"/>
            </a:endParaRPr>
          </a:p>
          <a:p>
            <a:pPr fontAlgn="base">
              <a:lnSpc>
                <a:spcPct val="150000"/>
              </a:lnSpc>
              <a:spcAft>
                <a:spcPts val="800"/>
              </a:spcAft>
            </a:pPr>
            <a:r>
              <a:rPr lang="en-US" sz="800" b="1" dirty="0">
                <a:solidFill>
                  <a:srgbClr val="21242C"/>
                </a:solidFill>
                <a:latin typeface="Times New Roman"/>
                <a:ea typeface="Times New Roman"/>
                <a:cs typeface="Arial"/>
              </a:rPr>
              <a:t> </a:t>
            </a:r>
            <a:endParaRPr lang="en-US" sz="2000" dirty="0">
              <a:ea typeface="Calibri"/>
              <a:cs typeface="Arial"/>
            </a:endParaRPr>
          </a:p>
        </p:txBody>
      </p:sp>
    </p:spTree>
    <p:extLst>
      <p:ext uri="{BB962C8B-B14F-4D97-AF65-F5344CB8AC3E}">
        <p14:creationId xmlns:p14="http://schemas.microsoft.com/office/powerpoint/2010/main" val="4145409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fference Between Monocistronic and Polycistronic mRNA - Pediaa.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82" y="457200"/>
            <a:ext cx="8742518" cy="6381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732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0209" y="2819400"/>
            <a:ext cx="8686800" cy="2862322"/>
          </a:xfrm>
          <a:prstGeom prst="rect">
            <a:avLst/>
          </a:prstGeom>
        </p:spPr>
        <p:txBody>
          <a:bodyPr wrap="square">
            <a:spAutoFit/>
          </a:bodyPr>
          <a:lstStyle/>
          <a:p>
            <a:pPr algn="just" fontAlgn="base">
              <a:lnSpc>
                <a:spcPct val="150000"/>
              </a:lnSpc>
            </a:pPr>
            <a:r>
              <a:rPr lang="en-US" sz="2400" dirty="0">
                <a:solidFill>
                  <a:srgbClr val="7030A0"/>
                </a:solidFill>
                <a:latin typeface="Times New Roman" panose="02020603050405020304" pitchFamily="18" charset="0"/>
                <a:cs typeface="Times New Roman" panose="02020603050405020304" pitchFamily="18" charset="0"/>
              </a:rPr>
              <a:t>The </a:t>
            </a:r>
            <a:r>
              <a:rPr lang="en-US" sz="2400" b="1" dirty="0">
                <a:solidFill>
                  <a:srgbClr val="7030A0"/>
                </a:solidFill>
                <a:latin typeface="Times New Roman" panose="02020603050405020304" pitchFamily="18" charset="0"/>
                <a:cs typeface="Times New Roman" panose="02020603050405020304" pitchFamily="18" charset="0"/>
              </a:rPr>
              <a:t>main difference</a:t>
            </a:r>
            <a:r>
              <a:rPr lang="en-US" sz="2400" dirty="0">
                <a:solidFill>
                  <a:srgbClr val="7030A0"/>
                </a:solidFill>
                <a:latin typeface="Times New Roman" panose="02020603050405020304" pitchFamily="18" charset="0"/>
                <a:cs typeface="Times New Roman" panose="02020603050405020304" pitchFamily="18" charset="0"/>
              </a:rPr>
              <a:t> between </a:t>
            </a:r>
            <a:r>
              <a:rPr lang="en-US" sz="2400" dirty="0" err="1">
                <a:solidFill>
                  <a:srgbClr val="7030A0"/>
                </a:solidFill>
                <a:latin typeface="Times New Roman" panose="02020603050405020304" pitchFamily="18" charset="0"/>
                <a:cs typeface="Times New Roman" panose="02020603050405020304" pitchFamily="18" charset="0"/>
              </a:rPr>
              <a:t>monocistronic</a:t>
            </a:r>
            <a:r>
              <a:rPr lang="en-US" sz="2400" dirty="0">
                <a:solidFill>
                  <a:srgbClr val="7030A0"/>
                </a:solidFill>
                <a:latin typeface="Times New Roman" panose="02020603050405020304" pitchFamily="18" charset="0"/>
                <a:cs typeface="Times New Roman" panose="02020603050405020304" pitchFamily="18" charset="0"/>
              </a:rPr>
              <a:t> and </a:t>
            </a:r>
            <a:r>
              <a:rPr lang="en-US" sz="2400" dirty="0" err="1">
                <a:solidFill>
                  <a:srgbClr val="7030A0"/>
                </a:solidFill>
                <a:latin typeface="Times New Roman" panose="02020603050405020304" pitchFamily="18" charset="0"/>
                <a:cs typeface="Times New Roman" panose="02020603050405020304" pitchFamily="18" charset="0"/>
              </a:rPr>
              <a:t>polycistronic</a:t>
            </a:r>
            <a:r>
              <a:rPr lang="en-US" sz="2400" dirty="0">
                <a:solidFill>
                  <a:srgbClr val="7030A0"/>
                </a:solidFill>
                <a:latin typeface="Times New Roman" panose="02020603050405020304" pitchFamily="18" charset="0"/>
                <a:cs typeface="Times New Roman" panose="02020603050405020304" pitchFamily="18" charset="0"/>
              </a:rPr>
              <a:t> mRNA is that the </a:t>
            </a:r>
            <a:r>
              <a:rPr lang="en-US" sz="2400" b="1" dirty="0" err="1">
                <a:solidFill>
                  <a:srgbClr val="7030A0"/>
                </a:solidFill>
                <a:latin typeface="Times New Roman" panose="02020603050405020304" pitchFamily="18" charset="0"/>
                <a:cs typeface="Times New Roman" panose="02020603050405020304" pitchFamily="18" charset="0"/>
              </a:rPr>
              <a:t>monocistronic</a:t>
            </a:r>
            <a:r>
              <a:rPr lang="en-US" sz="2400" b="1" dirty="0">
                <a:solidFill>
                  <a:srgbClr val="7030A0"/>
                </a:solidFill>
                <a:latin typeface="Times New Roman" panose="02020603050405020304" pitchFamily="18" charset="0"/>
                <a:cs typeface="Times New Roman" panose="02020603050405020304" pitchFamily="18" charset="0"/>
              </a:rPr>
              <a:t> mRNA </a:t>
            </a:r>
            <a:r>
              <a:rPr lang="en-US" sz="2400" dirty="0">
                <a:solidFill>
                  <a:srgbClr val="7030A0"/>
                </a:solidFill>
                <a:latin typeface="Times New Roman" panose="02020603050405020304" pitchFamily="18" charset="0"/>
                <a:cs typeface="Times New Roman" panose="02020603050405020304" pitchFamily="18" charset="0"/>
              </a:rPr>
              <a:t>produces</a:t>
            </a:r>
            <a:r>
              <a:rPr lang="en-US" sz="2400" b="1" dirty="0">
                <a:solidFill>
                  <a:srgbClr val="7030A0"/>
                </a:solidFill>
                <a:latin typeface="Times New Roman" panose="02020603050405020304" pitchFamily="18" charset="0"/>
                <a:cs typeface="Times New Roman" panose="02020603050405020304" pitchFamily="18" charset="0"/>
              </a:rPr>
              <a:t> a single protein </a:t>
            </a:r>
            <a:r>
              <a:rPr lang="en-US" sz="2400" dirty="0">
                <a:solidFill>
                  <a:srgbClr val="7030A0"/>
                </a:solidFill>
                <a:latin typeface="Times New Roman" panose="02020603050405020304" pitchFamily="18" charset="0"/>
                <a:cs typeface="Times New Roman" panose="02020603050405020304" pitchFamily="18" charset="0"/>
              </a:rPr>
              <a:t>while</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polycistronic</a:t>
            </a:r>
            <a:r>
              <a:rPr lang="en-US" sz="2400" b="1" dirty="0">
                <a:solidFill>
                  <a:srgbClr val="7030A0"/>
                </a:solidFill>
                <a:latin typeface="Times New Roman" panose="02020603050405020304" pitchFamily="18" charset="0"/>
                <a:cs typeface="Times New Roman" panose="02020603050405020304" pitchFamily="18" charset="0"/>
              </a:rPr>
              <a:t> mRNA </a:t>
            </a:r>
            <a:r>
              <a:rPr lang="en-US" sz="2400" dirty="0">
                <a:solidFill>
                  <a:srgbClr val="7030A0"/>
                </a:solidFill>
                <a:latin typeface="Times New Roman" panose="02020603050405020304" pitchFamily="18" charset="0"/>
                <a:cs typeface="Times New Roman" panose="02020603050405020304" pitchFamily="18" charset="0"/>
              </a:rPr>
              <a:t>produces</a:t>
            </a:r>
            <a:r>
              <a:rPr lang="en-US" sz="2400" b="1" dirty="0">
                <a:solidFill>
                  <a:srgbClr val="7030A0"/>
                </a:solidFill>
                <a:latin typeface="Times New Roman" panose="02020603050405020304" pitchFamily="18" charset="0"/>
                <a:cs typeface="Times New Roman" panose="02020603050405020304" pitchFamily="18" charset="0"/>
              </a:rPr>
              <a:t> several proteins that are functionally-related. </a:t>
            </a:r>
            <a:r>
              <a:rPr lang="en-US" sz="2400" dirty="0">
                <a:solidFill>
                  <a:srgbClr val="7030A0"/>
                </a:solidFill>
                <a:latin typeface="Times New Roman" panose="02020603050405020304" pitchFamily="18" charset="0"/>
                <a:cs typeface="Times New Roman" panose="02020603050405020304" pitchFamily="18" charset="0"/>
              </a:rPr>
              <a:t>Furthermore, </a:t>
            </a:r>
            <a:r>
              <a:rPr lang="en-US" sz="2400" dirty="0" smtClean="0">
                <a:solidFill>
                  <a:srgbClr val="7030A0"/>
                </a:solidFill>
                <a:latin typeface="Times New Roman" panose="02020603050405020304" pitchFamily="18" charset="0"/>
                <a:cs typeface="Times New Roman" panose="02020603050405020304" pitchFamily="18" charset="0"/>
              </a:rPr>
              <a:t>eukaryotes</a:t>
            </a:r>
            <a:r>
              <a:rPr lang="en-US" sz="2400" dirty="0">
                <a:solidFill>
                  <a:srgbClr val="7030A0"/>
                </a:solidFill>
                <a:latin typeface="Times New Roman" panose="02020603050405020304" pitchFamily="18" charset="0"/>
                <a:cs typeface="Times New Roman" panose="02020603050405020304" pitchFamily="18" charset="0"/>
              </a:rPr>
              <a:t> have </a:t>
            </a:r>
            <a:r>
              <a:rPr lang="en-US" sz="2400" dirty="0" err="1">
                <a:solidFill>
                  <a:srgbClr val="7030A0"/>
                </a:solidFill>
                <a:latin typeface="Times New Roman" panose="02020603050405020304" pitchFamily="18" charset="0"/>
                <a:cs typeface="Times New Roman" panose="02020603050405020304" pitchFamily="18" charset="0"/>
              </a:rPr>
              <a:t>monocistronic</a:t>
            </a:r>
            <a:r>
              <a:rPr lang="en-US" sz="2400" dirty="0">
                <a:solidFill>
                  <a:srgbClr val="7030A0"/>
                </a:solidFill>
                <a:latin typeface="Times New Roman" panose="02020603050405020304" pitchFamily="18" charset="0"/>
                <a:cs typeface="Times New Roman" panose="02020603050405020304" pitchFamily="18" charset="0"/>
              </a:rPr>
              <a:t> mRNA while </a:t>
            </a:r>
            <a:r>
              <a:rPr lang="en-US" sz="2400" dirty="0" smtClean="0">
                <a:solidFill>
                  <a:srgbClr val="7030A0"/>
                </a:solidFill>
                <a:latin typeface="Times New Roman" panose="02020603050405020304" pitchFamily="18" charset="0"/>
                <a:cs typeface="Times New Roman" panose="02020603050405020304" pitchFamily="18" charset="0"/>
              </a:rPr>
              <a:t>prokaryotes</a:t>
            </a:r>
            <a:r>
              <a:rPr lang="en-US" sz="2400" dirty="0">
                <a:solidFill>
                  <a:srgbClr val="7030A0"/>
                </a:solidFill>
                <a:latin typeface="Times New Roman" panose="02020603050405020304" pitchFamily="18" charset="0"/>
                <a:cs typeface="Times New Roman" panose="02020603050405020304" pitchFamily="18" charset="0"/>
              </a:rPr>
              <a:t> have </a:t>
            </a:r>
            <a:r>
              <a:rPr lang="en-US" sz="2400" dirty="0" err="1">
                <a:solidFill>
                  <a:srgbClr val="7030A0"/>
                </a:solidFill>
                <a:latin typeface="Times New Roman" panose="02020603050405020304" pitchFamily="18" charset="0"/>
                <a:cs typeface="Times New Roman" panose="02020603050405020304" pitchFamily="18" charset="0"/>
              </a:rPr>
              <a:t>polycistronic</a:t>
            </a:r>
            <a:r>
              <a:rPr lang="en-US" sz="2400" dirty="0">
                <a:solidFill>
                  <a:srgbClr val="7030A0"/>
                </a:solidFill>
                <a:latin typeface="Times New Roman" panose="02020603050405020304" pitchFamily="18" charset="0"/>
                <a:cs typeface="Times New Roman" panose="02020603050405020304" pitchFamily="18" charset="0"/>
              </a:rPr>
              <a:t> mRNA</a:t>
            </a:r>
            <a:r>
              <a:rPr lang="en-US" sz="2400" dirty="0" smtClean="0">
                <a:solidFill>
                  <a:srgbClr val="7030A0"/>
                </a:solidFill>
                <a:latin typeface="Times New Roman" panose="02020603050405020304" pitchFamily="18" charset="0"/>
                <a:cs typeface="Times New Roman" panose="02020603050405020304" pitchFamily="18" charset="0"/>
              </a:rPr>
              <a:t>.</a:t>
            </a:r>
            <a:endParaRPr lang="en-US" sz="2400" dirty="0">
              <a:solidFill>
                <a:srgbClr val="7030A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50209" y="198232"/>
            <a:ext cx="8512791" cy="2308324"/>
          </a:xfrm>
          <a:prstGeom prst="rect">
            <a:avLst/>
          </a:prstGeom>
          <a:solidFill>
            <a:schemeClr val="bg1"/>
          </a:solidFill>
        </p:spPr>
        <p:txBody>
          <a:bodyPr wrap="square">
            <a:spAutoFit/>
          </a:bodyPr>
          <a:lstStyle/>
          <a:p>
            <a:pPr algn="just" fontAlgn="base">
              <a:lnSpc>
                <a:spcPct val="150000"/>
              </a:lnSpc>
            </a:pPr>
            <a:r>
              <a:rPr lang="en-US" sz="2400" b="1" dirty="0" err="1">
                <a:solidFill>
                  <a:srgbClr val="7030A0"/>
                </a:solidFill>
                <a:latin typeface="Times New Roman" panose="02020603050405020304" pitchFamily="18" charset="0"/>
                <a:cs typeface="Times New Roman" panose="02020603050405020304" pitchFamily="18" charset="0"/>
              </a:rPr>
              <a:t>Monocistronic</a:t>
            </a:r>
            <a:r>
              <a:rPr lang="en-US" sz="2400" dirty="0">
                <a:solidFill>
                  <a:srgbClr val="7030A0"/>
                </a:solidFill>
                <a:latin typeface="Times New Roman" panose="02020603050405020304" pitchFamily="18" charset="0"/>
                <a:cs typeface="Times New Roman" panose="02020603050405020304" pitchFamily="18" charset="0"/>
              </a:rPr>
              <a:t> and </a:t>
            </a:r>
            <a:r>
              <a:rPr lang="en-US" sz="2400" b="1" dirty="0" err="1">
                <a:solidFill>
                  <a:srgbClr val="7030A0"/>
                </a:solidFill>
                <a:latin typeface="Times New Roman" panose="02020603050405020304" pitchFamily="18" charset="0"/>
                <a:cs typeface="Times New Roman" panose="02020603050405020304" pitchFamily="18" charset="0"/>
              </a:rPr>
              <a:t>polycistronic</a:t>
            </a:r>
            <a:r>
              <a:rPr lang="en-US" sz="2400" b="1" dirty="0">
                <a:solidFill>
                  <a:srgbClr val="7030A0"/>
                </a:solidFill>
                <a:latin typeface="Times New Roman" panose="02020603050405020304" pitchFamily="18" charset="0"/>
                <a:cs typeface="Times New Roman" panose="02020603050405020304" pitchFamily="18" charset="0"/>
              </a:rPr>
              <a:t> mRNA </a:t>
            </a:r>
            <a:r>
              <a:rPr lang="en-US" sz="2400" dirty="0">
                <a:solidFill>
                  <a:srgbClr val="7030A0"/>
                </a:solidFill>
                <a:latin typeface="Times New Roman" panose="02020603050405020304" pitchFamily="18" charset="0"/>
                <a:cs typeface="Times New Roman" panose="02020603050405020304" pitchFamily="18" charset="0"/>
              </a:rPr>
              <a:t>are two types of </a:t>
            </a:r>
            <a:r>
              <a:rPr lang="en-US" sz="2400" dirty="0" smtClean="0">
                <a:solidFill>
                  <a:srgbClr val="7030A0"/>
                </a:solidFill>
                <a:latin typeface="Times New Roman" panose="02020603050405020304" pitchFamily="18" charset="0"/>
                <a:cs typeface="Times New Roman" panose="02020603050405020304" pitchFamily="18" charset="0"/>
              </a:rPr>
              <a:t>mRNA</a:t>
            </a:r>
            <a:r>
              <a:rPr lang="en-US" sz="2400" dirty="0">
                <a:solidFill>
                  <a:srgbClr val="7030A0"/>
                </a:solidFill>
                <a:latin typeface="Times New Roman" panose="02020603050405020304" pitchFamily="18" charset="0"/>
                <a:cs typeface="Times New Roman" panose="02020603050405020304" pitchFamily="18" charset="0"/>
              </a:rPr>
              <a:t> molecules, which can be decoded into polypeptide sequences. Most mRNA are </a:t>
            </a:r>
            <a:r>
              <a:rPr lang="en-US" sz="2400" dirty="0" err="1">
                <a:solidFill>
                  <a:srgbClr val="7030A0"/>
                </a:solidFill>
                <a:latin typeface="Times New Roman" panose="02020603050405020304" pitchFamily="18" charset="0"/>
                <a:cs typeface="Times New Roman" panose="02020603050405020304" pitchFamily="18" charset="0"/>
              </a:rPr>
              <a:t>monocistronic</a:t>
            </a:r>
            <a:r>
              <a:rPr lang="en-US" sz="2400" dirty="0">
                <a:solidFill>
                  <a:srgbClr val="7030A0"/>
                </a:solidFill>
                <a:latin typeface="Times New Roman" panose="02020603050405020304" pitchFamily="18" charset="0"/>
                <a:cs typeface="Times New Roman" panose="02020603050405020304" pitchFamily="18" charset="0"/>
              </a:rPr>
              <a:t> while fewer are </a:t>
            </a:r>
            <a:r>
              <a:rPr lang="en-US" sz="2400" dirty="0" err="1">
                <a:solidFill>
                  <a:srgbClr val="7030A0"/>
                </a:solidFill>
                <a:latin typeface="Times New Roman" panose="02020603050405020304" pitchFamily="18" charset="0"/>
                <a:cs typeface="Times New Roman" panose="02020603050405020304" pitchFamily="18" charset="0"/>
              </a:rPr>
              <a:t>polycistronic</a:t>
            </a:r>
            <a:r>
              <a:rPr lang="en-US" sz="2400" dirty="0">
                <a:solidFill>
                  <a:srgbClr val="7030A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77793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9797"/>
            <a:ext cx="8839200" cy="6204803"/>
          </a:xfrm>
          <a:solidFill>
            <a:schemeClr val="bg1"/>
          </a:solidFill>
        </p:spPr>
        <p:txBody>
          <a:bodyPr>
            <a:noAutofit/>
          </a:bodyPr>
          <a:lstStyle/>
          <a:p>
            <a:pPr marL="0" indent="0" fontAlgn="base">
              <a:lnSpc>
                <a:spcPct val="150000"/>
              </a:lnSpc>
              <a:spcAft>
                <a:spcPts val="800"/>
              </a:spcAft>
              <a:buNone/>
            </a:pPr>
            <a:r>
              <a:rPr lang="en-US" b="1" dirty="0" smtClean="0">
                <a:solidFill>
                  <a:srgbClr val="21242C"/>
                </a:solidFill>
                <a:latin typeface="Times New Roman"/>
                <a:ea typeface="Times New Roman"/>
                <a:cs typeface="Arial"/>
              </a:rPr>
              <a:t>Prokaryotic </a:t>
            </a:r>
            <a:r>
              <a:rPr lang="en-US" b="1" dirty="0">
                <a:solidFill>
                  <a:srgbClr val="21242C"/>
                </a:solidFill>
                <a:latin typeface="Times New Roman"/>
                <a:ea typeface="Times New Roman"/>
                <a:cs typeface="Arial"/>
              </a:rPr>
              <a:t>RNA polymerase</a:t>
            </a:r>
            <a:endParaRPr lang="en-US" sz="2000" dirty="0">
              <a:ea typeface="Calibri"/>
              <a:cs typeface="Arial"/>
            </a:endParaRPr>
          </a:p>
          <a:p>
            <a:pPr algn="just" fontAlgn="base">
              <a:lnSpc>
                <a:spcPct val="150000"/>
              </a:lnSpc>
              <a:spcAft>
                <a:spcPts val="800"/>
              </a:spcAft>
              <a:buFont typeface="Wingdings" panose="05000000000000000000" pitchFamily="2" charset="2"/>
              <a:buChar char="Ø"/>
            </a:pPr>
            <a:r>
              <a:rPr lang="en-US" dirty="0">
                <a:solidFill>
                  <a:srgbClr val="21242C"/>
                </a:solidFill>
                <a:latin typeface="Times New Roman"/>
                <a:ea typeface="Times New Roman"/>
                <a:cs typeface="Arial"/>
              </a:rPr>
              <a:t>Prokaryotes use the same RNA polymerase to transcribe all of their genes. </a:t>
            </a:r>
            <a:endParaRPr lang="en-US" dirty="0" smtClean="0">
              <a:solidFill>
                <a:srgbClr val="21242C"/>
              </a:solidFill>
              <a:latin typeface="Times New Roman"/>
              <a:ea typeface="Times New Roman"/>
              <a:cs typeface="Arial"/>
            </a:endParaRPr>
          </a:p>
          <a:p>
            <a:pPr algn="just" fontAlgn="base">
              <a:lnSpc>
                <a:spcPct val="150000"/>
              </a:lnSpc>
              <a:spcAft>
                <a:spcPts val="800"/>
              </a:spcAft>
              <a:buFont typeface="Wingdings" panose="05000000000000000000" pitchFamily="2" charset="2"/>
              <a:buChar char="Ø"/>
            </a:pPr>
            <a:r>
              <a:rPr lang="en-US" dirty="0" smtClean="0">
                <a:solidFill>
                  <a:srgbClr val="21242C"/>
                </a:solidFill>
                <a:latin typeface="Times New Roman"/>
                <a:ea typeface="Times New Roman"/>
                <a:cs typeface="Arial"/>
              </a:rPr>
              <a:t>In </a:t>
            </a:r>
            <a:r>
              <a:rPr lang="en-US" b="1" i="1" dirty="0">
                <a:solidFill>
                  <a:srgbClr val="FF0000"/>
                </a:solidFill>
                <a:latin typeface="Times New Roman"/>
                <a:ea typeface="Times New Roman"/>
                <a:cs typeface="Arial"/>
              </a:rPr>
              <a:t>E. coli</a:t>
            </a:r>
            <a:r>
              <a:rPr lang="en-US" dirty="0">
                <a:solidFill>
                  <a:srgbClr val="21242C"/>
                </a:solidFill>
                <a:latin typeface="Times New Roman"/>
                <a:ea typeface="Times New Roman"/>
                <a:cs typeface="Arial"/>
              </a:rPr>
              <a:t>, the polymerase is composed of </a:t>
            </a:r>
            <a:r>
              <a:rPr lang="en-US" b="1" dirty="0">
                <a:solidFill>
                  <a:srgbClr val="FF0000"/>
                </a:solidFill>
                <a:latin typeface="Times New Roman"/>
                <a:ea typeface="Times New Roman"/>
                <a:cs typeface="Arial"/>
              </a:rPr>
              <a:t>five polypeptide subunits</a:t>
            </a:r>
            <a:r>
              <a:rPr lang="en-US" dirty="0">
                <a:solidFill>
                  <a:srgbClr val="21242C"/>
                </a:solidFill>
                <a:latin typeface="Times New Roman"/>
                <a:ea typeface="Times New Roman"/>
                <a:cs typeface="Arial"/>
              </a:rPr>
              <a:t>, two of which are identical. Four of these subunits, denoted </a:t>
            </a:r>
            <a:r>
              <a:rPr lang="en-US" b="1" dirty="0">
                <a:solidFill>
                  <a:srgbClr val="FF0000"/>
                </a:solidFill>
                <a:latin typeface="Times New Roman"/>
                <a:ea typeface="Times New Roman"/>
                <a:cs typeface="Arial"/>
              </a:rPr>
              <a:t>α, α, β, and β′ </a:t>
            </a:r>
            <a:r>
              <a:rPr lang="en-US" dirty="0">
                <a:solidFill>
                  <a:srgbClr val="21242C"/>
                </a:solidFill>
                <a:latin typeface="Times New Roman"/>
                <a:ea typeface="Times New Roman"/>
                <a:cs typeface="Arial"/>
              </a:rPr>
              <a:t>comprise the polymerase </a:t>
            </a:r>
            <a:r>
              <a:rPr lang="en-US" b="1" dirty="0">
                <a:solidFill>
                  <a:srgbClr val="FF0000"/>
                </a:solidFill>
                <a:latin typeface="Times New Roman"/>
                <a:ea typeface="Times New Roman"/>
                <a:cs typeface="Arial"/>
              </a:rPr>
              <a:t>core enzyme</a:t>
            </a:r>
            <a:r>
              <a:rPr lang="en-US" dirty="0">
                <a:solidFill>
                  <a:srgbClr val="21242C"/>
                </a:solidFill>
                <a:latin typeface="Times New Roman"/>
                <a:ea typeface="Times New Roman"/>
                <a:cs typeface="Arial"/>
              </a:rPr>
              <a:t>. These subunits assemble every time a gene is transcribed, and they disassemble once transcription is complete. </a:t>
            </a:r>
            <a:endParaRPr lang="en-US" dirty="0" smtClean="0">
              <a:solidFill>
                <a:srgbClr val="21242C"/>
              </a:solidFill>
              <a:latin typeface="Times New Roman"/>
              <a:ea typeface="Times New Roman"/>
              <a:cs typeface="Arial"/>
            </a:endParaRPr>
          </a:p>
        </p:txBody>
      </p:sp>
    </p:spTree>
    <p:extLst>
      <p:ext uri="{BB962C8B-B14F-4D97-AF65-F5344CB8AC3E}">
        <p14:creationId xmlns:p14="http://schemas.microsoft.com/office/powerpoint/2010/main" val="3537809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15945</TotalTime>
  <Words>1207</Words>
  <Application>Microsoft Office PowerPoint</Application>
  <PresentationFormat>On-screen Show (4:3)</PresentationFormat>
  <Paragraphs>66</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 Prokaryotic Transcription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Kalai</dc:creator>
  <cp:lastModifiedBy>Tano 4Tech</cp:lastModifiedBy>
  <cp:revision>284</cp:revision>
  <cp:lastPrinted>2021-10-04T04:39:45Z</cp:lastPrinted>
  <dcterms:created xsi:type="dcterms:W3CDTF">2013-08-21T19:17:07Z</dcterms:created>
  <dcterms:modified xsi:type="dcterms:W3CDTF">2023-05-29T07:27:39Z</dcterms:modified>
</cp:coreProperties>
</file>