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0"/>
  </p:notesMasterIdLst>
  <p:handoutMasterIdLst>
    <p:handoutMasterId r:id="rId11"/>
  </p:handoutMasterIdLst>
  <p:sldIdLst>
    <p:sldId id="256" r:id="rId2"/>
    <p:sldId id="282" r:id="rId3"/>
    <p:sldId id="283" r:id="rId4"/>
    <p:sldId id="284" r:id="rId5"/>
    <p:sldId id="291" r:id="rId6"/>
    <p:sldId id="285" r:id="rId7"/>
    <p:sldId id="286" r:id="rId8"/>
    <p:sldId id="287" r:id="rId9"/>
  </p:sldIdLst>
  <p:sldSz cx="9144000" cy="5143500" type="screen16x9"/>
  <p:notesSz cx="6858000" cy="9144000"/>
  <p:embeddedFontLst>
    <p:embeddedFont>
      <p:font typeface="Lato Black" charset="0"/>
      <p:bold r:id="rId12"/>
      <p:boldItalic r:id="rId13"/>
    </p:embeddedFont>
    <p:embeddedFont>
      <p:font typeface="Lato Light"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F3F7F2A-047F-48AF-89C9-77F948A4228B}">
  <a:tblStyle styleId="{3F3F7F2A-047F-48AF-89C9-77F948A422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110" d="100"/>
          <a:sy n="110" d="100"/>
        </p:scale>
        <p:origin x="-204" y="240"/>
      </p:cViewPr>
      <p:guideLst>
        <p:guide orient="horz" pos="162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584F1-831D-484B-96B5-BCADC0C8C89F}" type="datetimeFigureOut">
              <a:rPr lang="en-US" smtClean="0"/>
              <a:t>10/25/2023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9053C0-0FFB-4199-BCE3-BB1E3FDE49D8}" type="slidenum">
              <a:rPr lang="en-US" smtClean="0"/>
              <a:t>‹#›</a:t>
            </a:fld>
            <a:endParaRPr lang="en-US"/>
          </a:p>
        </p:txBody>
      </p:sp>
    </p:spTree>
    <p:extLst>
      <p:ext uri="{BB962C8B-B14F-4D97-AF65-F5344CB8AC3E}">
        <p14:creationId xmlns:p14="http://schemas.microsoft.com/office/powerpoint/2010/main" val="54767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428661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3165" y="1424069"/>
            <a:ext cx="9157394" cy="3719422"/>
            <a:chOff x="187960" y="1453515"/>
            <a:chExt cx="3861435" cy="1568450"/>
          </a:xfrm>
        </p:grpSpPr>
        <p:sp>
          <p:nvSpPr>
            <p:cNvPr id="11" name="Google Shape;11;p2"/>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2" name="Google Shape;12;p2"/>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3" name="Google Shape;13;p2"/>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14" name="Google Shape;14;p2"/>
          <p:cNvSpPr txBox="1">
            <a:spLocks noGrp="1"/>
          </p:cNvSpPr>
          <p:nvPr>
            <p:ph type="ctrTitle"/>
          </p:nvPr>
        </p:nvSpPr>
        <p:spPr>
          <a:xfrm>
            <a:off x="1034303" y="925025"/>
            <a:ext cx="7075500" cy="11598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
        <p:cNvGrpSpPr/>
        <p:nvPr/>
      </p:nvGrpSpPr>
      <p:grpSpPr>
        <a:xfrm>
          <a:off x="0" y="0"/>
          <a:ext cx="0" cy="0"/>
          <a:chOff x="0" y="0"/>
          <a:chExt cx="0" cy="0"/>
        </a:xfrm>
      </p:grpSpPr>
      <p:grpSp>
        <p:nvGrpSpPr>
          <p:cNvPr id="34" name="Google Shape;34;p5"/>
          <p:cNvGrpSpPr/>
          <p:nvPr/>
        </p:nvGrpSpPr>
        <p:grpSpPr>
          <a:xfrm rot="-5400000" flipH="1">
            <a:off x="5520166" y="1530302"/>
            <a:ext cx="5154243" cy="2093410"/>
            <a:chOff x="187960" y="1453515"/>
            <a:chExt cx="3861435" cy="1568450"/>
          </a:xfrm>
        </p:grpSpPr>
        <p:sp>
          <p:nvSpPr>
            <p:cNvPr id="35" name="Google Shape;35;p5"/>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6" name="Google Shape;36;p5"/>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7" name="Google Shape;37;p5"/>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38" name="Google Shape;38;p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0" name="Google Shape;40;p5"/>
          <p:cNvSpPr txBox="1">
            <a:spLocks noGrp="1"/>
          </p:cNvSpPr>
          <p:nvPr>
            <p:ph type="sldNum" idx="12"/>
          </p:nvPr>
        </p:nvSpPr>
        <p:spPr>
          <a:xfrm>
            <a:off x="8480583"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marL="914400" lvl="1"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marL="1371600" lvl="2"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marL="1828800" lvl="3"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marL="2286000" lvl="4"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marL="2743200" lvl="5"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marL="3200400" lvl="6"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marL="3657600" lvl="7"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marL="4114800" lvl="8"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3"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Lato Light"/>
                <a:ea typeface="Lato Light"/>
                <a:cs typeface="Lato Light"/>
                <a:sym typeface="Lato Light"/>
              </a:defRPr>
            </a:lvl1pPr>
            <a:lvl2pPr lvl="1" algn="r" rtl="0">
              <a:buNone/>
              <a:defRPr sz="1300">
                <a:solidFill>
                  <a:schemeClr val="lt1"/>
                </a:solidFill>
                <a:latin typeface="Lato Light"/>
                <a:ea typeface="Lato Light"/>
                <a:cs typeface="Lato Light"/>
                <a:sym typeface="Lato Light"/>
              </a:defRPr>
            </a:lvl2pPr>
            <a:lvl3pPr lvl="2" algn="r" rtl="0">
              <a:buNone/>
              <a:defRPr sz="1300">
                <a:solidFill>
                  <a:schemeClr val="lt1"/>
                </a:solidFill>
                <a:latin typeface="Lato Light"/>
                <a:ea typeface="Lato Light"/>
                <a:cs typeface="Lato Light"/>
                <a:sym typeface="Lato Light"/>
              </a:defRPr>
            </a:lvl3pPr>
            <a:lvl4pPr lvl="3" algn="r" rtl="0">
              <a:buNone/>
              <a:defRPr sz="1300">
                <a:solidFill>
                  <a:schemeClr val="lt1"/>
                </a:solidFill>
                <a:latin typeface="Lato Light"/>
                <a:ea typeface="Lato Light"/>
                <a:cs typeface="Lato Light"/>
                <a:sym typeface="Lato Light"/>
              </a:defRPr>
            </a:lvl4pPr>
            <a:lvl5pPr lvl="4" algn="r" rtl="0">
              <a:buNone/>
              <a:defRPr sz="1300">
                <a:solidFill>
                  <a:schemeClr val="lt1"/>
                </a:solidFill>
                <a:latin typeface="Lato Light"/>
                <a:ea typeface="Lato Light"/>
                <a:cs typeface="Lato Light"/>
                <a:sym typeface="Lato Light"/>
              </a:defRPr>
            </a:lvl5pPr>
            <a:lvl6pPr lvl="5" algn="r" rtl="0">
              <a:buNone/>
              <a:defRPr sz="1300">
                <a:solidFill>
                  <a:schemeClr val="lt1"/>
                </a:solidFill>
                <a:latin typeface="Lato Light"/>
                <a:ea typeface="Lato Light"/>
                <a:cs typeface="Lato Light"/>
                <a:sym typeface="Lato Light"/>
              </a:defRPr>
            </a:lvl6pPr>
            <a:lvl7pPr lvl="6" algn="r" rtl="0">
              <a:buNone/>
              <a:defRPr sz="1300">
                <a:solidFill>
                  <a:schemeClr val="lt1"/>
                </a:solidFill>
                <a:latin typeface="Lato Light"/>
                <a:ea typeface="Lato Light"/>
                <a:cs typeface="Lato Light"/>
                <a:sym typeface="Lato Light"/>
              </a:defRPr>
            </a:lvl7pPr>
            <a:lvl8pPr lvl="7" algn="r" rtl="0">
              <a:buNone/>
              <a:defRPr sz="1300">
                <a:solidFill>
                  <a:schemeClr val="lt1"/>
                </a:solidFill>
                <a:latin typeface="Lato Light"/>
                <a:ea typeface="Lato Light"/>
                <a:cs typeface="Lato Light"/>
                <a:sym typeface="Lato Light"/>
              </a:defRPr>
            </a:lvl8pPr>
            <a:lvl9pPr lvl="8" algn="r" rtl="0">
              <a:buNone/>
              <a:defRPr sz="13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extBox 1"/>
          <p:cNvSpPr txBox="1"/>
          <p:nvPr/>
        </p:nvSpPr>
        <p:spPr>
          <a:xfrm>
            <a:off x="3352800" y="116472"/>
            <a:ext cx="2514600" cy="369332"/>
          </a:xfrm>
          <a:prstGeom prst="rect">
            <a:avLst/>
          </a:prstGeom>
          <a:noFill/>
        </p:spPr>
        <p:txBody>
          <a:bodyPr wrap="square" rtlCol="0">
            <a:spAutoFit/>
          </a:bodyPr>
          <a:lstStyle/>
          <a:p>
            <a:r>
              <a:rPr lang="en-US" sz="1800" b="1" i="1" dirty="0" smtClean="0">
                <a:solidFill>
                  <a:srgbClr val="0070C0"/>
                </a:solidFill>
                <a:latin typeface="+mn-lt"/>
              </a:rPr>
              <a:t>Composite Materials</a:t>
            </a:r>
            <a:endParaRPr lang="en-US" sz="1800" b="1" i="1" dirty="0">
              <a:solidFill>
                <a:srgbClr val="0070C0"/>
              </a:solidFill>
              <a:latin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90" t="27474" r="24231" b="25130"/>
          <a:stretch/>
        </p:blipFill>
        <p:spPr bwMode="auto">
          <a:xfrm>
            <a:off x="990600" y="742950"/>
            <a:ext cx="712909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7"/>
        <p:cNvGrpSpPr/>
        <p:nvPr/>
      </p:nvGrpSpPr>
      <p:grpSpPr>
        <a:xfrm>
          <a:off x="0" y="0"/>
          <a:ext cx="0" cy="0"/>
          <a:chOff x="0" y="0"/>
          <a:chExt cx="0" cy="0"/>
        </a:xfrm>
      </p:grpSpPr>
      <p:sp>
        <p:nvSpPr>
          <p:cNvPr id="4" name="TextBox 3"/>
          <p:cNvSpPr txBox="1"/>
          <p:nvPr/>
        </p:nvSpPr>
        <p:spPr>
          <a:xfrm>
            <a:off x="3381375" y="377309"/>
            <a:ext cx="2133600" cy="369332"/>
          </a:xfrm>
          <a:prstGeom prst="rect">
            <a:avLst/>
          </a:prstGeom>
          <a:noFill/>
        </p:spPr>
        <p:txBody>
          <a:bodyPr wrap="square" rtlCol="0">
            <a:spAutoFit/>
          </a:bodyPr>
          <a:lstStyle/>
          <a:p>
            <a:r>
              <a:rPr lang="en-US" sz="1800" b="1" i="1" dirty="0" smtClean="0">
                <a:solidFill>
                  <a:srgbClr val="0070C0"/>
                </a:solidFill>
                <a:latin typeface="+mn-lt"/>
              </a:rPr>
              <a:t>Matrix Materials</a:t>
            </a:r>
            <a:endParaRPr lang="en-US" sz="1800" b="1" i="1" dirty="0">
              <a:solidFill>
                <a:srgbClr val="0070C0"/>
              </a:solidFill>
              <a:latin typeface="+mn-lt"/>
            </a:endParaRPr>
          </a:p>
        </p:txBody>
      </p:sp>
      <p:grpSp>
        <p:nvGrpSpPr>
          <p:cNvPr id="3" name="Group 2"/>
          <p:cNvGrpSpPr/>
          <p:nvPr/>
        </p:nvGrpSpPr>
        <p:grpSpPr>
          <a:xfrm>
            <a:off x="276224" y="1047750"/>
            <a:ext cx="7972425" cy="2867025"/>
            <a:chOff x="304800" y="1200150"/>
            <a:chExt cx="7972425" cy="2867025"/>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400" t="16536" r="19326" b="44271"/>
            <a:stretch/>
          </p:blipFill>
          <p:spPr bwMode="auto">
            <a:xfrm>
              <a:off x="304800" y="1200150"/>
              <a:ext cx="79724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7175" y="3667125"/>
              <a:ext cx="457200" cy="304800"/>
            </a:xfrm>
            <a:prstGeom prst="rect">
              <a:avLst/>
            </a:prstGeom>
            <a:noFill/>
          </p:spPr>
          <p:txBody>
            <a:bodyPr wrap="square" rtlCol="0">
              <a:spAutoFit/>
            </a:bodyPr>
            <a:lstStyle/>
            <a:p>
              <a:r>
                <a:rPr lang="en-US" dirty="0" smtClean="0"/>
                <a:t>.</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2" name="TextBox 1"/>
          <p:cNvSpPr txBox="1"/>
          <p:nvPr/>
        </p:nvSpPr>
        <p:spPr>
          <a:xfrm>
            <a:off x="390525" y="971550"/>
            <a:ext cx="8382000" cy="369332"/>
          </a:xfrm>
          <a:prstGeom prst="rect">
            <a:avLst/>
          </a:prstGeom>
          <a:noFill/>
        </p:spPr>
        <p:txBody>
          <a:bodyPr wrap="square" rtlCol="0">
            <a:spAutoFit/>
          </a:bodyPr>
          <a:lstStyle/>
          <a:p>
            <a:r>
              <a:rPr lang="en-US" sz="1800" b="1" i="1" dirty="0" smtClean="0">
                <a:solidFill>
                  <a:schemeClr val="bg2"/>
                </a:solidFill>
                <a:latin typeface="+mn-lt"/>
              </a:rPr>
              <a:t>The matrix can be referred to as the following characteristic behavior:    </a:t>
            </a:r>
            <a:endParaRPr lang="en-US" sz="1800" b="1" i="1" dirty="0">
              <a:solidFill>
                <a:schemeClr val="bg2"/>
              </a:solidFill>
              <a:latin typeface="+mn-lt"/>
            </a:endParaRPr>
          </a:p>
        </p:txBody>
      </p:sp>
      <p:grpSp>
        <p:nvGrpSpPr>
          <p:cNvPr id="4" name="Group 3"/>
          <p:cNvGrpSpPr/>
          <p:nvPr/>
        </p:nvGrpSpPr>
        <p:grpSpPr>
          <a:xfrm>
            <a:off x="838200" y="1737212"/>
            <a:ext cx="7486650" cy="1175237"/>
            <a:chOff x="609600" y="866775"/>
            <a:chExt cx="7486650" cy="1175237"/>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47" t="55078" r="14714" b="28987"/>
            <a:stretch/>
          </p:blipFill>
          <p:spPr bwMode="auto">
            <a:xfrm>
              <a:off x="609600" y="866775"/>
              <a:ext cx="7486650" cy="11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24550" y="1737212"/>
              <a:ext cx="381000" cy="304800"/>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2143570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2" name="TextBox 1"/>
          <p:cNvSpPr txBox="1"/>
          <p:nvPr/>
        </p:nvSpPr>
        <p:spPr>
          <a:xfrm>
            <a:off x="3124200" y="133350"/>
            <a:ext cx="2514600" cy="369332"/>
          </a:xfrm>
          <a:prstGeom prst="rect">
            <a:avLst/>
          </a:prstGeom>
          <a:noFill/>
        </p:spPr>
        <p:txBody>
          <a:bodyPr wrap="square" rtlCol="0">
            <a:spAutoFit/>
          </a:bodyPr>
          <a:lstStyle/>
          <a:p>
            <a:r>
              <a:rPr lang="en-US" sz="1800" b="1" i="1" dirty="0" smtClean="0">
                <a:solidFill>
                  <a:srgbClr val="0070C0"/>
                </a:solidFill>
                <a:latin typeface="+mn-lt"/>
              </a:rPr>
              <a:t>Reinforced Materials</a:t>
            </a:r>
            <a:endParaRPr lang="en-US" sz="1800" b="1" i="1" dirty="0">
              <a:solidFill>
                <a:srgbClr val="0070C0"/>
              </a:solidFill>
              <a:latin typeface="+mn-lt"/>
            </a:endParaRPr>
          </a:p>
        </p:txBody>
      </p:sp>
      <p:sp>
        <p:nvSpPr>
          <p:cNvPr id="3" name="Rectangle 2"/>
          <p:cNvSpPr/>
          <p:nvPr/>
        </p:nvSpPr>
        <p:spPr>
          <a:xfrm>
            <a:off x="304800" y="530442"/>
            <a:ext cx="8229600" cy="4613058"/>
          </a:xfrm>
          <a:prstGeom prst="rect">
            <a:avLst/>
          </a:prstGeom>
        </p:spPr>
        <p:txBody>
          <a:bodyPr wrap="square">
            <a:spAutoFit/>
          </a:bodyPr>
          <a:lstStyle/>
          <a:p>
            <a:pPr algn="just">
              <a:lnSpc>
                <a:spcPct val="150000"/>
              </a:lnSpc>
            </a:pPr>
            <a:r>
              <a:rPr lang="en-US" sz="1600" dirty="0" smtClean="0"/>
              <a:t>      </a:t>
            </a:r>
            <a:r>
              <a:rPr lang="en-US" sz="1800" dirty="0" smtClean="0">
                <a:latin typeface="Times New Roman" pitchFamily="18" charset="0"/>
                <a:cs typeface="Times New Roman" pitchFamily="18" charset="0"/>
              </a:rPr>
              <a:t>Reinforcement </a:t>
            </a:r>
            <a:r>
              <a:rPr lang="en-US" sz="1800" dirty="0">
                <a:latin typeface="Times New Roman" pitchFamily="18" charset="0"/>
                <a:cs typeface="Times New Roman" pitchFamily="18" charset="0"/>
              </a:rPr>
              <a:t>materials are the constituents inside the composites, as the word refers, which supply the strength that produces the composite. Reinforcements that totalize the matrix properties to be stiffer and stronger than the base material. The reinforced material increases the stiffness, strength, and resistance to corrosion. The most effective reinforced material is ceramic particles, which are used for aluminum and its alloy to improve the mechanical and other properties. The ceramic reinforcements are generally carbides, borides or oxides. The manufacturing process, such as size, shape, and chemical convergence with a matrix material of reinforcement materials impact their microstructure, tribology, physical and other favorite properties of the composites. Figure 1 shows the structure type of composite material.</a:t>
            </a:r>
          </a:p>
          <a:p>
            <a:pPr algn="just">
              <a:lnSpc>
                <a:spcPct val="150000"/>
              </a:lnSpc>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143570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60" t="22917" r="28843" b="7552"/>
          <a:stretch/>
        </p:blipFill>
        <p:spPr bwMode="auto">
          <a:xfrm>
            <a:off x="993169" y="135608"/>
            <a:ext cx="6931631" cy="456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51406" y="4629150"/>
            <a:ext cx="4806594" cy="369332"/>
          </a:xfrm>
          <a:prstGeom prst="rect">
            <a:avLst/>
          </a:prstGeom>
        </p:spPr>
        <p:txBody>
          <a:bodyPr wrap="square">
            <a:spAutoFit/>
          </a:bodyPr>
          <a:lstStyle/>
          <a:p>
            <a:r>
              <a:rPr lang="en-US" sz="1800" dirty="0" smtClean="0">
                <a:solidFill>
                  <a:srgbClr val="00B050"/>
                </a:solidFill>
              </a:rPr>
              <a:t>Figure 1 </a:t>
            </a:r>
            <a:r>
              <a:rPr lang="en-US" sz="1800" dirty="0">
                <a:solidFill>
                  <a:srgbClr val="00B050"/>
                </a:solidFill>
              </a:rPr>
              <a:t>Structure type of composite </a:t>
            </a:r>
            <a:r>
              <a:rPr lang="en-US" sz="1800" dirty="0" smtClean="0">
                <a:solidFill>
                  <a:srgbClr val="00B050"/>
                </a:solidFill>
              </a:rPr>
              <a:t>material. </a:t>
            </a:r>
            <a:endParaRPr lang="en-US" sz="1800" dirty="0">
              <a:solidFill>
                <a:srgbClr val="00B050"/>
              </a:solidFill>
            </a:endParaRPr>
          </a:p>
        </p:txBody>
      </p:sp>
    </p:spTree>
    <p:extLst>
      <p:ext uri="{BB962C8B-B14F-4D97-AF65-F5344CB8AC3E}">
        <p14:creationId xmlns:p14="http://schemas.microsoft.com/office/powerpoint/2010/main" val="562433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1" t="56526" r="22035" b="14714"/>
          <a:stretch/>
        </p:blipFill>
        <p:spPr bwMode="auto">
          <a:xfrm>
            <a:off x="762000" y="2047875"/>
            <a:ext cx="7086600" cy="153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590550"/>
            <a:ext cx="7343775" cy="1338828"/>
          </a:xfrm>
          <a:prstGeom prst="rect">
            <a:avLst/>
          </a:prstGeom>
        </p:spPr>
        <p:txBody>
          <a:bodyPr wrap="square">
            <a:spAutoFit/>
          </a:bodyPr>
          <a:lstStyle/>
          <a:p>
            <a:pPr algn="just">
              <a:lnSpc>
                <a:spcPct val="150000"/>
              </a:lnSpc>
            </a:pPr>
            <a:r>
              <a:rPr lang="en-US" sz="1800" dirty="0">
                <a:solidFill>
                  <a:srgbClr val="0070C0"/>
                </a:solidFill>
                <a:latin typeface="Times New Roman" pitchFamily="18" charset="0"/>
                <a:cs typeface="Times New Roman" pitchFamily="18" charset="0"/>
              </a:rPr>
              <a:t>Figure </a:t>
            </a:r>
            <a:r>
              <a:rPr lang="en-US" sz="1800" dirty="0" smtClean="0">
                <a:solidFill>
                  <a:srgbClr val="0070C0"/>
                </a:solidFill>
                <a:latin typeface="Times New Roman" pitchFamily="18" charset="0"/>
                <a:cs typeface="Times New Roman" pitchFamily="18" charset="0"/>
              </a:rPr>
              <a:t>2 and 3 </a:t>
            </a:r>
            <a:r>
              <a:rPr lang="en-US" sz="1800" dirty="0">
                <a:solidFill>
                  <a:srgbClr val="0070C0"/>
                </a:solidFill>
                <a:latin typeface="Times New Roman" pitchFamily="18" charset="0"/>
                <a:cs typeface="Times New Roman" pitchFamily="18" charset="0"/>
              </a:rPr>
              <a:t>show the most flow chart and common forms of reinforcement materials and the reinforcing phase can be referred to the behavior of the following feature: </a:t>
            </a:r>
          </a:p>
        </p:txBody>
      </p:sp>
      <p:sp>
        <p:nvSpPr>
          <p:cNvPr id="3" name="TextBox 2"/>
          <p:cNvSpPr txBox="1"/>
          <p:nvPr/>
        </p:nvSpPr>
        <p:spPr>
          <a:xfrm>
            <a:off x="2667000" y="3257550"/>
            <a:ext cx="2514600" cy="307777"/>
          </a:xfrm>
          <a:prstGeom prst="rect">
            <a:avLst/>
          </a:prstGeom>
          <a:solidFill>
            <a:schemeClr val="bg1"/>
          </a:solidFill>
        </p:spPr>
        <p:txBody>
          <a:bodyPr wrap="square" rtlCol="0">
            <a:spAutoFit/>
          </a:bodyPr>
          <a:lstStyle/>
          <a:p>
            <a:endParaRPr lang="en-US" dirty="0" smtClean="0"/>
          </a:p>
        </p:txBody>
      </p:sp>
      <p:grpSp>
        <p:nvGrpSpPr>
          <p:cNvPr id="10" name="Group 9"/>
          <p:cNvGrpSpPr/>
          <p:nvPr/>
        </p:nvGrpSpPr>
        <p:grpSpPr>
          <a:xfrm>
            <a:off x="685800" y="2097066"/>
            <a:ext cx="7086600" cy="1541484"/>
            <a:chOff x="685800" y="2097066"/>
            <a:chExt cx="7086600" cy="1541484"/>
          </a:xfrm>
        </p:grpSpPr>
        <p:grpSp>
          <p:nvGrpSpPr>
            <p:cNvPr id="8" name="Group 7"/>
            <p:cNvGrpSpPr/>
            <p:nvPr/>
          </p:nvGrpSpPr>
          <p:grpSpPr>
            <a:xfrm>
              <a:off x="685800" y="2097066"/>
              <a:ext cx="7086600" cy="1541484"/>
              <a:chOff x="762000" y="2023843"/>
              <a:chExt cx="7086600" cy="1533087"/>
            </a:xfrm>
          </p:grpSpPr>
          <p:grpSp>
            <p:nvGrpSpPr>
              <p:cNvPr id="4" name="Group 3"/>
              <p:cNvGrpSpPr/>
              <p:nvPr/>
            </p:nvGrpSpPr>
            <p:grpSpPr>
              <a:xfrm>
                <a:off x="762000" y="2023843"/>
                <a:ext cx="7086600" cy="1533087"/>
                <a:chOff x="762000" y="2023843"/>
                <a:chExt cx="7086600" cy="1533087"/>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1" t="56526" r="22035" b="14714"/>
                <a:stretch/>
              </p:blipFill>
              <p:spPr bwMode="auto">
                <a:xfrm>
                  <a:off x="762000" y="2023843"/>
                  <a:ext cx="7086600" cy="153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67000" y="3233518"/>
                  <a:ext cx="2514600" cy="307777"/>
                </a:xfrm>
                <a:prstGeom prst="rect">
                  <a:avLst/>
                </a:prstGeom>
                <a:solidFill>
                  <a:schemeClr val="bg1"/>
                </a:solidFill>
              </p:spPr>
              <p:txBody>
                <a:bodyPr wrap="square" rtlCol="0">
                  <a:spAutoFit/>
                </a:bodyPr>
                <a:lstStyle/>
                <a:p>
                  <a:endParaRPr lang="en-US" dirty="0" smtClean="0"/>
                </a:p>
              </p:txBody>
            </p:sp>
          </p:grpSp>
          <p:sp>
            <p:nvSpPr>
              <p:cNvPr id="5" name="TextBox 4"/>
              <p:cNvSpPr txBox="1"/>
              <p:nvPr/>
            </p:nvSpPr>
            <p:spPr>
              <a:xfrm>
                <a:off x="2552700" y="3216473"/>
                <a:ext cx="228600" cy="307777"/>
              </a:xfrm>
              <a:prstGeom prst="rect">
                <a:avLst/>
              </a:prstGeom>
              <a:noFill/>
            </p:spPr>
            <p:txBody>
              <a:bodyPr wrap="square" rtlCol="0">
                <a:spAutoFit/>
              </a:bodyPr>
              <a:lstStyle/>
              <a:p>
                <a:r>
                  <a:rPr lang="en-US" dirty="0"/>
                  <a:t>.</a:t>
                </a:r>
              </a:p>
            </p:txBody>
          </p:sp>
        </p:grpSp>
        <p:sp>
          <p:nvSpPr>
            <p:cNvPr id="9" name="TextBox 8"/>
            <p:cNvSpPr txBox="1"/>
            <p:nvPr/>
          </p:nvSpPr>
          <p:spPr>
            <a:xfrm>
              <a:off x="933450" y="2494032"/>
              <a:ext cx="3581400" cy="353943"/>
            </a:xfrm>
            <a:prstGeom prst="rect">
              <a:avLst/>
            </a:prstGeom>
            <a:solidFill>
              <a:schemeClr val="bg1"/>
            </a:solidFill>
          </p:spPr>
          <p:txBody>
            <a:bodyPr wrap="square" rtlCol="0">
              <a:spAutoFit/>
            </a:bodyPr>
            <a:lstStyle/>
            <a:p>
              <a:r>
                <a:rPr lang="en-US" sz="1700" dirty="0">
                  <a:latin typeface="Times New Roman" pitchFamily="18" charset="0"/>
                  <a:cs typeface="Times New Roman" pitchFamily="18" charset="0"/>
                </a:rPr>
                <a:t>c</a:t>
              </a:r>
              <a:r>
                <a:rPr lang="en-US" sz="1700" dirty="0" smtClean="0">
                  <a:latin typeface="Times New Roman" pitchFamily="18" charset="0"/>
                  <a:cs typeface="Times New Roman" pitchFamily="18" charset="0"/>
                </a:rPr>
                <a:t>ontinuous and discontinuous forms.</a:t>
              </a:r>
              <a:endParaRPr lang="en-US" sz="17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143570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t="16797" r="32795" b="6120"/>
          <a:stretch/>
        </p:blipFill>
        <p:spPr bwMode="auto">
          <a:xfrm>
            <a:off x="1793469" y="133350"/>
            <a:ext cx="5369331" cy="460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4717018"/>
            <a:ext cx="6019800" cy="369332"/>
          </a:xfrm>
          <a:prstGeom prst="rect">
            <a:avLst/>
          </a:prstGeom>
        </p:spPr>
        <p:txBody>
          <a:bodyPr wrap="square">
            <a:spAutoFit/>
          </a:bodyPr>
          <a:lstStyle/>
          <a:p>
            <a:r>
              <a:rPr lang="en-US" sz="1800" dirty="0" smtClean="0">
                <a:solidFill>
                  <a:srgbClr val="00B050"/>
                </a:solidFill>
              </a:rPr>
              <a:t>Figure 2 </a:t>
            </a:r>
            <a:r>
              <a:rPr lang="en-US" sz="1800" dirty="0">
                <a:solidFill>
                  <a:srgbClr val="00B050"/>
                </a:solidFill>
              </a:rPr>
              <a:t>Flow chart structure of reinforcement </a:t>
            </a:r>
            <a:r>
              <a:rPr lang="en-US" sz="1800" dirty="0" smtClean="0">
                <a:solidFill>
                  <a:srgbClr val="00B050"/>
                </a:solidFill>
              </a:rPr>
              <a:t>materials</a:t>
            </a:r>
            <a:r>
              <a:rPr lang="en-US" dirty="0" smtClean="0"/>
              <a:t>. </a:t>
            </a:r>
            <a:endParaRPr lang="en-US" dirty="0"/>
          </a:p>
        </p:txBody>
      </p:sp>
    </p:spTree>
    <p:extLst>
      <p:ext uri="{BB962C8B-B14F-4D97-AF65-F5344CB8AC3E}">
        <p14:creationId xmlns:p14="http://schemas.microsoft.com/office/powerpoint/2010/main" val="2143570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50" t="31381" r="34188" b="13150"/>
          <a:stretch/>
        </p:blipFill>
        <p:spPr bwMode="auto">
          <a:xfrm>
            <a:off x="752877" y="68818"/>
            <a:ext cx="710484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7400" y="4705350"/>
            <a:ext cx="5105400" cy="369332"/>
          </a:xfrm>
          <a:prstGeom prst="rect">
            <a:avLst/>
          </a:prstGeom>
        </p:spPr>
        <p:txBody>
          <a:bodyPr wrap="square">
            <a:spAutoFit/>
          </a:bodyPr>
          <a:lstStyle/>
          <a:p>
            <a:r>
              <a:rPr lang="en-US" sz="1800" dirty="0" smtClean="0">
                <a:solidFill>
                  <a:srgbClr val="00B050"/>
                </a:solidFill>
              </a:rPr>
              <a:t> Figure 3 Common forms of reinforcement. </a:t>
            </a:r>
            <a:r>
              <a:rPr lang="en-US" dirty="0" smtClean="0"/>
              <a:t> </a:t>
            </a:r>
            <a:endParaRPr lang="en-US" dirty="0"/>
          </a:p>
        </p:txBody>
      </p:sp>
    </p:spTree>
    <p:extLst>
      <p:ext uri="{BB962C8B-B14F-4D97-AF65-F5344CB8AC3E}">
        <p14:creationId xmlns:p14="http://schemas.microsoft.com/office/powerpoint/2010/main" val="2143570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lvia template">
  <a:themeElements>
    <a:clrScheme name="Custom 347">
      <a:dk1>
        <a:srgbClr val="222222"/>
      </a:dk1>
      <a:lt1>
        <a:srgbClr val="FFFFFF"/>
      </a:lt1>
      <a:dk2>
        <a:srgbClr val="111111"/>
      </a:dk2>
      <a:lt2>
        <a:srgbClr val="FFFFF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216</Words>
  <Application>Microsoft Office PowerPoint</Application>
  <PresentationFormat>On-screen Show (16:9)</PresentationFormat>
  <Paragraphs>13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Lato Black</vt:lpstr>
      <vt:lpstr>Lato Light</vt:lpstr>
      <vt:lpstr>Times New Roman</vt:lpstr>
      <vt:lpstr>Silvia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fakhir rozhbiany</dc:creator>
  <cp:lastModifiedBy>DR.Ahmed Saker</cp:lastModifiedBy>
  <cp:revision>111</cp:revision>
  <dcterms:modified xsi:type="dcterms:W3CDTF">2023-10-25T20:46:12Z</dcterms:modified>
</cp:coreProperties>
</file>