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94" r:id="rId3"/>
    <p:sldId id="304" r:id="rId4"/>
    <p:sldId id="303" r:id="rId5"/>
    <p:sldId id="302" r:id="rId6"/>
    <p:sldId id="301" r:id="rId7"/>
    <p:sldId id="299" r:id="rId8"/>
    <p:sldId id="300" r:id="rId9"/>
    <p:sldId id="297" r:id="rId10"/>
    <p:sldId id="298" r:id="rId11"/>
    <p:sldId id="305" r:id="rId12"/>
    <p:sldId id="308" r:id="rId13"/>
    <p:sldId id="307" r:id="rId14"/>
    <p:sldId id="306" r:id="rId15"/>
    <p:sldId id="337" r:id="rId16"/>
    <p:sldId id="336" r:id="rId17"/>
    <p:sldId id="335" r:id="rId18"/>
    <p:sldId id="334" r:id="rId19"/>
    <p:sldId id="333" r:id="rId20"/>
    <p:sldId id="332" r:id="rId21"/>
    <p:sldId id="331" r:id="rId22"/>
    <p:sldId id="330" r:id="rId23"/>
    <p:sldId id="329" r:id="rId24"/>
    <p:sldId id="328" r:id="rId25"/>
    <p:sldId id="345" r:id="rId26"/>
    <p:sldId id="344" r:id="rId27"/>
    <p:sldId id="343" r:id="rId28"/>
    <p:sldId id="342" r:id="rId29"/>
    <p:sldId id="341" r:id="rId30"/>
    <p:sldId id="340" r:id="rId31"/>
    <p:sldId id="339" r:id="rId32"/>
    <p:sldId id="338" r:id="rId33"/>
    <p:sldId id="327" r:id="rId34"/>
    <p:sldId id="360" r:id="rId35"/>
    <p:sldId id="410" r:id="rId36"/>
    <p:sldId id="367" r:id="rId37"/>
    <p:sldId id="366" r:id="rId38"/>
    <p:sldId id="44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5/26/2019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5/26/2019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t>مواد فقه اللغة</a:t>
            </a:r>
            <a:br>
              <a:rPr lang="ar-IQ" dirty="0" smtClean="0"/>
            </a:br>
            <a:r>
              <a:rPr lang="ar-IQ" dirty="0" smtClean="0"/>
              <a:t>المرحلة الرابعة </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19912"/>
          </a:xfrm>
        </p:spPr>
        <p:txBody>
          <a:bodyPr>
            <a:normAutofit/>
          </a:bodyPr>
          <a:lstStyle/>
          <a:p>
            <a:r>
              <a:rPr lang="ar-SA" b="1" dirty="0" smtClean="0"/>
              <a:t>فرضيات أخرى حول نشأة اللغة الإنسانية</a:t>
            </a:r>
            <a:endParaRPr lang="ar-IQ" dirty="0"/>
          </a:p>
        </p:txBody>
      </p:sp>
      <p:sp>
        <p:nvSpPr>
          <p:cNvPr id="3" name="Content Placeholder 2"/>
          <p:cNvSpPr>
            <a:spLocks noGrp="1"/>
          </p:cNvSpPr>
          <p:nvPr>
            <p:ph idx="1"/>
          </p:nvPr>
        </p:nvSpPr>
        <p:spPr>
          <a:xfrm>
            <a:off x="457200" y="1295400"/>
            <a:ext cx="8229600" cy="5029200"/>
          </a:xfrm>
        </p:spPr>
        <p:txBody>
          <a:bodyPr/>
          <a:lstStyle/>
          <a:p>
            <a:r>
              <a:rPr lang="ar-SA" b="1" dirty="0" smtClean="0"/>
              <a:t>نظرية الأصوات التعجبية العاطفية فو-فو (</a:t>
            </a:r>
            <a:r>
              <a:rPr lang="en-US" dirty="0" err="1" smtClean="0"/>
              <a:t>Phoo-phoo</a:t>
            </a:r>
            <a:r>
              <a:rPr lang="ar-SA" b="1" dirty="0" smtClean="0"/>
              <a:t>): نظرية فو-فو ، افترضت أنَّ الكلام يمثل التراكمات العاطفية والصوت يعبر عنها وذلك نتيجة ألم, سرور, أو مفاجأة ... وما إلى ذلك.</a:t>
            </a:r>
            <a:endParaRPr lang="ar-IQ" b="1" dirty="0" smtClean="0"/>
          </a:p>
          <a:p>
            <a:r>
              <a:rPr lang="ar-SA" b="1" dirty="0" smtClean="0"/>
              <a:t>نظرية محاكاة الأصوات معانيها دينغ-دونغ (</a:t>
            </a:r>
            <a:r>
              <a:rPr lang="en-US" dirty="0" smtClean="0"/>
              <a:t>Ding-dong</a:t>
            </a:r>
            <a:r>
              <a:rPr lang="ar-SA" b="1" dirty="0" smtClean="0"/>
              <a:t>): العالم الألماني مولر هو الذي سمّى هذه النظرية, و تفترض نظرية دينغ-دونغ أنّ لكل شيء تذبذب طبيعي, و أنّ الكلام هو ترددٌ لكلمات الإنسان القديم.</a:t>
            </a:r>
            <a:endParaRPr lang="ar-IQ" b="1" dirty="0" smtClean="0"/>
          </a:p>
          <a:p>
            <a:r>
              <a:rPr lang="ar-SA" b="1" dirty="0" smtClean="0"/>
              <a:t>نظرية الاستجابة الصوتية للحركات العضلية  ـ نظرية يو-هي-هو (</a:t>
            </a:r>
            <a:r>
              <a:rPr lang="en-US" dirty="0" err="1" smtClean="0"/>
              <a:t>Yo</a:t>
            </a:r>
            <a:r>
              <a:rPr lang="en-US" dirty="0" smtClean="0"/>
              <a:t>-he-ho</a:t>
            </a:r>
            <a:r>
              <a:rPr lang="ar-SA" b="1" dirty="0" smtClean="0"/>
              <a:t>): هذه النظرية افترضت أنّ نشأة اللغة هو نتيجة لعمل مجموعة إيقاعات متداخلة، وذلك بالتوافق مع المجهود العضلي الذي ينتج الأصوات. مثل التنهد المتكرر مع الصوت.</a:t>
            </a:r>
            <a:endParaRPr lang="ar-IQ"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ar-IQ" dirty="0"/>
          </a:p>
        </p:txBody>
      </p:sp>
      <p:sp>
        <p:nvSpPr>
          <p:cNvPr id="3" name="Content Placeholder 2"/>
          <p:cNvSpPr>
            <a:spLocks noGrp="1"/>
          </p:cNvSpPr>
          <p:nvPr>
            <p:ph idx="1"/>
          </p:nvPr>
        </p:nvSpPr>
        <p:spPr>
          <a:xfrm>
            <a:off x="457200" y="1295400"/>
            <a:ext cx="8229600" cy="5029200"/>
          </a:xfrm>
        </p:spPr>
        <p:txBody>
          <a:bodyPr>
            <a:normAutofit/>
          </a:bodyPr>
          <a:lstStyle/>
          <a:p>
            <a:pPr>
              <a:buNone/>
            </a:pPr>
            <a:r>
              <a:rPr lang="ar-IQ" sz="3600" b="1" dirty="0" smtClean="0"/>
              <a:t>4. ن</a:t>
            </a:r>
            <a:r>
              <a:rPr lang="ar-SA" sz="3600" b="1" dirty="0" smtClean="0"/>
              <a:t>ظرية  تا-تا (</a:t>
            </a:r>
            <a:r>
              <a:rPr lang="en-US" sz="3600" dirty="0" err="1" smtClean="0"/>
              <a:t>ta</a:t>
            </a:r>
            <a:r>
              <a:rPr lang="en-US" sz="3600" dirty="0" smtClean="0"/>
              <a:t>-Ta</a:t>
            </a:r>
            <a:r>
              <a:rPr lang="ar-SA" sz="3600" b="1" dirty="0" smtClean="0"/>
              <a:t>):  هذه النظرية تفترض أنّ الكلام هو عبارة عن حركات اللسان ونتيجة لتكرار الحركة يصبح الصوت مسموعًا.</a:t>
            </a:r>
            <a:endParaRPr lang="ar-IQ" sz="3600" b="1" dirty="0" smtClean="0"/>
          </a:p>
          <a:p>
            <a:pPr>
              <a:buNone/>
            </a:pPr>
            <a:r>
              <a:rPr lang="ar-IQ" sz="3600" b="1" dirty="0" smtClean="0"/>
              <a:t>5. </a:t>
            </a:r>
            <a:r>
              <a:rPr lang="ar-SA" sz="3600" b="1" dirty="0" smtClean="0"/>
              <a:t>نظرية النشوء والتناسل : و ترى هذه النظرية أنّ اللغة نشأت بالطفرة و بشكل تلقائي ، فتفترض أنّ اللغة نشأت متكاملة في لحظة معينة ثم أعقبها التوالد والتكاثر</a:t>
            </a:r>
            <a:r>
              <a:rPr lang="en-US" sz="3600" dirty="0" smtClean="0"/>
              <a:t>.</a:t>
            </a:r>
            <a:endParaRPr lang="ar-IQ"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91600" cy="2057400"/>
          </a:xfrm>
        </p:spPr>
        <p:txBody>
          <a:bodyPr>
            <a:noAutofit/>
          </a:bodyPr>
          <a:lstStyle/>
          <a:p>
            <a:pPr algn="ctr"/>
            <a:r>
              <a:rPr lang="ar-IQ" sz="3600" dirty="0" smtClean="0"/>
              <a:t/>
            </a:r>
            <a:br>
              <a:rPr lang="ar-IQ" sz="3600" dirty="0" smtClean="0"/>
            </a:br>
            <a:r>
              <a:rPr lang="ar-IQ" sz="3600" dirty="0" smtClean="0"/>
              <a:t/>
            </a:r>
            <a:br>
              <a:rPr lang="ar-IQ" sz="3600" dirty="0" smtClean="0"/>
            </a:br>
            <a:r>
              <a:rPr lang="ar-IQ" sz="3600" dirty="0" smtClean="0"/>
              <a:t>كيف يمكن أن  نجمع بين هذه النظريات</a:t>
            </a:r>
            <a:br>
              <a:rPr lang="ar-IQ" sz="3600" dirty="0" smtClean="0"/>
            </a:br>
            <a:r>
              <a:rPr lang="ar-IQ" sz="3600" dirty="0" smtClean="0"/>
              <a:t>ما التفسير الصحيح لنشأة اللغات الإنسانية في ضوء هذه النظريات</a:t>
            </a:r>
            <a:endParaRPr lang="ar-IQ" sz="3600" dirty="0"/>
          </a:p>
        </p:txBody>
      </p:sp>
      <p:sp>
        <p:nvSpPr>
          <p:cNvPr id="3" name="Content Placeholder 2"/>
          <p:cNvSpPr>
            <a:spLocks noGrp="1"/>
          </p:cNvSpPr>
          <p:nvPr>
            <p:ph idx="1"/>
          </p:nvPr>
        </p:nvSpPr>
        <p:spPr>
          <a:xfrm>
            <a:off x="457200" y="1676400"/>
            <a:ext cx="8229600" cy="4953000"/>
          </a:xfrm>
        </p:spPr>
        <p:txBody>
          <a:bodyPr/>
          <a:lstStyle/>
          <a:p>
            <a:pPr algn="justLow">
              <a:buNone/>
            </a:pPr>
            <a:r>
              <a:rPr lang="ar-SA" b="1" dirty="0" smtClean="0"/>
              <a:t>يؤكدُّ واقع الحال أنه لا توجد نظرية واحدة يمكن أن تفسر نشأة اللغة الانسانية و أنّ ثلاث نظريات متكاملة يمكن أن تفسرذلك هي نظرية الإلهام ونظرية المحاكاة ونظرية الاصطلاح . فالله سبحانه وتعالى أهَّلَ الإنسان وأعطاه القدرات الخاصة، فأَلهمه لكي ينطق وينشئ اللغة.</a:t>
            </a:r>
            <a:r>
              <a:rPr lang="ar-SA" dirty="0" smtClean="0"/>
              <a:t> </a:t>
            </a:r>
            <a:r>
              <a:rPr lang="ar-SA" b="1" dirty="0" smtClean="0"/>
              <a:t>بهذه القدرة استطاع الإنسان الأول أن يضع كلماته وجمله الأولى ، بالإصغاء والملاحظة والتقليد ، لما يوجد حوله في الكون. ولما تقدَّم الإنسان ، وارتقى في التفكير ، بدأ بوضع كلمات جديدة بالتواطؤ و الاصطلاح الذي ما زال مستمرا إلى يومنا هذا ، بل إلى قيام الساعة</a:t>
            </a:r>
            <a:r>
              <a:rPr lang="en-US" dirty="0" smtClean="0"/>
              <a:t> .</a:t>
            </a:r>
            <a:r>
              <a:rPr lang="ar-SA" b="1" dirty="0" smtClean="0"/>
              <a:t>أي يمكن الجمعُ بين النظريات جميعاً في تصور نشأة اللغة الإنسانية. إذ إنّ كل منها يحتمل شيئاً من الصواب، ويَتَوَجَّهُ إليه اعتراض، فلو جمعنا النظريات، وأخذنا الجانب الإيجابي مِن كل منهما دون إغفالٍ لنظرية أخرى لربما أمكن الوصول إلى تصور أفضل.</a:t>
            </a:r>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ar-IQ" dirty="0"/>
          </a:p>
        </p:txBody>
      </p:sp>
      <p:sp>
        <p:nvSpPr>
          <p:cNvPr id="3" name="Content Placeholder 2"/>
          <p:cNvSpPr>
            <a:spLocks noGrp="1"/>
          </p:cNvSpPr>
          <p:nvPr>
            <p:ph idx="1"/>
          </p:nvPr>
        </p:nvSpPr>
        <p:spPr>
          <a:xfrm>
            <a:off x="457200" y="914400"/>
            <a:ext cx="8229600" cy="5410200"/>
          </a:xfrm>
        </p:spPr>
        <p:txBody>
          <a:bodyPr>
            <a:noAutofit/>
          </a:bodyPr>
          <a:lstStyle/>
          <a:p>
            <a:pPr>
              <a:buNone/>
            </a:pPr>
            <a:r>
              <a:rPr lang="ar-SA" sz="3200" b="1" dirty="0" smtClean="0"/>
              <a:t>فمما لاشك فيه أن الله تعالى  علم آدم عليه السلام الأسماء، ولو تركنا البحث والخلاف في معنى الأسماء، وتصورنا قدراً من اللغة تعلَّمه آدم وأولاده من بعده ثم ذريتهم، وأضفنا إلى ذلك أنّ الله عزَّ وجلّ قد وهب الإنسان قدرة على التعبير عما في نفسه، فذلك الجهاز المسمى بجهاز النطق، وذلك العقل المدب</a:t>
            </a:r>
            <a:r>
              <a:rPr lang="ar-IQ" sz="3200" b="1" dirty="0" smtClean="0"/>
              <a:t>ِّ</a:t>
            </a:r>
            <a:r>
              <a:rPr lang="ar-SA" sz="3200" b="1" dirty="0" smtClean="0"/>
              <a:t>ر المحر</a:t>
            </a:r>
            <a:r>
              <a:rPr lang="ar-IQ" sz="3200" b="1" dirty="0" smtClean="0"/>
              <a:t>ِّ</a:t>
            </a:r>
            <a:r>
              <a:rPr lang="ar-SA" sz="3200" b="1" dirty="0" smtClean="0"/>
              <a:t>ك للإنسان قادران على التعبير عما يستجدّ من أمور، إما عن طريق التقليد والمحاكاة  كما نرى في محاولات الأطفال  وإما عن طريق الاصطلاح كما يحدث كلما جدَّ جديد في الحياة وُضع له الاصطلاح المناسِب.</a:t>
            </a:r>
            <a:endParaRPr lang="ar-IQ"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324600"/>
          </a:xfrm>
        </p:spPr>
        <p:txBody>
          <a:bodyPr>
            <a:normAutofit lnSpcReduction="10000"/>
          </a:bodyPr>
          <a:lstStyle/>
          <a:p>
            <a:pPr>
              <a:buNone/>
            </a:pPr>
            <a:r>
              <a:rPr lang="ar-IQ" sz="3600" b="1" dirty="0" smtClean="0">
                <a:cs typeface="+mj-cs"/>
              </a:rPr>
              <a:t>             </a:t>
            </a:r>
            <a:r>
              <a:rPr lang="ar-SA" sz="3600" b="1" dirty="0" smtClean="0">
                <a:cs typeface="+mj-cs"/>
              </a:rPr>
              <a:t>مصطلح (اللغات السامية):</a:t>
            </a:r>
            <a:endParaRPr lang="en-US" sz="3600" dirty="0" smtClean="0">
              <a:cs typeface="+mj-cs"/>
            </a:endParaRPr>
          </a:p>
          <a:p>
            <a:pPr>
              <a:buNone/>
            </a:pPr>
            <a:r>
              <a:rPr lang="ar-SA" sz="3600" b="1" dirty="0" smtClean="0">
                <a:cs typeface="+mj-cs"/>
              </a:rPr>
              <a:t>اللغات السامية مصطلح حديث يُطلَق على مجموعة من اللغات المتقاربة، نسبة إلى (سام) أحد أولاد نوح. وأول من أطلقه العالم الألماني شلوتسر عام (1781م)، مستنداً إلى نصّ توراتي يتحدث عن أنساب نوح بعد الطوفان. غير أنّ بني إسرائيل أخرجوا من الشعوب السامية ما هو منها، وهم الفينيقيون، وأدخلوا فيها ما ليس منها، وهم الليديون والعيلاميون. </a:t>
            </a:r>
            <a:endParaRPr lang="en-US" sz="3600" dirty="0" smtClean="0">
              <a:cs typeface="+mj-cs"/>
            </a:endParaRPr>
          </a:p>
          <a:p>
            <a:pPr>
              <a:buNone/>
            </a:pPr>
            <a:r>
              <a:rPr lang="ar-SA" sz="3600" b="1" dirty="0" smtClean="0">
                <a:cs typeface="+mj-cs"/>
              </a:rPr>
              <a:t>ومع ذلك لم يجد المحدثون غضاضة في اقتباس كلمة (السامية) من التوراة،. ويُطلِق عليها البعض مصطلح اللغات اللغات الآرامية  نسبةً إلى آرام،  وهو ابن سام بن نو</a:t>
            </a:r>
            <a:r>
              <a:rPr lang="ar-IQ" sz="3600" b="1" dirty="0" smtClean="0">
                <a:cs typeface="+mj-cs"/>
              </a:rPr>
              <a:t>ح عليه السلام ويطلق عليه أيضاً مصطلح اللغات</a:t>
            </a:r>
            <a:r>
              <a:rPr lang="ar-SA" sz="3600" b="1" dirty="0" smtClean="0">
                <a:cs typeface="+mj-cs"/>
              </a:rPr>
              <a:t> الجَزَرية،  لأنّ الشعوب السامية انطلقت من شبه</a:t>
            </a:r>
            <a:r>
              <a:rPr lang="ar-SA" sz="3600" dirty="0" smtClean="0">
                <a:cs typeface="+mj-cs"/>
              </a:rPr>
              <a:t> </a:t>
            </a:r>
            <a:r>
              <a:rPr lang="ar-SA" sz="3600" b="1" dirty="0" smtClean="0">
                <a:cs typeface="+mj-cs"/>
              </a:rPr>
              <a:t>الجزيرة العربية.</a:t>
            </a:r>
            <a:endParaRPr lang="en-US" sz="3600" dirty="0" smtClean="0">
              <a:cs typeface="+mj-cs"/>
            </a:endParaRPr>
          </a:p>
          <a:p>
            <a:pPr>
              <a:buNone/>
            </a:pPr>
            <a:endParaRPr lang="ar-IQ" sz="3600" dirty="0">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5638800"/>
          </a:xfrm>
        </p:spPr>
        <p:txBody>
          <a:bodyPr>
            <a:noAutofit/>
          </a:bodyPr>
          <a:lstStyle/>
          <a:p>
            <a:pPr>
              <a:buNone/>
            </a:pPr>
            <a:r>
              <a:rPr lang="ar-IQ" sz="4800" b="1" dirty="0" smtClean="0">
                <a:cs typeface="+mj-cs"/>
              </a:rPr>
              <a:t>      </a:t>
            </a:r>
            <a:r>
              <a:rPr lang="ar-SA" sz="4800" b="1" dirty="0" smtClean="0">
                <a:cs typeface="+mj-cs"/>
              </a:rPr>
              <a:t>الموطن الأول للشعوب السامية:</a:t>
            </a:r>
            <a:r>
              <a:rPr lang="ar-IQ" sz="4800" b="1" dirty="0" smtClean="0">
                <a:cs typeface="+mj-cs"/>
              </a:rPr>
              <a:t>       </a:t>
            </a:r>
          </a:p>
          <a:p>
            <a:pPr algn="justLow">
              <a:buNone/>
            </a:pPr>
            <a:r>
              <a:rPr lang="ar-IQ" sz="4800" b="1" dirty="0" smtClean="0">
                <a:cs typeface="+mj-cs"/>
              </a:rPr>
              <a:t>   </a:t>
            </a:r>
            <a:r>
              <a:rPr lang="ar-SA" sz="4800" b="1" dirty="0" smtClean="0">
                <a:cs typeface="+mj-cs"/>
              </a:rPr>
              <a:t>اختلف العلماء اختلافاً كثيراً في تعيين الموطن الأول للشعوب السامية، لكن أكثرهم على أنّ شبه الجزيرة العربية ولا سيما اليمن كان المهد الأول للساميين، وإلى هذا ذهب العلّامتان رينان الفرنسي وبروكلمان الألماني.</a:t>
            </a:r>
            <a:endParaRPr lang="en-US" sz="4800" dirty="0" smtClean="0">
              <a:cs typeface="+mj-cs"/>
            </a:endParaRPr>
          </a:p>
          <a:p>
            <a:pPr>
              <a:buNone/>
            </a:pPr>
            <a:endParaRPr lang="ar-IQ" sz="4800" dirty="0">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ar-IQ" dirty="0"/>
          </a:p>
        </p:txBody>
      </p:sp>
      <p:sp>
        <p:nvSpPr>
          <p:cNvPr id="3" name="Content Placeholder 2"/>
          <p:cNvSpPr>
            <a:spLocks noGrp="1"/>
          </p:cNvSpPr>
          <p:nvPr>
            <p:ph idx="1"/>
          </p:nvPr>
        </p:nvSpPr>
        <p:spPr>
          <a:xfrm>
            <a:off x="457200" y="762000"/>
            <a:ext cx="8229600" cy="5638800"/>
          </a:xfrm>
        </p:spPr>
        <p:txBody>
          <a:bodyPr>
            <a:normAutofit lnSpcReduction="10000"/>
          </a:bodyPr>
          <a:lstStyle/>
          <a:p>
            <a:pPr>
              <a:buNone/>
            </a:pPr>
            <a:r>
              <a:rPr lang="ar-SA" sz="4400" b="1" dirty="0" smtClean="0">
                <a:cs typeface="+mj-cs"/>
              </a:rPr>
              <a:t>تضمُ اللغات السامية فرعين كبيرين، هما</a:t>
            </a:r>
            <a:r>
              <a:rPr lang="ar-IQ" sz="4400" b="1" dirty="0" smtClean="0">
                <a:cs typeface="+mj-cs"/>
              </a:rPr>
              <a:t>:</a:t>
            </a:r>
          </a:p>
          <a:p>
            <a:pPr algn="justLow">
              <a:buNone/>
            </a:pPr>
            <a:r>
              <a:rPr lang="ar-SA" sz="4400" b="1" dirty="0" smtClean="0">
                <a:cs typeface="+mj-cs"/>
              </a:rPr>
              <a:t> الساميات الشرقية وتُعرفُ بالأكادية والمسمارية، وعن هذا الفرع الكبير تفرّعت البابلية الآشورية</a:t>
            </a:r>
            <a:r>
              <a:rPr lang="ar-IQ" sz="4400" b="1" dirty="0" smtClean="0">
                <a:cs typeface="+mj-cs"/>
              </a:rPr>
              <a:t>.</a:t>
            </a:r>
          </a:p>
          <a:p>
            <a:pPr algn="justLow">
              <a:buNone/>
            </a:pPr>
            <a:r>
              <a:rPr lang="ar-IQ" sz="4400" b="1" dirty="0" smtClean="0">
                <a:cs typeface="+mj-cs"/>
              </a:rPr>
              <a:t> </a:t>
            </a:r>
            <a:r>
              <a:rPr lang="ar-SA" sz="4400" b="1" dirty="0" smtClean="0">
                <a:cs typeface="+mj-cs"/>
              </a:rPr>
              <a:t>والساميات الغربية التي تتفرّع بدورها إلى الشمالية والجنوبية،، وتتفرع الساميات الغربية الشمالية ، إلى الكنعانية والآرامية،</a:t>
            </a:r>
            <a:r>
              <a:rPr lang="en-US" sz="4400" b="1" dirty="0" smtClean="0">
                <a:cs typeface="+mj-cs"/>
              </a:rPr>
              <a:t> </a:t>
            </a:r>
            <a:r>
              <a:rPr lang="ar-SA" sz="4400" b="1" dirty="0" smtClean="0">
                <a:cs typeface="+mj-cs"/>
              </a:rPr>
              <a:t>وما تفرع</a:t>
            </a:r>
            <a:r>
              <a:rPr lang="ar-IQ" sz="4400" b="1" dirty="0" smtClean="0">
                <a:cs typeface="+mj-cs"/>
              </a:rPr>
              <a:t> </a:t>
            </a:r>
            <a:r>
              <a:rPr lang="ar-SA" sz="4400" b="1" dirty="0" smtClean="0">
                <a:cs typeface="+mj-cs"/>
              </a:rPr>
              <a:t>عنهما،</a:t>
            </a:r>
            <a:r>
              <a:rPr lang="ar-IQ" sz="4400" b="1" dirty="0" smtClean="0">
                <a:cs typeface="+mj-cs"/>
              </a:rPr>
              <a:t> </a:t>
            </a:r>
            <a:r>
              <a:rPr lang="ar-SA" sz="4400" b="1" dirty="0" smtClean="0">
                <a:cs typeface="+mj-cs"/>
              </a:rPr>
              <a:t>ويتفرع عن الساميات الغربية الجنوبية فرعان هما العربية البائدة والعربية الباقية. </a:t>
            </a:r>
            <a:endParaRPr lang="en-US" sz="4400" dirty="0" smtClean="0">
              <a:cs typeface="+mj-cs"/>
            </a:endParaRPr>
          </a:p>
          <a:p>
            <a:pPr>
              <a:buNone/>
            </a:pPr>
            <a:endParaRPr lang="ar-IQ" sz="4000" dirty="0">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91600" cy="6324600"/>
          </a:xfrm>
        </p:spPr>
        <p:txBody>
          <a:bodyPr>
            <a:noAutofit/>
          </a:bodyPr>
          <a:lstStyle/>
          <a:p>
            <a:pPr>
              <a:buNone/>
            </a:pPr>
            <a:r>
              <a:rPr lang="ar-SA" sz="3200" b="1" u="sng" dirty="0" smtClean="0">
                <a:cs typeface="+mj-cs"/>
              </a:rPr>
              <a:t>العربية البائدة</a:t>
            </a:r>
            <a:r>
              <a:rPr lang="ar-SA" sz="3200" b="1" dirty="0" smtClean="0">
                <a:cs typeface="+mj-cs"/>
              </a:rPr>
              <a:t> :</a:t>
            </a:r>
            <a:endParaRPr lang="ar-IQ" sz="3200" b="1" dirty="0" smtClean="0">
              <a:cs typeface="+mj-cs"/>
            </a:endParaRPr>
          </a:p>
          <a:p>
            <a:pPr algn="justLow">
              <a:buNone/>
            </a:pPr>
            <a:r>
              <a:rPr lang="ar-IQ" sz="3200" b="1" dirty="0" smtClean="0">
                <a:cs typeface="+mj-cs"/>
              </a:rPr>
              <a:t>     </a:t>
            </a:r>
            <a:r>
              <a:rPr lang="ar-SA" sz="3200" b="1" dirty="0" smtClean="0">
                <a:cs typeface="+mj-cs"/>
              </a:rPr>
              <a:t>هي عربية النقوش التي انقرضت لهجاتها قبل ظهور الإسلام، وفيها شبهٌ من الآرامية، وأهم لهجات العربية البائدة ثلاث لهجات ،هي: الثمودية(نسبة إلى قبائل ثمود البائدة) والصفوية(وهي لهجة منسوبة إلى منطقة الصفا)، واللحيانية (وهي لهجة منسوبة إلى قبائل لحيان التي كانت تقطن شمالي الحجاز).</a:t>
            </a:r>
            <a:endParaRPr lang="en-US" sz="3200" dirty="0" smtClean="0">
              <a:cs typeface="+mj-cs"/>
            </a:endParaRPr>
          </a:p>
          <a:p>
            <a:pPr>
              <a:buNone/>
            </a:pPr>
            <a:r>
              <a:rPr lang="ar-SA" sz="3200" b="1" u="sng" dirty="0" smtClean="0">
                <a:cs typeface="+mj-cs"/>
              </a:rPr>
              <a:t>العربية الباقية:</a:t>
            </a:r>
            <a:endParaRPr lang="ar-IQ" sz="3200" b="1" u="sng" dirty="0" smtClean="0">
              <a:cs typeface="+mj-cs"/>
            </a:endParaRPr>
          </a:p>
          <a:p>
            <a:pPr algn="justLow">
              <a:buNone/>
            </a:pPr>
            <a:r>
              <a:rPr lang="ar-IQ" sz="3200" b="1" dirty="0" smtClean="0">
                <a:cs typeface="+mj-cs"/>
              </a:rPr>
              <a:t>     </a:t>
            </a:r>
            <a:r>
              <a:rPr lang="ar-SA" sz="3200" b="1" dirty="0" smtClean="0">
                <a:cs typeface="+mj-cs"/>
              </a:rPr>
              <a:t>هي اللغة العربية الباقية إلى يومنا هذا، وهي الضاربة الجذور قبل مجيء الإسلام، ولا نعلم شيئاً عن طفولة العربية الباقية، وأقدم ما وصل إلينا من آثار العربية الباقية نماذجُ وافرة من الأدب الجاهلي تُنسب لطائفة من شعراء العصر وخطبائه وحكمائه، ولكنها لم تُجمَع وتُدَوَّن إلا في القرون الأولى للعصر الإسلامي؛ ويرجع أقدمها إلى القرن الخامس الميلاديّ. وتبدو في عنفوان اكتمالها بعد أن اجتازت مراحل النمو والارتقاء لتتغلب إحدى لهجاتها الكبرى وهي لهجة قريش.</a:t>
            </a:r>
            <a:endParaRPr lang="ar-IQ" sz="3200" dirty="0">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Autofit/>
          </a:bodyPr>
          <a:lstStyle/>
          <a:p>
            <a:pPr algn="justLow">
              <a:buNone/>
            </a:pPr>
            <a:r>
              <a:rPr lang="ar-SA" sz="3600" b="1" dirty="0" smtClean="0">
                <a:cs typeface="+mj-cs"/>
              </a:rPr>
              <a:t>لقد ساعد على تغلب لهجة قريش عوامل شتّى، منها النفوذ الديني والاقتصادي والسياسي لقريش بالنسبة إلى ما جاورها من القبائل العربية، وبسببها تحوّلت لهجة قريش من لهجة محلية إلى لغة الآداب عند جميع القبائل العربية ،</a:t>
            </a:r>
            <a:r>
              <a:rPr lang="ar-IQ" sz="3600" b="1" dirty="0" smtClean="0">
                <a:cs typeface="+mj-cs"/>
              </a:rPr>
              <a:t> </a:t>
            </a:r>
            <a:r>
              <a:rPr lang="ar-SA" sz="3600" b="1" dirty="0" smtClean="0">
                <a:cs typeface="+mj-cs"/>
              </a:rPr>
              <a:t>فبها كان يُنَظم الشعر وتُلقى الخُطبُ وتُرس</a:t>
            </a:r>
            <a:r>
              <a:rPr lang="ar-IQ" sz="3600" b="1" smtClean="0">
                <a:cs typeface="+mj-cs"/>
              </a:rPr>
              <a:t>َ</a:t>
            </a:r>
            <a:r>
              <a:rPr lang="ar-SA" sz="3600" b="1" smtClean="0">
                <a:cs typeface="+mj-cs"/>
              </a:rPr>
              <a:t>ل </a:t>
            </a:r>
            <a:r>
              <a:rPr lang="ar-SA" sz="3600" b="1" dirty="0" smtClean="0">
                <a:cs typeface="+mj-cs"/>
              </a:rPr>
              <a:t>الأحكام والأمثال وتُدَوّن الرسائل وتتفاوض الوفود ويتبارى الأدباء ـ الشعراء  والخطباء والحكماء في المحافل والمجالس والأسواق، وقد تمَّ للغة قريش أن تسود قبل بعثة الرسول صلى الله عليه وسلم بزمن غير قصير. والذي أعانها على البقاء والصمود أمام الاندثار نزول القرآن الكريم بها ،فبسببه أصبحت هذه اللغة الفرعَ الوحيدَ من اللغات السامية الذي حافظ على توهُّجه وعالميته.</a:t>
            </a:r>
            <a:endParaRPr lang="ar-IQ" sz="3600" dirty="0" smtClean="0">
              <a:cs typeface="+mj-cs"/>
            </a:endParaRPr>
          </a:p>
          <a:p>
            <a:endParaRPr lang="ar-IQ" sz="3600" dirty="0">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ar-IQ" dirty="0"/>
          </a:p>
        </p:txBody>
      </p:sp>
      <p:sp>
        <p:nvSpPr>
          <p:cNvPr id="3" name="Content Placeholder 2"/>
          <p:cNvSpPr>
            <a:spLocks noGrp="1"/>
          </p:cNvSpPr>
          <p:nvPr>
            <p:ph idx="1"/>
          </p:nvPr>
        </p:nvSpPr>
        <p:spPr>
          <a:xfrm>
            <a:off x="457200" y="914400"/>
            <a:ext cx="8229600" cy="5410200"/>
          </a:xfrm>
        </p:spPr>
        <p:txBody>
          <a:bodyPr>
            <a:normAutofit/>
          </a:bodyPr>
          <a:lstStyle/>
          <a:p>
            <a:pPr>
              <a:buNone/>
            </a:pPr>
            <a:r>
              <a:rPr lang="en-US" sz="3200" b="1" dirty="0" smtClean="0"/>
              <a:t> </a:t>
            </a:r>
            <a:r>
              <a:rPr lang="ar-SA" sz="3200" b="1" u="sng" dirty="0" smtClean="0"/>
              <a:t>أسباب كثرة الروابط بين اللغات السامية عديدة، منها: </a:t>
            </a:r>
            <a:endParaRPr lang="en-US" sz="3200" dirty="0" smtClean="0"/>
          </a:p>
          <a:p>
            <a:pPr>
              <a:buNone/>
            </a:pPr>
            <a:r>
              <a:rPr lang="ar-SA" sz="3200" b="1" dirty="0" smtClean="0"/>
              <a:t>1_ أنّ الساميين لم يتفرّقوا في مناطق شاسعة متباعدة من الأرض كما هو الحال بالنسبة لـ اللغات الهندية الأوربية. </a:t>
            </a:r>
            <a:endParaRPr lang="en-US" sz="3200" dirty="0" smtClean="0"/>
          </a:p>
          <a:p>
            <a:pPr>
              <a:buNone/>
            </a:pPr>
            <a:r>
              <a:rPr lang="ar-SA" sz="3200" b="1" dirty="0" smtClean="0"/>
              <a:t>2_ أنّ الساميين مع تَفرُّقِهم وانتشارهم لم تنقطع الاتصالات بينهم، ولم تتوقف هجراتهم. </a:t>
            </a:r>
            <a:endParaRPr lang="en-US" sz="3200" dirty="0" smtClean="0"/>
          </a:p>
          <a:p>
            <a:pPr>
              <a:buNone/>
            </a:pPr>
            <a:r>
              <a:rPr lang="ar-SA" sz="3200" b="1" dirty="0" smtClean="0"/>
              <a:t>3_ أنّ أكثر اللغات السامية ترتبط بالأديان والحضارات التي حرص أهلها عليها، وتمسكّوا بها، فارتباط العربية بكتاب الله تعالى  وتمسّكُ اليهود والسريان والآراميين وغيرهم بمعتقداتهم وعباداتهم جعلهم يرتبطون بلغتهم، فلم ينلها تغيير كبير، ولم تبتعد عن أصولها الأولى بُعداً واسعاً.</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1447800"/>
          </a:xfrm>
        </p:spPr>
        <p:txBody>
          <a:bodyPr>
            <a:normAutofit fontScale="90000"/>
          </a:bodyPr>
          <a:lstStyle/>
          <a:p>
            <a:r>
              <a:rPr lang="ar-SA" b="1" i="1" dirty="0" smtClean="0"/>
              <a:t>نظريات وفرضيات حول نشأة اللغة الإنسانية:</a:t>
            </a:r>
            <a:r>
              <a:rPr lang="en-US" dirty="0" smtClean="0"/>
              <a:t/>
            </a:r>
            <a:br>
              <a:rPr lang="en-US" dirty="0" smtClean="0"/>
            </a:br>
            <a:endParaRPr lang="ar-IQ" dirty="0"/>
          </a:p>
        </p:txBody>
      </p:sp>
      <p:sp>
        <p:nvSpPr>
          <p:cNvPr id="3" name="Content Placeholder 2"/>
          <p:cNvSpPr>
            <a:spLocks noGrp="1"/>
          </p:cNvSpPr>
          <p:nvPr>
            <p:ph idx="1"/>
          </p:nvPr>
        </p:nvSpPr>
        <p:spPr>
          <a:xfrm>
            <a:off x="304800" y="1143000"/>
            <a:ext cx="8382000" cy="5181600"/>
          </a:xfrm>
        </p:spPr>
        <p:txBody>
          <a:bodyPr>
            <a:noAutofit/>
          </a:bodyPr>
          <a:lstStyle/>
          <a:p>
            <a:pPr>
              <a:buNone/>
            </a:pPr>
            <a:r>
              <a:rPr lang="ar-SA" sz="3200" b="1" i="1" u="sng" dirty="0" smtClean="0"/>
              <a:t>أولاً : نظرية التوقي</a:t>
            </a:r>
            <a:r>
              <a:rPr lang="ar-IQ" sz="3200" b="1" i="1" u="sng" dirty="0" smtClean="0"/>
              <a:t>ف</a:t>
            </a:r>
            <a:r>
              <a:rPr lang="ar-SA" sz="3200" b="1" i="1" u="sng" dirty="0" smtClean="0"/>
              <a:t> والإلهام (النظرية التوقيفية): </a:t>
            </a:r>
            <a:endParaRPr lang="en-US" sz="3200" dirty="0" smtClean="0"/>
          </a:p>
          <a:p>
            <a:pPr>
              <a:buNone/>
            </a:pPr>
            <a:r>
              <a:rPr lang="ar-SA" sz="3200" b="1" dirty="0" smtClean="0"/>
              <a:t> خلاصة هذه النظرية عند القائلين بها أنّ اللغة الإنسانية إلهام، ووحي مِنَ اللهِ عزّ وجلّ لا يَدَ للإنسان في وضعها، فهو أَعجزُ وأَضعفُ من ذلك، فهي  إذاً توقيفية لا مجال للاجتهاد فيها.</a:t>
            </a:r>
            <a:r>
              <a:rPr lang="ar-SA" sz="3200" dirty="0" smtClean="0"/>
              <a:t> </a:t>
            </a:r>
            <a:r>
              <a:rPr lang="ar-SA" sz="3200" b="1" dirty="0" smtClean="0"/>
              <a:t>أي يرى أصحاب هذا القول أنّ أصل اللغة</a:t>
            </a:r>
            <a:r>
              <a:rPr lang="ar-SA" sz="3200" dirty="0" smtClean="0"/>
              <a:t> </a:t>
            </a:r>
            <a:r>
              <a:rPr lang="ar-SA" sz="3200" b="1" dirty="0" smtClean="0"/>
              <a:t>الإنسانية يرجع إلى إلهام إلهي  هبط على الإنسان فعلّمه النطقَ وأسماء الأشياء ،</a:t>
            </a:r>
            <a:r>
              <a:rPr lang="ar-SA" sz="3200" dirty="0" smtClean="0"/>
              <a:t> </a:t>
            </a:r>
            <a:r>
              <a:rPr lang="ar-SA" sz="3200" b="1" dirty="0" smtClean="0"/>
              <a:t>وهذا ما ذهب إليه فلاسفة اليونان هيروقليطس وأفلاطون في العصور القديمة ، وقال به</a:t>
            </a:r>
            <a:r>
              <a:rPr lang="ar-SA" sz="3200" dirty="0" smtClean="0"/>
              <a:t> </a:t>
            </a:r>
            <a:r>
              <a:rPr lang="ar-SA" sz="3200" b="1" dirty="0" smtClean="0"/>
              <a:t>أهل التوقيف من علماء المسلمين الذين احتجّوا بـقوله تعالى : ( وعلّم آدم الأسماء</a:t>
            </a:r>
            <a:r>
              <a:rPr lang="ar-SA" sz="3200" dirty="0" smtClean="0"/>
              <a:t> </a:t>
            </a:r>
            <a:r>
              <a:rPr lang="ar-SA" sz="3200" b="1" dirty="0" smtClean="0"/>
              <a:t>كلّها ثم عرضها على الملائكة (البقرة 30 ))</a:t>
            </a:r>
            <a:r>
              <a:rPr lang="ar-IQ" sz="3200" b="1" dirty="0" smtClean="0"/>
              <a:t>.</a:t>
            </a:r>
            <a:endParaRPr lang="ar-IQ"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ar-IQ" dirty="0"/>
          </a:p>
        </p:txBody>
      </p:sp>
      <p:sp>
        <p:nvSpPr>
          <p:cNvPr id="3" name="Content Placeholder 2"/>
          <p:cNvSpPr>
            <a:spLocks noGrp="1"/>
          </p:cNvSpPr>
          <p:nvPr>
            <p:ph idx="1"/>
          </p:nvPr>
        </p:nvSpPr>
        <p:spPr>
          <a:xfrm>
            <a:off x="457200" y="914400"/>
            <a:ext cx="8229600" cy="5410200"/>
          </a:xfrm>
        </p:spPr>
        <p:txBody>
          <a:bodyPr>
            <a:normAutofit lnSpcReduction="10000"/>
          </a:bodyPr>
          <a:lstStyle/>
          <a:p>
            <a:pPr>
              <a:buNone/>
            </a:pPr>
            <a:r>
              <a:rPr lang="ar-SA" sz="3600" b="1" u="sng" dirty="0" smtClean="0">
                <a:cs typeface="+mj-cs"/>
              </a:rPr>
              <a:t>الخصائص المشتركة للغات السامية</a:t>
            </a:r>
            <a:endParaRPr lang="en-US" sz="3600" dirty="0" smtClean="0">
              <a:cs typeface="+mj-cs"/>
            </a:endParaRPr>
          </a:p>
          <a:p>
            <a:pPr>
              <a:buNone/>
            </a:pPr>
            <a:r>
              <a:rPr lang="ar-SA" sz="3600" b="1" dirty="0" smtClean="0">
                <a:cs typeface="+mj-cs"/>
              </a:rPr>
              <a:t>تتميز اللغات السامية بخصائص تجعل منها فصيلة واحدة، لها من الجوانب الصوتية والصرفية والنحوية والدلالية ما يدلّ على أنها كانت في غابر الزمن لغة واحدة، هي السامية الأولى(السامية الأمّ). وهذا ما أكده العلماء إذ يرون أنّ صلات القربى، والصفات الجامعة بين اللغات السامية كثيرة وواضحة، وأشدّ ظهوراً مما هي بين مجموعة اللغات الهندية الأوربية،</a:t>
            </a:r>
            <a:r>
              <a:rPr lang="en-US" sz="3600" b="1" dirty="0" smtClean="0">
                <a:cs typeface="+mj-cs"/>
              </a:rPr>
              <a:t> </a:t>
            </a:r>
            <a:r>
              <a:rPr lang="ar-SA" sz="3600" b="1" dirty="0" smtClean="0">
                <a:cs typeface="+mj-cs"/>
              </a:rPr>
              <a:t>أما اللغات الهندية الأوربية فلا يستطيع إدراك الروابط بينها الباحثون المدققون.</a:t>
            </a:r>
            <a:endParaRPr lang="en-US" sz="3600" dirty="0" smtClean="0">
              <a:cs typeface="+mj-cs"/>
            </a:endParaRPr>
          </a:p>
          <a:p>
            <a:pPr>
              <a:buNone/>
            </a:pPr>
            <a:r>
              <a:rPr lang="ar-SA" sz="3600" b="1" dirty="0" smtClean="0">
                <a:cs typeface="+mj-cs"/>
              </a:rPr>
              <a:t>  وتتلخّص أهم تلك الخصائص في الأمور الآتية : </a:t>
            </a:r>
            <a:endParaRPr lang="ar-IQ" sz="3600" dirty="0">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lnSpcReduction="10000"/>
          </a:bodyPr>
          <a:lstStyle/>
          <a:p>
            <a:pPr lvl="0">
              <a:buNone/>
            </a:pPr>
            <a:r>
              <a:rPr lang="ar-IQ" b="1" dirty="0" smtClean="0"/>
              <a:t>1.  </a:t>
            </a:r>
            <a:r>
              <a:rPr lang="ar-SA" b="1" dirty="0" smtClean="0"/>
              <a:t>من الناحية الصوتية: تمتاز اللغات السامية باحتوائها على حروف الحلق (الهمزة والهاء والعين والحاء والغين والخاء) بحيث لا تخلو لغة سامية من بعض هذه الحروف، ويضيع منها بعضها، أو يتحول إلى صوت آخر تحت تأثير اللغات الأخرى.</a:t>
            </a:r>
            <a:endParaRPr lang="en-US" dirty="0" smtClean="0"/>
          </a:p>
          <a:p>
            <a:pPr>
              <a:buNone/>
            </a:pPr>
            <a:r>
              <a:rPr lang="ar-SA" b="1" dirty="0" smtClean="0"/>
              <a:t>وقد استنتج العلماء أنّ السامية كانت تعرف حروف الحلق كما هي في العربية، وأنّ فقدها من غير العربية طرأ على الساميات، خصوصاً حرف (الحاء) حيث أنّ الحاء،</a:t>
            </a:r>
            <a:r>
              <a:rPr lang="ar-IQ" b="1" dirty="0" smtClean="0"/>
              <a:t> والعين </a:t>
            </a:r>
            <a:r>
              <a:rPr lang="ar-SA" b="1" dirty="0" smtClean="0"/>
              <a:t> مما اختصت به العرب.</a:t>
            </a:r>
            <a:endParaRPr lang="en-US" dirty="0" smtClean="0"/>
          </a:p>
          <a:p>
            <a:pPr>
              <a:buNone/>
            </a:pPr>
            <a:r>
              <a:rPr lang="ar-SA" b="1" dirty="0" smtClean="0"/>
              <a:t>وحروف التفخيم أو الإطباق: (ص، ض، ط، ظ، ق) من مميزات اللغات السامية، وقد أجمع الباحثون على وجود القاف والطاء والصاد في كل اللغات السامية، أما ال</a:t>
            </a:r>
            <a:r>
              <a:rPr lang="ar-IQ" b="1" dirty="0" smtClean="0"/>
              <a:t>ضاد</a:t>
            </a:r>
            <a:r>
              <a:rPr lang="ar-SA" b="1" dirty="0" smtClean="0"/>
              <a:t> فيظن أنها متطورة عن الصاد، والضاد من خصائص العربية فلا توجد في غيرها . </a:t>
            </a:r>
            <a:endParaRPr lang="en-US" dirty="0" smtClean="0"/>
          </a:p>
          <a:p>
            <a:pPr>
              <a:buNone/>
            </a:pPr>
            <a:r>
              <a:rPr lang="ar-SA" b="1" dirty="0" smtClean="0"/>
              <a:t>والحروف بين الأسنانية (ذ، ث، ظ) مما تُمَيِّزُ السامية؛ فالذال والثاء صوتان أصليان في السامية الأولى، وإن فُقدا من بعض اللغات السامية، وتحوَّلا إلى أصوات أخرى كما هو الحال في العاميات العربية. </a:t>
            </a: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Autofit/>
          </a:bodyPr>
          <a:lstStyle/>
          <a:p>
            <a:pPr lvl="0">
              <a:buNone/>
            </a:pPr>
            <a:r>
              <a:rPr lang="ar-SA" sz="2800" b="1" dirty="0" smtClean="0">
                <a:cs typeface="+mj-cs"/>
              </a:rPr>
              <a:t>من الناحية الصرفية: </a:t>
            </a:r>
            <a:endParaRPr lang="ar-IQ" sz="2800" b="1" dirty="0" smtClean="0">
              <a:cs typeface="+mj-cs"/>
            </a:endParaRPr>
          </a:p>
          <a:p>
            <a:pPr lvl="0">
              <a:buNone/>
            </a:pPr>
            <a:r>
              <a:rPr lang="ar-IQ" sz="2800" b="1" dirty="0" smtClean="0">
                <a:cs typeface="+mj-cs"/>
              </a:rPr>
              <a:t>      </a:t>
            </a:r>
            <a:r>
              <a:rPr lang="ar-SA" sz="2800" b="1" dirty="0" smtClean="0">
                <a:cs typeface="+mj-cs"/>
              </a:rPr>
              <a:t>تعتمد اللغات السامية على الأصوات الساكنة، ويتحدد معنى الكلمة بالسواكن، ولا </a:t>
            </a:r>
            <a:r>
              <a:rPr lang="ar-IQ" sz="2800" b="1" dirty="0" smtClean="0">
                <a:cs typeface="+mj-cs"/>
              </a:rPr>
              <a:t>ت</a:t>
            </a:r>
            <a:r>
              <a:rPr lang="ar-SA" sz="2800" b="1" dirty="0" smtClean="0">
                <a:cs typeface="+mj-cs"/>
              </a:rPr>
              <a:t>كون للحركات قيمة كبيرة في ذلك، و</a:t>
            </a:r>
            <a:r>
              <a:rPr lang="ar-IQ" sz="2800" b="1" dirty="0" smtClean="0">
                <a:cs typeface="+mj-cs"/>
              </a:rPr>
              <a:t>ت</a:t>
            </a:r>
            <a:r>
              <a:rPr lang="ar-SA" sz="2800" b="1" dirty="0" smtClean="0">
                <a:cs typeface="+mj-cs"/>
              </a:rPr>
              <a:t>غلب على اللغات السامية الأصول الثلاثية، ويوجد فيها بعض الأصول الثنائية والرباعية، كما أنّ اللغات السامية لغات اشتقاقية تصريفية، وتعتمد على السوابق واللواحق في الزيادة على المعنى الأصلي. </a:t>
            </a:r>
            <a:endParaRPr lang="en-US" sz="2800" dirty="0" smtClean="0">
              <a:cs typeface="+mj-cs"/>
            </a:endParaRPr>
          </a:p>
          <a:p>
            <a:pPr lvl="0">
              <a:buNone/>
            </a:pPr>
            <a:r>
              <a:rPr lang="ar-SA" sz="2800" b="1" dirty="0" smtClean="0">
                <a:cs typeface="+mj-cs"/>
              </a:rPr>
              <a:t> زمن الفعل في اللغات السامية ينقسم إلى ماض، ومستمر، ولا تعرف اللغات السامية في الأصل غير هذين الزمنين، على حين نرى اللغات الهندية الأوربية ينقسم زمن الفعل فيها إلى عدة أقسام. </a:t>
            </a:r>
            <a:endParaRPr lang="en-US" sz="2800" dirty="0" smtClean="0">
              <a:cs typeface="+mj-cs"/>
            </a:endParaRPr>
          </a:p>
          <a:p>
            <a:pPr lvl="0">
              <a:buNone/>
            </a:pPr>
            <a:r>
              <a:rPr lang="ar-SA" sz="2800" b="1" dirty="0" smtClean="0">
                <a:cs typeface="+mj-cs"/>
              </a:rPr>
              <a:t> تَعرِفُ اللغاتُ الساميةُ حالتين فقط من حيث الجنس، هما المذكر والمؤنث ولا تعرف نوعاً ثالثاً، وتدخل ما ليس بمذكر أو مؤنث حقيقي في أحدهما مجازاً، في حين يوجد في اللغات الهندية الأوربية المذكر والمؤنث والمحايد </a:t>
            </a:r>
            <a:endParaRPr lang="en-US" sz="2800" dirty="0" smtClean="0">
              <a:cs typeface="+mj-cs"/>
            </a:endParaRPr>
          </a:p>
          <a:p>
            <a:pPr lvl="0">
              <a:buNone/>
            </a:pPr>
            <a:r>
              <a:rPr lang="ar-SA" sz="2800" b="1" dirty="0" smtClean="0">
                <a:cs typeface="+mj-cs"/>
              </a:rPr>
              <a:t>كما أنّ اللغات السامية تُقَسِّم الاسم من حيث العدد إلى مفرد ومثنى وجمع، والمثنى لا يُعْرَفُ في كثير من اللغات. </a:t>
            </a:r>
            <a:endParaRPr lang="en-US" sz="2800" dirty="0" smtClean="0">
              <a:cs typeface="+mj-cs"/>
            </a:endParaRPr>
          </a:p>
          <a:p>
            <a:pPr>
              <a:buNone/>
            </a:pPr>
            <a:endParaRPr lang="ar-IQ" sz="2800" dirty="0">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Autofit/>
          </a:bodyPr>
          <a:lstStyle/>
          <a:p>
            <a:pPr lvl="0">
              <a:buNone/>
            </a:pPr>
            <a:r>
              <a:rPr lang="ar-SA" sz="3200" dirty="0" smtClean="0">
                <a:cs typeface="+mj-cs"/>
              </a:rPr>
              <a:t>من الناحية النحوية:هي لغات تعتمد الإعراب؛ وظاهرة الإعراب ظاهرة ساميَّةٌ قديمة؛ فهي معروفة في النقوش القديمة كالأكادية كما هو الحال في العربية، وفَقْدُ الإعراب في بعض اللغات السامية حَدَثٌ متأخر.</a:t>
            </a:r>
            <a:endParaRPr lang="en-US" sz="3200" dirty="0" smtClean="0">
              <a:cs typeface="+mj-cs"/>
            </a:endParaRPr>
          </a:p>
          <a:p>
            <a:pPr>
              <a:buNone/>
            </a:pPr>
            <a:r>
              <a:rPr lang="ar-SA" sz="3200" b="1" dirty="0" smtClean="0">
                <a:cs typeface="+mj-cs"/>
              </a:rPr>
              <a:t>ففي اللغات السامية ترتبط الجمل بعضها ببعض بالعطف، ويغلب عليها القصر، والأكثر في ترتيب عناصر الجملة أن تتصدر بالفعل فالفاعل فسائر العناصر، وتختصّ بالجملة الاسمية المؤلفة من اسمين ليس بينهما فعل رابط. أي إنّ من المميزات العامة للغات السامية وجود الجملة الاسمية التي تقوم على اسمين دون رابطة لفظية بينهما كالفعل المساعد في اللغات الهندية الأوروبية . ففي كل اللغات السامية نستطيع أن أقول : (الشجرة مزهرة)      دون أن نضع بينهما كلمة  تكون " أو " هي" .</a:t>
            </a:r>
            <a:br>
              <a:rPr lang="ar-SA" sz="3200" b="1" dirty="0" smtClean="0">
                <a:cs typeface="+mj-cs"/>
              </a:rPr>
            </a:br>
            <a:r>
              <a:rPr lang="ar-SA" sz="3200" b="1" dirty="0" smtClean="0">
                <a:cs typeface="+mj-cs"/>
              </a:rPr>
              <a:t> كما توجد فيها الجملة الفعلية ، ويكثر فيها وقوع الفعل في أول الجملة .</a:t>
            </a:r>
            <a:br>
              <a:rPr lang="ar-SA" sz="3200" b="1" dirty="0" smtClean="0">
                <a:cs typeface="+mj-cs"/>
              </a:rPr>
            </a:br>
            <a:endParaRPr lang="ar-IQ" sz="3200" dirty="0">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buNone/>
            </a:pPr>
            <a:r>
              <a:rPr lang="ar-IQ" sz="3600" b="1" dirty="0" smtClean="0">
                <a:cs typeface="+mj-cs"/>
              </a:rPr>
              <a:t>من الناحية المعجمية :</a:t>
            </a:r>
          </a:p>
          <a:p>
            <a:pPr algn="justLow">
              <a:buNone/>
            </a:pPr>
            <a:r>
              <a:rPr lang="ar-SA" sz="3600" b="1" dirty="0" smtClean="0">
                <a:cs typeface="+mj-cs"/>
              </a:rPr>
              <a:t>تنماز  اللغات السامية من الناحية المعجمية بِضمِّها الكثيرَ من المفردات التي تتشابه معانيها مع اختلاف في كيفية النطق، كالاشتراك في الضمائر، والأعداد، وأسماء الأسرة( مثل: أب، أم، أخ، أخت، حم، بعل) وأعضاء الجسم(مثل عين، رجل، يد، رجل،شعر، أُذن، رأس، اللسان)، وأسماء النبات (مثل </a:t>
            </a:r>
            <a:r>
              <a:rPr lang="ar-IQ" sz="3600" b="1" dirty="0" smtClean="0">
                <a:cs typeface="+mj-cs"/>
              </a:rPr>
              <a:t>كمون، سنبلة،</a:t>
            </a:r>
            <a:r>
              <a:rPr lang="ar-SA" sz="3600" b="1" dirty="0" smtClean="0">
                <a:cs typeface="+mj-cs"/>
              </a:rPr>
              <a:t> عنب ،تفاح ، ثوم ،قمح ،شعير،</a:t>
            </a:r>
            <a:r>
              <a:rPr lang="ar-IQ" sz="3600" b="1" dirty="0" smtClean="0">
                <a:cs typeface="+mj-cs"/>
              </a:rPr>
              <a:t> </a:t>
            </a:r>
            <a:r>
              <a:rPr lang="ar-SA" sz="3600" b="1" dirty="0" smtClean="0">
                <a:cs typeface="+mj-cs"/>
              </a:rPr>
              <a:t>حنطة</a:t>
            </a:r>
            <a:r>
              <a:rPr lang="ar-IQ" sz="3600" b="1" dirty="0" smtClean="0">
                <a:cs typeface="+mj-cs"/>
              </a:rPr>
              <a:t>) ، وأسماء الحيوان مثل :(كلب،دب، ليث،  عجل)</a:t>
            </a:r>
            <a:r>
              <a:rPr lang="ar-SA" sz="3600" b="1" dirty="0" smtClean="0">
                <a:cs typeface="+mj-cs"/>
              </a:rPr>
              <a:t>،</a:t>
            </a:r>
            <a:r>
              <a:rPr lang="ar-IQ" sz="3600" b="1" dirty="0" smtClean="0">
                <a:cs typeface="+mj-cs"/>
              </a:rPr>
              <a:t> </a:t>
            </a:r>
            <a:r>
              <a:rPr lang="ar-SA" sz="3600" b="1" dirty="0" smtClean="0">
                <a:cs typeface="+mj-cs"/>
              </a:rPr>
              <a:t>وحروف الجر الأساسية مثل (و، في،</a:t>
            </a:r>
            <a:r>
              <a:rPr lang="ar-IQ" sz="3600" b="1" dirty="0" smtClean="0">
                <a:cs typeface="+mj-cs"/>
              </a:rPr>
              <a:t> </a:t>
            </a:r>
            <a:r>
              <a:rPr lang="ar-SA" sz="3600" b="1" dirty="0" smtClean="0">
                <a:cs typeface="+mj-cs"/>
              </a:rPr>
              <a:t>من،</a:t>
            </a:r>
            <a:r>
              <a:rPr lang="ar-IQ" sz="3600" b="1" dirty="0" smtClean="0">
                <a:cs typeface="+mj-cs"/>
              </a:rPr>
              <a:t> </a:t>
            </a:r>
            <a:r>
              <a:rPr lang="ar-SA" sz="3600" b="1" dirty="0" smtClean="0">
                <a:cs typeface="+mj-cs"/>
              </a:rPr>
              <a:t>على)،</a:t>
            </a:r>
            <a:r>
              <a:rPr lang="ar-IQ" sz="3600" b="1" dirty="0" smtClean="0">
                <a:cs typeface="+mj-cs"/>
              </a:rPr>
              <a:t> </a:t>
            </a:r>
            <a:r>
              <a:rPr lang="ar-SA" sz="3600" b="1" dirty="0" smtClean="0">
                <a:cs typeface="+mj-cs"/>
              </a:rPr>
              <a:t>وبعض الألفاظ الدالة على المعيشة،مثل (ولد، مات، هلك ، زرع).</a:t>
            </a:r>
            <a:endParaRPr lang="ar-IQ" sz="3600" b="1" dirty="0">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Autofit/>
          </a:bodyPr>
          <a:lstStyle/>
          <a:p>
            <a:pPr lvl="0" algn="justLow">
              <a:buNone/>
            </a:pPr>
            <a:r>
              <a:rPr lang="ar-IQ" sz="3600" b="1" dirty="0" smtClean="0">
                <a:cs typeface="+mj-cs"/>
              </a:rPr>
              <a:t>  </a:t>
            </a:r>
            <a:r>
              <a:rPr lang="ar-SA" sz="3600" b="1" dirty="0" smtClean="0">
                <a:cs typeface="+mj-cs"/>
              </a:rPr>
              <a:t>يغلب على الخطوط السامية تدوين الصوامت دون الصوائت. فعلى  الرغم من أنّ اللغات السامية  تكتب بعدة خطوط، ولكلّ خط منها خصائصه الشكلية وإمكاناته التعبيرية ،إلا أنّ  هذه الخطوط تشترك في سمة أساسية، وهي أنها تُدِّون الصوامت ولا تُدِّون الحركات. </a:t>
            </a:r>
            <a:endParaRPr lang="en-US" sz="3600" dirty="0" smtClean="0">
              <a:cs typeface="+mj-cs"/>
            </a:endParaRPr>
          </a:p>
          <a:p>
            <a:pPr algn="justLow">
              <a:buNone/>
            </a:pPr>
            <a:r>
              <a:rPr lang="ar-IQ" sz="3600" b="1" dirty="0" smtClean="0">
                <a:cs typeface="+mj-cs"/>
              </a:rPr>
              <a:t>      </a:t>
            </a:r>
            <a:r>
              <a:rPr lang="ar-SA" sz="3600" b="1" dirty="0" smtClean="0">
                <a:cs typeface="+mj-cs"/>
              </a:rPr>
              <a:t>إنّ وجود هذه الصفات والخصائص المشتركة بين اللغات السامية جعل الباحثين يؤكدون أنها لغات لها أصل واحد، وهذا لا يعني أنه لا يوجد اختلافات بين هذه اللغات، فبالإضافة إلى ما أصاب اللغات السامية من تغيير في أصواتها، وما دخلها من ألفاظ واستعمالات _ فإن بينها فروقاً ليست قليلة في أداة التعريف، وعلامات التثنية والجمع، وكثير من المفردات.</a:t>
            </a:r>
            <a:endParaRPr lang="ar-IQ" sz="3600" dirty="0">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lgn="justLow">
              <a:buNone/>
            </a:pPr>
            <a:r>
              <a:rPr lang="ar-SA" sz="6600" b="1" baseline="-25000" dirty="0" smtClean="0">
                <a:cs typeface="+mj-cs"/>
              </a:rPr>
              <a:t>أما أقدم لغة سامية، أو أقرب لغة سامية إلى الأصل المشترك، أو اللغة الأولى للساميين كما يتصورها العلماء فهو أمر مُختلف فيه وإن كان أكثرهم يرى أنّ العربية أقرب اللغات إلى السامية الأولى؛ فالأبجدية الصوتية التي رسمها العلماء للسامية الأولى قريبة إلى حد ما من الألفبائية العربية، والعربيةُ لم تَفْقِد شيئاً من مخارجها، وحافظت على ظاهرة الإعراب كاملة، كما أنّ المفردات والتصريف، وتركيب الجملة السامية الأولى مما حافظت عليه العرب.</a:t>
            </a:r>
            <a:endParaRPr lang="en-US" sz="6600" baseline="-25000" dirty="0" smtClean="0">
              <a:cs typeface="+mj-cs"/>
            </a:endParaRPr>
          </a:p>
          <a:p>
            <a:pPr algn="justLow">
              <a:buNone/>
            </a:pPr>
            <a:endParaRPr lang="ar-IQ" sz="6600" baseline="-25000" dirty="0">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20000"/>
          </a:bodyPr>
          <a:lstStyle/>
          <a:p>
            <a:r>
              <a:rPr lang="ar-SA" b="1" dirty="0" smtClean="0"/>
              <a:t>وهذه طائفة من الكلمات المشتركة بين اللغات السامية.</a:t>
            </a:r>
            <a:endParaRPr lang="en-US" dirty="0" smtClean="0"/>
          </a:p>
          <a:p>
            <a:r>
              <a:rPr lang="ar-IQ" b="1" dirty="0" smtClean="0"/>
              <a:t>عربي  ... بابلي أشوري ...          عبري ...  آرامي سوري ... حميري</a:t>
            </a:r>
            <a:endParaRPr lang="en-US" dirty="0" smtClean="0"/>
          </a:p>
          <a:p>
            <a:r>
              <a:rPr lang="ar-IQ" b="1" dirty="0" smtClean="0"/>
              <a:t>أبٌ ...            أبو ...              أب ...        أب ...          أب</a:t>
            </a:r>
            <a:endParaRPr lang="en-US" dirty="0" smtClean="0"/>
          </a:p>
          <a:p>
            <a:r>
              <a:rPr lang="ar-IQ" b="1" dirty="0" smtClean="0"/>
              <a:t>ابنٌ ...           بنو ...              بنْ ...        برا ...           بن</a:t>
            </a:r>
            <a:endParaRPr lang="en-US" dirty="0" smtClean="0"/>
          </a:p>
          <a:p>
            <a:r>
              <a:rPr lang="ar-IQ" b="1" dirty="0" smtClean="0"/>
              <a:t>أخٌ ...          أخو ...              أح ...        أحا ...           أحو</a:t>
            </a:r>
            <a:endParaRPr lang="en-US" dirty="0" smtClean="0"/>
          </a:p>
          <a:p>
            <a:r>
              <a:rPr lang="ar-IQ" b="1" dirty="0" smtClean="0"/>
              <a:t>اثنتان ...       شنا ...              شنايم ...    ترين ...        سنيت</a:t>
            </a:r>
            <a:endParaRPr lang="en-US" dirty="0" smtClean="0"/>
          </a:p>
          <a:p>
            <a:r>
              <a:rPr lang="ar-IQ" b="1" dirty="0" smtClean="0"/>
              <a:t>أخذ- يأخذ ...  أخوز ...        أحز - ياحز ...  أحد - نحود ... أخز - ياخز</a:t>
            </a:r>
            <a:endParaRPr lang="en-US" dirty="0" smtClean="0"/>
          </a:p>
          <a:p>
            <a:r>
              <a:rPr lang="ar-IQ" b="1" dirty="0" smtClean="0"/>
              <a:t>أرض ...     أرصتُو ...           أرص ...     أرعا, أرقا ...  أرض</a:t>
            </a:r>
            <a:endParaRPr lang="en-US" dirty="0" smtClean="0"/>
          </a:p>
          <a:p>
            <a:r>
              <a:rPr lang="ar-IQ" b="1" dirty="0" smtClean="0"/>
              <a:t>إسمٌ ...       شومو ...             شم ...       شما ...          سم</a:t>
            </a:r>
            <a:endParaRPr lang="en-US" dirty="0" smtClean="0"/>
          </a:p>
          <a:p>
            <a:r>
              <a:rPr lang="ar-IQ" b="1" dirty="0" smtClean="0"/>
              <a:t>أمٌ ...         أمُو ...               أم ...         أما ...            أم</a:t>
            </a:r>
            <a:endParaRPr lang="en-US" dirty="0" smtClean="0"/>
          </a:p>
          <a:p>
            <a:r>
              <a:rPr lang="ar-IQ" b="1" dirty="0" smtClean="0"/>
              <a:t>أمّة ...       أمْتُو ...               أمْهَ ...      أمْتا ...            أمةٌ</a:t>
            </a:r>
            <a:endParaRPr lang="en-US" dirty="0" smtClean="0"/>
          </a:p>
          <a:p>
            <a:r>
              <a:rPr lang="ar-IQ" b="1" dirty="0" smtClean="0"/>
              <a:t>أنا ...       أنْكُو ...               أنا ...        أنا ...              أنا</a:t>
            </a:r>
            <a:endParaRPr lang="en-US" dirty="0" smtClean="0"/>
          </a:p>
          <a:p>
            <a:r>
              <a:rPr lang="ar-IQ" b="1" dirty="0" smtClean="0"/>
              <a:t>إنسان ...   نشو ...             إنوش .        ناشا ...            إنش</a:t>
            </a:r>
            <a:endParaRPr lang="en-US" dirty="0" smtClean="0"/>
          </a:p>
          <a:p>
            <a:r>
              <a:rPr lang="ar-IQ" b="1" dirty="0" smtClean="0"/>
              <a:t>أنثى ...    اششتو ...          اشته ...        أتاتا ...         أُنْسَتْ</a:t>
            </a:r>
            <a:endParaRPr lang="en-US" dirty="0" smtClean="0"/>
          </a:p>
          <a:p>
            <a:r>
              <a:rPr lang="ar-IQ" b="1" dirty="0" smtClean="0"/>
              <a:t>بئرٌ ...     بورو ...          بور ...           بر ...            بئر</a:t>
            </a:r>
            <a:endParaRPr lang="en-US" dirty="0" smtClean="0"/>
          </a:p>
          <a:p>
            <a:r>
              <a:rPr lang="ar-IQ" b="1" dirty="0" smtClean="0"/>
              <a:t>بيتٌ ...    بتُو ...           بيت ... بيتا -     بُوت ...         بيت</a:t>
            </a:r>
            <a:endParaRPr lang="en-US" dirty="0" smtClean="0"/>
          </a:p>
          <a:p>
            <a:r>
              <a:rPr lang="ar-IQ" b="1" dirty="0" smtClean="0"/>
              <a:t>سلّم -سلام .شلمو ...       شَلَم- شَلُوم ...   شلماـ شُلم ...   سلم – سلام</a:t>
            </a:r>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a:buNone/>
            </a:pPr>
            <a:r>
              <a:rPr lang="ar-IQ" b="1" dirty="0" smtClean="0"/>
              <a:t>ومن الألفاظ المتشابهة بيت العربية (الباقية) والآرامية:</a:t>
            </a:r>
            <a:endParaRPr lang="en-US" dirty="0" smtClean="0"/>
          </a:p>
          <a:p>
            <a:pPr>
              <a:buNone/>
            </a:pPr>
            <a:r>
              <a:rPr lang="ar-IQ" b="1" dirty="0" smtClean="0"/>
              <a:t>(أبْ) بمعنى الثمرة، وفي الآرامية (آبو)</a:t>
            </a:r>
            <a:endParaRPr lang="en-US" dirty="0" smtClean="0"/>
          </a:p>
          <a:p>
            <a:pPr>
              <a:buNone/>
            </a:pPr>
            <a:r>
              <a:rPr lang="ar-IQ" b="1" dirty="0" smtClean="0"/>
              <a:t>(إفك) بمعنى الكذب، وفي الآرامية (هِفِخ)</a:t>
            </a:r>
            <a:endParaRPr lang="en-US" dirty="0" smtClean="0"/>
          </a:p>
          <a:p>
            <a:pPr>
              <a:buNone/>
            </a:pPr>
            <a:r>
              <a:rPr lang="ar-IQ" b="1" dirty="0" smtClean="0"/>
              <a:t>(بعير) اسم للجمل، وفي الآرامية (بعيرو)</a:t>
            </a:r>
            <a:endParaRPr lang="en-US" dirty="0" smtClean="0"/>
          </a:p>
          <a:p>
            <a:pPr>
              <a:buNone/>
            </a:pPr>
            <a:r>
              <a:rPr lang="ar-IQ" b="1" dirty="0" smtClean="0"/>
              <a:t>(بقعة) ، وفي الآرامية (فُقْقَتُو)</a:t>
            </a:r>
            <a:endParaRPr lang="en-US" dirty="0" smtClean="0"/>
          </a:p>
          <a:p>
            <a:pPr>
              <a:buNone/>
            </a:pPr>
            <a:r>
              <a:rPr lang="ar-IQ" b="1" dirty="0" smtClean="0"/>
              <a:t>(بِيَعُ) المكان الذي يتعبّدُ فيه النصارى، وفي الآرامية (بِيعَتْوُ)</a:t>
            </a:r>
            <a:endParaRPr lang="en-US" dirty="0" smtClean="0"/>
          </a:p>
          <a:p>
            <a:pPr>
              <a:buNone/>
            </a:pPr>
            <a:r>
              <a:rPr lang="ar-IQ" b="1" dirty="0" smtClean="0"/>
              <a:t>(التّبَار) بمعنى التفتيت والتكسير، وفي الآرامية تبّر بمعنى كسر</a:t>
            </a:r>
            <a:endParaRPr lang="en-US" dirty="0" smtClean="0"/>
          </a:p>
          <a:p>
            <a:pPr>
              <a:buNone/>
            </a:pPr>
            <a:r>
              <a:rPr lang="ar-IQ" b="1" dirty="0" smtClean="0"/>
              <a:t>(تَنُور) بيت النار أو مكان النار، وفي الآرامية (بيْتْ نُورو)</a:t>
            </a:r>
            <a:endParaRPr lang="en-US" dirty="0" smtClean="0"/>
          </a:p>
          <a:p>
            <a:pPr>
              <a:buNone/>
            </a:pPr>
            <a:r>
              <a:rPr lang="ar-IQ" b="1" dirty="0" smtClean="0"/>
              <a:t>(تجارة) ، وفي الآرامية (تَجَارُو)</a:t>
            </a:r>
            <a:endParaRPr lang="en-US" dirty="0" smtClean="0"/>
          </a:p>
          <a:p>
            <a:pPr>
              <a:buNone/>
            </a:pPr>
            <a:r>
              <a:rPr lang="ar-IQ" b="1" dirty="0" smtClean="0"/>
              <a:t>(بين) ، وفي الآرامية (تينو)</a:t>
            </a:r>
            <a:endParaRPr lang="en-US" dirty="0" smtClean="0"/>
          </a:p>
          <a:p>
            <a:pPr>
              <a:buNone/>
            </a:pPr>
            <a:r>
              <a:rPr lang="ar-IQ" b="1" dirty="0" smtClean="0"/>
              <a:t>(مثقال) ، وفي الآرامية (متجولو)</a:t>
            </a:r>
            <a:endParaRPr lang="en-US" dirty="0" smtClean="0"/>
          </a:p>
          <a:p>
            <a:pPr>
              <a:buNone/>
            </a:pPr>
            <a:r>
              <a:rPr lang="ar-IQ" b="1" dirty="0" smtClean="0"/>
              <a:t>(ثَمّ) أي هناك، وفي الآرامية (تمُون)</a:t>
            </a:r>
            <a:endParaRPr lang="en-US" dirty="0" smtClean="0"/>
          </a:p>
          <a:p>
            <a:pPr>
              <a:buNone/>
            </a:pPr>
            <a:r>
              <a:rPr lang="ar-IQ" b="1" dirty="0" smtClean="0"/>
              <a:t>(جبار) أي متسلط مُتكبِّر، وفي الآرامية (جَبُورُو)</a:t>
            </a:r>
            <a:endParaRPr lang="ar-IQ"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a:buNone/>
            </a:pPr>
            <a:r>
              <a:rPr lang="ar-IQ" b="1" dirty="0" smtClean="0"/>
              <a:t>             </a:t>
            </a:r>
            <a:r>
              <a:rPr lang="ar-SA" b="1" dirty="0" smtClean="0"/>
              <a:t>اللغة العربية وخصائصها(خصائص لغة الضاد):</a:t>
            </a:r>
            <a:endParaRPr lang="ar-IQ" b="1" dirty="0" smtClean="0"/>
          </a:p>
          <a:p>
            <a:pPr>
              <a:buNone/>
            </a:pPr>
            <a:endParaRPr lang="en-US" dirty="0" smtClean="0"/>
          </a:p>
          <a:p>
            <a:pPr>
              <a:buNone/>
            </a:pPr>
            <a:r>
              <a:rPr lang="ar-IQ" dirty="0" smtClean="0"/>
              <a:t> </a:t>
            </a:r>
            <a:r>
              <a:rPr lang="ar-SA" b="1" dirty="0" smtClean="0"/>
              <a:t>الخصائص الصوتيـة :</a:t>
            </a:r>
            <a:endParaRPr lang="en-US" dirty="0" smtClean="0"/>
          </a:p>
          <a:p>
            <a:pPr>
              <a:buNone/>
            </a:pPr>
            <a:r>
              <a:rPr lang="ar-SA" b="1" dirty="0" smtClean="0"/>
              <a:t>1. تنماز اللغة العربية بامتلاكها أوسعَ مدرج صوتيّ عرفته اللغات، إذ تتوزع مخارج الحروف بين الشفتين إلى أقصى الحلق. وقد نجد في لغات أخرى غير العربية حروفاً أكثر عدداً ولكن مخارجها محصورة في نطاق أضيق ومدرج أقصر، كأن تكون مجتمعة متكاثرة في الشفتين وما والاهُما من الفمّ أو الخيشوم في اللغات الكثيرة الغنة(الفرنسيةمثلاً)،أوتجدها متزاحمة من جهة الحلق. </a:t>
            </a:r>
            <a:br>
              <a:rPr lang="ar-SA" b="1" dirty="0" smtClean="0"/>
            </a:br>
            <a:r>
              <a:rPr lang="ar-SA" b="1" dirty="0" smtClean="0"/>
              <a:t>وتتوزع هذه المخارج في هذا المدرج توزعاً عادلاً يؤدي إلى التوازن والانسجام بين الأصوات. ويراعي العرب في اجتماع الحروف في الكلمة الواحدة وتوزعها وترتيبها فيها حدوث الانسجام الصوتي والتآلف الموسيقي. فمثلاً لا تجتمع الزاي مع الظاء والسين والضاد والذال. ولا تجتمع الجيم مع القاف والظاء والطاء والغين والصاد. ولا الحاء مع الهاء، ولا الهاء قبل العين، ولا الخاء قبل الهاء ، ولا النون قبل الراء ، ولا اللام قبل الشين . وإن وردت فهي كلمات مُعَرَّبة ودخيلة وليست عربية الأصل.</a:t>
            </a:r>
            <a:br>
              <a:rPr lang="ar-SA" b="1" dirty="0" smtClean="0"/>
            </a:b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153400" cy="704088"/>
          </a:xfrm>
        </p:spPr>
        <p:txBody>
          <a:bodyPr>
            <a:normAutofit fontScale="90000"/>
          </a:bodyPr>
          <a:lstStyle/>
          <a:p>
            <a:endParaRPr lang="ar-IQ" dirty="0"/>
          </a:p>
        </p:txBody>
      </p:sp>
      <p:sp>
        <p:nvSpPr>
          <p:cNvPr id="3" name="Content Placeholder 2"/>
          <p:cNvSpPr>
            <a:spLocks noGrp="1"/>
          </p:cNvSpPr>
          <p:nvPr>
            <p:ph idx="1"/>
          </p:nvPr>
        </p:nvSpPr>
        <p:spPr>
          <a:xfrm>
            <a:off x="457200" y="838200"/>
            <a:ext cx="8229600" cy="5486400"/>
          </a:xfrm>
        </p:spPr>
        <p:txBody>
          <a:bodyPr>
            <a:noAutofit/>
          </a:bodyPr>
          <a:lstStyle/>
          <a:p>
            <a:pPr algn="justLow">
              <a:buNone/>
            </a:pPr>
            <a:r>
              <a:rPr lang="ar-SA" sz="2400" b="1" dirty="0" smtClean="0"/>
              <a:t>وقد فسّروا هذه الآية بقولهم : إنّ</a:t>
            </a:r>
            <a:r>
              <a:rPr lang="ar-SA" sz="2400" dirty="0" smtClean="0"/>
              <a:t> </a:t>
            </a:r>
            <a:r>
              <a:rPr lang="ar-SA" sz="2400" b="1" dirty="0" smtClean="0"/>
              <a:t>الله علّم آدم أسماء جميع المخلوقات بجميع اللغات ،العربيّة و الفارسيّة و</a:t>
            </a:r>
            <a:r>
              <a:rPr lang="ar-SA" sz="2400" dirty="0" smtClean="0"/>
              <a:t> </a:t>
            </a:r>
            <a:r>
              <a:rPr lang="ar-SA" sz="2400" b="1" dirty="0" smtClean="0"/>
              <a:t>السريانيّة والعبرانيّة والروميّة وغيرها ،فتكلّم أبناء آدم هذه اللغات ، وبعد أن</a:t>
            </a:r>
            <a:r>
              <a:rPr lang="ar-SA" sz="2400" dirty="0" smtClean="0"/>
              <a:t> </a:t>
            </a:r>
            <a:r>
              <a:rPr lang="ar-SA" sz="2400" b="1" dirty="0" smtClean="0"/>
              <a:t>تفرّقوا في أرجاء الأرض نطق كل ّواحد منهم بلغة من هذه اللغات. وهذا يعني أنّ</a:t>
            </a:r>
            <a:r>
              <a:rPr lang="ar-SA" sz="2400" dirty="0" smtClean="0"/>
              <a:t> </a:t>
            </a:r>
            <a:r>
              <a:rPr lang="ar-SA" sz="2400" b="1" dirty="0" smtClean="0"/>
              <a:t>أبناء آدم الذين تفرّقوا في أرجاء الأرض كانوا قد تعلّموا كل الكلمات، وهم يعرفون</a:t>
            </a:r>
            <a:r>
              <a:rPr lang="ar-SA" sz="2400" dirty="0" smtClean="0"/>
              <a:t> </a:t>
            </a:r>
            <a:r>
              <a:rPr lang="ar-SA" sz="2400" b="1" dirty="0" smtClean="0"/>
              <a:t>أسماء كل ما كان وسيكون في المستقبل ، دون وجودٍ لهذه الأشياء في الواقع، وهذا ضرب</a:t>
            </a:r>
            <a:r>
              <a:rPr lang="ar-SA" sz="2400" dirty="0" smtClean="0"/>
              <a:t> </a:t>
            </a:r>
            <a:r>
              <a:rPr lang="ar-SA" sz="2400" b="1" dirty="0" smtClean="0"/>
              <a:t>من المستحيل</a:t>
            </a:r>
            <a:r>
              <a:rPr lang="en-US" sz="2400" dirty="0" smtClean="0"/>
              <a:t> . </a:t>
            </a:r>
            <a:br>
              <a:rPr lang="en-US" sz="2400" dirty="0" smtClean="0"/>
            </a:br>
            <a:r>
              <a:rPr lang="ar-SA" sz="2400" b="1" dirty="0" smtClean="0"/>
              <a:t>تصدّى لأهل التوقيف مَن قالوا</a:t>
            </a:r>
            <a:r>
              <a:rPr lang="ar-SA" sz="2400" dirty="0" smtClean="0"/>
              <a:t> </a:t>
            </a:r>
            <a:r>
              <a:rPr lang="ar-SA" sz="2400" b="1" dirty="0" smtClean="0"/>
              <a:t>بالاصطلاح فحاججوهم بآرائهم وقالوا : إنّ الألفاظ لا تدلّ بالضرورة على المسمّى ،كما</a:t>
            </a:r>
            <a:r>
              <a:rPr lang="ar-SA" sz="2400" dirty="0" smtClean="0"/>
              <a:t> </a:t>
            </a:r>
            <a:r>
              <a:rPr lang="ar-SA" sz="2400" b="1" dirty="0" smtClean="0"/>
              <a:t>أنّ تنوّع اللغات يشهد عدم وجود علاقة بين الاسم والمسمّى ولو ثبت ما قاله أهل</a:t>
            </a:r>
            <a:r>
              <a:rPr lang="ar-SA" sz="2400" dirty="0" smtClean="0"/>
              <a:t> </a:t>
            </a:r>
            <a:r>
              <a:rPr lang="ar-SA" sz="2400" b="1" dirty="0" smtClean="0"/>
              <a:t>التوقيف</a:t>
            </a:r>
            <a:r>
              <a:rPr lang="ar-SA" sz="2400" dirty="0" smtClean="0"/>
              <a:t> </a:t>
            </a:r>
            <a:r>
              <a:rPr lang="ar-SA" sz="2400" b="1" dirty="0" smtClean="0"/>
              <a:t>لاهتدى كلّ إنسان إلى كل لغة ، ولما</a:t>
            </a:r>
            <a:r>
              <a:rPr lang="ar-SA" sz="2400" dirty="0" smtClean="0"/>
              <a:t> </a:t>
            </a:r>
            <a:r>
              <a:rPr lang="ar-SA" sz="2400" b="1" dirty="0" smtClean="0"/>
              <a:t>صحَّ وضع اللفظين للضدّين ،كالجون للأبيض والأسود .</a:t>
            </a:r>
            <a:r>
              <a:rPr lang="en-US" sz="2400" dirty="0" smtClean="0"/>
              <a:t/>
            </a:r>
            <a:br>
              <a:rPr lang="en-US" sz="2400" dirty="0" smtClean="0"/>
            </a:br>
            <a:r>
              <a:rPr lang="ar-SA" sz="2400" b="1" dirty="0" smtClean="0"/>
              <a:t>من أبرز القائلين بالتوقيف من علماء المسلمين ابن فارس في كتابه</a:t>
            </a:r>
            <a:r>
              <a:rPr lang="ar-SA" sz="2400" dirty="0" smtClean="0"/>
              <a:t> </a:t>
            </a:r>
            <a:r>
              <a:rPr lang="ar-SA" sz="2400" b="1" dirty="0" smtClean="0"/>
              <a:t>الصاحبي ، أما من علماء اللغة في العصر الحديث ،الذين اعتقدوا في إلهامية اللغة:الأب الفرنسي لامي والفيلسوف الفرنسي دو بونالد.</a:t>
            </a:r>
            <a:r>
              <a:rPr lang="ar-SA" sz="2400" dirty="0" smtClean="0"/>
              <a:t> </a:t>
            </a:r>
            <a:r>
              <a:rPr lang="en-US" sz="2400" dirty="0" smtClean="0"/>
              <a:t/>
            </a:r>
            <a:br>
              <a:rPr lang="en-US" sz="2400" dirty="0" smtClean="0"/>
            </a:br>
            <a:endParaRPr lang="ar-IQ"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a:buNone/>
            </a:pPr>
            <a:r>
              <a:rPr lang="ar-SA" b="1" dirty="0" smtClean="0"/>
              <a:t>2.أصوات العربية ثابتة على مدى العصور والأجيال منذ أربعة عشر قرناً. ولم يُعرف مثل هذا الثبات في أية لغة من لغات العالم في مثل هذا اليقين والجزم. إنّ التشويه الذي طرأ على لفظ الحروف العربية في اللهجات العامية قليل محدود، وهذه التغيرات مفرقة في البلاد العربية لا تجتمع كلها في بلد واحد. وهذا الثبات، على عكس اللغات الأجنبية، يعود إلى أمرين : القرآن، ونزعة المحافظة عند العرب .</a:t>
            </a:r>
            <a:endParaRPr lang="en-US" dirty="0" smtClean="0"/>
          </a:p>
          <a:p>
            <a:pPr>
              <a:buNone/>
            </a:pPr>
            <a:r>
              <a:rPr lang="ar-IQ" b="1" dirty="0" smtClean="0"/>
              <a:t>   </a:t>
            </a:r>
            <a:r>
              <a:rPr lang="ar-SA" b="1" dirty="0" smtClean="0"/>
              <a:t>وللأصوات في اللغة العربية وظيفة بيانية وقيمة تعبيرية، فالغين تفيد معنى الاستتار والغَيْبة والخفاء كما نلاحظ في : غاب ، غار ، غاص ، غال ، غام. والجيم تفيد معنى الجمع : جمع ، جمل، جمد ، جمر.وهكذا. الراء التي لها سمة التكرار يوحي بالتكرار والترجيع.</a:t>
            </a:r>
            <a:r>
              <a:rPr lang="ar-IQ" b="1" dirty="0" smtClean="0"/>
              <a:t>، والسين يوحي بالخفاء والانتشار والتفشي</a:t>
            </a:r>
            <a:r>
              <a:rPr lang="ar-SA" b="1" dirty="0" smtClean="0"/>
              <a:t>.</a:t>
            </a:r>
            <a:endParaRPr lang="en-US" dirty="0" smtClean="0"/>
          </a:p>
          <a:p>
            <a:pPr>
              <a:buNone/>
            </a:pPr>
            <a:r>
              <a:rPr lang="ar-SA" b="1" dirty="0" smtClean="0"/>
              <a:t>   ففي اللغة العربية يُوضعُ الصوت القوي للحدث القوي والصوت الضعيف للحدث الضعيف، ويعطون الأفعال التي فيها رقة ولطف الأصوات الرقيقة  والراخية والأفعال التي فيها شدّة وقوة  أو خشونة الأصوات  الشديدة التي تناسب الدلالة على هذه الأفعال.</a:t>
            </a:r>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a:buNone/>
            </a:pPr>
            <a:r>
              <a:rPr lang="ar-SA" b="1" dirty="0" smtClean="0"/>
              <a:t>وليست هذه الوظيفة إلا في اللغة العربية ، فاللغات اللاتينية مثلاً ليس بين أنواع حروفها مثل هذه الفروق، فلو أن كلمتين اشتركتا في جميع الحروف لما كان ذلك دليلاً على أي اشتراك في المعنى. فعندنا الكلمات التالية في الفرنسية مشتركة في أغلب حروفها وأصواتها ولكن ليس بينها أي اشتراك في المعنى </a:t>
            </a:r>
            <a:r>
              <a:rPr lang="en-US" dirty="0" err="1" smtClean="0"/>
              <a:t>Ivre</a:t>
            </a:r>
            <a:r>
              <a:rPr lang="ar-SA" b="1" dirty="0" smtClean="0"/>
              <a:t> سكران </a:t>
            </a:r>
            <a:r>
              <a:rPr lang="en-US" dirty="0" smtClean="0"/>
              <a:t>oeuvre</a:t>
            </a:r>
            <a:r>
              <a:rPr lang="ar-SA" b="1" dirty="0" smtClean="0"/>
              <a:t> أثر أو تأليف </a:t>
            </a:r>
            <a:r>
              <a:rPr lang="en-US" dirty="0" err="1" smtClean="0"/>
              <a:t>ouvre</a:t>
            </a:r>
            <a:r>
              <a:rPr lang="ar-SA" b="1" dirty="0" smtClean="0"/>
              <a:t> يفتح </a:t>
            </a:r>
            <a:r>
              <a:rPr lang="en-US" dirty="0" err="1" smtClean="0"/>
              <a:t>livre</a:t>
            </a:r>
            <a:r>
              <a:rPr lang="ar-SA" b="1" dirty="0" smtClean="0"/>
              <a:t> كتاب </a:t>
            </a:r>
            <a:r>
              <a:rPr lang="en-US" dirty="0" err="1" smtClean="0"/>
              <a:t>lèvre</a:t>
            </a:r>
            <a:r>
              <a:rPr lang="ar-SA" b="1" dirty="0" smtClean="0"/>
              <a:t> شفة . </a:t>
            </a:r>
            <a:endParaRPr lang="en-US" dirty="0" smtClean="0"/>
          </a:p>
          <a:p>
            <a:pPr>
              <a:buNone/>
            </a:pPr>
            <a:r>
              <a:rPr lang="ar-SA" b="1" dirty="0" smtClean="0"/>
              <a:t>ومن أبرز القائلين بوجود  القدرة التعبيرية للأصوات والمناسبة بين الأصوات ودلالات الأفعال  ابن جني في كتابه الخصائص فقدعقد فيه بابين عظيمين سمّاهما :</a:t>
            </a:r>
            <a:endParaRPr lang="en-US" dirty="0" smtClean="0"/>
          </a:p>
          <a:p>
            <a:pPr>
              <a:buNone/>
            </a:pPr>
            <a:r>
              <a:rPr lang="ar-SA" b="1" dirty="0" smtClean="0"/>
              <a:t>1. إمساس الحروف أشباه المعاني</a:t>
            </a:r>
            <a:endParaRPr lang="en-US" dirty="0" smtClean="0"/>
          </a:p>
          <a:p>
            <a:pPr>
              <a:buNone/>
            </a:pPr>
            <a:r>
              <a:rPr lang="ar-SA" b="1" dirty="0" smtClean="0"/>
              <a:t>2.تصاقب الألفاظ لتصاقب المعاني، وقد أورد مجموعة من الكلمات التي تحاكي بجرسها وصداها طبيعة الأحداث. </a:t>
            </a:r>
            <a:endParaRPr lang="en-US" dirty="0" smtClean="0"/>
          </a:p>
          <a:p>
            <a:pPr>
              <a:buNone/>
            </a:pPr>
            <a:r>
              <a:rPr lang="ar-SA" b="1" dirty="0" smtClean="0"/>
              <a:t>يقول ابن جني :</a:t>
            </a:r>
            <a:r>
              <a:rPr lang="ar-IQ" b="1" dirty="0" smtClean="0"/>
              <a:t> (فأما مقابلةُ الألفاظ بما يُشاكل أصواتها من الأحداث فبابٌ عظيم واسع ونَهْج مُتْلَئِبّ عند عَارِفيه مَأمُوم وذلك أنهم كثيرا ما يجعلون أصوات الحروف على سَمت الأحداث المعبر بها عنها فَيَعدِلونها بها ويَحتذُونها عليها وذلك أكثرُ مما نقدره وأضعافُ ما نستشعره من ذلك قولهم: خَضَم وقضِم فـ الخَضْم لأكل الرَّطْب (كالبِطّيخِ والقِثَّاء وما كان من نحوها من المأكول الرطب) والقضْمُ لأكل اليابس (نحو قَضَمَت الدَّابة شعيرها ونحو ذلك.وفي الخبر: (قد يُدْرَكُ الخَضْم بالقَضْم) أي قد يُدرك الرخاء بالشدة واللين بالشَّظَف.</a:t>
            </a:r>
            <a:endParaRPr lang="ar-IQ"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a:buNone/>
            </a:pPr>
            <a:r>
              <a:rPr lang="ar-IQ" b="1" dirty="0" smtClean="0">
                <a:cs typeface="+mj-cs"/>
              </a:rPr>
              <a:t>وعليه قول أبي الدَّرْداء: (يَخْضَمون ونقضَم والموعد الله) فاختاروا الخاء لرخاوتها للرطب ،والقاف لصلابتها لليابس (حَذْواً لمسموع الأصوات على مَحْسوس الأحْداث) (ومن ذلك قولهم) النَّضْح للماء ونحوه والنَّضْخ أقوى منه (قال اللهُ سُبْحَانه: {فِيهِمَا عَيْنَانِ نَضّاخَتَانِ} ) فجعلوا الحاء لرقتها للماءِ الخفيف والخاءَ لِغَلظها لما هو أقوى (منه) </a:t>
            </a:r>
            <a:endParaRPr lang="en-US" dirty="0" smtClean="0">
              <a:cs typeface="+mj-cs"/>
            </a:endParaRPr>
          </a:p>
          <a:p>
            <a:pPr>
              <a:buNone/>
            </a:pPr>
            <a:r>
              <a:rPr lang="ar-IQ" b="1" dirty="0" smtClean="0">
                <a:cs typeface="+mj-cs"/>
              </a:rPr>
              <a:t>ومن ذلك قولهم الوَسِيلة والوَصِيلة والصاد - كما ترى - أقوى صوتا من السين لما فيها من الاستِعلاء والوَصِيلةُ أقوى معنىً من الوسيلة . وذلك أن التوّسل ليست له عِصْمة الوصل والصلةِ بل الصلة أصلها من اتصال الشيء بالشيء ومماسَّتِه له وكونه في أكثر الأحوال بعضا له كاتّصال الأعضاء بالإنسان وهي أبعاضه ونحو ذلك والتوّسل معنى يضعف ويصغر أن يكون المتوسِّل جزءا أو كالجزء من المتوسَّل إليهِ . وهذا واضح . فجعلوا الصاد لقوّتها للمعنى الأقوى والسين لضعفها للمعنى الأضعف. (الخصائص ط عالم الكتب (2/ 161)).</a:t>
            </a:r>
            <a:endParaRPr lang="en-US" dirty="0" smtClean="0">
              <a:cs typeface="+mj-cs"/>
            </a:endParaRPr>
          </a:p>
          <a:p>
            <a:pPr>
              <a:buNone/>
            </a:pPr>
            <a:r>
              <a:rPr lang="ar-IQ" b="1" dirty="0" smtClean="0">
                <a:cs typeface="+mj-cs"/>
              </a:rPr>
              <a:t>ومن ذلك قولهم صعِد وسعِد . فجعلوا الصاد - لأنها أقوى - لما فيه أثر مشاهَد يُرىَ وهو الصعود في الجبل والحائط ونحو ذلك . وجعلوا السين - لضعفها - لما لا يظهر ولا يشاهَد حِسّا إلا أنه مع ذلك فيه صعود الجَدّ لا صعود الجِسم ألا تراهم يقولون : هو سعيد الجَدّ وهو عالي الجَدّ ارتفع أمره وعلا قَدْره . فجعلوا الصاد لقوّتها مع ما يشاهَد من الأفعال المعالَجة المتجشَّمِة وجعلوا السين لضعفها فيما تعرفه النفس وإن لم تره العين والدلالة اللفظية أقوى من الدلالة المعنوية.</a:t>
            </a:r>
            <a:endParaRPr lang="en-US" dirty="0" smtClean="0">
              <a:cs typeface="+mj-cs"/>
            </a:endParaRPr>
          </a:p>
          <a:p>
            <a:pPr>
              <a:buNone/>
            </a:pPr>
            <a:endParaRPr lang="ar-IQ" dirty="0">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20000"/>
          </a:bodyPr>
          <a:lstStyle/>
          <a:p>
            <a:pPr algn="justLow">
              <a:buNone/>
            </a:pPr>
            <a:r>
              <a:rPr lang="ar-IQ" b="1" dirty="0" smtClean="0"/>
              <a:t>(ومن ذلك أيضا سَدّ وصَدَّ . فالسُّدّ دون الصَّدّ ،لأنّ السدّ للباب يُسدّ والمَنْظَرة ونحوها، والصُّدّ جانب الجَبَل والوادِي والشِعْب وهذا أقوى من السدّ الذي قد يكون لثَقْب الكُوز ورأس القارورة ونحو ذلك فجعلوا الصاد لقوّتها للأقوى والسين لضعفها للأضعف .</a:t>
            </a:r>
            <a:endParaRPr lang="en-US" dirty="0" smtClean="0"/>
          </a:p>
          <a:p>
            <a:pPr algn="justLow">
              <a:buNone/>
            </a:pPr>
            <a:r>
              <a:rPr lang="ar-SA" b="1" dirty="0" smtClean="0"/>
              <a:t>وقد سار على هديهِ جمعٌ من العلماء الذين أكّدوا أنّه يمكن الاهتداء إلى وجود تناسب بين الإيقاع الصوتي للكلمات والجمل والعبارات من خلال </a:t>
            </a:r>
            <a:r>
              <a:rPr lang="ar-IQ" b="1" dirty="0" smtClean="0"/>
              <a:t>الربط بين المنطق الداخلي للأصوات، سماتها الصوتية ملامحها وهيأتها النطقية (صفاتها السمعية والنطقية والفيزيائية) وبين طبيعة الأحداث والمواقف التي تحتضن تلك الأحداث.</a:t>
            </a:r>
            <a:endParaRPr lang="en-US" dirty="0" smtClean="0"/>
          </a:p>
          <a:p>
            <a:pPr algn="justLow">
              <a:buNone/>
            </a:pPr>
            <a:r>
              <a:rPr lang="ar-IQ" b="1" dirty="0" smtClean="0"/>
              <a:t>وتنبثق من ذلك الدلالة الصوتية  التي هي الدلالة المستمدة من التشكيل الصوتي للكلمات النصوص من حيث تكوينه وأدائه ونطقه، من منطلق  أنّ الصوت مظهر من مظاهر الانفعال النفسي، ومن منطلق وجود العلاقة الوطيدة بين الصوت والدلالة ، يُدرَكُ مِنَ الجِرْس والإيقاع المتولد من التشكيل الصوتي للكلمات والجمل نوعٌ من التصاقب والتوافق بين صفة الصوت وصفة الحدث قوةً وضعفاً، شدةً وليناً، سهولةُ وصعوبة، وطولاً وقصراً. فيأتي الصوت القوي مصاقباً ومماثلاً الحدث القوي والصوت الضعيف على شاكلة الحدث الضعيف مصوِّراً له ومؤكِّداً إياه، ويتسنى ذلك من خلال الربط بين ملامح الصوت وسماته الفيزيائية والنطقية والسمعية وطبيعة الأحداث والمواقف.</a:t>
            </a:r>
            <a:endParaRPr lang="ar-IQ"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algn="justLow">
              <a:buNone/>
            </a:pPr>
            <a:r>
              <a:rPr lang="ar-IQ" sz="3200" b="1" dirty="0" smtClean="0">
                <a:cs typeface="+mj-cs"/>
              </a:rPr>
              <a:t>يأتي في مقدمة هؤلاء السيوطي صاحب كتاب المزهر في علوم اللغة ، ويقول بعد أن أوردَ مجموعةً من الكلمات التي يحدث فيها التبديل الصوتي </a:t>
            </a:r>
            <a:r>
              <a:rPr lang="en-US" sz="3200" b="1" dirty="0" smtClean="0">
                <a:cs typeface="+mj-cs"/>
              </a:rPr>
              <a:t>Substitution</a:t>
            </a:r>
            <a:r>
              <a:rPr lang="ar-IQ" sz="3200" b="1" dirty="0" smtClean="0">
                <a:cs typeface="+mj-cs"/>
              </a:rPr>
              <a:t> القائم على إحلال صوت محل صوت آخر وإبداله به بحيث يؤدي إلى تغيير الدلالة ،: (فانْظر إلى بديع مناسبةِ الألفاظ لمعانيها وكيف فَاوَتَت العربُ في هذه الألفاظ المُقْتَرنة المتقاربة في المعاني فجعلت الحرفَ الأضْعف فيها والألْين والأخْفَى والأسْهل والأهْمس لِمَا هو أدْنى وأقلّ وأخف عملا أو صوتاً ، وجعلت الحرفَ الأقْوى والأشد والأظهر والأجهر لِمَا هو أقوى عملا وأعظم حِسّاً).ومن استشهاداته</a:t>
            </a:r>
            <a:endParaRPr lang="en-US" sz="3200" b="1" dirty="0" smtClean="0">
              <a:cs typeface="+mj-cs"/>
            </a:endParaRPr>
          </a:p>
          <a:p>
            <a:pPr algn="justLow">
              <a:buNone/>
            </a:pPr>
            <a:r>
              <a:rPr lang="ar-IQ" sz="3200" b="1" dirty="0" smtClean="0">
                <a:cs typeface="+mj-cs"/>
              </a:rPr>
              <a:t>الضَّرْب بالرَّاحة على مُقَدَّم الرأس صَقْعٌ ، وعلى القَفَا صَفْعٌ ، وعلى الخَدِّ بِبَسْطِ الكَفِّ لَطْمٌ ،وبقَبْضِ الكَفِّ لَكْمٌ ،وبِكلْتَا اليَدَيْنِ لَدْمٌ ،وعلى الجَنْبِ بالإصْبَعِ وَخْزٌ ،(وعلى الصدْر والجَنْبِ وَكْزٌ ولَكْزٌ) ،وعلى الحَنَكِ والذَّقَنِ وَهْزٌ (ولهْزٌ) .</a:t>
            </a:r>
            <a:endParaRPr lang="en-US" sz="3200" b="1" dirty="0" smtClean="0">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algn="justLow">
              <a:buNone/>
            </a:pPr>
            <a:r>
              <a:rPr lang="ar-IQ" sz="3600" b="1" dirty="0" smtClean="0">
                <a:cs typeface="+mj-cs"/>
              </a:rPr>
              <a:t>وفيه يُقَالُ: </a:t>
            </a:r>
            <a:endParaRPr lang="en-US" sz="3600" b="1" dirty="0" smtClean="0">
              <a:cs typeface="+mj-cs"/>
            </a:endParaRPr>
          </a:p>
          <a:p>
            <a:pPr algn="justLow">
              <a:buNone/>
            </a:pPr>
            <a:r>
              <a:rPr lang="ar-IQ" sz="3600" b="1" dirty="0" smtClean="0">
                <a:cs typeface="+mj-cs"/>
              </a:rPr>
              <a:t>حَذَفَه بالعصا. </a:t>
            </a:r>
            <a:endParaRPr lang="en-US" sz="3600" b="1" dirty="0" smtClean="0">
              <a:cs typeface="+mj-cs"/>
            </a:endParaRPr>
          </a:p>
          <a:p>
            <a:pPr algn="justLow">
              <a:buNone/>
            </a:pPr>
            <a:r>
              <a:rPr lang="ar-IQ" sz="3600" b="1" dirty="0" smtClean="0">
                <a:cs typeface="+mj-cs"/>
              </a:rPr>
              <a:t>وخَذَفَه بالحَصى</a:t>
            </a:r>
            <a:endParaRPr lang="en-US" sz="3600" b="1" dirty="0" smtClean="0">
              <a:cs typeface="+mj-cs"/>
            </a:endParaRPr>
          </a:p>
          <a:p>
            <a:pPr algn="justLow">
              <a:buNone/>
            </a:pPr>
            <a:r>
              <a:rPr lang="ar-IQ" sz="3600" b="1" dirty="0" smtClean="0">
                <a:cs typeface="+mj-cs"/>
              </a:rPr>
              <a:t>وقَذَفَه بالحجر.</a:t>
            </a:r>
            <a:endParaRPr lang="en-US" sz="3600" b="1" dirty="0" smtClean="0">
              <a:cs typeface="+mj-cs"/>
            </a:endParaRPr>
          </a:p>
          <a:p>
            <a:pPr algn="justLow">
              <a:buNone/>
            </a:pPr>
            <a:r>
              <a:rPr lang="ar-IQ" sz="3600" b="1" dirty="0" smtClean="0">
                <a:cs typeface="+mj-cs"/>
              </a:rPr>
              <a:t>فهنا يُلحَظ أنّ الحاء صوت يتناسب مع الضرب والرمي بالعصا،  وهو دون الخاء في الشدة والقوة  الموجودة في الخذف بالحصى، وهما دون القذف بالحجر، وذلك أنّ القذف أقوى من كليهما(الخذف والحدف)، فيناسبه صوت القاف الصوت الانفجاري الشديد الأكثر قوة من الخاء (الخذف) والحاء(الحذف). </a:t>
            </a:r>
            <a:endParaRPr lang="ar-IQ" sz="3600" b="1" dirty="0">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algn="justLow">
              <a:buNone/>
            </a:pPr>
            <a:r>
              <a:rPr lang="ar-IQ" b="1" dirty="0" smtClean="0"/>
              <a:t>ويقول أيضاً أنه : (إذا أخرجَ المكْروبُ أو المريضُ صوتاً رَقِيقاً فهو الرَّنين، فإنْ أخْفَاهُ فهو الهَنِينُ فإنْ أَظْهَرَه فخرج خافياً، فهو الحَنِينُ فإن زاد فيضه فهو الأنين، فإن زاد في رَفعه فهو الخَنِين.فانْظُرْ إلى هذه الفُروق وأشباهها باختلاف الحرف بحسب القوَّة والضَّعف).</a:t>
            </a:r>
            <a:endParaRPr lang="en-US" dirty="0" smtClean="0"/>
          </a:p>
          <a:p>
            <a:pPr algn="justLow">
              <a:buNone/>
            </a:pPr>
            <a:r>
              <a:rPr lang="ar-IQ" b="1" dirty="0" smtClean="0"/>
              <a:t> القَبْصة أصغرُ من القَبْضة.</a:t>
            </a:r>
            <a:endParaRPr lang="en-US" dirty="0" smtClean="0"/>
          </a:p>
          <a:p>
            <a:pPr algn="justLow">
              <a:buNone/>
            </a:pPr>
            <a:r>
              <a:rPr lang="ar-IQ" b="1" dirty="0" smtClean="0"/>
              <a:t>القَبْصُ: (الأخذُ بأطراف الأناملِ) ، والقَبْضُ: الأخذ بالكفِّ كلها.</a:t>
            </a:r>
            <a:endParaRPr lang="en-US" dirty="0" smtClean="0"/>
          </a:p>
          <a:p>
            <a:pPr algn="justLow">
              <a:buNone/>
            </a:pPr>
            <a:r>
              <a:rPr lang="ar-IQ" b="1" dirty="0" smtClean="0"/>
              <a:t>وفي الغريب المصنف عن أبي عَمْرو: هذا صَوْغُ هذا إذا كان على قَدْره وهذا سَوْغُ هذا إذا وُلِدَ بعد ذاك على أَثره ويقال: نَقَبَ على قومه ينقُب نِقابةً من النَّقيب وهو العَرِيف ونكَب عليهم ينكُب نِكابةً وهو المَنْكِب وهو عَون العَرِيف.</a:t>
            </a:r>
            <a:endParaRPr lang="en-US" dirty="0" smtClean="0"/>
          </a:p>
          <a:p>
            <a:pPr algn="justLow">
              <a:buNone/>
            </a:pPr>
            <a:r>
              <a:rPr lang="ar-IQ" b="1" dirty="0" smtClean="0"/>
              <a:t>وقال الكسائي:</a:t>
            </a:r>
            <a:endParaRPr lang="en-US" dirty="0" smtClean="0"/>
          </a:p>
          <a:p>
            <a:pPr algn="justLow">
              <a:buNone/>
            </a:pPr>
            <a:r>
              <a:rPr lang="ar-IQ" b="1" dirty="0" smtClean="0"/>
              <a:t> القَضْمُ للفرس والخَضْمُ للإنسان.</a:t>
            </a:r>
            <a:endParaRPr lang="en-US" dirty="0" smtClean="0"/>
          </a:p>
          <a:p>
            <a:pPr algn="justLow">
              <a:buNone/>
            </a:pPr>
            <a:r>
              <a:rPr lang="ar-IQ" b="1" dirty="0" smtClean="0"/>
              <a:t>وقال غيرُه: القَضْم بأطراف الأسنان والخَضْم بأقْصى الأَضراس.</a:t>
            </a:r>
            <a:endParaRPr lang="en-US" dirty="0" smtClean="0"/>
          </a:p>
          <a:p>
            <a:pPr algn="justLow">
              <a:buNone/>
            </a:pPr>
            <a:r>
              <a:rPr lang="ar-IQ" b="1" dirty="0" smtClean="0"/>
              <a:t>النَّضْح بالضاد المعجمة: الشرب دون الرِّيّ </a:t>
            </a:r>
            <a:endParaRPr lang="en-US" dirty="0" smtClean="0"/>
          </a:p>
          <a:p>
            <a:pPr algn="justLow">
              <a:buNone/>
            </a:pPr>
            <a:endParaRPr lang="ar-IQ"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a:buNone/>
            </a:pPr>
            <a:r>
              <a:rPr lang="ar-IQ" b="1" dirty="0" smtClean="0"/>
              <a:t>والنَّصْح  بالصاد المهملة: الشُّرْب حتى يَرْوَى </a:t>
            </a:r>
            <a:endParaRPr lang="en-US" dirty="0" smtClean="0"/>
          </a:p>
          <a:p>
            <a:pPr>
              <a:buNone/>
            </a:pPr>
            <a:r>
              <a:rPr lang="ar-IQ" b="1" dirty="0" smtClean="0"/>
              <a:t>والنَّشْح بالشين المعجمة دون النَّضْح بالضاد المعجمة.</a:t>
            </a:r>
            <a:endParaRPr lang="en-US" dirty="0" smtClean="0"/>
          </a:p>
          <a:p>
            <a:pPr>
              <a:buNone/>
            </a:pPr>
            <a:r>
              <a:rPr lang="ar-IQ" b="1" dirty="0" smtClean="0"/>
              <a:t>ومن ذلك الجُفّ بالجيم: وعاءُ الطَّلْعة إذا جَفت.</a:t>
            </a:r>
            <a:endParaRPr lang="en-US" dirty="0" smtClean="0"/>
          </a:p>
          <a:p>
            <a:pPr>
              <a:buNone/>
            </a:pPr>
            <a:r>
              <a:rPr lang="ar-IQ" b="1" dirty="0" smtClean="0"/>
              <a:t>والخُفُّ بالخاء: الملبوس وخفُّ البعير والنعامة ولا شك أن الثلاثة أقوى وأجلَد من وعاءِ الطَّلعة فخُصَّت بالحاءِ التي هي أعلى من الجيم.</a:t>
            </a:r>
            <a:endParaRPr lang="en-US" dirty="0" smtClean="0"/>
          </a:p>
          <a:p>
            <a:pPr>
              <a:buNone/>
            </a:pPr>
            <a:r>
              <a:rPr lang="ar-IQ" b="1" dirty="0" smtClean="0"/>
              <a:t>الشّازِب: الضَّامر من الإبل وغيرها.</a:t>
            </a:r>
            <a:endParaRPr lang="en-US" dirty="0" smtClean="0"/>
          </a:p>
          <a:p>
            <a:pPr>
              <a:buNone/>
            </a:pPr>
            <a:r>
              <a:rPr lang="ar-IQ" b="1" dirty="0" smtClean="0"/>
              <a:t>والشاصب: أشدُّ ضُمْراً من الشازب.</a:t>
            </a:r>
            <a:endParaRPr lang="en-US" dirty="0" smtClean="0"/>
          </a:p>
          <a:p>
            <a:pPr>
              <a:buNone/>
            </a:pPr>
            <a:r>
              <a:rPr lang="ar-IQ" b="1" dirty="0" smtClean="0"/>
              <a:t>  ما كان من الرياح من نفخ فهو بَردٌ وما كان مِن لفحٍ فهو حَرٌّ.(يقال نفخة من الرياح الباردة، ولفحة من الرياح الحارة) وما كان من النسائم والروائح الطيبة فهو نفحٌ، نفَحت النَّسائمُ: نسمتْ، هبَّتْ وتحرّكتْ أوائِلُها، نفحتنا أنسامُ الصَّباح" </a:t>
            </a:r>
            <a:endParaRPr lang="en-US" dirty="0" smtClean="0"/>
          </a:p>
          <a:p>
            <a:pPr>
              <a:buNone/>
            </a:pPr>
            <a:r>
              <a:rPr lang="ar-IQ" b="1" dirty="0" smtClean="0"/>
              <a:t>، إذا انْحَسَرَ الشَّعرُ عن مقَدَّم الرأسِ فهو أَجْلَحُ فإن بلغ الانحسارُ نصف رأسِه فهوَ أَجْلَى وأَجْلَه.</a:t>
            </a:r>
            <a:endParaRPr lang="en-US" dirty="0" smtClean="0"/>
          </a:p>
          <a:p>
            <a:pPr>
              <a:buNone/>
            </a:pPr>
            <a:r>
              <a:rPr lang="ar-IQ" b="1" dirty="0" smtClean="0"/>
              <a:t>وفيه: النَّقْشُ في الحائط ،والرَّقْشُ في القِرْطاس ،والوَشْمُ في اليد ،والوَسْمُ في الجِلْدِ ،والرَّشْمُ على الحِنْطَة والشَّعير ،والوَشْيُ في الثوب.</a:t>
            </a:r>
            <a:endParaRPr lang="en-US" dirty="0" smtClean="0"/>
          </a:p>
          <a:p>
            <a:pPr>
              <a:buNone/>
            </a:pPr>
            <a:endParaRPr lang="ar-IQ"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a:buNone/>
            </a:pPr>
            <a:r>
              <a:rPr lang="ar-IQ" sz="3200" b="1" dirty="0" smtClean="0">
                <a:cs typeface="+mj-cs"/>
              </a:rPr>
              <a:t>الحَوَص: ضِيقُ العينين.</a:t>
            </a:r>
            <a:endParaRPr lang="en-US" sz="3200" dirty="0" smtClean="0">
              <a:cs typeface="+mj-cs"/>
            </a:endParaRPr>
          </a:p>
          <a:p>
            <a:pPr>
              <a:buNone/>
            </a:pPr>
            <a:r>
              <a:rPr lang="ar-IQ" sz="3200" b="1" dirty="0" smtClean="0">
                <a:cs typeface="+mj-cs"/>
              </a:rPr>
              <a:t>والخَوَص غُؤُورُهُما مع الضِّيق.</a:t>
            </a:r>
            <a:endParaRPr lang="en-US" sz="3200" dirty="0" smtClean="0">
              <a:cs typeface="+mj-cs"/>
            </a:endParaRPr>
          </a:p>
          <a:p>
            <a:pPr>
              <a:buNone/>
            </a:pPr>
            <a:r>
              <a:rPr lang="ar-IQ" sz="3200" b="1" dirty="0" smtClean="0">
                <a:cs typeface="+mj-cs"/>
              </a:rPr>
              <a:t>وفيه: اللَّسْب من العقرب واللسع من الحية.(يقال لَسَبه العقربُ ، ولَسَعَتْهُ الحيةُ)</a:t>
            </a:r>
            <a:endParaRPr lang="en-US" sz="3200" dirty="0" smtClean="0">
              <a:cs typeface="+mj-cs"/>
            </a:endParaRPr>
          </a:p>
          <a:p>
            <a:pPr>
              <a:buNone/>
            </a:pPr>
            <a:r>
              <a:rPr lang="ar-IQ" sz="3200" b="1" dirty="0" smtClean="0">
                <a:cs typeface="+mj-cs"/>
              </a:rPr>
              <a:t>وفيه: وسَخُ الأُذنِ أُفّ ،ووسَخ الأظفار تُفٌّ.</a:t>
            </a:r>
            <a:endParaRPr lang="en-US" sz="3200" dirty="0" smtClean="0">
              <a:cs typeface="+mj-cs"/>
            </a:endParaRPr>
          </a:p>
          <a:p>
            <a:pPr>
              <a:buNone/>
            </a:pPr>
            <a:r>
              <a:rPr lang="ar-IQ" sz="3200" b="1" dirty="0" smtClean="0">
                <a:cs typeface="+mj-cs"/>
              </a:rPr>
              <a:t>وفيه: اللِّثَامُ: النِّقاب على حَرْف الشَّفة ،واللّغَامُ على طرف الأنف.</a:t>
            </a:r>
            <a:endParaRPr lang="en-US" sz="3200" dirty="0" smtClean="0">
              <a:cs typeface="+mj-cs"/>
            </a:endParaRPr>
          </a:p>
          <a:p>
            <a:pPr>
              <a:buNone/>
            </a:pPr>
            <a:r>
              <a:rPr lang="ar-IQ" sz="3200" b="1" dirty="0" smtClean="0">
                <a:cs typeface="+mj-cs"/>
              </a:rPr>
              <a:t>وعلى الرغم من أنّ ما يأتي على شاكلة هذه الكلمات التي تحدث فيها الإبدال الصوتي ليست جميعها متقاربة في الدلالة ، لذ فإنّ القول بوجود تناسب بين الصوت والمعنى على مستوى الكلمات ليس بالأمر المطرد، وعلى الرغم من ذلك لاحظ الدارسون أنّ بعض الأصوات وبصفاتها النطقية لها إيحاءات عديدة، من ذلك:</a:t>
            </a:r>
            <a:endParaRPr lang="ar-IQ" sz="3200"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ar-IQ" dirty="0"/>
          </a:p>
        </p:txBody>
      </p:sp>
      <p:sp>
        <p:nvSpPr>
          <p:cNvPr id="3" name="Content Placeholder 2"/>
          <p:cNvSpPr>
            <a:spLocks noGrp="1"/>
          </p:cNvSpPr>
          <p:nvPr>
            <p:ph idx="1"/>
          </p:nvPr>
        </p:nvSpPr>
        <p:spPr>
          <a:xfrm>
            <a:off x="457200" y="762000"/>
            <a:ext cx="8229600" cy="5562600"/>
          </a:xfrm>
        </p:spPr>
        <p:txBody>
          <a:bodyPr>
            <a:noAutofit/>
          </a:bodyPr>
          <a:lstStyle/>
          <a:p>
            <a:pPr algn="justLow">
              <a:buNone/>
            </a:pPr>
            <a:r>
              <a:rPr lang="ar-SA" sz="3200" b="1" i="1" u="sng" dirty="0" smtClean="0"/>
              <a:t>ثانياً : نظرية الاصطلاح</a:t>
            </a:r>
            <a:r>
              <a:rPr lang="ar-SA" sz="3200" i="1" u="sng" dirty="0" smtClean="0"/>
              <a:t> </a:t>
            </a:r>
            <a:r>
              <a:rPr lang="ar-SA" sz="3200" b="1" i="1" u="sng" dirty="0" smtClean="0"/>
              <a:t>والمواضعة</a:t>
            </a:r>
            <a:r>
              <a:rPr lang="ar-SA" sz="3200" b="1" dirty="0" smtClean="0"/>
              <a:t>:</a:t>
            </a:r>
            <a:r>
              <a:rPr lang="ar-SA" sz="3200" dirty="0" smtClean="0"/>
              <a:t> </a:t>
            </a:r>
            <a:endParaRPr lang="en-US" sz="3200" dirty="0" smtClean="0"/>
          </a:p>
          <a:p>
            <a:pPr algn="justLow">
              <a:buNone/>
            </a:pPr>
            <a:r>
              <a:rPr lang="ar-SA" sz="3200" b="1" dirty="0" smtClean="0"/>
              <a:t>وتتلخص هذه النظرية في أنّ اللغة اُبتدِعتْ و اسْتُحدِثتْ بالتواضع ، والاتفاق واُرتجلِتْ ألفاظُها ارتجالا . ومال كثير من العلماء والمفكرين إلى هذه النظرية ،</a:t>
            </a:r>
            <a:r>
              <a:rPr lang="ar-IQ" sz="3200" b="1" dirty="0" smtClean="0"/>
              <a:t> </a:t>
            </a:r>
            <a:r>
              <a:rPr lang="ar-SA" sz="3200" b="1" dirty="0" smtClean="0"/>
              <a:t>منهم : الفيلسوف اليوناني ديموكريط و أرسطو والمعتزلة</a:t>
            </a:r>
            <a:r>
              <a:rPr lang="en-US" sz="3200" dirty="0" smtClean="0"/>
              <a:t> .</a:t>
            </a:r>
          </a:p>
          <a:p>
            <a:pPr algn="justLow">
              <a:buNone/>
            </a:pPr>
            <a:r>
              <a:rPr lang="ar-SA" sz="3200" b="1" dirty="0" smtClean="0"/>
              <a:t>يرى أصحاب هذه النظرية أنه كان يجتمع بعض الحكماء فيحتاجون إلى</a:t>
            </a:r>
            <a:r>
              <a:rPr lang="ar-SA" sz="3200" dirty="0" smtClean="0"/>
              <a:t> </a:t>
            </a:r>
            <a:r>
              <a:rPr lang="ar-SA" sz="3200" b="1" dirty="0" smtClean="0"/>
              <a:t>الإبانة عن الأشياء المعلومة ، فيضعون لكلِّ واحد سمة ولفظاً إذا ذُكر عُرف به ما</a:t>
            </a:r>
            <a:r>
              <a:rPr lang="ar-SA" sz="3200" dirty="0" smtClean="0"/>
              <a:t> </a:t>
            </a:r>
            <a:r>
              <a:rPr lang="ar-SA" sz="3200" b="1" dirty="0" smtClean="0"/>
              <a:t>سمّاه ليمتاز به عن غيره ،فكأنّهم جاءوا إلى واحد من بني آدم فأومأوا إليه وقالوا</a:t>
            </a:r>
            <a:r>
              <a:rPr lang="ar-SA" sz="3200" dirty="0" smtClean="0"/>
              <a:t> </a:t>
            </a:r>
            <a:r>
              <a:rPr lang="ar-SA" sz="3200" b="1" dirty="0" smtClean="0"/>
              <a:t>إنسان ..إنسان ، فأي وقت سُمع هذا اللفظ ،عُلم أن المراد به هذا الضرب من المخلوقات</a:t>
            </a:r>
            <a:r>
              <a:rPr lang="ar-IQ" sz="3200" b="1" dirty="0" smtClean="0"/>
              <a:t>.</a:t>
            </a:r>
            <a:endParaRPr lang="ar-IQ"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676400"/>
            <a:ext cx="8229600" cy="4648200"/>
          </a:xfrm>
        </p:spPr>
        <p:txBody>
          <a:bodyPr>
            <a:normAutofit/>
          </a:bodyPr>
          <a:lstStyle/>
          <a:p>
            <a:pPr>
              <a:buNone/>
            </a:pPr>
            <a:r>
              <a:rPr lang="ar-SA" sz="4000" b="1" dirty="0" smtClean="0"/>
              <a:t>وقد تصدّى لهم أهل التوقيف (أي أصحاب النظرية الأولى) فقالوا :لو أنّ اللغة كانت اصطلاحاً لاحتاج</a:t>
            </a:r>
            <a:r>
              <a:rPr lang="ar-SA" sz="4000" dirty="0" smtClean="0"/>
              <a:t> </a:t>
            </a:r>
            <a:r>
              <a:rPr lang="ar-SA" sz="4000" b="1" dirty="0" smtClean="0"/>
              <a:t>المصطلحون إلى لغة يعبِّرون بها،ولابدَّ من التوقيف في أصل اللغة الواحدة</a:t>
            </a:r>
            <a:r>
              <a:rPr lang="ar-SA" sz="4000" dirty="0" smtClean="0"/>
              <a:t> </a:t>
            </a:r>
            <a:r>
              <a:rPr lang="ar-SA" sz="4000" b="1" dirty="0" smtClean="0"/>
              <a:t>لاستحالة وقوع الاصطلاح على أوّل اللغات من غير معرفة المصطلحين بعين ما اصطلحوا</a:t>
            </a:r>
            <a:r>
              <a:rPr lang="ar-SA" sz="4000" dirty="0" smtClean="0"/>
              <a:t> </a:t>
            </a:r>
            <a:r>
              <a:rPr lang="ar-SA" sz="4000" b="1" dirty="0" smtClean="0"/>
              <a:t>عليه</a:t>
            </a:r>
            <a:r>
              <a:rPr lang="ar-IQ" sz="4000" b="1" dirty="0" smtClean="0"/>
              <a:t>.</a:t>
            </a:r>
            <a:endParaRPr lang="ar-IQ"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077200" cy="286512"/>
          </a:xfrm>
        </p:spPr>
        <p:txBody>
          <a:bodyPr>
            <a:normAutofit fontScale="90000"/>
          </a:bodyPr>
          <a:lstStyle/>
          <a:p>
            <a:endParaRPr lang="ar-IQ" dirty="0"/>
          </a:p>
        </p:txBody>
      </p:sp>
      <p:sp>
        <p:nvSpPr>
          <p:cNvPr id="5" name="Content Placeholder 2"/>
          <p:cNvSpPr>
            <a:spLocks noGrp="1"/>
          </p:cNvSpPr>
          <p:nvPr>
            <p:ph idx="1"/>
          </p:nvPr>
        </p:nvSpPr>
        <p:spPr>
          <a:xfrm>
            <a:off x="457200" y="1219200"/>
            <a:ext cx="8229600" cy="5105400"/>
          </a:xfrm>
        </p:spPr>
        <p:txBody>
          <a:bodyPr>
            <a:normAutofit lnSpcReduction="10000"/>
          </a:bodyPr>
          <a:lstStyle/>
          <a:p>
            <a:pPr>
              <a:buNone/>
            </a:pPr>
            <a:r>
              <a:rPr lang="ar-SA" sz="2800" b="1" dirty="0" smtClean="0"/>
              <a:t>وليس لهذه النظرية أي</a:t>
            </a:r>
            <a:r>
              <a:rPr lang="ar-IQ" sz="2800" b="1" dirty="0" smtClean="0"/>
              <a:t>ّ</a:t>
            </a:r>
            <a:r>
              <a:rPr lang="ar-SA" sz="2800" b="1" dirty="0" smtClean="0"/>
              <a:t> سندٍ عقلي او نقلي أو تاريخي بل إنّ ما تقرره يتعارض مع النواميس العامة التي تسير عليها النظم الاجتماعية ، وعهدنا بهذه النظم ، أنها لا تخلق خلقا ، بل تتكون بالتدريج من تلقاء نفسها . لإضافة إلى ذلك فالتواضع على التسمية يتوقف في كثير من مظاهره على لغة صوتية يتفاهم بها المتواضعون فبأي لغة تواصل هؤلاء</a:t>
            </a:r>
            <a:r>
              <a:rPr lang="en-US" sz="2800" dirty="0" smtClean="0"/>
              <a:t/>
            </a:r>
            <a:br>
              <a:rPr lang="en-US" sz="2800" dirty="0" smtClean="0"/>
            </a:br>
            <a:r>
              <a:rPr lang="ar-SA" sz="2800" b="1" dirty="0" smtClean="0"/>
              <a:t>وبي</a:t>
            </a:r>
            <a:r>
              <a:rPr lang="ar-IQ" sz="2800" b="1" dirty="0" smtClean="0"/>
              <a:t>ْ</a:t>
            </a:r>
            <a:r>
              <a:rPr lang="ar-SA" sz="2800" b="1" dirty="0" smtClean="0"/>
              <a:t>ن</a:t>
            </a:r>
            <a:r>
              <a:rPr lang="ar-IQ" sz="2800" b="1" dirty="0" smtClean="0"/>
              <a:t>َ</a:t>
            </a:r>
            <a:r>
              <a:rPr lang="ar-SA" sz="2800" b="1" dirty="0" smtClean="0"/>
              <a:t> أهل الاصطلاح وأهل التوقيف من</a:t>
            </a:r>
            <a:r>
              <a:rPr lang="ar-SA" sz="2800" dirty="0" smtClean="0"/>
              <a:t> </a:t>
            </a:r>
            <a:r>
              <a:rPr lang="ar-SA" sz="2800" b="1" dirty="0" smtClean="0"/>
              <a:t>علماء المسلمين ظهر</a:t>
            </a:r>
            <a:r>
              <a:rPr lang="ar-IQ" sz="2800" b="1" dirty="0" smtClean="0"/>
              <a:t>َ</a:t>
            </a:r>
            <a:r>
              <a:rPr lang="ar-SA" sz="2800" b="1" dirty="0" smtClean="0"/>
              <a:t> فريقٌ ثالث اتخذ موقفاً وسطاً فقال : إنّ اللغة توقيفيّة ، وهي بعد</a:t>
            </a:r>
            <a:r>
              <a:rPr lang="ar-SA" sz="2800" dirty="0" smtClean="0"/>
              <a:t> </a:t>
            </a:r>
            <a:r>
              <a:rPr lang="ar-SA" sz="2800" b="1" dirty="0" smtClean="0"/>
              <a:t>ذلك اصطلاحيّة في كلّ ما يستجدُّ من حياة البشر ، حيث كانت اللغة الأُولى مكتملة </a:t>
            </a:r>
            <a:r>
              <a:rPr lang="ar-SA" sz="2800" dirty="0" smtClean="0"/>
              <a:t> </a:t>
            </a:r>
            <a:r>
              <a:rPr lang="ar-SA" sz="2800" b="1" dirty="0" smtClean="0"/>
              <a:t>ولكنّها أقل عدداً في مخزون الألفاظ من لغات اليوم ،لأنها كانت تتكوّن من كلمات</a:t>
            </a:r>
            <a:r>
              <a:rPr lang="ar-SA" sz="2800" dirty="0" smtClean="0"/>
              <a:t> </a:t>
            </a:r>
            <a:r>
              <a:rPr lang="ar-SA" sz="2800" b="1" dirty="0" smtClean="0"/>
              <a:t>تمثّل جذور اللغات الحاليّة ،ولمّا احتاج الإنسان إلى مزيد من الكلمات لتسمية الموضوعات والمكتشفات والأحوال الجديدة انبثق من تلك الجذور ما احتاج إليه من</a:t>
            </a:r>
            <a:r>
              <a:rPr lang="ar-SA" sz="2800" dirty="0" smtClean="0"/>
              <a:t> </a:t>
            </a:r>
            <a:r>
              <a:rPr lang="ar-SA" sz="2800" b="1" dirty="0" smtClean="0"/>
              <a:t>الكلام</a:t>
            </a:r>
            <a:r>
              <a:rPr lang="ar-IQ" sz="2800" b="1" dirty="0" smtClean="0"/>
              <a:t>.</a:t>
            </a:r>
            <a:endParaRPr lang="ar-IQ"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endParaRPr lang="ar-IQ" dirty="0"/>
          </a:p>
        </p:txBody>
      </p:sp>
      <p:sp>
        <p:nvSpPr>
          <p:cNvPr id="3" name="Content Placeholder 2"/>
          <p:cNvSpPr>
            <a:spLocks noGrp="1"/>
          </p:cNvSpPr>
          <p:nvPr>
            <p:ph idx="1"/>
          </p:nvPr>
        </p:nvSpPr>
        <p:spPr>
          <a:xfrm>
            <a:off x="457200" y="1219200"/>
            <a:ext cx="8153400" cy="5105400"/>
          </a:xfrm>
        </p:spPr>
        <p:txBody>
          <a:bodyPr>
            <a:normAutofit fontScale="85000" lnSpcReduction="20000"/>
          </a:bodyPr>
          <a:lstStyle/>
          <a:p>
            <a:pPr>
              <a:buNone/>
            </a:pPr>
            <a:r>
              <a:rPr lang="ar-SA" b="1" i="1" u="sng" dirty="0" smtClean="0"/>
              <a:t>ثالثا: نظرية التقليد والمحاكاة</a:t>
            </a:r>
            <a:r>
              <a:rPr lang="en-US" i="1" u="sng" dirty="0" smtClean="0"/>
              <a:t>: </a:t>
            </a:r>
            <a:r>
              <a:rPr lang="ar-SA" b="1" i="1" u="sng" dirty="0" smtClean="0"/>
              <a:t>( </a:t>
            </a:r>
            <a:r>
              <a:rPr lang="en-US" i="1" u="sng" dirty="0" smtClean="0"/>
              <a:t>wow</a:t>
            </a:r>
            <a:r>
              <a:rPr lang="ar-IQ" b="1" i="1" u="sng" dirty="0" smtClean="0"/>
              <a:t>ـ </a:t>
            </a:r>
            <a:r>
              <a:rPr lang="en-US" i="1" u="sng" dirty="0" smtClean="0"/>
              <a:t>-Bow</a:t>
            </a:r>
            <a:r>
              <a:rPr lang="ar-SA" b="1" i="1" u="sng" dirty="0" smtClean="0"/>
              <a:t>):</a:t>
            </a:r>
            <a:r>
              <a:rPr lang="ar-SA" b="1" dirty="0" smtClean="0"/>
              <a:t> وتعرف هذه النظرية بـ  باو واو، أو ما تُعرف بالوقواق</a:t>
            </a:r>
            <a:r>
              <a:rPr lang="en-US" b="1" dirty="0" smtClean="0"/>
              <a:t>.</a:t>
            </a:r>
          </a:p>
          <a:p>
            <a:pPr>
              <a:buNone/>
            </a:pPr>
            <a:r>
              <a:rPr lang="en-US" b="1" dirty="0" smtClean="0"/>
              <a:t> </a:t>
            </a:r>
          </a:p>
          <a:p>
            <a:pPr>
              <a:buNone/>
            </a:pPr>
            <a:r>
              <a:rPr lang="ar-SA" b="1" dirty="0" smtClean="0"/>
              <a:t>تذهب إلى أنّ أصل اللغة محاكاة أصوات الطبيعة ،كأصوات الحيوانات وأصوات مظاهر الطبيعة ، والتي تحدثها الأفعال عند وقوعها ، ثم تطورت الألفاظ الدالة على المحاكاة ، وارتقت بفعل ارتقاء العقلية الانسانية وتقدُّم الحضارة</a:t>
            </a:r>
            <a:r>
              <a:rPr lang="en-US" dirty="0" smtClean="0"/>
              <a:t> .</a:t>
            </a:r>
            <a:br>
              <a:rPr lang="en-US" dirty="0" smtClean="0"/>
            </a:br>
            <a:r>
              <a:rPr lang="ar-SA" b="1" dirty="0" smtClean="0"/>
              <a:t>قال بعض العلماء إنّ أصل اللغات هو أصوات مسموعة سمعها الإنسان الأوّل</a:t>
            </a:r>
            <a:r>
              <a:rPr lang="ar-SA" dirty="0" smtClean="0"/>
              <a:t> </a:t>
            </a:r>
            <a:r>
              <a:rPr lang="ar-SA" b="1" dirty="0" smtClean="0"/>
              <a:t>وأخذ بتقليدها ، كدوي الريح وحنين الرعد وخرير الماء ونقيق الضفدع ونباح الكلب</a:t>
            </a:r>
            <a:r>
              <a:rPr lang="en-US" dirty="0" smtClean="0"/>
              <a:t> . </a:t>
            </a:r>
            <a:r>
              <a:rPr lang="ar-SA" b="1" dirty="0" smtClean="0"/>
              <a:t>صاحب هذا الرأي هو العالم العربي ابن جنّي  الذي قال : وهذا عندي وجه صالح</a:t>
            </a:r>
            <a:r>
              <a:rPr lang="ar-SA" dirty="0" smtClean="0"/>
              <a:t> </a:t>
            </a:r>
            <a:r>
              <a:rPr lang="ar-SA" b="1" dirty="0" smtClean="0"/>
              <a:t>ومذهب متقبَّل . هذه الأصوات سارت في الرقِّي والتقدُّم شيئا فشيئا تبعاً لرقِّي</a:t>
            </a:r>
            <a:r>
              <a:rPr lang="ar-SA" dirty="0" smtClean="0"/>
              <a:t> </a:t>
            </a:r>
            <a:r>
              <a:rPr lang="ar-SA" b="1" dirty="0" smtClean="0"/>
              <a:t>وسمو العمليات العقليّة الإنسانيّة والتقدُّم الحضاري . وقد أيّد هذه النظريّة</a:t>
            </a:r>
            <a:r>
              <a:rPr lang="ar-SA" dirty="0" smtClean="0"/>
              <a:t> </a:t>
            </a:r>
            <a:r>
              <a:rPr lang="ar-SA" b="1" dirty="0" smtClean="0"/>
              <a:t>جمع من علماء اللغة، منهم العالم اللغوي الأمريكي وتني ، ويرى الدكتور علي عبد الواحد: إنّ هذه النظرية</a:t>
            </a:r>
            <a:r>
              <a:rPr lang="ar-SA" dirty="0" smtClean="0"/>
              <a:t> </a:t>
            </a:r>
            <a:r>
              <a:rPr lang="ar-SA" b="1" dirty="0" smtClean="0"/>
              <a:t>الأقرب إلى المعقول وأكثرها اتفاقاً مع طبيعة الأمور وسنن النشوء والارتقاء . ويقول في ذلك الدكتور إبراهيم أنيس</a:t>
            </a:r>
            <a:r>
              <a:rPr lang="en-US" dirty="0" smtClean="0"/>
              <a:t> :</a:t>
            </a:r>
            <a:r>
              <a:rPr lang="ar-SA" b="1" dirty="0" smtClean="0"/>
              <a:t>نمتْ قوّةُ السمع عند الإنسان قبل قوّة النّطق ، فسمِعَ الأصوات الطبيعيّة</a:t>
            </a:r>
            <a:r>
              <a:rPr lang="ar-SA" dirty="0" smtClean="0"/>
              <a:t> </a:t>
            </a:r>
            <a:r>
              <a:rPr lang="ar-SA" b="1" dirty="0" smtClean="0"/>
              <a:t>حوله ولكنَّه لم يقلِّدها في هذه المرحلة لأنّ هذا يفترض له حينئذ قدرة عقليّة لم</a:t>
            </a:r>
            <a:r>
              <a:rPr lang="ar-SA" dirty="0" smtClean="0"/>
              <a:t> </a:t>
            </a:r>
            <a:r>
              <a:rPr lang="ar-SA" b="1" dirty="0" smtClean="0"/>
              <a:t>يستطع المحدثون أن يتصوَّروها للإنسان في هذه المرحلة.</a:t>
            </a:r>
            <a:r>
              <a:rPr lang="en-US" dirty="0" smtClean="0"/>
              <a:t/>
            </a:r>
            <a:br>
              <a:rPr lang="en-US" dirty="0" smtClean="0"/>
            </a:b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53400" cy="362712"/>
          </a:xfrm>
        </p:spPr>
        <p:txBody>
          <a:bodyPr>
            <a:normAutofit fontScale="90000"/>
          </a:bodyPr>
          <a:lstStyle/>
          <a:p>
            <a:endParaRPr lang="ar-IQ" dirty="0"/>
          </a:p>
        </p:txBody>
      </p:sp>
      <p:sp>
        <p:nvSpPr>
          <p:cNvPr id="3" name="Content Placeholder 2"/>
          <p:cNvSpPr>
            <a:spLocks noGrp="1"/>
          </p:cNvSpPr>
          <p:nvPr>
            <p:ph idx="1"/>
          </p:nvPr>
        </p:nvSpPr>
        <p:spPr>
          <a:xfrm>
            <a:off x="457200" y="1143000"/>
            <a:ext cx="8229600" cy="5181600"/>
          </a:xfrm>
        </p:spPr>
        <p:txBody>
          <a:bodyPr>
            <a:normAutofit/>
          </a:bodyPr>
          <a:lstStyle/>
          <a:p>
            <a:pPr>
              <a:buNone/>
            </a:pPr>
            <a:r>
              <a:rPr lang="ar-SA" sz="3200" b="1" dirty="0" smtClean="0"/>
              <a:t>مع أنّ ابن جنِّي صاحب نظريّة الأصوات المسموعة إلا أنه لم يحسم الأمر</a:t>
            </a:r>
            <a:r>
              <a:rPr lang="ar-SA" sz="3200" dirty="0" smtClean="0"/>
              <a:t> </a:t>
            </a:r>
            <a:r>
              <a:rPr lang="ar-SA" sz="3200" b="1" dirty="0" smtClean="0"/>
              <a:t>في نشأة اللغة بشكل واضح ، فهو تارة يقول أنّ اللغة تواضع واصطلاح، وتارة أخرى يميل</a:t>
            </a:r>
            <a:r>
              <a:rPr lang="ar-SA" sz="3200" dirty="0" smtClean="0"/>
              <a:t> </a:t>
            </a:r>
            <a:r>
              <a:rPr lang="ar-SA" sz="3200" b="1" dirty="0" smtClean="0"/>
              <a:t>إلى التّوقيف.</a:t>
            </a:r>
            <a:endParaRPr lang="en-US" sz="3200" dirty="0" smtClean="0"/>
          </a:p>
          <a:p>
            <a:pPr>
              <a:buNone/>
            </a:pPr>
            <a:r>
              <a:rPr lang="ar-SA" sz="3200" b="1" dirty="0" smtClean="0"/>
              <a:t>ومن الألفاظ الدالّة على الصوت ،القهقهة والنحنحة والدندنة والشخير</a:t>
            </a:r>
            <a:r>
              <a:rPr lang="en-US" sz="3200" dirty="0" smtClean="0"/>
              <a:t> .</a:t>
            </a:r>
            <a:r>
              <a:rPr lang="ar-SA" sz="3200" b="1" dirty="0" smtClean="0"/>
              <a:t>ومن صوت الأشياء ،القرقرة ، وهو صوت الآنية إذا خرج منها الماء ،والشَّخب ،وهو صوت</a:t>
            </a:r>
            <a:r>
              <a:rPr lang="ar-SA" sz="3200" dirty="0" smtClean="0"/>
              <a:t> </a:t>
            </a:r>
            <a:r>
              <a:rPr lang="ar-SA" sz="3200" b="1" dirty="0" smtClean="0"/>
              <a:t>اللبن عند حلبه .ومن الأصوات الدّالة على الأفعال ،القطف والقضم والقطم والكسر</a:t>
            </a:r>
            <a:r>
              <a:rPr lang="en-US" sz="3200" dirty="0" smtClean="0"/>
              <a:t> .</a:t>
            </a:r>
            <a:br>
              <a:rPr lang="en-US" sz="3200" dirty="0" smtClean="0"/>
            </a:br>
            <a:r>
              <a:rPr lang="ar-SA" sz="3200" b="1" dirty="0" smtClean="0"/>
              <a:t>يرى المعترضون على هذه النظرية أنها لا تشمل إلا قدراً ضئيلاَ من الكلمات</a:t>
            </a:r>
            <a:r>
              <a:rPr lang="ar-SA" sz="3200" dirty="0" smtClean="0"/>
              <a:t> </a:t>
            </a:r>
            <a:r>
              <a:rPr lang="ar-SA" sz="3200" b="1" dirty="0" smtClean="0"/>
              <a:t>التي لها علاقة في الصوت</a:t>
            </a:r>
            <a:r>
              <a:rPr lang="ar-SA" sz="3200" dirty="0" smtClean="0"/>
              <a:t> </a:t>
            </a:r>
            <a:endParaRPr lang="en-US" sz="3200" dirty="0" smtClean="0"/>
          </a:p>
          <a:p>
            <a:pPr>
              <a:buNone/>
            </a:pPr>
            <a:endParaRPr lang="ar-IQ"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endParaRPr lang="ar-IQ" dirty="0"/>
          </a:p>
        </p:txBody>
      </p:sp>
      <p:sp>
        <p:nvSpPr>
          <p:cNvPr id="3" name="Content Placeholder 2"/>
          <p:cNvSpPr>
            <a:spLocks noGrp="1"/>
          </p:cNvSpPr>
          <p:nvPr>
            <p:ph idx="1"/>
          </p:nvPr>
        </p:nvSpPr>
        <p:spPr>
          <a:xfrm>
            <a:off x="228600" y="1295400"/>
            <a:ext cx="8610600" cy="5334000"/>
          </a:xfrm>
        </p:spPr>
        <p:txBody>
          <a:bodyPr>
            <a:normAutofit lnSpcReduction="10000"/>
          </a:bodyPr>
          <a:lstStyle/>
          <a:p>
            <a:pPr>
              <a:buNone/>
            </a:pPr>
            <a:r>
              <a:rPr lang="ar-SA" b="1" i="1" u="sng" dirty="0" smtClean="0"/>
              <a:t>رابعاً: نظرية الغريزة الكلامية: </a:t>
            </a:r>
            <a:endParaRPr lang="en-US" dirty="0" smtClean="0"/>
          </a:p>
          <a:p>
            <a:pPr>
              <a:buNone/>
            </a:pPr>
            <a:r>
              <a:rPr lang="ar-SA" b="1" dirty="0" smtClean="0"/>
              <a:t>هي إحدى النظريات الحديثة، ترى أنّ الإنسان مزود بغريزة خاصة كانت تحمل كلّ إنسان على التعبير عن كل مُدْرَكٍ حسيّ، أو معنويّ بكلمة خاصة، ولذا اتحدت المفردات والتعابير عند الإنسان الأول، وأنه بعد نشأة اللغة لم يستخدم الإنسان هذه الغريزة،فانقرضت. </a:t>
            </a:r>
            <a:endParaRPr lang="en-US" dirty="0" smtClean="0"/>
          </a:p>
          <a:p>
            <a:pPr>
              <a:buNone/>
            </a:pPr>
            <a:r>
              <a:rPr lang="ar-SA" b="1" dirty="0" smtClean="0"/>
              <a:t>وممن قال بهذه النظرية الفرنسي (رينان) ت1890م، والألماني (مولر) ت1900م، وهما من أشهر علماء اللغة الأوربيين. وقد وُجِهتْ إليها اعتراضات، منها: </a:t>
            </a:r>
            <a:endParaRPr lang="en-US" dirty="0" smtClean="0"/>
          </a:p>
          <a:p>
            <a:pPr>
              <a:buNone/>
            </a:pPr>
            <a:r>
              <a:rPr lang="ar-SA" b="1" dirty="0" smtClean="0"/>
              <a:t>1_ إنّ المعاني الكلية المعنوية تدل</a:t>
            </a:r>
            <a:r>
              <a:rPr lang="ar-IQ" b="1" dirty="0" smtClean="0"/>
              <a:t>ّ</a:t>
            </a:r>
            <a:r>
              <a:rPr lang="ar-SA" b="1" dirty="0" smtClean="0"/>
              <a:t> على رقي لا يَصْدُقُ معه أن تكون هذه هي اللغة الإنسانية الأولى التي يفترض أن تكون بسيطة، فهذه الأصول مرحلة لغوية متقدمة. </a:t>
            </a:r>
            <a:endParaRPr lang="en-US" dirty="0" smtClean="0"/>
          </a:p>
          <a:p>
            <a:pPr>
              <a:buNone/>
            </a:pPr>
            <a:r>
              <a:rPr lang="ar-SA" b="1" dirty="0" smtClean="0"/>
              <a:t>2_ إنّ الغريزة الكلامية لم يُعرف كيف استُخدمت أول مرة للتعبير عن حاجة الإنسان، وهذا هو الموضوع الذي تدور حوله المشكلة كلها.</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TotalTime>
  <Words>4298</Words>
  <Application>Microsoft Office PowerPoint</Application>
  <PresentationFormat>On-screen Show (4:3)</PresentationFormat>
  <Paragraphs>143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مواد فقه اللغة المرحلة الرابعة </vt:lpstr>
      <vt:lpstr>نظريات وفرضيات حول نشأة اللغة الإنسانية: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فرضيات أخرى حول نشأة اللغة الإنسانية</vt:lpstr>
      <vt:lpstr>PowerPoint Presentation</vt:lpstr>
      <vt:lpstr>  كيف يمكن أن  نجمع بين هذه النظريات ما التفسير الصحيح لنشأة اللغات الإنسانية في ضوء هذه النظريات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الاتباع</dc:title>
  <dc:creator>Future</dc:creator>
  <cp:lastModifiedBy>DR.Ahmed Saker</cp:lastModifiedBy>
  <cp:revision>134</cp:revision>
  <dcterms:created xsi:type="dcterms:W3CDTF">2006-08-16T00:00:00Z</dcterms:created>
  <dcterms:modified xsi:type="dcterms:W3CDTF">2019-05-25T22:39:58Z</dcterms:modified>
</cp:coreProperties>
</file>