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4" r:id="rId1"/>
  </p:sldMasterIdLst>
  <p:notesMasterIdLst>
    <p:notesMasterId r:id="rId7"/>
  </p:notesMasterIdLst>
  <p:sldIdLst>
    <p:sldId id="256" r:id="rId2"/>
    <p:sldId id="257" r:id="rId3"/>
    <p:sldId id="258" r:id="rId4"/>
    <p:sldId id="259" r:id="rId5"/>
    <p:sldId id="26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0" d="100"/>
          <a:sy n="80" d="100"/>
        </p:scale>
        <p:origin x="-1074" y="19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1DC1DC-47B8-403F-8B5B-C81B4B663BC5}" type="datetimeFigureOut">
              <a:rPr lang="en-US" smtClean="0"/>
              <a:pPr/>
              <a:t>5/19/2019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CDEBD1-D640-4D7F-836F-F9B2CE928D4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CDEBD1-D640-4D7F-836F-F9B2CE928D4D}"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5/19/2019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5/19/2019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5/19/2019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5/19/2019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5/19/2019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5/19/2019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5/19/2019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5/19/2019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5/19/2019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5/19/2019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5/19/2019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5/19/2019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685800"/>
            <a:ext cx="8229600" cy="3657600"/>
          </a:xfrm>
        </p:spPr>
        <p:txBody>
          <a:bodyPr>
            <a:noAutofit/>
          </a:bodyPr>
          <a:lstStyle/>
          <a:p>
            <a:pPr algn="ctr"/>
            <a:r>
              <a:rPr lang="ar-IQ" dirty="0" smtClean="0"/>
              <a:t/>
            </a:r>
            <a:br>
              <a:rPr lang="ar-IQ" dirty="0" smtClean="0"/>
            </a:br>
            <a:r>
              <a:rPr lang="ar-IQ" dirty="0" smtClean="0"/>
              <a:t/>
            </a:r>
            <a:br>
              <a:rPr lang="ar-IQ" dirty="0" smtClean="0"/>
            </a:br>
            <a:r>
              <a:rPr lang="ar-IQ" dirty="0" smtClean="0"/>
              <a:t/>
            </a:r>
            <a:br>
              <a:rPr lang="ar-IQ" dirty="0" smtClean="0"/>
            </a:br>
            <a:r>
              <a:rPr lang="ar-IQ" dirty="0" smtClean="0"/>
              <a:t/>
            </a:r>
            <a:br>
              <a:rPr lang="ar-IQ" dirty="0" smtClean="0"/>
            </a:br>
            <a:r>
              <a:rPr lang="ar-IQ" dirty="0" smtClean="0"/>
              <a:t/>
            </a:r>
            <a:br>
              <a:rPr lang="ar-IQ" dirty="0" smtClean="0"/>
            </a:br>
            <a:r>
              <a:rPr lang="ar-IQ" dirty="0" smtClean="0"/>
              <a:t>زانکۆی سەلاح ددین</a:t>
            </a:r>
            <a:br>
              <a:rPr lang="ar-IQ" dirty="0" smtClean="0"/>
            </a:br>
            <a:r>
              <a:rPr lang="ar-IQ" dirty="0" smtClean="0"/>
              <a:t>کۆلێژی هونەرە جوانەکان</a:t>
            </a:r>
            <a:br>
              <a:rPr lang="ar-IQ" dirty="0" smtClean="0"/>
            </a:br>
            <a:r>
              <a:rPr lang="ar-IQ" dirty="0" smtClean="0"/>
              <a:t>بەشی سینەماو شانۆ</a:t>
            </a:r>
            <a:br>
              <a:rPr lang="ar-IQ" dirty="0" smtClean="0"/>
            </a:br>
            <a:endParaRPr lang="en-US" dirty="0"/>
          </a:p>
        </p:txBody>
      </p:sp>
      <p:sp>
        <p:nvSpPr>
          <p:cNvPr id="3" name="Subtitle 2"/>
          <p:cNvSpPr>
            <a:spLocks noGrp="1"/>
          </p:cNvSpPr>
          <p:nvPr>
            <p:ph type="subTitle" idx="1"/>
          </p:nvPr>
        </p:nvSpPr>
        <p:spPr>
          <a:xfrm>
            <a:off x="1371600" y="4419600"/>
            <a:ext cx="6400800" cy="1143000"/>
          </a:xfrm>
        </p:spPr>
        <p:txBody>
          <a:bodyPr>
            <a:normAutofit/>
          </a:bodyPr>
          <a:lstStyle/>
          <a:p>
            <a:pPr algn="ctr"/>
            <a:r>
              <a:rPr lang="ar-IQ" sz="3600" dirty="0" smtClean="0"/>
              <a:t>٢٠١٨- ٢٠١٩</a:t>
            </a:r>
            <a:endParaRPr lang="en-US"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r">
              <a:buNone/>
            </a:pPr>
            <a:r>
              <a:rPr lang="en-US" sz="3600" b="1" dirty="0" smtClean="0"/>
              <a:t> </a:t>
            </a:r>
            <a:r>
              <a:rPr lang="ar-IQ" sz="3600" b="1" dirty="0" smtClean="0"/>
              <a:t> </a:t>
            </a:r>
            <a:endParaRPr lang="en-US" sz="3600" b="1" dirty="0" smtClean="0"/>
          </a:p>
          <a:p>
            <a:pPr algn="ctr">
              <a:buNone/>
            </a:pPr>
            <a:r>
              <a:rPr lang="en-US" sz="3500" b="1" dirty="0" smtClean="0"/>
              <a:t>“</a:t>
            </a:r>
            <a:r>
              <a:rPr lang="ar-IQ" sz="3500" b="1" dirty="0" smtClean="0"/>
              <a:t>”</a:t>
            </a:r>
            <a:r>
              <a:rPr lang="ar-IQ" sz="3600" b="1" dirty="0" smtClean="0"/>
              <a:t> کاریگەری گوزارشتی جەستەی لەسەر شانۆی </a:t>
            </a:r>
            <a:r>
              <a:rPr lang="ar-IQ" sz="3600" b="1" dirty="0" smtClean="0"/>
              <a:t>هاوچەرخ </a:t>
            </a:r>
            <a:r>
              <a:rPr lang="ar-IQ" sz="3600" b="1" dirty="0" smtClean="0"/>
              <a:t>(پینەباوش وەکو نمونە)</a:t>
            </a:r>
            <a:endParaRPr lang="en-US" sz="3600" dirty="0" smtClean="0"/>
          </a:p>
          <a:p>
            <a:pPr algn="r">
              <a:buNone/>
            </a:pPr>
            <a:r>
              <a:rPr lang="ar-IQ" sz="3500" b="1" i="1" dirty="0" smtClean="0"/>
              <a:t> </a:t>
            </a:r>
            <a:endParaRPr lang="en-US" sz="3500" b="1" i="1" dirty="0" smtClean="0"/>
          </a:p>
          <a:p>
            <a:pPr algn="ctr">
              <a:buNone/>
            </a:pPr>
            <a:r>
              <a:rPr lang="ar-IQ" sz="3600" b="1" dirty="0" smtClean="0"/>
              <a:t>تاثيرات </a:t>
            </a:r>
            <a:r>
              <a:rPr lang="ar-IQ" sz="3600" b="1" dirty="0" smtClean="0"/>
              <a:t>التعبيرالجسدي على المسرح المعاصر </a:t>
            </a:r>
            <a:r>
              <a:rPr lang="ar-IQ" sz="3600" b="1" dirty="0" smtClean="0"/>
              <a:t>          (</a:t>
            </a:r>
            <a:r>
              <a:rPr lang="ar-IQ" sz="3600" b="1" dirty="0" smtClean="0"/>
              <a:t>بينا </a:t>
            </a:r>
            <a:r>
              <a:rPr lang="ar-IQ" sz="3600" b="1" dirty="0" smtClean="0"/>
              <a:t>باوش </a:t>
            </a:r>
            <a:r>
              <a:rPr lang="ar-IQ" sz="3600" b="1" dirty="0" smtClean="0"/>
              <a:t>انموذجا)</a:t>
            </a:r>
            <a:endParaRPr lang="en-US" sz="3600" b="1" dirty="0" smtClean="0"/>
          </a:p>
          <a:p>
            <a:pPr algn="r">
              <a:buNone/>
            </a:pPr>
            <a:endParaRPr lang="en-US" sz="3600" b="1" dirty="0" smtClean="0"/>
          </a:p>
          <a:p>
            <a:pPr algn="r">
              <a:buNone/>
            </a:pPr>
            <a:endParaRPr lang="ar-IQ" sz="3600" dirty="0" smtClean="0"/>
          </a:p>
          <a:p>
            <a:pPr algn="r"/>
            <a:r>
              <a:rPr lang="ar-IQ" dirty="0" smtClean="0"/>
              <a:t>توێژەر/  </a:t>
            </a:r>
            <a:r>
              <a:rPr lang="ar-IQ" dirty="0" smtClean="0"/>
              <a:t>م. ی . فرح تەها درویش</a:t>
            </a:r>
          </a:p>
          <a:p>
            <a:pPr algn="r"/>
            <a:r>
              <a:rPr lang="ar-IQ" dirty="0" smtClean="0"/>
              <a:t>( </a:t>
            </a:r>
            <a:r>
              <a:rPr lang="ar-IQ" dirty="0" smtClean="0"/>
              <a:t>مامۆستا لەبەشی سینەماو شانۆ)</a:t>
            </a:r>
          </a:p>
          <a:p>
            <a:pPr algn="r"/>
            <a:endParaRPr lang="en-US" dirty="0"/>
          </a:p>
        </p:txBody>
      </p:sp>
      <p:sp>
        <p:nvSpPr>
          <p:cNvPr id="2" name="Title 1"/>
          <p:cNvSpPr>
            <a:spLocks noGrp="1"/>
          </p:cNvSpPr>
          <p:nvPr>
            <p:ph type="title"/>
          </p:nvPr>
        </p:nvSpPr>
        <p:spPr/>
        <p:txBody>
          <a:bodyPr/>
          <a:lstStyle/>
          <a:p>
            <a:pPr algn="ctr"/>
            <a:r>
              <a:rPr lang="ar-IQ" dirty="0" smtClean="0"/>
              <a:t>ناونیشانی سیمینار</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algn="r"/>
            <a:r>
              <a:rPr lang="ar-IQ" sz="2800" dirty="0" smtClean="0"/>
              <a:t>ان الفضاءات التعبيريه في التمثيل والمسرح اصبحت تتلاعب وتتغايرعلى مستوى المكان والحدث والزمن والايقاع,اي ان الممثل المسرحي يبحث عن البساطه بااظهار التعبيرات الجسديه بالحركة والاشاره والايماءه من اجل الوصول الى اداء اعمق يظهر القدرات والمهارات للتعبيرات الفنيه والجمالية.</a:t>
            </a:r>
            <a:endParaRPr lang="en-US" sz="2800" dirty="0" smtClean="0"/>
          </a:p>
          <a:p>
            <a:pPr algn="r"/>
            <a:r>
              <a:rPr lang="ar-IQ" sz="2800" dirty="0" smtClean="0"/>
              <a:t> فالجسد هولغة ناطقة وغيرناطقة للتعبيرعن محاكاة كل مايحيط ,اي كل جسد يشيرالى ثقافة للغوية معينه في التعبير,وبالتالي يتصرف ضمن نسق انثربولوجي سسيولوجي سايكولوجي  تكنلوجي, فان جميع هذه الانساق تعطي ابعاد ومعنى للتعبيرات الجسديه وتصرفاتها مع المحيط.</a:t>
            </a:r>
            <a:endParaRPr lang="en-US" sz="2800" dirty="0" smtClean="0"/>
          </a:p>
          <a:p>
            <a:pPr algn="r"/>
            <a:r>
              <a:rPr lang="ar-IQ" sz="2800" dirty="0" smtClean="0"/>
              <a:t>التعبيرالجسدي في المسرح المعاصر,لايخضع تحت ايقونة ابعاد الدورالمسرحي التقليدي ,وذلك بسبب ان عولمة الصورة وتكنلوجيتها فخمة المشهد الفني,فااصبح عمل الممثل المعاصر الذهاب الى الحالة الانسانية بالدور من خلال تبسط التعبير الجسدي بالانفعالات الحسية والعصبية والعاطفية بمهارات عاليه وبانتاج ابسط واعمق للتعبيرالجسدي للممثل.</a:t>
            </a:r>
            <a:endParaRPr lang="en-US" sz="2800" dirty="0" smtClean="0"/>
          </a:p>
          <a:p>
            <a:pPr algn="r"/>
            <a:r>
              <a:rPr lang="ar-IQ" sz="2800" dirty="0" smtClean="0"/>
              <a:t> فالتعبيرالجسدي,(تكنيكيا,وتمثيليا) اخذ اتجاهات وطرق مبتكره للعمل عليه سواء بالمسرح الصامت او الواقعي او العبثي او الراقص,فالممثل المعاصريعتبراليوم شامل,يمثل يرقص يغني  لاعب يمارس كل التحولات الفنية والمسرحية وبحسب الضرورات المنهجية للاداء في المسرح المعاصر.</a:t>
            </a:r>
            <a:endParaRPr lang="en-US" sz="2800" dirty="0" smtClean="0"/>
          </a:p>
          <a:p>
            <a:pPr algn="r"/>
            <a:r>
              <a:rPr lang="ar-IQ" sz="2800" dirty="0" smtClean="0"/>
              <a:t>والباحثة تشير ان الجسد اليومي او العادي هو جسد مخزون لاارادي للفعل التعبيري للتعامل مع الاخر,اي جسد حرللتعبير, اما جسد الممثل الفني الواعي,هوجسد قاصد للتعبيرات الادائية ,وهنا نستنج ان المسرح المعاصر بكل طروحاته  يعتمد على جسد الممثل لخلق فضاءات من التعبير الجسدي من اجل اظهارالقدرات والمهارات الادائية وايضا البحث عن الانبهار والدهشة في اداء الممثل لاعطاء صورة شامله للمشهد المسرحي من خلال جسد شامل معبرعن عمل الممثل في المسرح المعاصر.</a:t>
            </a:r>
            <a:endParaRPr lang="en-US" sz="2800" dirty="0" smtClean="0"/>
          </a:p>
          <a:p>
            <a:pPr algn="r"/>
            <a:r>
              <a:rPr lang="ar-IQ" sz="2800" dirty="0" smtClean="0"/>
              <a:t>لذا جاءت الباحثة بموضوع بحثها تاثيرات التعبيرالجسدي على المسرح المعاصر(بينا باوش انموذجا).</a:t>
            </a:r>
            <a:endParaRPr lang="ar-IQ" sz="2800" b="1" dirty="0" smtClean="0"/>
          </a:p>
        </p:txBody>
      </p:sp>
      <p:sp>
        <p:nvSpPr>
          <p:cNvPr id="2" name="Title 1"/>
          <p:cNvSpPr>
            <a:spLocks noGrp="1"/>
          </p:cNvSpPr>
          <p:nvPr>
            <p:ph type="title"/>
          </p:nvPr>
        </p:nvSpPr>
        <p:spPr/>
        <p:txBody>
          <a:bodyPr>
            <a:normAutofit fontScale="90000"/>
          </a:bodyPr>
          <a:lstStyle/>
          <a:p>
            <a:pPr algn="r"/>
            <a:r>
              <a:rPr lang="ar-IQ" dirty="0" smtClean="0"/>
              <a:t>اولا:مشكلة البحث والحاجه اليه</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321491"/>
          </a:xfrm>
        </p:spPr>
        <p:txBody>
          <a:bodyPr>
            <a:normAutofit fontScale="92500" lnSpcReduction="20000"/>
          </a:bodyPr>
          <a:lstStyle/>
          <a:p>
            <a:pPr algn="r"/>
            <a:r>
              <a:rPr lang="ar-IQ" sz="2800" dirty="0" smtClean="0"/>
              <a:t> </a:t>
            </a:r>
            <a:endParaRPr lang="en-US" sz="2800" dirty="0" smtClean="0"/>
          </a:p>
          <a:p>
            <a:pPr algn="r"/>
            <a:r>
              <a:rPr lang="ar-IQ" sz="2800" dirty="0" smtClean="0"/>
              <a:t>تكمن اهمية البحث في اظهارمنظومة الممثل بالتعبيرالجسدي سواء بالصوت بالاشارة بالايماءه بالرقص بالتمثيل بالغناء المسرحي وباي اسلوب ادائي مسرحي مما يفيد هذا البحث المختصصين والباحثين الاكاديمين المسرحين الحرفيين في هذا المجال.</a:t>
            </a:r>
            <a:endParaRPr lang="en-US" sz="2800" dirty="0" smtClean="0"/>
          </a:p>
          <a:p>
            <a:pPr algn="r"/>
            <a:r>
              <a:rPr lang="ar-IQ" sz="2800" b="1" dirty="0" smtClean="0"/>
              <a:t>ثالثا:هدف البحث</a:t>
            </a:r>
            <a:endParaRPr lang="en-US" sz="2800" b="1" dirty="0" smtClean="0"/>
          </a:p>
          <a:p>
            <a:pPr algn="r"/>
            <a:r>
              <a:rPr lang="ar-IQ" sz="2800" dirty="0" smtClean="0"/>
              <a:t>يهدف البحث التعرف على تاثيرات التعبيرالجسدي على المسرح المعاصر,من خلال ابراز مهارات الممثل الجسديه التكنيكيه والادائيه</a:t>
            </a:r>
            <a:endParaRPr lang="en-US" sz="2800" dirty="0" smtClean="0"/>
          </a:p>
          <a:p>
            <a:pPr algn="r"/>
            <a:r>
              <a:rPr lang="ar-IQ" sz="2800" b="1" dirty="0" smtClean="0"/>
              <a:t>رابعا:حدود البحث</a:t>
            </a:r>
            <a:endParaRPr lang="en-US" sz="2800" b="1" dirty="0" smtClean="0"/>
          </a:p>
          <a:p>
            <a:pPr algn="r"/>
            <a:r>
              <a:rPr lang="ar-IQ" sz="2800" dirty="0" smtClean="0"/>
              <a:t>الحدود الزمانية :عشر سنوات</a:t>
            </a:r>
            <a:endParaRPr lang="en-US" sz="2800" dirty="0" smtClean="0"/>
          </a:p>
          <a:p>
            <a:pPr algn="r"/>
            <a:r>
              <a:rPr lang="ar-IQ" sz="2800" dirty="0" smtClean="0"/>
              <a:t>الحدود المكانية: العروض المسرحية التي قدمتها بينا باوش في المانيا</a:t>
            </a:r>
            <a:endParaRPr lang="en-US" sz="2800" dirty="0" smtClean="0"/>
          </a:p>
          <a:p>
            <a:pPr algn="r"/>
            <a:r>
              <a:rPr lang="ar-IQ" sz="2800" dirty="0" smtClean="0"/>
              <a:t>الحدود الموضوعية:تاثيرات التعبيرالجسدي على المسرح (بينا باوش انموذجا)</a:t>
            </a:r>
            <a:endParaRPr lang="en-US" sz="2800" dirty="0" smtClean="0"/>
          </a:p>
          <a:p>
            <a:pPr algn="r"/>
            <a:r>
              <a:rPr lang="ar-IQ" sz="2800" b="1" dirty="0" smtClean="0"/>
              <a:t>خامسا:تحديد المصطلحات</a:t>
            </a:r>
            <a:endParaRPr lang="ar-IQ" sz="2800" b="1" dirty="0" smtClean="0"/>
          </a:p>
        </p:txBody>
      </p:sp>
      <p:sp>
        <p:nvSpPr>
          <p:cNvPr id="2" name="Title 1"/>
          <p:cNvSpPr>
            <a:spLocks noGrp="1"/>
          </p:cNvSpPr>
          <p:nvPr>
            <p:ph type="title"/>
          </p:nvPr>
        </p:nvSpPr>
        <p:spPr>
          <a:xfrm>
            <a:off x="457200" y="274638"/>
            <a:ext cx="8229600" cy="258762"/>
          </a:xfrm>
        </p:spPr>
        <p:txBody>
          <a:bodyPr>
            <a:normAutofit fontScale="90000"/>
          </a:bodyPr>
          <a:lstStyle/>
          <a:p>
            <a:pPr algn="r"/>
            <a:r>
              <a:rPr lang="ar-IQ" sz="4400" dirty="0" smtClean="0"/>
              <a:t/>
            </a:r>
            <a:br>
              <a:rPr lang="ar-IQ" sz="4400" dirty="0" smtClean="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normAutofit/>
          </a:bodyPr>
          <a:lstStyle/>
          <a:p>
            <a:pPr algn="r"/>
            <a:endParaRPr lang="ar-JO" dirty="0" smtClean="0"/>
          </a:p>
          <a:p>
            <a:pPr algn="r"/>
            <a:r>
              <a:rPr lang="ar-IQ" sz="4400" dirty="0" smtClean="0"/>
              <a:t>المبحث الثاني </a:t>
            </a:r>
            <a:endParaRPr lang="en-US" sz="4400" dirty="0" smtClean="0"/>
          </a:p>
          <a:p>
            <a:pPr algn="r"/>
            <a:r>
              <a:rPr lang="ar-IQ" sz="4400" dirty="0" smtClean="0"/>
              <a:t>اهمية التعبير الجسدي بااداءات مختلفه في المسرح المعاصر</a:t>
            </a:r>
            <a:endParaRPr lang="en-US" sz="4400" dirty="0" smtClean="0"/>
          </a:p>
          <a:p>
            <a:pPr algn="r"/>
            <a:r>
              <a:rPr lang="ar-IQ" sz="4000" dirty="0" smtClean="0"/>
              <a:t>1- پینەباوش</a:t>
            </a:r>
          </a:p>
          <a:p>
            <a:pPr algn="r"/>
            <a:r>
              <a:rPr lang="ar-IQ" sz="4000" dirty="0" smtClean="0"/>
              <a:t>٢- ڕۆبێرت وێلسۆن</a:t>
            </a:r>
          </a:p>
          <a:p>
            <a:pPr algn="r"/>
            <a:r>
              <a:rPr lang="ar-IQ" sz="4000" dirty="0" smtClean="0"/>
              <a:t>٣  - </a:t>
            </a:r>
            <a:r>
              <a:rPr lang="ar-IQ" sz="4000" dirty="0" smtClean="0"/>
              <a:t>مارسيل مارسو</a:t>
            </a:r>
            <a:endParaRPr lang="ar-IQ" sz="4000" dirty="0" smtClean="0"/>
          </a:p>
        </p:txBody>
      </p:sp>
      <p:sp>
        <p:nvSpPr>
          <p:cNvPr id="3" name="Title 2"/>
          <p:cNvSpPr>
            <a:spLocks noGrp="1"/>
          </p:cNvSpPr>
          <p:nvPr>
            <p:ph type="title"/>
          </p:nvPr>
        </p:nvSpPr>
        <p:spPr/>
        <p:txBody>
          <a:bodyPr>
            <a:normAutofit fontScale="90000"/>
          </a:bodyPr>
          <a:lstStyle/>
          <a:p>
            <a:pPr algn="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462</TotalTime>
  <Words>315</Words>
  <Application>Microsoft Office PowerPoint</Application>
  <PresentationFormat>On-screen Show (4:3)</PresentationFormat>
  <Paragraphs>36</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Concourse</vt:lpstr>
      <vt:lpstr>     زانکۆی سەلاح ددین کۆلێژی هونەرە جوانەکان بەشی سینەماو شانۆ </vt:lpstr>
      <vt:lpstr>ناونیشانی سیمینار</vt:lpstr>
      <vt:lpstr>اولا:مشكلة البحث والحاجه اليه </vt:lpstr>
      <vt:lpstr> </vt:lpstr>
      <vt:lpst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زانکۆی سەلاح ددین کۆلێژی هونەرە جوانەکان بەشی سینەماو شانۆ </dc:title>
  <dc:creator>PC-DIYAR</dc:creator>
  <cp:lastModifiedBy>Shamfuture</cp:lastModifiedBy>
  <cp:revision>61</cp:revision>
  <dcterms:created xsi:type="dcterms:W3CDTF">2006-08-16T00:00:00Z</dcterms:created>
  <dcterms:modified xsi:type="dcterms:W3CDTF">2019-05-19T13:47:06Z</dcterms:modified>
</cp:coreProperties>
</file>