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sldIdLst>
    <p:sldId id="256" r:id="rId2"/>
    <p:sldId id="265" r:id="rId3"/>
    <p:sldId id="264" r:id="rId4"/>
    <p:sldId id="258" r:id="rId5"/>
    <p:sldId id="259" r:id="rId6"/>
    <p:sldId id="257" r:id="rId7"/>
    <p:sldId id="260" r:id="rId8"/>
    <p:sldId id="261" r:id="rId9"/>
    <p:sldId id="262"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DF619F-21FE-4134-899F-CECA5656028A}" type="datetimeFigureOut">
              <a:rPr lang="en-US" smtClean="0"/>
              <a:pPr/>
              <a:t>5/14/2023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547218-B4E3-4049-B310-C44BC681915C}" type="slidenum">
              <a:rPr lang="en-US" smtClean="0"/>
              <a:pPr/>
              <a:t>‹#›</a:t>
            </a:fld>
            <a:endParaRPr lang="en-US"/>
          </a:p>
        </p:txBody>
      </p:sp>
    </p:spTree>
    <p:extLst>
      <p:ext uri="{BB962C8B-B14F-4D97-AF65-F5344CB8AC3E}">
        <p14:creationId xmlns:p14="http://schemas.microsoft.com/office/powerpoint/2010/main" val="3177579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FF547218-B4E3-4049-B310-C44BC681915C}"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F1748AE-6BB7-4394-9B76-21757E43D5B2}" type="datetimeFigureOut">
              <a:rPr lang="en-US" smtClean="0"/>
              <a:pPr/>
              <a:t>5/14/2023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FEA9E14-0846-46B4-B5D4-38E7BF649C1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1748AE-6BB7-4394-9B76-21757E43D5B2}" type="datetimeFigureOut">
              <a:rPr lang="en-US" smtClean="0"/>
              <a:pPr/>
              <a:t>5/14/2023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A9E14-0846-46B4-B5D4-38E7BF649C1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1748AE-6BB7-4394-9B76-21757E43D5B2}" type="datetimeFigureOut">
              <a:rPr lang="en-US" smtClean="0"/>
              <a:pPr/>
              <a:t>5/14/2023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A9E14-0846-46B4-B5D4-38E7BF649C1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1748AE-6BB7-4394-9B76-21757E43D5B2}" type="datetimeFigureOut">
              <a:rPr lang="en-US" smtClean="0"/>
              <a:pPr/>
              <a:t>5/14/2023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A9E14-0846-46B4-B5D4-38E7BF649C1E}"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F1748AE-6BB7-4394-9B76-21757E43D5B2}" type="datetimeFigureOut">
              <a:rPr lang="en-US" smtClean="0"/>
              <a:pPr/>
              <a:t>5/14/2023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A9E14-0846-46B4-B5D4-38E7BF649C1E}"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F1748AE-6BB7-4394-9B76-21757E43D5B2}" type="datetimeFigureOut">
              <a:rPr lang="en-US" smtClean="0"/>
              <a:pPr/>
              <a:t>5/14/2023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EA9E14-0846-46B4-B5D4-38E7BF649C1E}"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F1748AE-6BB7-4394-9B76-21757E43D5B2}" type="datetimeFigureOut">
              <a:rPr lang="en-US" smtClean="0"/>
              <a:pPr/>
              <a:t>5/14/2023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EA9E14-0846-46B4-B5D4-38E7BF649C1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F1748AE-6BB7-4394-9B76-21757E43D5B2}" type="datetimeFigureOut">
              <a:rPr lang="en-US" smtClean="0"/>
              <a:pPr/>
              <a:t>5/14/2023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EA9E14-0846-46B4-B5D4-38E7BF649C1E}"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1748AE-6BB7-4394-9B76-21757E43D5B2}" type="datetimeFigureOut">
              <a:rPr lang="en-US" smtClean="0"/>
              <a:pPr/>
              <a:t>5/14/2023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EA9E14-0846-46B4-B5D4-38E7BF649C1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0F1748AE-6BB7-4394-9B76-21757E43D5B2}" type="datetimeFigureOut">
              <a:rPr lang="en-US" smtClean="0"/>
              <a:pPr/>
              <a:t>5/14/2023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EA9E14-0846-46B4-B5D4-38E7BF649C1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F1748AE-6BB7-4394-9B76-21757E43D5B2}" type="datetimeFigureOut">
              <a:rPr lang="en-US" smtClean="0"/>
              <a:pPr/>
              <a:t>5/14/2023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FEA9E14-0846-46B4-B5D4-38E7BF649C1E}"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F1748AE-6BB7-4394-9B76-21757E43D5B2}" type="datetimeFigureOut">
              <a:rPr lang="en-US" smtClean="0"/>
              <a:pPr/>
              <a:t>5/14/2023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FEA9E14-0846-46B4-B5D4-38E7BF649C1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5715000" cy="1219200"/>
          </a:xfrm>
        </p:spPr>
        <p:txBody>
          <a:bodyPr/>
          <a:lstStyle/>
          <a:p>
            <a:r>
              <a:rPr lang="ar-SA" dirty="0" smtClean="0"/>
              <a:t>	</a:t>
            </a:r>
            <a:endParaRPr lang="en-US" dirty="0"/>
          </a:p>
        </p:txBody>
      </p:sp>
      <p:sp>
        <p:nvSpPr>
          <p:cNvPr id="3" name="Subtitle 2"/>
          <p:cNvSpPr>
            <a:spLocks noGrp="1"/>
          </p:cNvSpPr>
          <p:nvPr>
            <p:ph type="subTitle" idx="1"/>
          </p:nvPr>
        </p:nvSpPr>
        <p:spPr>
          <a:xfrm>
            <a:off x="381000" y="152400"/>
            <a:ext cx="8229600" cy="6248400"/>
          </a:xfrm>
        </p:spPr>
        <p:txBody>
          <a:bodyPr>
            <a:noAutofit/>
          </a:bodyPr>
          <a:lstStyle/>
          <a:p>
            <a:r>
              <a:rPr lang="ar-IQ" sz="3200" dirty="0" smtClean="0">
                <a:cs typeface="Ali_K_Sahifa Bold" pitchFamily="2" charset="-78"/>
              </a:rPr>
              <a:t>كؤليذى ثةروةردة – شةقلاوة </a:t>
            </a:r>
          </a:p>
          <a:p>
            <a:r>
              <a:rPr lang="ar-IQ" sz="3200" dirty="0">
                <a:cs typeface="Ali_K_Sahifa Bold" pitchFamily="2" charset="-78"/>
              </a:rPr>
              <a:t> </a:t>
            </a:r>
            <a:r>
              <a:rPr lang="ar-IQ" sz="3200" dirty="0" smtClean="0">
                <a:cs typeface="Ali_K_Sahifa Bold" pitchFamily="2" charset="-78"/>
              </a:rPr>
              <a:t>بةشى ثةروةردةى وةرزشى </a:t>
            </a:r>
          </a:p>
          <a:p>
            <a:r>
              <a:rPr lang="ar-IQ" sz="3200" dirty="0">
                <a:cs typeface="Ali_K_Sahifa Bold" pitchFamily="2" charset="-78"/>
              </a:rPr>
              <a:t> </a:t>
            </a:r>
            <a:r>
              <a:rPr lang="ar-IQ" sz="3200" dirty="0" smtClean="0">
                <a:cs typeface="Ali_K_Sahifa Bold" pitchFamily="2" charset="-78"/>
              </a:rPr>
              <a:t>قؤناغى   سىَ يةم   </a:t>
            </a:r>
          </a:p>
          <a:p>
            <a:r>
              <a:rPr lang="ar-IQ" sz="3200" dirty="0">
                <a:cs typeface="Ali_K_Sahifa Bold" pitchFamily="2" charset="-78"/>
              </a:rPr>
              <a:t> </a:t>
            </a:r>
            <a:r>
              <a:rPr lang="ar-IQ" sz="3200" dirty="0" smtClean="0">
                <a:cs typeface="Ali_K_Sahifa Bold" pitchFamily="2" charset="-78"/>
              </a:rPr>
              <a:t>                        </a:t>
            </a:r>
          </a:p>
          <a:p>
            <a:r>
              <a:rPr lang="ar-IQ" sz="3200" dirty="0">
                <a:cs typeface="Ali_K_Sahifa Bold" pitchFamily="2" charset="-78"/>
              </a:rPr>
              <a:t> </a:t>
            </a:r>
            <a:r>
              <a:rPr lang="ar-IQ" sz="3200" dirty="0" smtClean="0">
                <a:cs typeface="Ali_K_Sahifa Bold" pitchFamily="2" charset="-78"/>
              </a:rPr>
              <a:t>           </a:t>
            </a:r>
            <a:r>
              <a:rPr lang="ar-IQ" sz="3600" dirty="0" smtClean="0">
                <a:cs typeface="Ali_K_Sahifa Bold" pitchFamily="2" charset="-78"/>
              </a:rPr>
              <a:t>بابةت</a:t>
            </a:r>
            <a:r>
              <a:rPr lang="ar-IQ" sz="3200" dirty="0" smtClean="0">
                <a:cs typeface="Ali_K_Sahifa Bold" pitchFamily="2" charset="-78"/>
              </a:rPr>
              <a:t> </a:t>
            </a:r>
          </a:p>
          <a:p>
            <a:pPr algn="ctr"/>
            <a:r>
              <a:rPr lang="ar-IQ" sz="4000" b="1" dirty="0" smtClean="0"/>
              <a:t>      طرائق تدريس </a:t>
            </a:r>
          </a:p>
          <a:p>
            <a:endParaRPr lang="ar-IQ" sz="3200" dirty="0" smtClean="0"/>
          </a:p>
          <a:p>
            <a:r>
              <a:rPr lang="ar-IQ" sz="3200" smtClean="0">
                <a:cs typeface="Ali_K_Sahifa Bold" pitchFamily="2" charset="-78"/>
              </a:rPr>
              <a:t>   </a:t>
            </a:r>
            <a:r>
              <a:rPr lang="ar-IQ" sz="3200" dirty="0" smtClean="0">
                <a:cs typeface="Ali_K_Sahifa Bold" pitchFamily="2" charset="-78"/>
              </a:rPr>
              <a:t>مامؤستاى بابةت                      مامؤستاى بابةت</a:t>
            </a:r>
          </a:p>
          <a:p>
            <a:r>
              <a:rPr lang="ar-IQ" sz="3200" dirty="0">
                <a:cs typeface="Ali_K_Sahifa Bold" pitchFamily="2" charset="-78"/>
              </a:rPr>
              <a:t> </a:t>
            </a:r>
            <a:r>
              <a:rPr lang="ar-IQ" sz="3200" dirty="0" smtClean="0">
                <a:cs typeface="Ali_K_Sahifa Bold" pitchFamily="2" charset="-78"/>
              </a:rPr>
              <a:t>د. ايمان الياس عزو                   م . فرهاد كريم مولود</a:t>
            </a:r>
            <a:endParaRPr lang="en-US" sz="3200" dirty="0">
              <a:cs typeface="Ali_K_Sahifa Bold"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007291"/>
          </a:xfrm>
        </p:spPr>
        <p:txBody>
          <a:bodyPr>
            <a:noAutofit/>
          </a:bodyPr>
          <a:lstStyle/>
          <a:p>
            <a:pPr marL="109728" indent="0" algn="ctr">
              <a:buNone/>
            </a:pPr>
            <a:r>
              <a:rPr lang="ar-IQ" sz="3200" dirty="0" smtClean="0"/>
              <a:t>الالعاب </a:t>
            </a:r>
            <a:r>
              <a:rPr lang="ar-IQ" sz="3200" dirty="0"/>
              <a:t>الصغيرة</a:t>
            </a:r>
            <a:endParaRPr lang="en-US" sz="3200" dirty="0"/>
          </a:p>
          <a:p>
            <a:pPr marL="109728" indent="0" algn="r">
              <a:buNone/>
            </a:pPr>
            <a:r>
              <a:rPr lang="ar-SA" sz="3200" dirty="0"/>
              <a:t>تعريف الالعاب الصغيرة</a:t>
            </a:r>
            <a:r>
              <a:rPr lang="en-US" sz="3200" dirty="0"/>
              <a:t> :</a:t>
            </a:r>
            <a:br>
              <a:rPr lang="en-US" sz="3200" dirty="0"/>
            </a:br>
            <a:r>
              <a:rPr lang="ar-SA" sz="3200" dirty="0"/>
              <a:t>تعرف الألعاب الصغيرة على أنها " العاب بسيطة التنظيم تتميز بالسهولة في أدائها يصاحبها البهجة والسرور وتحمل بين طياتها تنافس شريف ، في نفس الوقت لا تحتوي على مهارات حركية مركبة والقوانين التي تحكمها تتميز بالمرونة والبساطة</a:t>
            </a:r>
            <a:r>
              <a:rPr lang="en-US" sz="3200" dirty="0"/>
              <a:t>.</a:t>
            </a:r>
            <a:br>
              <a:rPr lang="en-US" sz="3200" dirty="0"/>
            </a:br>
            <a:r>
              <a:rPr lang="ar-SA" sz="3200" dirty="0"/>
              <a:t>وتعرف ايضاً بأنها " مجموعة من الألعاب المتعددة الجوانب التي يؤديها فرد أو مجموعة أفراد ، وتقسم إلى مجموعات متجانسه تختلف كل مجموعة عن غيرها بالنسبة إلى تأثيرها التربوي والتعليمي وبالنسبة إلى طبيعة نشاطها وسميت كذلك لأنها بسيطة من حيث القواعد والقوانين والشروط الموضوعة لها ، وكذلك الأدوات المستخدمة واعتمادها على ساحات وملاعب صغيرة ومحددة </a:t>
            </a:r>
            <a:endParaRPr lang="en-US" sz="3200" dirty="0"/>
          </a:p>
        </p:txBody>
      </p:sp>
    </p:spTree>
    <p:extLst>
      <p:ext uri="{BB962C8B-B14F-4D97-AF65-F5344CB8AC3E}">
        <p14:creationId xmlns:p14="http://schemas.microsoft.com/office/powerpoint/2010/main" val="3550876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6200"/>
            <a:ext cx="9144000" cy="5931091"/>
          </a:xfrm>
        </p:spPr>
        <p:txBody>
          <a:bodyPr>
            <a:normAutofit fontScale="92500"/>
          </a:bodyPr>
          <a:lstStyle/>
          <a:p>
            <a:pPr marL="0" indent="0" algn="r">
              <a:lnSpc>
                <a:spcPct val="150000"/>
              </a:lnSpc>
              <a:buNone/>
            </a:pPr>
            <a:r>
              <a:rPr lang="ar-SA" dirty="0" smtClean="0"/>
              <a:t>أنواع </a:t>
            </a:r>
            <a:r>
              <a:rPr lang="ar-SA" dirty="0"/>
              <a:t>الألعاب الصغيرة</a:t>
            </a:r>
            <a:r>
              <a:rPr lang="en-US" dirty="0"/>
              <a:t> :-</a:t>
            </a:r>
            <a:br>
              <a:rPr lang="en-US" dirty="0"/>
            </a:br>
            <a:r>
              <a:rPr lang="ar-SA" dirty="0"/>
              <a:t>للألعاب الصغيرة عدة أنواع ، وقد تعددت أنواعها حسب الغرض منها وحسب مراحل العمر التي يمر بها الفرد وما يناسب إمكانياته وقدراته ، ومن هذه الأنواع ما يلي</a:t>
            </a:r>
            <a:r>
              <a:rPr lang="en-US" dirty="0"/>
              <a:t> :</a:t>
            </a:r>
            <a:br>
              <a:rPr lang="en-US" dirty="0"/>
            </a:br>
            <a:r>
              <a:rPr lang="ar-SA" dirty="0" smtClean="0"/>
              <a:t>العاب </a:t>
            </a:r>
            <a:r>
              <a:rPr lang="ar-SA" dirty="0"/>
              <a:t>تمثيلية غنائية :- وهي تلك الألعاب التي غالباً ما يصاحبها الإيقاع </a:t>
            </a:r>
            <a:r>
              <a:rPr lang="ar-SA" dirty="0" smtClean="0"/>
              <a:t>والموسيقى</a:t>
            </a:r>
            <a:r>
              <a:rPr lang="ar-IQ" dirty="0" smtClean="0"/>
              <a:t>.</a:t>
            </a:r>
            <a:r>
              <a:rPr lang="en-US" dirty="0" smtClean="0"/>
              <a:t> .</a:t>
            </a:r>
            <a:r>
              <a:rPr lang="en-US" dirty="0"/>
              <a:t/>
            </a:r>
            <a:br>
              <a:rPr lang="en-US" dirty="0"/>
            </a:br>
            <a:r>
              <a:rPr lang="ar-SA" dirty="0" smtClean="0"/>
              <a:t>العاب </a:t>
            </a:r>
            <a:r>
              <a:rPr lang="ar-SA" dirty="0"/>
              <a:t>لياقة بدنية :- وتشمل تلك الألعاب على بعض عناصر اللياقة البدنية لتنميتها مثل ( القوة ، السرعة ، المرونة ، الرشاقة ، التوافق ) وغالباً ما تكون على شكل تمرينات</a:t>
            </a:r>
            <a:r>
              <a:rPr lang="en-US" dirty="0"/>
              <a:t> .</a:t>
            </a:r>
            <a:br>
              <a:rPr lang="en-US" dirty="0"/>
            </a:br>
            <a:r>
              <a:rPr lang="ar-SA" dirty="0" smtClean="0"/>
              <a:t>العاب </a:t>
            </a:r>
            <a:r>
              <a:rPr lang="ar-SA" dirty="0"/>
              <a:t>الخلاء :- وهي تلك الألعاب التي يمارسها الأطفال في الخلاء </a:t>
            </a:r>
            <a:r>
              <a:rPr lang="ar-SA" dirty="0" smtClean="0"/>
              <a:t>مثل(العاب المطاردة</a:t>
            </a:r>
            <a:r>
              <a:rPr lang="ar-IQ" dirty="0" smtClean="0"/>
              <a:t>)</a:t>
            </a:r>
            <a:r>
              <a:rPr lang="en-US" dirty="0" smtClean="0"/>
              <a:t> </a:t>
            </a:r>
            <a:r>
              <a:rPr lang="ar-SA" dirty="0" smtClean="0"/>
              <a:t>العاب </a:t>
            </a:r>
            <a:r>
              <a:rPr lang="ar-SA" dirty="0"/>
              <a:t>مائية :- وهي العاب تمارس في الماء مثل ( المطاردة في الماء والتتبعات</a:t>
            </a:r>
            <a:r>
              <a:rPr lang="en-US" dirty="0"/>
              <a:t> ) </a:t>
            </a:r>
            <a:r>
              <a:rPr lang="en-US" dirty="0" smtClean="0"/>
              <a:t>.</a:t>
            </a:r>
            <a:br>
              <a:rPr lang="en-US" dirty="0" smtClean="0"/>
            </a:br>
            <a:r>
              <a:rPr lang="ar-SA" dirty="0" smtClean="0"/>
              <a:t>العاب </a:t>
            </a:r>
            <a:r>
              <a:rPr lang="ar-SA" dirty="0"/>
              <a:t>الحواس :- وهي العاب تحتوي على حركات لتدريب الحواس المختلفة</a:t>
            </a:r>
            <a:endParaRPr lang="en-US" dirty="0"/>
          </a:p>
        </p:txBody>
      </p:sp>
    </p:spTree>
    <p:extLst>
      <p:ext uri="{BB962C8B-B14F-4D97-AF65-F5344CB8AC3E}">
        <p14:creationId xmlns:p14="http://schemas.microsoft.com/office/powerpoint/2010/main" val="30266786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007291"/>
          </a:xfrm>
        </p:spPr>
        <p:txBody>
          <a:bodyPr>
            <a:normAutofit fontScale="92500" lnSpcReduction="10000"/>
          </a:bodyPr>
          <a:lstStyle/>
          <a:p>
            <a:pPr marL="109728" indent="0" algn="r">
              <a:lnSpc>
                <a:spcPct val="150000"/>
              </a:lnSpc>
              <a:buNone/>
            </a:pPr>
            <a:r>
              <a:rPr lang="ar-SA" dirty="0"/>
              <a:t>أهمية الألعاب الصغيرة للأطفال</a:t>
            </a:r>
            <a:r>
              <a:rPr lang="en-US" dirty="0"/>
              <a:t/>
            </a:r>
            <a:br>
              <a:rPr lang="en-US" dirty="0"/>
            </a:br>
            <a:r>
              <a:rPr lang="ar-IQ" dirty="0" smtClean="0"/>
              <a:t>      </a:t>
            </a:r>
            <a:r>
              <a:rPr lang="ar-SA" dirty="0" smtClean="0"/>
              <a:t>تعتبر </a:t>
            </a:r>
            <a:r>
              <a:rPr lang="ar-SA" dirty="0"/>
              <a:t>الألعاب الصغيرة واحدة من أكثر الأساليب التي يحُبها الأطفال ويرغبون في مزاولتها أكثر من أي اسلوب أخر ، كما وتعتبر من ابرز مظاهر التربية الحركية وتمثل مكانة مرموقة بين مختلف الألعاب والأنشطة الرياضية ، ويقول ( محمد جميل عبد القادر ) " إن الألعاب الصغيرة أصبحت من المقومات التي يحتاج إليها أي برنامج للتربية الرياضية ، لذلك كان من واجب مدرس التربية الرياضية أو المدرب أو المعلم أن يكون ملماً بها الماماً تاماً ، من حيث طرق تنظيمها والفوائد التي تعود نتيجة ممارستها والتسهيلات اللازمة لها</a:t>
            </a:r>
            <a:r>
              <a:rPr lang="en-US" dirty="0"/>
              <a:t> ".</a:t>
            </a:r>
            <a:br>
              <a:rPr lang="en-US" dirty="0"/>
            </a:br>
            <a:r>
              <a:rPr lang="ar-SA" dirty="0"/>
              <a:t>لقد أصبحت الألعاب الصغيرة من الوسائل التربوية والتعليمية الهامة والناجحة والتي تساعد الطفل في أن ينمو نمواً كاملاً متزناً عقلياً ونفسياً واجتماعياً فضلاً عن إسهامها بقدر كبير في تنمية القدرة الوظيفية لأجهزة الجسم المختلفة </a:t>
            </a:r>
            <a:endParaRPr lang="en-US" dirty="0"/>
          </a:p>
        </p:txBody>
      </p:sp>
    </p:spTree>
    <p:extLst>
      <p:ext uri="{BB962C8B-B14F-4D97-AF65-F5344CB8AC3E}">
        <p14:creationId xmlns:p14="http://schemas.microsoft.com/office/powerpoint/2010/main" val="3163882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6200"/>
            <a:ext cx="9144000" cy="6172200"/>
          </a:xfrm>
        </p:spPr>
        <p:txBody>
          <a:bodyPr>
            <a:normAutofit fontScale="92500" lnSpcReduction="20000"/>
          </a:bodyPr>
          <a:lstStyle/>
          <a:p>
            <a:pPr marL="109728" indent="0" algn="r">
              <a:lnSpc>
                <a:spcPct val="150000"/>
              </a:lnSpc>
              <a:buNone/>
            </a:pPr>
            <a:r>
              <a:rPr lang="en-US" dirty="0"/>
              <a:t> </a:t>
            </a:r>
            <a:r>
              <a:rPr lang="ar-SA" dirty="0"/>
              <a:t>مميزات الألعاب الصغيرة</a:t>
            </a:r>
            <a:r>
              <a:rPr lang="en-US" dirty="0"/>
              <a:t> :-</a:t>
            </a:r>
            <a:br>
              <a:rPr lang="en-US" dirty="0"/>
            </a:br>
            <a:r>
              <a:rPr lang="ar-SA" dirty="0"/>
              <a:t>ومن المميزات التي تتحلى بها الألعاب الصغيرة ما يلي</a:t>
            </a:r>
            <a:r>
              <a:rPr lang="en-US" dirty="0"/>
              <a:t> :</a:t>
            </a:r>
            <a:br>
              <a:rPr lang="en-US" dirty="0"/>
            </a:br>
            <a:r>
              <a:rPr lang="ar-IQ" dirty="0" smtClean="0"/>
              <a:t>1</a:t>
            </a:r>
            <a:r>
              <a:rPr lang="ar-SA" dirty="0" smtClean="0"/>
              <a:t>ـ </a:t>
            </a:r>
            <a:r>
              <a:rPr lang="ar-SA" dirty="0"/>
              <a:t>ارتباطها بعنصر المرح والسرور والاستثارة المحببة إلى النفس</a:t>
            </a:r>
            <a:r>
              <a:rPr lang="en-US" dirty="0"/>
              <a:t> </a:t>
            </a:r>
            <a:r>
              <a:rPr lang="en-US" dirty="0" smtClean="0"/>
              <a:t>.</a:t>
            </a:r>
            <a:br>
              <a:rPr lang="en-US" dirty="0" smtClean="0"/>
            </a:br>
            <a:r>
              <a:rPr lang="en-US" dirty="0" smtClean="0"/>
              <a:t> </a:t>
            </a:r>
            <a:r>
              <a:rPr lang="ar-SA" dirty="0" smtClean="0"/>
              <a:t>2- </a:t>
            </a:r>
            <a:r>
              <a:rPr lang="ar-SA" dirty="0"/>
              <a:t>تحمل في طياتها الطابع التنافسي الذي يتمثل في الكفاح الدائم المباشر وجها لوجه مع المنافس</a:t>
            </a:r>
            <a:r>
              <a:rPr lang="en-US" dirty="0"/>
              <a:t> .</a:t>
            </a:r>
            <a:br>
              <a:rPr lang="en-US" dirty="0"/>
            </a:br>
            <a:r>
              <a:rPr lang="ar-IQ" dirty="0"/>
              <a:t>3</a:t>
            </a:r>
            <a:r>
              <a:rPr lang="ar-SA" dirty="0"/>
              <a:t>ـ تعدد إمكانياتها الحركية ومتطلباتها الذهنية مما يسمح بتعدد السلوك الحركي والتفكير الخلاق</a:t>
            </a:r>
            <a:r>
              <a:rPr lang="en-US" dirty="0"/>
              <a:t> .</a:t>
            </a:r>
            <a:br>
              <a:rPr lang="en-US" dirty="0"/>
            </a:br>
            <a:r>
              <a:rPr lang="ar-SA" sz="2400" dirty="0"/>
              <a:t>ـ إن أهم ما يميزها هو عدم خطورتها بمقارنتها بالكثير من الأنشطة الحركية الأخرى</a:t>
            </a:r>
            <a:r>
              <a:rPr lang="en-US" dirty="0"/>
              <a:t>.4</a:t>
            </a:r>
            <a:br>
              <a:rPr lang="en-US" dirty="0"/>
            </a:br>
            <a:r>
              <a:rPr lang="ar-IQ" dirty="0"/>
              <a:t>5</a:t>
            </a:r>
            <a:r>
              <a:rPr lang="ar-SA" dirty="0"/>
              <a:t>ـ إمكانية ممارسة عدد كبير منها تحت ظروف مبسطة دون الحاجة للكثير من المتطلبات المادية كلادوات والأجهزة ، كما يمكن ممارستها بدون أدوات</a:t>
            </a:r>
            <a:r>
              <a:rPr lang="en-US" dirty="0"/>
              <a:t> .</a:t>
            </a:r>
            <a:br>
              <a:rPr lang="en-US" dirty="0"/>
            </a:br>
            <a:r>
              <a:rPr lang="ar-SA" sz="2400" dirty="0"/>
              <a:t>ـسهولة تعلم وإتقان عدد كبير منها في وقت قصير مما يمنح الفرد خبرات النجاح السارة</a:t>
            </a:r>
            <a:r>
              <a:rPr lang="en-US" dirty="0"/>
              <a:t>.6</a:t>
            </a:r>
            <a:br>
              <a:rPr lang="en-US" dirty="0"/>
            </a:br>
            <a:r>
              <a:rPr lang="ar-SA" dirty="0"/>
              <a:t>ـ تسهم بقدر كبير في استثمار وقت الفراغ ولجميع الأفراد</a:t>
            </a:r>
            <a:r>
              <a:rPr lang="en-US" dirty="0"/>
              <a:t>7</a:t>
            </a:r>
          </a:p>
        </p:txBody>
      </p:sp>
    </p:spTree>
    <p:extLst>
      <p:ext uri="{BB962C8B-B14F-4D97-AF65-F5344CB8AC3E}">
        <p14:creationId xmlns:p14="http://schemas.microsoft.com/office/powerpoint/2010/main" val="2646837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007291"/>
          </a:xfrm>
        </p:spPr>
        <p:txBody>
          <a:bodyPr>
            <a:normAutofit fontScale="92500" lnSpcReduction="10000"/>
          </a:bodyPr>
          <a:lstStyle/>
          <a:p>
            <a:pPr marL="109728" indent="0" algn="r">
              <a:lnSpc>
                <a:spcPct val="150000"/>
              </a:lnSpc>
              <a:buNone/>
            </a:pPr>
            <a:r>
              <a:rPr lang="ar-SA" b="1" u="sng" dirty="0"/>
              <a:t>نماذج للألعاب الصغيرة</a:t>
            </a:r>
            <a:r>
              <a:rPr lang="en-US" b="1" u="sng" dirty="0"/>
              <a:t> :</a:t>
            </a:r>
            <a:r>
              <a:rPr lang="en-US" dirty="0"/>
              <a:t/>
            </a:r>
            <a:br>
              <a:rPr lang="en-US" dirty="0"/>
            </a:br>
            <a:r>
              <a:rPr lang="ar-SA" dirty="0"/>
              <a:t>الألعاب الصغيرة كثيرة جداً ، وفيما يلي نماذج استرشادية لها</a:t>
            </a:r>
            <a:r>
              <a:rPr lang="en-US" dirty="0"/>
              <a:t> :</a:t>
            </a:r>
            <a:br>
              <a:rPr lang="en-US" dirty="0"/>
            </a:br>
            <a:r>
              <a:rPr lang="ar-SA" dirty="0"/>
              <a:t>النموذج الأول</a:t>
            </a:r>
            <a:r>
              <a:rPr lang="en-US" dirty="0"/>
              <a:t> :</a:t>
            </a:r>
            <a:br>
              <a:rPr lang="en-US" dirty="0"/>
            </a:br>
            <a:r>
              <a:rPr lang="ar-SA" dirty="0"/>
              <a:t>الاسم : لمس الزميل</a:t>
            </a:r>
            <a:r>
              <a:rPr lang="en-US" dirty="0"/>
              <a:t> .</a:t>
            </a:r>
            <a:br>
              <a:rPr lang="en-US" dirty="0"/>
            </a:br>
            <a:r>
              <a:rPr lang="ar-SA" dirty="0"/>
              <a:t>الغرض : تنمية الحواس والرشاقة</a:t>
            </a:r>
            <a:r>
              <a:rPr lang="en-US" dirty="0"/>
              <a:t> .</a:t>
            </a:r>
            <a:br>
              <a:rPr lang="en-US" dirty="0"/>
            </a:br>
            <a:r>
              <a:rPr lang="ar-SA" dirty="0"/>
              <a:t>الأدوات : رباط لين للعين</a:t>
            </a:r>
            <a:r>
              <a:rPr lang="en-US" dirty="0"/>
              <a:t> .</a:t>
            </a:r>
            <a:br>
              <a:rPr lang="en-US" dirty="0"/>
            </a:br>
            <a:r>
              <a:rPr lang="ar-SA" dirty="0"/>
              <a:t>الأداء : يقف مجموعة من الأطفال على حافة نصف دائرة ، ويقف زميل لهم مغطى العينين في مركز الدائرة ، وبإشارة من المعلمة يتجمع الأطفال خلف زميلهم ، وبإشارة أخرى يحاول أحدهم لمس كتفه ، وبإشارة ثالثة يعود الأطفال إلى حافة نصف الدائرة ، ثم تفك عيني الزميل ويحاول التعرف على الطفل الذي لمس كتفه ، فإذا تعرف عليه حل محله ، وإذا لم يتعرف يعاد الأداء مرة أخرى ،وهكذا</a:t>
            </a:r>
            <a:endParaRPr lang="en-US" dirty="0"/>
          </a:p>
        </p:txBody>
      </p:sp>
    </p:spTree>
    <p:extLst>
      <p:ext uri="{BB962C8B-B14F-4D97-AF65-F5344CB8AC3E}">
        <p14:creationId xmlns:p14="http://schemas.microsoft.com/office/powerpoint/2010/main" val="2698690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4000" cy="6477000"/>
          </a:xfrm>
        </p:spPr>
        <p:txBody>
          <a:bodyPr>
            <a:normAutofit fontScale="92500"/>
          </a:bodyPr>
          <a:lstStyle/>
          <a:p>
            <a:pPr marL="109728" indent="0" algn="r">
              <a:lnSpc>
                <a:spcPct val="110000"/>
              </a:lnSpc>
              <a:buNone/>
            </a:pPr>
            <a:r>
              <a:rPr lang="ar-SA" dirty="0"/>
              <a:t>النموذج الثاني</a:t>
            </a:r>
            <a:r>
              <a:rPr lang="en-US" dirty="0"/>
              <a:t> :</a:t>
            </a:r>
            <a:br>
              <a:rPr lang="en-US" dirty="0"/>
            </a:br>
            <a:r>
              <a:rPr lang="ar-SA" dirty="0"/>
              <a:t>الاسم : خروج الملموس</a:t>
            </a:r>
            <a:r>
              <a:rPr lang="en-US" dirty="0"/>
              <a:t> .</a:t>
            </a:r>
            <a:br>
              <a:rPr lang="en-US" dirty="0"/>
            </a:br>
            <a:r>
              <a:rPr lang="ar-SA" dirty="0"/>
              <a:t>الغرض : تنمية عنصر القدرة ، وتحسين الأجهزة الداخلية الحيوية</a:t>
            </a:r>
            <a:r>
              <a:rPr lang="en-US" dirty="0"/>
              <a:t> .</a:t>
            </a:r>
            <a:br>
              <a:rPr lang="en-US" dirty="0"/>
            </a:br>
            <a:r>
              <a:rPr lang="ar-SA" dirty="0"/>
              <a:t>الأدوات : كرة – دائرة على الأرض</a:t>
            </a:r>
            <a:r>
              <a:rPr lang="en-US" dirty="0"/>
              <a:t> .</a:t>
            </a:r>
            <a:br>
              <a:rPr lang="en-US" dirty="0"/>
            </a:br>
            <a:r>
              <a:rPr lang="ar-SA" dirty="0"/>
              <a:t>الأداء : يقف مجموعة من الأطفال داخل الدائرة ، ويقف زميل لهم خارج حدود الدائرة ، ومعه الكرة ، وبإشارة متفق عليها يقوم بتصويب الكرة على أقدام زملائه داخل الدائرة وهي على الأرض ، ويحاول الأطفال الموجودين داخل الدائرة بتفادي الكرة بالوثب ، أو بأي حركات مناسبة بحيث يتفادى لمس الكرة لقدميه وهي على الأرض . كل طفل تلمس الكرة قدميه وهي على الأرض يخرج من الدوائر الطفل الذي يخرج كل زملائه خارج الدائرة في أقصر وقت يكون هو الفائز</a:t>
            </a:r>
            <a:r>
              <a:rPr lang="en-US" dirty="0"/>
              <a:t>.</a:t>
            </a:r>
            <a:br>
              <a:rPr lang="en-US" dirty="0"/>
            </a:br>
            <a:r>
              <a:rPr lang="ar-SA" dirty="0"/>
              <a:t>بدنياً وعقلياً واجتماعياً ، حيث أصبحت الألعاب الصغيرة وسيلة أساسية لتربية الطفل وإعداده للحياة المستقبلية بطريقة يكون الدافع فيها ميل الطفل التلقائي للعب مع أقرانه ، فهي تتيح الفرص المناسبة لإشباع هذا الميل الطبيعي للحركة والنشاط وتنمي جسمه تنمية متزنه ، وتكسبه التناسق في حياته إلى جانب إكسابه الصفات الخلقية والاجتماعية كالتعاون والتسامح والتغلب على الصعاب والعمل من اجل المجموع </a:t>
            </a:r>
            <a:endParaRPr lang="en-US" dirty="0"/>
          </a:p>
        </p:txBody>
      </p:sp>
    </p:spTree>
    <p:extLst>
      <p:ext uri="{BB962C8B-B14F-4D97-AF65-F5344CB8AC3E}">
        <p14:creationId xmlns:p14="http://schemas.microsoft.com/office/powerpoint/2010/main" val="2930188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81328"/>
            <a:ext cx="8382000" cy="4525963"/>
          </a:xfrm>
        </p:spPr>
        <p:txBody>
          <a:bodyPr>
            <a:noAutofit/>
          </a:bodyPr>
          <a:lstStyle/>
          <a:p>
            <a:pPr marL="109728" indent="0" algn="r">
              <a:buNone/>
            </a:pPr>
            <a:r>
              <a:rPr lang="ar-SA" sz="3600" dirty="0"/>
              <a:t>التخطيط وتنفيذ الدرس</a:t>
            </a:r>
          </a:p>
          <a:p>
            <a:pPr marL="109728" indent="0" algn="r">
              <a:buNone/>
            </a:pPr>
            <a:r>
              <a:rPr lang="en-US" sz="3200" dirty="0" smtClean="0"/>
              <a:t>  </a:t>
            </a:r>
            <a:r>
              <a:rPr lang="ar-IQ" sz="3200" dirty="0" smtClean="0"/>
              <a:t>     </a:t>
            </a:r>
            <a:r>
              <a:rPr lang="ar-SA" sz="3200" dirty="0" smtClean="0"/>
              <a:t>تتعدد </a:t>
            </a:r>
            <a:r>
              <a:rPr lang="ar-SA" sz="3200" dirty="0"/>
              <a:t>المواقف التعليمية في الدرس او في تدريس اية مادة اومقرر دراسي لتشكل مجموعة من الانظمة والقرارات تتكامل مع بعضها البعض لتحقيق الاهداف لتلك المادة لذا على المدرس او المعلم ان يقوم بالتخطيط بمراحله المختلفة السنوي الشهري او اليومي لتنظيم المادة الدراسية او الموضوع في وحدة دراسية </a:t>
            </a:r>
            <a:r>
              <a:rPr lang="ar-SA" sz="3200" dirty="0" smtClean="0"/>
              <a:t>واحدة </a:t>
            </a:r>
            <a:r>
              <a:rPr lang="ar-SA" sz="3200" dirty="0"/>
              <a:t>او </a:t>
            </a:r>
            <a:r>
              <a:rPr lang="ar-SA" sz="3200" dirty="0" smtClean="0"/>
              <a:t>اكثر</a:t>
            </a:r>
            <a:r>
              <a:rPr lang="ar-IQ" sz="3200" dirty="0" smtClean="0"/>
              <a:t>.</a:t>
            </a:r>
            <a:endParaRPr lang="en-US" sz="3200" dirty="0"/>
          </a:p>
        </p:txBody>
      </p:sp>
      <p:sp>
        <p:nvSpPr>
          <p:cNvPr id="3" name="Title 2"/>
          <p:cNvSpPr>
            <a:spLocks noGrp="1"/>
          </p:cNvSpPr>
          <p:nvPr>
            <p:ph type="title"/>
          </p:nvPr>
        </p:nvSpPr>
        <p:spPr/>
        <p:txBody>
          <a:bodyPr/>
          <a:lstStyle/>
          <a:p>
            <a:pPr algn="ctr"/>
            <a:r>
              <a:rPr lang="ar-SA" dirty="0"/>
              <a:t>التخطيط للتدريس</a:t>
            </a:r>
            <a:endParaRPr lang="en-US" dirty="0"/>
          </a:p>
        </p:txBody>
      </p:sp>
    </p:spTree>
    <p:extLst>
      <p:ext uri="{BB962C8B-B14F-4D97-AF65-F5344CB8AC3E}">
        <p14:creationId xmlns:p14="http://schemas.microsoft.com/office/powerpoint/2010/main" val="2430700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r"/>
            <a:r>
              <a:rPr lang="ar-IQ" dirty="0" smtClean="0"/>
              <a:t>هو مجموعة من النشاطات التي يقوم بها المعلم في موقف تعليمي لمساعدة تاتميذه في الوصول الى اهداف تربوية محددة , </a:t>
            </a:r>
          </a:p>
          <a:p>
            <a:pPr algn="r"/>
            <a:r>
              <a:rPr lang="ar-IQ" dirty="0" smtClean="0"/>
              <a:t>والتدريس كعملية تتضمن ثلاث مهارات رئيسية هي ( مهارات التخطيط </a:t>
            </a:r>
            <a:endParaRPr lang="en-US" dirty="0" smtClean="0"/>
          </a:p>
          <a:p>
            <a:pPr algn="r">
              <a:buNone/>
            </a:pPr>
            <a:r>
              <a:rPr lang="en-US" dirty="0" smtClean="0"/>
              <a:t>  </a:t>
            </a:r>
            <a:r>
              <a:rPr lang="ar-IQ" dirty="0" smtClean="0"/>
              <a:t>ن, ومهارات التنفيذ , ومهارات التقويم  )</a:t>
            </a:r>
          </a:p>
          <a:p>
            <a:pPr algn="r">
              <a:buNone/>
            </a:pPr>
            <a:r>
              <a:rPr lang="ar-IQ" dirty="0" smtClean="0"/>
              <a:t>كيفية ضبط ضبط وتنظيم الدرس</a:t>
            </a:r>
          </a:p>
          <a:p>
            <a:pPr algn="r">
              <a:buNone/>
            </a:pPr>
            <a:r>
              <a:rPr lang="ar-IQ" dirty="0" smtClean="0"/>
              <a:t>1- الاستعداد الكامل للدرس</a:t>
            </a:r>
          </a:p>
          <a:p>
            <a:pPr algn="r">
              <a:buNone/>
            </a:pPr>
            <a:r>
              <a:rPr lang="ar-IQ" dirty="0" smtClean="0"/>
              <a:t>2- التخطيط بالزيادة في المحتوى وليس بالاقل </a:t>
            </a:r>
          </a:p>
          <a:p>
            <a:pPr algn="r">
              <a:buNone/>
            </a:pPr>
            <a:r>
              <a:rPr lang="ar-IQ" dirty="0" smtClean="0"/>
              <a:t>3- عمل شيء في الدرس لاثارة حماس التلاميذ</a:t>
            </a:r>
          </a:p>
          <a:p>
            <a:pPr algn="r">
              <a:buNone/>
            </a:pPr>
            <a:r>
              <a:rPr lang="ar-IQ" dirty="0" smtClean="0"/>
              <a:t>4- جعل محتةى الدرس يتحدى قدرات التلاميذ بشكل معقول </a:t>
            </a:r>
          </a:p>
          <a:p>
            <a:pPr algn="r">
              <a:buNone/>
            </a:pPr>
            <a:r>
              <a:rPr lang="ar-IQ" dirty="0" smtClean="0"/>
              <a:t>5- ضبط نبرات الدرس والاحتفاض بالانفعالات وضبطها </a:t>
            </a:r>
          </a:p>
          <a:p>
            <a:pPr algn="r">
              <a:buNone/>
            </a:pPr>
            <a:endParaRPr lang="ar-IQ" dirty="0" smtClean="0"/>
          </a:p>
          <a:p>
            <a:pPr algn="r">
              <a:buNone/>
            </a:pPr>
            <a:endParaRPr lang="ar-IQ" dirty="0" smtClean="0"/>
          </a:p>
          <a:p>
            <a:pPr algn="r">
              <a:buNone/>
            </a:pPr>
            <a:endParaRPr lang="ar-IQ" dirty="0" smtClean="0"/>
          </a:p>
          <a:p>
            <a:pPr algn="r">
              <a:buNone/>
            </a:pPr>
            <a:endParaRPr lang="ar-IQ" dirty="0"/>
          </a:p>
        </p:txBody>
      </p:sp>
      <p:sp>
        <p:nvSpPr>
          <p:cNvPr id="3" name="Title 2"/>
          <p:cNvSpPr>
            <a:spLocks noGrp="1"/>
          </p:cNvSpPr>
          <p:nvPr>
            <p:ph type="title"/>
          </p:nvPr>
        </p:nvSpPr>
        <p:spPr/>
        <p:txBody>
          <a:bodyPr>
            <a:normAutofit/>
          </a:bodyPr>
          <a:lstStyle/>
          <a:p>
            <a:pPr algn="ctr"/>
            <a:r>
              <a:rPr lang="ar-IQ" dirty="0" smtClean="0"/>
              <a:t>مفهوم التدريس</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447800"/>
            <a:ext cx="8305800" cy="4559491"/>
          </a:xfrm>
        </p:spPr>
        <p:style>
          <a:lnRef idx="2">
            <a:schemeClr val="dk1"/>
          </a:lnRef>
          <a:fillRef idx="1">
            <a:schemeClr val="lt1"/>
          </a:fillRef>
          <a:effectRef idx="0">
            <a:schemeClr val="dk1"/>
          </a:effectRef>
          <a:fontRef idx="minor">
            <a:schemeClr val="dk1"/>
          </a:fontRef>
        </p:style>
        <p:txBody>
          <a:bodyPr>
            <a:normAutofit/>
          </a:bodyPr>
          <a:lstStyle/>
          <a:p>
            <a:pPr algn="r"/>
            <a:r>
              <a:rPr lang="ar-SA" sz="3600" dirty="0" smtClean="0"/>
              <a:t>هو عملية منظمة وهادفة تؤدى الى بلوغ الاهداف </a:t>
            </a:r>
            <a:r>
              <a:rPr lang="en-US" sz="3600" dirty="0" smtClean="0"/>
              <a:t>.</a:t>
            </a:r>
            <a:r>
              <a:rPr lang="ar-SA" sz="3600" dirty="0" smtClean="0"/>
              <a:t>المرسومة (الموضوعة ) باسرع وقت واقل كلفة </a:t>
            </a:r>
          </a:p>
          <a:p>
            <a:pPr algn="r"/>
            <a:r>
              <a:rPr lang="ar-SA" sz="3600" dirty="0" smtClean="0"/>
              <a:t>التدريس :عمل جماعي اركانه( طلاب – معلم- منهج  ) لهذا فان اختلاف القدرات والميول والامكانيات تحتم على المعلم ان يكون ملما بجوانب ومؤثرات عمله التدريسي كي يتمكن من تحقيق عملية التعلم ، اضافةالى المؤثرات الخارجية التي تتدخل في عملية التدريس</a:t>
            </a:r>
            <a:endParaRPr lang="en-US" sz="3600" dirty="0"/>
          </a:p>
        </p:txBody>
      </p:sp>
      <p:sp>
        <p:nvSpPr>
          <p:cNvPr id="3" name="Title 2"/>
          <p:cNvSpPr>
            <a:spLocks noGrp="1"/>
          </p:cNvSpPr>
          <p:nvPr>
            <p:ph type="title"/>
          </p:nvPr>
        </p:nvSpPr>
        <p:spPr>
          <a:xfrm>
            <a:off x="2819400" y="0"/>
            <a:ext cx="4419600" cy="1447800"/>
          </a:xfrm>
        </p:spPr>
        <p:txBody>
          <a:bodyPr>
            <a:normAutofit/>
          </a:bodyPr>
          <a:lstStyle/>
          <a:p>
            <a:r>
              <a:rPr lang="ar-SA" sz="4000" dirty="0" smtClean="0"/>
              <a:t>تعريف التخطيط للتدريس</a:t>
            </a:r>
            <a:endParaRPr lang="en-US" sz="4000" dirty="0"/>
          </a:p>
        </p:txBody>
      </p:sp>
      <p:sp>
        <p:nvSpPr>
          <p:cNvPr id="4" name="Rectangle 3"/>
          <p:cNvSpPr/>
          <p:nvPr/>
        </p:nvSpPr>
        <p:spPr>
          <a:xfrm rot="5400000">
            <a:off x="3670460" y="4932046"/>
            <a:ext cx="228598" cy="5909310"/>
          </a:xfrm>
          <a:prstGeom prst="rect">
            <a:avLst/>
          </a:prstGeom>
        </p:spPr>
        <p:txBody>
          <a:bodyPr wrap="square">
            <a:spAutoFit/>
          </a:bodyPr>
          <a:lstStyle/>
          <a:p>
            <a:r>
              <a:rPr lang="ar-SA" dirty="0" smtClean="0"/>
              <a:t>الموضوعة ) باسرع وقت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457200"/>
            <a:ext cx="8915400" cy="4953000"/>
          </a:xfrm>
        </p:spPr>
        <p:txBody>
          <a:bodyPr>
            <a:normAutofit fontScale="92500" lnSpcReduction="20000"/>
          </a:bodyPr>
          <a:lstStyle/>
          <a:p>
            <a:r>
              <a:rPr lang="ar-SA" sz="3200" dirty="0" smtClean="0"/>
              <a:t>1- يساعد المعلم على وضوح ال</a:t>
            </a:r>
            <a:r>
              <a:rPr lang="ar-IQ" sz="3200" dirty="0" smtClean="0"/>
              <a:t>ر</a:t>
            </a:r>
            <a:r>
              <a:rPr lang="ar-SA" sz="3200" dirty="0" smtClean="0"/>
              <a:t>ؤيا لتحديد الاهداف وماهو المطلوب لبلوغها </a:t>
            </a:r>
          </a:p>
          <a:p>
            <a:r>
              <a:rPr lang="ar-SA" sz="3200" dirty="0" smtClean="0"/>
              <a:t>2- التخطيط والتنظيم الجيد يساعد في حسن استخدام الامكانيات المتوفرة بما ينسجم مع محتوى المادة الدراسية </a:t>
            </a:r>
          </a:p>
          <a:p>
            <a:r>
              <a:rPr lang="ar-SA" sz="3200" dirty="0" smtClean="0"/>
              <a:t>3- يساعد المعلم على مواجهة المواقف التعليمية المختلفة بنجاح </a:t>
            </a:r>
          </a:p>
          <a:p>
            <a:r>
              <a:rPr lang="ar-SA" sz="3200" dirty="0" smtClean="0"/>
              <a:t>4- يقلل من محاولات التجربة والخطا وضياع وقت الدرس </a:t>
            </a:r>
          </a:p>
          <a:p>
            <a:r>
              <a:rPr lang="ar-SA" sz="3200" dirty="0" smtClean="0"/>
              <a:t>5- يجعل عملية التعلم ممتعة ومثيرة للطلاب </a:t>
            </a:r>
          </a:p>
          <a:p>
            <a:r>
              <a:rPr lang="ar-SA" sz="3200" dirty="0" smtClean="0"/>
              <a:t>6- التخطيط الجيد يساعد المعلم على الثقة بالنفس وعدم النسيان نتيجة المواقف المختلفة في الدرس</a:t>
            </a:r>
          </a:p>
          <a:p>
            <a:r>
              <a:rPr lang="ar-SA" sz="3200" dirty="0" smtClean="0"/>
              <a:t>للطالب والمعلم </a:t>
            </a:r>
          </a:p>
          <a:p>
            <a:r>
              <a:rPr lang="ar-SA" sz="3200" dirty="0" smtClean="0"/>
              <a:t>7- التخطيط الجيد يؤدي الى النجاح في التقويم والانتقال والنموالمهني</a:t>
            </a:r>
            <a:endParaRPr lang="en-US" sz="3200" dirty="0"/>
          </a:p>
        </p:txBody>
      </p:sp>
      <p:sp>
        <p:nvSpPr>
          <p:cNvPr id="4" name="Rectangle 3"/>
          <p:cNvSpPr/>
          <p:nvPr/>
        </p:nvSpPr>
        <p:spPr>
          <a:xfrm rot="10800000" flipV="1">
            <a:off x="3124198" y="-67546"/>
            <a:ext cx="3886199" cy="646331"/>
          </a:xfrm>
          <a:prstGeom prst="rect">
            <a:avLst/>
          </a:prstGeom>
        </p:spPr>
        <p:txBody>
          <a:bodyPr wrap="square">
            <a:spAutoFit/>
          </a:bodyPr>
          <a:lstStyle/>
          <a:p>
            <a:pPr lvl="0" algn="r">
              <a:spcBef>
                <a:spcPct val="0"/>
              </a:spcBef>
            </a:pPr>
            <a:r>
              <a:rPr lang="ar-SA" sz="3600" b="1" dirty="0">
                <a:solidFill>
                  <a:srgbClr val="464646"/>
                </a:solidFill>
                <a:effectLst>
                  <a:outerShdw blurRad="31750" dist="25400" dir="5400000" algn="tl" rotWithShape="0">
                    <a:srgbClr val="000000">
                      <a:alpha val="25000"/>
                    </a:srgbClr>
                  </a:outerShdw>
                </a:effectLst>
                <a:ea typeface="+mj-ea"/>
              </a:rPr>
              <a:t>اهمية التخطيط</a:t>
            </a:r>
            <a:endParaRPr lang="en-US" sz="3600" b="1" dirty="0">
              <a:solidFill>
                <a:srgbClr val="464646"/>
              </a:solidFill>
              <a:effectLst>
                <a:outerShdw blurRad="31750" dist="25400" dir="5400000" algn="tl" rotWithShape="0">
                  <a:srgbClr val="000000">
                    <a:alpha val="25000"/>
                  </a:srgbClr>
                </a:outerShdw>
              </a:effectLst>
              <a:ea typeface="+mj-ea"/>
              <a:cs typeface="+mj-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8915400" cy="5486400"/>
          </a:xfrm>
        </p:spPr>
        <p:txBody>
          <a:bodyPr>
            <a:normAutofit fontScale="62500" lnSpcReduction="20000"/>
          </a:bodyPr>
          <a:lstStyle/>
          <a:p>
            <a:pPr lvl="8" algn="r"/>
            <a:r>
              <a:rPr lang="ar-SA" sz="5800" dirty="0" smtClean="0"/>
              <a:t>اولا – التخطيط بعيد المدى (سنوي )</a:t>
            </a:r>
          </a:p>
          <a:p>
            <a:pPr lvl="8" algn="r"/>
            <a:r>
              <a:rPr lang="ar-SA" sz="5800" dirty="0" smtClean="0"/>
              <a:t>يتطلب من المعلم الاجراءات التالية </a:t>
            </a:r>
          </a:p>
          <a:p>
            <a:pPr lvl="8" algn="r"/>
            <a:r>
              <a:rPr lang="ar-SA" sz="5800" dirty="0" smtClean="0"/>
              <a:t>1- تحليل المنهج الدراسي (المادة المقررة ) وما تحتويه من معلومات وافكار ومهارات وقيم واتجاهات </a:t>
            </a:r>
          </a:p>
          <a:p>
            <a:pPr lvl="8" algn="r"/>
            <a:r>
              <a:rPr lang="ar-SA" sz="5800" dirty="0" smtClean="0"/>
              <a:t> 2- تحديد الاهداف العامة والخاصة للمقرر الدراسي </a:t>
            </a:r>
          </a:p>
          <a:p>
            <a:pPr lvl="8" algn="r"/>
            <a:r>
              <a:rPr lang="ar-SA" sz="5800" dirty="0" smtClean="0"/>
              <a:t>3- توزيع مواد المنهج على الفصول – الاشهر والايام وفقا لحاجات الطلاب – امكانياتهم – الوقت المخصص- </a:t>
            </a:r>
          </a:p>
          <a:p>
            <a:pPr lvl="8" algn="r">
              <a:buNone/>
            </a:pPr>
            <a:r>
              <a:rPr lang="ar-SA" sz="5800" dirty="0" smtClean="0"/>
              <a:t>امكانيات المدرسة المادية والبشرية </a:t>
            </a:r>
          </a:p>
          <a:p>
            <a:pPr lvl="8" algn="r"/>
            <a:r>
              <a:rPr lang="ar-SA" sz="2100" dirty="0" smtClean="0">
                <a:sym typeface="Wingdings" pitchFamily="2" charset="2"/>
              </a:rPr>
              <a:t></a:t>
            </a:r>
            <a:endParaRPr lang="en-US" sz="2100" dirty="0"/>
          </a:p>
        </p:txBody>
      </p:sp>
      <p:sp>
        <p:nvSpPr>
          <p:cNvPr id="2" name="Title 1"/>
          <p:cNvSpPr>
            <a:spLocks noGrp="1"/>
          </p:cNvSpPr>
          <p:nvPr>
            <p:ph type="title"/>
          </p:nvPr>
        </p:nvSpPr>
        <p:spPr>
          <a:xfrm>
            <a:off x="2438400" y="-228600"/>
            <a:ext cx="5257800" cy="1143000"/>
          </a:xfrm>
        </p:spPr>
        <p:txBody>
          <a:bodyPr>
            <a:normAutofit/>
          </a:bodyPr>
          <a:lstStyle/>
          <a:p>
            <a:r>
              <a:rPr lang="ar-SA" dirty="0" smtClean="0"/>
              <a:t>مستويات التخطيط للتدريس</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47800"/>
            <a:ext cx="8839200" cy="5029200"/>
          </a:xfrm>
        </p:spPr>
        <p:txBody>
          <a:bodyPr>
            <a:normAutofit/>
          </a:bodyPr>
          <a:lstStyle/>
          <a:p>
            <a:pPr lvl="8" algn="r"/>
            <a:endParaRPr lang="ar-SA" sz="2800" dirty="0" smtClean="0"/>
          </a:p>
          <a:p>
            <a:pPr lvl="8" algn="r"/>
            <a:r>
              <a:rPr lang="ar-SA" sz="3600" dirty="0" smtClean="0"/>
              <a:t>ويتطلب من المعلم تحديد الالعاب والانشطة والزمن المخصص لتعليمها بشكل ينسجم مع الفصل او السنة الدراسية</a:t>
            </a:r>
            <a:endParaRPr lang="en-US" sz="3600" dirty="0"/>
          </a:p>
        </p:txBody>
      </p:sp>
      <p:sp>
        <p:nvSpPr>
          <p:cNvPr id="3" name="Title 2"/>
          <p:cNvSpPr>
            <a:spLocks noGrp="1"/>
          </p:cNvSpPr>
          <p:nvPr>
            <p:ph type="title"/>
          </p:nvPr>
        </p:nvSpPr>
        <p:spPr>
          <a:xfrm>
            <a:off x="0" y="0"/>
            <a:ext cx="9144000" cy="1905000"/>
          </a:xfrm>
        </p:spPr>
        <p:txBody>
          <a:bodyPr>
            <a:normAutofit/>
          </a:bodyPr>
          <a:lstStyle/>
          <a:p>
            <a:pPr lvl="8" algn="l" rtl="0">
              <a:spcBef>
                <a:spcPct val="0"/>
              </a:spcBef>
            </a:pPr>
            <a:r>
              <a:rPr lang="ar-SA" sz="3600" dirty="0" smtClean="0"/>
              <a:t>ثانيا – التخطيط متوسط المدى(التخطيط لفصل او شهر )</a:t>
            </a:r>
            <a:r>
              <a:rPr lang="ar-SA" sz="2800" dirty="0" smtClean="0"/>
              <a:t/>
            </a:r>
            <a:br>
              <a:rPr lang="ar-SA" sz="2800" dirty="0" smtClean="0"/>
            </a:br>
            <a:r>
              <a:rPr lang="ar-SA" sz="4400"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381000"/>
            <a:ext cx="8382000" cy="6248400"/>
          </a:xfrm>
        </p:spPr>
        <p:txBody>
          <a:bodyPr>
            <a:noAutofit/>
          </a:bodyPr>
          <a:lstStyle/>
          <a:p>
            <a:pPr algn="r">
              <a:buNone/>
            </a:pPr>
            <a:r>
              <a:rPr lang="ar-SA" sz="2800" dirty="0" smtClean="0"/>
              <a:t>ان التخطيط اليومي (قصير المدى)للدروس او الوحدة التعليمية هي الاساس في تنفيذ مفردات المقرر الدرسي (المنهج ) وهي المؤثر في نجاح التخطيط بعيد ومتوسط المدى والاهداف الموضوعة للمنهج او الوحدة التعليمية ،على ان يراعي التخطيط اليومي (القصير ) النقاط التالي :</a:t>
            </a:r>
          </a:p>
          <a:p>
            <a:pPr marL="624078" indent="-514350" algn="r">
              <a:buAutoNum type="arabic1Minus"/>
            </a:pPr>
            <a:r>
              <a:rPr lang="ar-SA" sz="2800" dirty="0" smtClean="0"/>
              <a:t>ا - يكون مرنا قابل للتعديل والتقديم والتاخير </a:t>
            </a:r>
          </a:p>
          <a:p>
            <a:pPr marL="624078" indent="-514350" algn="r">
              <a:buAutoNum type="arabic1Minus"/>
            </a:pPr>
            <a:r>
              <a:rPr lang="ar-SA" sz="2800" dirty="0" smtClean="0"/>
              <a:t>ب- ان ينسجم مع اهداف التخطيط بعيد اومتوسط المدى </a:t>
            </a:r>
          </a:p>
          <a:p>
            <a:pPr marL="624078" indent="-514350" algn="r">
              <a:buAutoNum type="arabic1Minus"/>
            </a:pPr>
            <a:r>
              <a:rPr lang="ar-SA" sz="2800" dirty="0" smtClean="0"/>
              <a:t>ج- ان يهتم بتحقيق القدرات الاساسية لعملية التعليم ،بدنية - مهارية – نفسية – اجتماعية –ابتكارية .</a:t>
            </a:r>
          </a:p>
          <a:p>
            <a:pPr marL="624078" indent="-514350" algn="r">
              <a:buAutoNum type="arabic1Minus"/>
            </a:pPr>
            <a:r>
              <a:rPr lang="ar-SA" sz="2800" dirty="0" smtClean="0"/>
              <a:t>د- ان يتضمن الطرق والاساليب والوسائل التعليمية الحديثة والانشطة التحفيزية لقدرات المتعلمين </a:t>
            </a:r>
          </a:p>
          <a:p>
            <a:pPr marL="624078" indent="-514350" algn="r">
              <a:buAutoNum type="arabic1Minus"/>
            </a:pPr>
            <a:r>
              <a:rPr lang="ar-SA" sz="2800" dirty="0" smtClean="0"/>
              <a:t>ه- ان يرعى عامل الوقت (الزمن ) المخصص لكل </a:t>
            </a:r>
            <a:r>
              <a:rPr lang="ar-SA" sz="2800" smtClean="0"/>
              <a:t>موضوع او </a:t>
            </a:r>
            <a:r>
              <a:rPr lang="ar-SA" sz="2800" dirty="0" smtClean="0"/>
              <a:t>مهارة او لعبة مثبتة في كل قسم من اقسام خطة الدرس </a:t>
            </a:r>
            <a:r>
              <a:rPr lang="ar-SA" sz="2400" dirty="0" smtClean="0"/>
              <a:t>.</a:t>
            </a:r>
            <a:endParaRPr lang="en-US" sz="2400" dirty="0"/>
          </a:p>
        </p:txBody>
      </p:sp>
      <p:sp>
        <p:nvSpPr>
          <p:cNvPr id="3" name="Title 2"/>
          <p:cNvSpPr>
            <a:spLocks noGrp="1"/>
          </p:cNvSpPr>
          <p:nvPr>
            <p:ph type="title"/>
          </p:nvPr>
        </p:nvSpPr>
        <p:spPr>
          <a:xfrm>
            <a:off x="457200" y="-228600"/>
            <a:ext cx="8229600" cy="762000"/>
          </a:xfrm>
        </p:spPr>
        <p:txBody>
          <a:bodyPr/>
          <a:lstStyle/>
          <a:p>
            <a:pPr algn="ctr"/>
            <a:r>
              <a:rPr lang="ar-SA" dirty="0" smtClean="0"/>
              <a:t>التخطيط قصير المدى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r"/>
            <a:r>
              <a:rPr lang="ar-SA" sz="2800" dirty="0" smtClean="0"/>
              <a:t>اولا- البيانات في مقدمة الدروس : تاريخ ، فصل ،ادوات ،اهداف</a:t>
            </a:r>
          </a:p>
          <a:p>
            <a:pPr algn="r"/>
            <a:r>
              <a:rPr lang="ar-SA" sz="2800" dirty="0" smtClean="0"/>
              <a:t>ثانيا- مجالات الاهداف : تكون الاهداف في المجالات الثلاثة المجال النفسحركي والمعرفي والانفعالي ومايمكن يحققه الطالب منها في اقسام الخطة الثلاثة </a:t>
            </a:r>
          </a:p>
          <a:p>
            <a:pPr algn="r"/>
            <a:r>
              <a:rPr lang="ar-SA" sz="2800" dirty="0" smtClean="0"/>
              <a:t>ثالثا- الانشطة والخبرات التعليمية :تحدد جميع النشطة والفعاليات التي سوف تمارس في اقسام الخطة الثلاثة </a:t>
            </a:r>
          </a:p>
          <a:p>
            <a:pPr algn="r"/>
            <a:r>
              <a:rPr lang="ar-SA" sz="2800" dirty="0" smtClean="0"/>
              <a:t>رابعا- الطرق والوسائل المستخدمة لتوصيل الخبرات : كيف نقدم الانشطة والفعاليات –نماذج –افلام- صور –شرح</a:t>
            </a:r>
          </a:p>
          <a:p>
            <a:pPr algn="r"/>
            <a:r>
              <a:rPr lang="ar-SA" sz="2800" dirty="0" smtClean="0"/>
              <a:t>خامسا- تقويم مجالات التعلم : هي النقاط التي يجب على المعلم ان يلاحظها اثناء الدرس،مثل المعرفة بالمهارة ،اتباع الخطوات الفنية في الاداء – الجدية في تنفيذ العمل ..........الخ </a:t>
            </a:r>
            <a:endParaRPr lang="en-US" sz="2800" dirty="0"/>
          </a:p>
        </p:txBody>
      </p:sp>
      <p:sp>
        <p:nvSpPr>
          <p:cNvPr id="3" name="Title 2"/>
          <p:cNvSpPr>
            <a:spLocks noGrp="1"/>
          </p:cNvSpPr>
          <p:nvPr>
            <p:ph type="title"/>
          </p:nvPr>
        </p:nvSpPr>
        <p:spPr/>
        <p:txBody>
          <a:bodyPr/>
          <a:lstStyle/>
          <a:p>
            <a:r>
              <a:rPr lang="ar-SA" dirty="0" smtClean="0"/>
              <a:t>مكونات الخطة قصيرة المدى (اليومية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214</TotalTime>
  <Words>660</Words>
  <Application>Microsoft Office PowerPoint</Application>
  <PresentationFormat>On-screen Show (4:3)</PresentationFormat>
  <Paragraphs>70</Paragraphs>
  <Slides>15</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Ali_K_Sahifa Bold</vt:lpstr>
      <vt:lpstr>Arial</vt:lpstr>
      <vt:lpstr>Calibri</vt:lpstr>
      <vt:lpstr>Lucida Sans Unicode</vt:lpstr>
      <vt:lpstr>Verdana</vt:lpstr>
      <vt:lpstr>Wingdings</vt:lpstr>
      <vt:lpstr>Wingdings 2</vt:lpstr>
      <vt:lpstr>Wingdings 3</vt:lpstr>
      <vt:lpstr>Concourse</vt:lpstr>
      <vt:lpstr> </vt:lpstr>
      <vt:lpstr>التخطيط للتدريس</vt:lpstr>
      <vt:lpstr>مفهوم التدريس</vt:lpstr>
      <vt:lpstr>تعريف التخطيط للتدريس</vt:lpstr>
      <vt:lpstr>PowerPoint Presentation</vt:lpstr>
      <vt:lpstr>مستويات التخطيط للتدريس</vt:lpstr>
      <vt:lpstr>ثانيا – التخطيط متوسط المدى(التخطيط لفصل او شهر )              </vt:lpstr>
      <vt:lpstr>التخطيط قصير المدى </vt:lpstr>
      <vt:lpstr>مكونات الخطة قصيرة المدى (اليومية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التخطيط للتدريس</dc:title>
  <dc:creator>Eman</dc:creator>
  <cp:lastModifiedBy>Orange</cp:lastModifiedBy>
  <cp:revision>53</cp:revision>
  <dcterms:created xsi:type="dcterms:W3CDTF">2014-02-25T18:55:44Z</dcterms:created>
  <dcterms:modified xsi:type="dcterms:W3CDTF">2023-05-14T08:11:41Z</dcterms:modified>
</cp:coreProperties>
</file>