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69" r:id="rId6"/>
    <p:sldId id="270"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p:cViewPr varScale="1">
        <p:scale>
          <a:sx n="66" d="100"/>
          <a:sy n="66" d="100"/>
        </p:scale>
        <p:origin x="-15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1"/>
            <a:ext cx="8839200" cy="3924151"/>
          </a:xfrm>
          <a:prstGeom prst="rect">
            <a:avLst/>
          </a:prstGeom>
        </p:spPr>
        <p:txBody>
          <a:bodyPr wrap="square">
            <a:spAutoFit/>
          </a:bodyPr>
          <a:lstStyle/>
          <a:p>
            <a:pPr algn="r" rtl="1"/>
            <a:endParaRPr lang="ar-IQ" dirty="0" smtClean="0"/>
          </a:p>
          <a:p>
            <a:pPr algn="r" rtl="1"/>
            <a:r>
              <a:rPr lang="ar-IQ" sz="2700" b="1" dirty="0" smtClean="0">
                <a:solidFill>
                  <a:srgbClr val="FF0000"/>
                </a:solidFill>
              </a:rPr>
              <a:t>كاریگەری ئەدەبیاتی دەرەوە  (ئۆروپا و دراوسێیەكان) بەسەر ئەدەبی كوردی</a:t>
            </a:r>
          </a:p>
          <a:p>
            <a:pPr algn="r" rtl="1"/>
            <a:endParaRPr lang="ar-IQ" dirty="0" smtClean="0"/>
          </a:p>
          <a:p>
            <a:pPr algn="r" rtl="1"/>
            <a:r>
              <a:rPr lang="ar-IQ" sz="2000" dirty="0" smtClean="0"/>
              <a:t>دروستبوونی ئەم پەیوەندییە كلتووریە بەهێزە بۆ یەكەمجار لە مێژووی كورد دا خاڵێكی وەرچەرخان دادەنرێت  بەرەو دروستبوونی ئەدەبی هاوچەرخ كە د. فەرهاد پیرباڵ لە كتێبی شیعری نوێی كوردی بە سێ رێگە دەستنیشاندەكات ئەوانیش:</a:t>
            </a:r>
          </a:p>
          <a:p>
            <a:pPr algn="r" rtl="1"/>
            <a:endParaRPr lang="ar-IQ" dirty="0" smtClean="0"/>
          </a:p>
          <a:p>
            <a:pPr algn="r" rtl="1"/>
            <a:endParaRPr lang="ar-IQ" dirty="0" smtClean="0"/>
          </a:p>
          <a:p>
            <a:pPr algn="r" rtl="1">
              <a:buFont typeface="Wingdings" pitchFamily="2" charset="2"/>
              <a:buChar char="v"/>
            </a:pPr>
            <a:r>
              <a:rPr lang="ar-IQ" b="1" dirty="0" smtClean="0">
                <a:solidFill>
                  <a:srgbClr val="0070C0"/>
                </a:solidFill>
              </a:rPr>
              <a:t>بەشێوەیەكی ڕاستەوخۆ : لە ڕێگەی كلتوری ئەوروپا و زمانە ئەوروپیەكانەوە.</a:t>
            </a:r>
          </a:p>
          <a:p>
            <a:pPr algn="r" rtl="1">
              <a:buFont typeface="Wingdings" pitchFamily="2" charset="2"/>
              <a:buChar char="v"/>
            </a:pPr>
            <a:endParaRPr lang="ar-IQ" b="1" dirty="0" smtClean="0">
              <a:solidFill>
                <a:srgbClr val="0070C0"/>
              </a:solidFill>
            </a:endParaRPr>
          </a:p>
          <a:p>
            <a:pPr algn="r" rtl="1">
              <a:buFont typeface="Wingdings" pitchFamily="2" charset="2"/>
              <a:buChar char="v"/>
            </a:pPr>
            <a:r>
              <a:rPr lang="ar-IQ" b="1" dirty="0" smtClean="0">
                <a:solidFill>
                  <a:srgbClr val="0070C0"/>
                </a:solidFill>
              </a:rPr>
              <a:t>بەشێوەیەكی ناڕاستەوخۆ : لە ڕێگەی ئەدەبیاتی ئەوروپایی وەرگێڕدراوە بۆسەرزمانی </a:t>
            </a:r>
            <a:r>
              <a:rPr lang="ar-IQ" b="1" dirty="0" smtClean="0">
                <a:solidFill>
                  <a:srgbClr val="0070C0"/>
                </a:solidFill>
              </a:rPr>
              <a:t>توركی.</a:t>
            </a:r>
            <a:endParaRPr lang="ar-IQ" b="1" dirty="0" smtClean="0">
              <a:solidFill>
                <a:srgbClr val="0070C0"/>
              </a:solidFill>
            </a:endParaRPr>
          </a:p>
          <a:p>
            <a:pPr algn="r" rtl="1">
              <a:buFont typeface="Wingdings" pitchFamily="2" charset="2"/>
              <a:buChar char="v"/>
            </a:pPr>
            <a:endParaRPr lang="ar-IQ" b="1" dirty="0" smtClean="0">
              <a:solidFill>
                <a:srgbClr val="0070C0"/>
              </a:solidFill>
            </a:endParaRPr>
          </a:p>
          <a:p>
            <a:pPr algn="r" rtl="1">
              <a:buFont typeface="Wingdings" pitchFamily="2" charset="2"/>
              <a:buChar char="v"/>
            </a:pPr>
            <a:r>
              <a:rPr lang="ar-IQ" b="1" dirty="0" smtClean="0">
                <a:solidFill>
                  <a:srgbClr val="0070C0"/>
                </a:solidFill>
              </a:rPr>
              <a:t>ڕاستەوخۆ لە ڕێگەی زمانی توركی وئەدەبیاتی نوێ‌ توركیەوە </a:t>
            </a:r>
            <a:r>
              <a:rPr lang="ar-IQ" b="1" dirty="0" smtClean="0">
                <a:solidFill>
                  <a:srgbClr val="0070C0"/>
                </a:solidFill>
              </a:rPr>
              <a:t>.</a:t>
            </a:r>
            <a:endParaRPr lang="ar-IQ"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8915400" cy="6217087"/>
          </a:xfrm>
          <a:prstGeom prst="rect">
            <a:avLst/>
          </a:prstGeom>
        </p:spPr>
        <p:txBody>
          <a:bodyPr wrap="square">
            <a:spAutoFit/>
          </a:bodyPr>
          <a:lstStyle/>
          <a:p>
            <a:pPr algn="r" rtl="1"/>
            <a:r>
              <a:rPr lang="ar-IQ" sz="2000" b="1" dirty="0" smtClean="0">
                <a:solidFill>
                  <a:schemeClr val="tx2">
                    <a:lumMod val="60000"/>
                    <a:lumOff val="40000"/>
                  </a:schemeClr>
                </a:solidFill>
              </a:rPr>
              <a:t>بەشێوەیەكی ڕاستەوخۆ : لە ڕێگەی كلتوری ئەوروپاو زمانە ئەوروپیەكانەوە .</a:t>
            </a:r>
          </a:p>
          <a:p>
            <a:pPr algn="r" rtl="1"/>
            <a:endParaRPr lang="ar-IQ" dirty="0" smtClean="0"/>
          </a:p>
          <a:p>
            <a:pPr algn="r" rtl="1"/>
            <a:r>
              <a:rPr lang="ar-IQ" dirty="0" smtClean="0"/>
              <a:t>ئەوروپا بە تایبەتی ( پاریس ، ژنێڤ/ سویسرا ، لەندەن ) بە مەڵبەندێكی گرنگ دەژمێردرێت كە شاعیرو نووسەروسیاسەتمەدارو ڕوناكبیرانی كورد چالاكیە جۆراوجۆرەكانی خۆیان تێدا ئەنجام داوە. لە ساڵی 1913 دا لقێكی ڕێكخراوی ( خوێندكارانی هێڤی ) لە شاری ( ژنێڤ ) لەسەردەستی (قەدری جەمیل پاشا ) كراوەتەوە .جگە لەمەش هەندێك لەو ڕوناكبیرە كوردانە هەر لەنزیكەوە و ڕاستەوخۆ لە نێو شاعیرو نووسەرە ئەوروپایەكان ژیاون بۆ نموونە  (</a:t>
            </a:r>
            <a:r>
              <a:rPr lang="ar-IQ" dirty="0" smtClean="0"/>
              <a:t>دكتۆر </a:t>
            </a:r>
            <a:r>
              <a:rPr lang="ar-IQ" dirty="0" smtClean="0">
                <a:solidFill>
                  <a:srgbClr val="FF0000"/>
                </a:solidFill>
              </a:rPr>
              <a:t>عەبدوڵڵا </a:t>
            </a:r>
            <a:r>
              <a:rPr lang="ar-IQ" dirty="0" smtClean="0">
                <a:solidFill>
                  <a:srgbClr val="FF0000"/>
                </a:solidFill>
              </a:rPr>
              <a:t>جەودەت لە </a:t>
            </a:r>
            <a:r>
              <a:rPr lang="ar-IQ" dirty="0" smtClean="0">
                <a:solidFill>
                  <a:srgbClr val="FF0000"/>
                </a:solidFill>
              </a:rPr>
              <a:t>ژنێڤ</a:t>
            </a:r>
            <a:r>
              <a:rPr lang="ar-IQ" dirty="0" smtClean="0"/>
              <a:t>) </a:t>
            </a:r>
            <a:r>
              <a:rPr lang="ar-IQ" dirty="0" smtClean="0"/>
              <a:t>هاوڕێ‌ی نزیكی نووسەری نەمسایی ( ستیڤان زڤا بیچ ) بووە ، هەروەها (</a:t>
            </a:r>
            <a:r>
              <a:rPr lang="ar-IQ" dirty="0" smtClean="0">
                <a:solidFill>
                  <a:srgbClr val="FF0000"/>
                </a:solidFill>
              </a:rPr>
              <a:t>پیرەمێرد</a:t>
            </a:r>
            <a:r>
              <a:rPr lang="ar-IQ" dirty="0" smtClean="0"/>
              <a:t>) </a:t>
            </a:r>
            <a:r>
              <a:rPr lang="ar-IQ" dirty="0" smtClean="0"/>
              <a:t>لە ئەستەمبۆڵ چەندین جار گفتوگۆی ئەدەبی لەگەڵ نووسەری ناوداری فەڕەنسا ( پیەر لۆتی ) كردووە. </a:t>
            </a:r>
            <a:endParaRPr lang="ar-IQ" dirty="0" smtClean="0"/>
          </a:p>
          <a:p>
            <a:pPr algn="r" rtl="1"/>
            <a:r>
              <a:rPr lang="ar-IQ" dirty="0" smtClean="0">
                <a:solidFill>
                  <a:srgbClr val="FF0000"/>
                </a:solidFill>
              </a:rPr>
              <a:t>(ژەنەڕاڵ </a:t>
            </a:r>
            <a:r>
              <a:rPr lang="ar-IQ" dirty="0" smtClean="0">
                <a:solidFill>
                  <a:srgbClr val="FF0000"/>
                </a:solidFill>
              </a:rPr>
              <a:t>شەریف </a:t>
            </a:r>
            <a:r>
              <a:rPr lang="ar-IQ" dirty="0" smtClean="0">
                <a:solidFill>
                  <a:srgbClr val="FF0000"/>
                </a:solidFill>
              </a:rPr>
              <a:t>پاشا) </a:t>
            </a:r>
            <a:r>
              <a:rPr lang="ar-IQ" dirty="0" smtClean="0"/>
              <a:t> </a:t>
            </a:r>
            <a:r>
              <a:rPr lang="ar-IQ" dirty="0" smtClean="0"/>
              <a:t>لەماوەی ساڵانی 1909-1913 گۆڤارێكی بەناونیشانی ( مەشروتیەت ) بە زمانی فەڕەنسی لە شاری پاریس </a:t>
            </a:r>
            <a:r>
              <a:rPr lang="ar-IQ" dirty="0" smtClean="0"/>
              <a:t>بڵاودەكاتەوە. </a:t>
            </a:r>
          </a:p>
          <a:p>
            <a:pPr algn="r" rtl="1"/>
            <a:r>
              <a:rPr lang="ar-IQ" dirty="0" smtClean="0"/>
              <a:t>گەلێك </a:t>
            </a:r>
            <a:r>
              <a:rPr lang="ar-IQ" dirty="0" smtClean="0"/>
              <a:t>لەو نووسەروگەنجە كوردانە لە زانكۆی پایتەختەكانی ئەوروپا بڕوانامەی بەرزیان بەدەست هێناوە یانیش بەلایەنی كەمەوە فێری زمانە ئەوروپاییەكان بوونە وە بەكاریان هێناوە بۆتازە كردنەوەی ئەدەبیاتی كوردی</a:t>
            </a:r>
          </a:p>
          <a:p>
            <a:pPr algn="r" rtl="1">
              <a:buFont typeface="Wingdings" pitchFamily="2" charset="2"/>
              <a:buChar char="v"/>
            </a:pPr>
            <a:r>
              <a:rPr lang="ar-IQ" dirty="0" smtClean="0"/>
              <a:t>(مقداد مدحت) </a:t>
            </a:r>
            <a:r>
              <a:rPr lang="ar-IQ" dirty="0" smtClean="0"/>
              <a:t>و (ژەنەڕاڵ / شەریف پاشا ) و( رفیق حیلمی ) و( حوسین حوزنی </a:t>
            </a:r>
            <a:r>
              <a:rPr lang="ar-IQ" dirty="0" smtClean="0"/>
              <a:t>موكریانی) و(د.عەبدوڵڵا </a:t>
            </a:r>
            <a:r>
              <a:rPr lang="ar-IQ" dirty="0" smtClean="0"/>
              <a:t>جەودەت ) </a:t>
            </a:r>
            <a:r>
              <a:rPr lang="ar-IQ" dirty="0" smtClean="0"/>
              <a:t>و( </a:t>
            </a:r>
            <a:r>
              <a:rPr lang="ar-IQ" dirty="0" smtClean="0"/>
              <a:t>ئیسماعیل شاوەیس ) و ( قەدری جان ) ئەمانە چەندین زمانی ئەوروپاییان زانیوە ، بەتایبەتیش فەڕەنسی وئینگلیزی .</a:t>
            </a:r>
          </a:p>
          <a:p>
            <a:pPr algn="r" rtl="1">
              <a:buFont typeface="Wingdings" pitchFamily="2" charset="2"/>
              <a:buChar char="v"/>
            </a:pPr>
            <a:r>
              <a:rPr lang="ar-IQ" dirty="0" smtClean="0"/>
              <a:t>( عەبدولرحمان بەدرخان ) و( سوڕەیا بەدرخان / برای جەلادەت بەدرخان وكامەران بەدرخان )ە  ، زمانی ئەرمەنی و ئینگلیزی وفەڕەنسیان </a:t>
            </a:r>
            <a:r>
              <a:rPr lang="ar-IQ" dirty="0" smtClean="0"/>
              <a:t>زانیوە.  </a:t>
            </a:r>
          </a:p>
          <a:p>
            <a:pPr algn="r" rtl="1">
              <a:buFont typeface="Wingdings" pitchFamily="2" charset="2"/>
              <a:buChar char="v"/>
            </a:pPr>
            <a:r>
              <a:rPr lang="ar-IQ" dirty="0" smtClean="0"/>
              <a:t>( </a:t>
            </a:r>
            <a:r>
              <a:rPr lang="ar-IQ" dirty="0" smtClean="0"/>
              <a:t>ئەمین زەكی </a:t>
            </a:r>
            <a:r>
              <a:rPr lang="ar-IQ" dirty="0" smtClean="0"/>
              <a:t>بەگ) </a:t>
            </a:r>
            <a:r>
              <a:rPr lang="ar-IQ" dirty="0" smtClean="0"/>
              <a:t>و ( تۆفیق وەهبی ) و( گۆران ) و( رەشید نەجیب ) زمانی ئینگلیزیان </a:t>
            </a:r>
            <a:r>
              <a:rPr lang="ar-IQ" dirty="0" smtClean="0"/>
              <a:t>زانیوە. </a:t>
            </a:r>
          </a:p>
          <a:p>
            <a:pPr algn="r" rtl="1">
              <a:buFont typeface="Wingdings" pitchFamily="2" charset="2"/>
              <a:buChar char="v"/>
            </a:pPr>
            <a:r>
              <a:rPr lang="ar-IQ" dirty="0" smtClean="0"/>
              <a:t>(كامەران </a:t>
            </a:r>
            <a:r>
              <a:rPr lang="ar-IQ" dirty="0" smtClean="0"/>
              <a:t>بەدرخان) و (نورالدین زازا ) زمانی ئەڵمانی وئینگلیزی وفەرەنسیان </a:t>
            </a:r>
            <a:r>
              <a:rPr lang="ar-IQ" dirty="0" smtClean="0"/>
              <a:t>زانیووە. </a:t>
            </a:r>
          </a:p>
          <a:p>
            <a:pPr algn="r" rtl="1">
              <a:buFont typeface="Wingdings" pitchFamily="2" charset="2"/>
              <a:buChar char="v"/>
            </a:pPr>
            <a:r>
              <a:rPr lang="ar-IQ" dirty="0" smtClean="0"/>
              <a:t>(</a:t>
            </a:r>
            <a:r>
              <a:rPr lang="ar-IQ" dirty="0" smtClean="0"/>
              <a:t>جەلادەت بەدرخان ) زمانی ڕووسی وفەڕەنسی ویۆنانی زانیووە . </a:t>
            </a:r>
          </a:p>
          <a:p>
            <a:pPr algn="r" rtl="1"/>
            <a:r>
              <a:rPr lang="ar-IQ" dirty="0" smtClean="0"/>
              <a:t>ئەمە جگە لەوەی سەرجەم ئەم نووسەرانە زمانەكانی فارسی وتوركی وعەرەبیان زانیووە . ئەم نووسەرانە هەموویان هەریەكە لە بواری خۆیدا سوودیان لە كلتور وزمانە ئەوروپیەكان وەرگرتووە وە لەسەرجەم چالاكی وبەرهەمەكانی خۆیاندا ڕەنگدەداتەوە ، تەنانەت هەندێكیشیان كاری وەرگێڕانیان ئەنجام داوە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
            <a:ext cx="8610600" cy="6586418"/>
          </a:xfrm>
          <a:prstGeom prst="rect">
            <a:avLst/>
          </a:prstGeom>
        </p:spPr>
        <p:txBody>
          <a:bodyPr wrap="square">
            <a:spAutoFit/>
          </a:bodyPr>
          <a:lstStyle/>
          <a:p>
            <a:pPr algn="justLow" rtl="1" fontAlgn="base">
              <a:spcBef>
                <a:spcPct val="0"/>
              </a:spcBef>
              <a:spcAft>
                <a:spcPct val="0"/>
              </a:spcAft>
              <a:buFontTx/>
              <a:buChar char="•"/>
            </a:pPr>
            <a:r>
              <a:rPr lang="ar-IQ" sz="2000" b="1" dirty="0" smtClean="0">
                <a:solidFill>
                  <a:schemeClr val="tx2">
                    <a:lumMod val="60000"/>
                    <a:lumOff val="40000"/>
                  </a:schemeClr>
                </a:solidFill>
              </a:rPr>
              <a:t>بەشێوەیەكی ناڕاستەوخۆ : لە ڕێگەی ئەدەبیاتی ئەوروپایی وەرگێڕدراوە بۆسەرزمانی توركی</a:t>
            </a:r>
          </a:p>
          <a:p>
            <a:pPr algn="justLow" rtl="1" fontAlgn="base">
              <a:spcBef>
                <a:spcPct val="0"/>
              </a:spcBef>
              <a:spcAft>
                <a:spcPct val="0"/>
              </a:spcAft>
              <a:buFontTx/>
              <a:buChar char="•"/>
            </a:pPr>
            <a:endParaRPr lang="ar-IQ" sz="2000" dirty="0" smtClean="0">
              <a:solidFill>
                <a:srgbClr val="00B0F0"/>
              </a:solidFill>
              <a:latin typeface="Arial" pitchFamily="34" charset="0"/>
              <a:ea typeface="Calibri" pitchFamily="34" charset="0"/>
              <a:cs typeface="Ali_K_Samik" pitchFamily="2" charset="-78"/>
            </a:endParaRPr>
          </a:p>
          <a:p>
            <a:pPr algn="justLow" rtl="1" fontAlgn="base">
              <a:spcBef>
                <a:spcPct val="0"/>
              </a:spcBef>
              <a:spcAft>
                <a:spcPct val="0"/>
              </a:spcAft>
            </a:pPr>
            <a:r>
              <a:rPr lang="ar-IQ" sz="2000" dirty="0" smtClean="0">
                <a:latin typeface="Arial" pitchFamily="34" charset="0"/>
                <a:ea typeface="Calibri" pitchFamily="34" charset="0"/>
                <a:cs typeface="+mj-cs"/>
              </a:rPr>
              <a:t>واتا دیسان كاریگەری كلتووری ئەوروپایی ڕەنگیداوەتەوە ، بەڵام بەشێوەیەكی ناڕاستە وخۆ لە ڕێگەی توركیا وزمانی توركیەوە لە كۆتایی سەدەی نۆزدەهەمدا چەند نووسەرێكی عوسمانی كە ماوەیەكی زۆر ژیانیان لە ئەوروپا وبە تایبەتیش فەڕەنسا بەسەربردووە ، دەستیان كردووە بە وەرگێڕانی ( شیعر وئەدەبیاتی ئەوروپایی ) وە لە ڕێگەی وەرگێڕانەوە ئەدەبیاتی ئەوروپیان بە جەماوەری خۆیان ، بە جەماوەری عوسمانی ناساند ، تین وگوڕێكی تازەیان بەخشیە ئەدەبیاتی توركی .</a:t>
            </a:r>
          </a:p>
          <a:p>
            <a:pPr algn="justLow" rtl="1" fontAlgn="base">
              <a:spcBef>
                <a:spcPct val="0"/>
              </a:spcBef>
              <a:spcAft>
                <a:spcPct val="0"/>
              </a:spcAft>
            </a:pPr>
            <a:r>
              <a:rPr lang="ar-IQ" sz="2000" dirty="0" smtClean="0">
                <a:latin typeface="Arial" pitchFamily="34" charset="0"/>
                <a:ea typeface="Calibri" pitchFamily="34" charset="0"/>
                <a:cs typeface="+mj-cs"/>
              </a:rPr>
              <a:t>ئەو كلتور وئەدەبیاتە ئەوروپاییانەی كە وەرگێڕدرا بووە سەرزمانی توركی لە ڕێگەی كتێب و بڵاوكراوەكان ( گۆڤار وڕۆژنامەكان)  لە توركیا لەبەردەست دابوو ، بێگومان لەلایەن نووسەرانی ڕۆشەنبیری كوردی توركیزان وەك ( پیرەمێرد و شێخ نوری شێخ صالح و دڵدار و مستەفا شەوقی و جەمیل سائیب ) دەخوێندرانەوە .</a:t>
            </a:r>
          </a:p>
          <a:p>
            <a:pPr algn="justLow" rtl="1" fontAlgn="base">
              <a:spcBef>
                <a:spcPct val="0"/>
              </a:spcBef>
              <a:spcAft>
                <a:spcPct val="0"/>
              </a:spcAft>
            </a:pPr>
            <a:r>
              <a:rPr lang="ar-IQ" sz="2000" dirty="0" smtClean="0">
                <a:latin typeface="Arial" pitchFamily="34" charset="0"/>
                <a:ea typeface="Calibri" pitchFamily="34" charset="0"/>
                <a:cs typeface="+mj-cs"/>
              </a:rPr>
              <a:t>ئەم نووسەرە گەنجە كوردانە ، ئەگەرچی ئەوروپاشیان نەدیتبوو ، بەڵام لە ڕێگەی زمانی توركیەوە توانیوویانە ئاگاداری تازەگەرییەكانی ئەدەبیاتی ئەوروپی ببن .</a:t>
            </a:r>
          </a:p>
          <a:p>
            <a:pPr algn="justLow" rtl="1" fontAlgn="base">
              <a:spcBef>
                <a:spcPct val="0"/>
              </a:spcBef>
              <a:spcAft>
                <a:spcPct val="0"/>
              </a:spcAft>
            </a:pPr>
            <a:r>
              <a:rPr lang="ar-IQ" sz="2000" dirty="0" smtClean="0">
                <a:latin typeface="Arial" pitchFamily="34" charset="0"/>
                <a:ea typeface="Calibri" pitchFamily="34" charset="0"/>
                <a:cs typeface="+mj-cs"/>
              </a:rPr>
              <a:t>بۆ نمـوونە : د.عزالدین مستەفا رسول كاتێك باس لە (گۆران) ی شاعیردەكات لە تازەكردنەوەی شیعری كوردی ، باسی لە كاریگەری شاعیرانی ( فەجری ئاتی) تورك دەكات  لەسەر شاعیرانی كوردەوە  وە ئەوش باس دەكات كە لەو كاتەی شاعیرانی تورك لە ئەنجامی بارودۆخی ڕامیاری (سیاسی) وڕەنگدانەوەی شۆڕشی فەڕەنسا تەوژمی شیعری ڕۆمانسی ئەوروپا ، كە ڕوویان كردبووە بابەتەكانی شیعروگێڕانەوە بۆسەركێشی فۆلكلۆری توركی  ، هەرلەوكاتەدا شاعیرانی كورد لاسایی ئەوانیان دەكردەوە . ئەم بۆچوونەی ( د. عزالدین مستەفا رسول)  ئەو ڕَاستیەمان پێدەڵێ‌ كە ئەدەبی توركی خۆشی كە كاری كردۆتەسەر نووسەرانی كورد لە ژێركاریگەریەتی ئەوروپادا بووە ، واتا نووسەرانی كورد لە ڕێگەی زمانی توركیەوە توانیوویانە بكەونە ژێركاریگەری ئەدەبیاتی ئەوروپی .</a:t>
            </a:r>
            <a:endParaRPr lang="ar-IQ" sz="2000" dirty="0" smtClean="0">
              <a:latin typeface="Arial" pitchFamily="34" charset="0"/>
              <a:ea typeface="Calibri" pitchFamily="34" charset="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153400" cy="6278642"/>
          </a:xfrm>
          <a:prstGeom prst="rect">
            <a:avLst/>
          </a:prstGeom>
        </p:spPr>
        <p:txBody>
          <a:bodyPr wrap="square">
            <a:spAutoFit/>
          </a:bodyPr>
          <a:lstStyle/>
          <a:p>
            <a:pPr algn="r" rtl="1"/>
            <a:r>
              <a:rPr lang="ar-IQ" sz="2400" b="1" dirty="0" smtClean="0">
                <a:solidFill>
                  <a:srgbClr val="0070C0"/>
                </a:solidFill>
                <a:cs typeface="+mj-cs"/>
              </a:rPr>
              <a:t>ڕاستەوخۆ لە ڕێگەی زمانی توركی وئەدەبیاتی نوێ‌ توركیەوە :</a:t>
            </a:r>
          </a:p>
          <a:p>
            <a:pPr algn="r" rtl="1"/>
            <a:endParaRPr lang="ar-IQ" dirty="0" smtClean="0">
              <a:cs typeface="+mj-cs"/>
            </a:endParaRPr>
          </a:p>
          <a:p>
            <a:pPr algn="r" rtl="1"/>
            <a:r>
              <a:rPr lang="ar-IQ" dirty="0" smtClean="0">
                <a:cs typeface="+mj-cs"/>
              </a:rPr>
              <a:t>وەك گۆرانی شاعیر ئاماژەی پێدایە, یەكەمین كاریگەری ئەدەبی توركی ڕاستەوخۆ بەسەر شیعری كوردی لە عبدالحق حامد ەوە دەست پێدەكات ، هەروەهاكاریگەری گۆڤاری * سەروەتی فنون * ئەم گۆڤارەی بە دوو خول دەرچووە :</a:t>
            </a:r>
          </a:p>
          <a:p>
            <a:pPr algn="r" rtl="1"/>
            <a:r>
              <a:rPr lang="ar-IQ" dirty="0" smtClean="0">
                <a:cs typeface="+mj-cs"/>
              </a:rPr>
              <a:t>خوولی یەكەم / 1896 – 1901</a:t>
            </a:r>
          </a:p>
          <a:p>
            <a:pPr algn="r" rtl="1"/>
            <a:r>
              <a:rPr lang="ar-IQ" dirty="0" smtClean="0">
                <a:cs typeface="+mj-cs"/>
              </a:rPr>
              <a:t>خولی دووەم / 1909 – 1923</a:t>
            </a:r>
          </a:p>
          <a:p>
            <a:pPr algn="r" rtl="1"/>
            <a:r>
              <a:rPr lang="ar-IQ" dirty="0" smtClean="0">
                <a:cs typeface="+mj-cs"/>
              </a:rPr>
              <a:t>دیارترین نووسەرانی ئەم گۆڤارە ئەكرم رەجائی زادە، تۆفیق فكرەت، جلال ساهیر یەكێك لە خاسیەتەكانی ئەم گۆڤارە كە نووسەرەكانی بە( ئودەبای فەجری ئاتی) ناسرابوون، گۆڕانكارەكانیان بریتی بوو لە :</a:t>
            </a:r>
          </a:p>
          <a:p>
            <a:pPr algn="r" rtl="1"/>
            <a:r>
              <a:rPr lang="ar-IQ" dirty="0" smtClean="0">
                <a:cs typeface="+mj-cs"/>
              </a:rPr>
              <a:t>1-  دروستكردنی یەكێتی بابەت .</a:t>
            </a:r>
          </a:p>
          <a:p>
            <a:pPr algn="r" rtl="1"/>
            <a:r>
              <a:rPr lang="ar-IQ" dirty="0" smtClean="0">
                <a:cs typeface="+mj-cs"/>
              </a:rPr>
              <a:t>2-دووركەوتنەوە لە كێشی عەروزی عەرەبی .</a:t>
            </a:r>
          </a:p>
          <a:p>
            <a:pPr algn="r" rtl="1"/>
            <a:r>
              <a:rPr lang="ar-IQ" dirty="0" smtClean="0">
                <a:cs typeface="+mj-cs"/>
              </a:rPr>
              <a:t>3-گەڕانەوە بۆكێشی فۆلكلۆری توركی .</a:t>
            </a:r>
          </a:p>
          <a:p>
            <a:pPr algn="r" rtl="1"/>
            <a:r>
              <a:rPr lang="ar-IQ" dirty="0" smtClean="0">
                <a:cs typeface="+mj-cs"/>
              </a:rPr>
              <a:t>4-دووركەوتنەوە لە دەستەواژە عەرەبی وفارسی</a:t>
            </a:r>
          </a:p>
          <a:p>
            <a:pPr algn="r" rtl="1"/>
            <a:r>
              <a:rPr lang="ar-IQ" dirty="0" smtClean="0">
                <a:cs typeface="+mj-cs"/>
              </a:rPr>
              <a:t>5-ئەم نووسەرانە سروشتێكی نەتەوەیی دەبەخشنە ئەدەبەكەیان .</a:t>
            </a:r>
          </a:p>
          <a:p>
            <a:pPr algn="r" rtl="1"/>
            <a:r>
              <a:rPr lang="ar-IQ" dirty="0" smtClean="0">
                <a:cs typeface="+mj-cs"/>
              </a:rPr>
              <a:t> </a:t>
            </a:r>
          </a:p>
          <a:p>
            <a:pPr algn="r" rtl="1"/>
            <a:r>
              <a:rPr lang="ar-IQ" dirty="0" smtClean="0">
                <a:cs typeface="+mj-cs"/>
              </a:rPr>
              <a:t>گۆران لەبارەی كاریگەریەتی ئەم خوێندنگە ئەدەبیە * ئودەبای فەجری ئاتی  بەسەرنووسەرانی كورد دەڵێ‌ : نووسەرو شاعیرانی ئەوسا بە تایبەتی * شێخ نوری ، رشید نەجیب ، گۆران- من * بە ئەدەبی توركی موتائسیر بووین وپێكەوە ئەمان نووسی . ئەدەبی توركی خوێندنگەی شیعری تازەی تێدا پەیدا بوو  كە پێیان ئەوترا </a:t>
            </a:r>
            <a:r>
              <a:rPr lang="ar-IQ" dirty="0" smtClean="0">
                <a:cs typeface="+mj-cs"/>
              </a:rPr>
              <a:t>(ئودەبای </a:t>
            </a:r>
            <a:r>
              <a:rPr lang="ar-IQ" dirty="0" smtClean="0">
                <a:cs typeface="+mj-cs"/>
              </a:rPr>
              <a:t>فەجری ئاتی ) لەوانە  تۆفیق فكرەت و جلال ساهیر  بوون ، ئەدیبێكی تر كە عبدالق حامد بوو پێی موتائسیر بووین. نووسەرانی كورد لەو سەردەمە بەشێوەیەكی گشتی بۆ مەبەستی داهێنان كەوتنە ژێركاریگەریەتی ئەدەبی هاوچەرخی توركی. پیرەمێردی شاعیر / كە بۆ خۆی ماوەی ساڵانێكی دوورودرێژ لە توركیا ژیاوە شایەتی بەوە دەدات كە كەوتۆتە ژێركاریگەری شاعیرانی (ئودەبای فەجری ئاتی ).</a:t>
            </a:r>
            <a:endParaRPr lang="ar-IQ" dirty="0" smtClean="0">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76200"/>
            <a:ext cx="8763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IQ" sz="2800" dirty="0" smtClean="0">
                <a:solidFill>
                  <a:srgbClr val="FF0000"/>
                </a:solidFill>
                <a:latin typeface="Calibri" pitchFamily="34" charset="0"/>
                <a:ea typeface="Times New Roman" pitchFamily="18" charset="0"/>
                <a:cs typeface="+mj-cs"/>
              </a:rPr>
              <a:t>كاریگەری ئەدەبی توركی بەسەر ئەدەبیاتی كوردی </a:t>
            </a:r>
          </a:p>
          <a:p>
            <a:pPr algn="justLow" rtl="1" fontAlgn="base">
              <a:spcBef>
                <a:spcPct val="0"/>
              </a:spcBef>
              <a:spcAft>
                <a:spcPct val="0"/>
              </a:spcAft>
            </a:pPr>
            <a:endParaRPr lang="ar-IQ" sz="2000" dirty="0" smtClean="0">
              <a:latin typeface="Calibri" pitchFamily="34" charset="0"/>
              <a:ea typeface="Times New Roman" pitchFamily="18" charset="0"/>
              <a:cs typeface="+mj-cs"/>
            </a:endParaRPr>
          </a:p>
          <a:p>
            <a:pPr algn="justLow" rtl="1" fontAlgn="base">
              <a:spcBef>
                <a:spcPct val="0"/>
              </a:spcBef>
              <a:spcAft>
                <a:spcPct val="0"/>
              </a:spcAft>
            </a:pPr>
            <a:r>
              <a:rPr lang="ar-IQ" sz="2000" dirty="0" smtClean="0">
                <a:latin typeface="Calibri" pitchFamily="34" charset="0"/>
                <a:ea typeface="Times New Roman" pitchFamily="18" charset="0"/>
                <a:cs typeface="+mj-cs"/>
              </a:rPr>
              <a:t>ئەو نووسەرە كوردانەی لە ڕێگەی زمانی توركیەوە كەوتنە ژێركاریگەری ئەدەبی توركی دوودەستەن :</a:t>
            </a:r>
          </a:p>
          <a:p>
            <a:pPr algn="justLow" rtl="1" fontAlgn="base">
              <a:spcBef>
                <a:spcPct val="0"/>
              </a:spcBef>
              <a:spcAft>
                <a:spcPct val="0"/>
              </a:spcAft>
            </a:pPr>
            <a:endParaRPr lang="ar-IQ" sz="2000" dirty="0" smtClean="0">
              <a:latin typeface="Calibri" pitchFamily="34" charset="0"/>
              <a:ea typeface="Times New Roman" pitchFamily="18" charset="0"/>
              <a:cs typeface="+mj-cs"/>
            </a:endParaRPr>
          </a:p>
          <a:p>
            <a:pPr algn="justLow" rtl="1" fontAlgn="base">
              <a:spcBef>
                <a:spcPct val="0"/>
              </a:spcBef>
              <a:spcAft>
                <a:spcPct val="0"/>
              </a:spcAft>
            </a:pPr>
            <a:r>
              <a:rPr lang="ar-IQ" sz="2000" dirty="0" smtClean="0">
                <a:solidFill>
                  <a:srgbClr val="FF0000"/>
                </a:solidFill>
                <a:latin typeface="Calibri" pitchFamily="34" charset="0"/>
                <a:ea typeface="Times New Roman" pitchFamily="18" charset="0"/>
                <a:cs typeface="+mj-cs"/>
              </a:rPr>
              <a:t>دەستەی یەكەم / </a:t>
            </a:r>
            <a:r>
              <a:rPr lang="ar-IQ" sz="2000" dirty="0" smtClean="0">
                <a:latin typeface="Calibri" pitchFamily="34" charset="0"/>
                <a:ea typeface="Times New Roman" pitchFamily="18" charset="0"/>
                <a:cs typeface="+mj-cs"/>
              </a:rPr>
              <a:t>ئەوانەی دووربەدوور هەر لە </a:t>
            </a:r>
            <a:r>
              <a:rPr lang="ar-IQ" sz="2000" dirty="0" smtClean="0">
                <a:latin typeface="Calibri" pitchFamily="34" charset="0"/>
                <a:ea typeface="Times New Roman" pitchFamily="18" charset="0"/>
                <a:cs typeface="+mj-cs"/>
              </a:rPr>
              <a:t>كوردستانەوە ئەو ئەدبیاتە توركیە </a:t>
            </a:r>
            <a:r>
              <a:rPr lang="ar-IQ" sz="2000" dirty="0" smtClean="0">
                <a:latin typeface="Calibri" pitchFamily="34" charset="0"/>
                <a:ea typeface="Times New Roman" pitchFamily="18" charset="0"/>
                <a:cs typeface="+mj-cs"/>
              </a:rPr>
              <a:t>تازەیان </a:t>
            </a:r>
            <a:r>
              <a:rPr lang="ar-IQ" sz="2000" dirty="0" smtClean="0">
                <a:latin typeface="Calibri" pitchFamily="34" charset="0"/>
                <a:ea typeface="Times New Roman" pitchFamily="18" charset="0"/>
                <a:cs typeface="+mj-cs"/>
              </a:rPr>
              <a:t>پێدەگات، </a:t>
            </a:r>
            <a:r>
              <a:rPr lang="ar-IQ" sz="2000" dirty="0" smtClean="0">
                <a:latin typeface="Calibri" pitchFamily="34" charset="0"/>
                <a:ea typeface="Times New Roman" pitchFamily="18" charset="0"/>
                <a:cs typeface="+mj-cs"/>
              </a:rPr>
              <a:t>بەبێ‌ ئەوەی ئەستەمبۆڵ وناوەندە كلتوریەكانی ئەستەمبۆلیان بینیبێ‌ ، تەنیا لە ڕێگەی خوێندنەوە وبەدواداچوون كاریگەر بوون بۆ نموونە :</a:t>
            </a:r>
          </a:p>
          <a:p>
            <a:pPr algn="justLow" rtl="1" fontAlgn="base">
              <a:spcBef>
                <a:spcPct val="0"/>
              </a:spcBef>
              <a:spcAft>
                <a:spcPct val="0"/>
              </a:spcAft>
            </a:pPr>
            <a:r>
              <a:rPr lang="ar-IQ" sz="2000" dirty="0" smtClean="0">
                <a:latin typeface="Calibri" pitchFamily="34" charset="0"/>
                <a:ea typeface="Times New Roman" pitchFamily="18" charset="0"/>
                <a:cs typeface="+mj-cs"/>
              </a:rPr>
              <a:t>جەمیل صائب / بەبەردەوام بڵاوكراوە تازە توركیەكانی ئەستەمبۆڵ لەلایەن پیرەمێردەوە پێیگەیشتووە .</a:t>
            </a:r>
          </a:p>
          <a:p>
            <a:pPr algn="justLow" rtl="1" fontAlgn="base">
              <a:spcBef>
                <a:spcPct val="0"/>
              </a:spcBef>
              <a:spcAft>
                <a:spcPct val="0"/>
              </a:spcAft>
            </a:pPr>
            <a:r>
              <a:rPr lang="ar-IQ" sz="2000" dirty="0" smtClean="0">
                <a:latin typeface="Calibri" pitchFamily="34" charset="0"/>
                <a:ea typeface="Times New Roman" pitchFamily="18" charset="0"/>
                <a:cs typeface="+mj-cs"/>
              </a:rPr>
              <a:t>عبدالواحد نوری / چەندین كتێبی لە توركیەوە وەرگێڕاوەتەوە سەر زمانی كوردی .</a:t>
            </a:r>
          </a:p>
          <a:p>
            <a:pPr algn="justLow" rtl="1" fontAlgn="base">
              <a:spcBef>
                <a:spcPct val="0"/>
              </a:spcBef>
              <a:spcAft>
                <a:spcPct val="0"/>
              </a:spcAft>
            </a:pPr>
            <a:r>
              <a:rPr lang="ar-IQ" sz="2000" dirty="0" smtClean="0">
                <a:latin typeface="Calibri" pitchFamily="34" charset="0"/>
                <a:ea typeface="Times New Roman" pitchFamily="18" charset="0"/>
                <a:cs typeface="+mj-cs"/>
              </a:rPr>
              <a:t>شێخ نوری شێخ صالح  و عبدالرحمانی بەگی نفوس / نموونەی دیكەی ئەم نووسەرانەن .</a:t>
            </a:r>
          </a:p>
          <a:p>
            <a:pPr algn="justLow" rtl="1" fontAlgn="base">
              <a:spcBef>
                <a:spcPct val="0"/>
              </a:spcBef>
              <a:spcAft>
                <a:spcPct val="0"/>
              </a:spcAft>
            </a:pPr>
            <a:endParaRPr lang="ar-IQ" sz="2000" dirty="0" smtClean="0">
              <a:latin typeface="Calibri" pitchFamily="34" charset="0"/>
              <a:ea typeface="Times New Roman" pitchFamily="18" charset="0"/>
              <a:cs typeface="+mj-cs"/>
            </a:endParaRPr>
          </a:p>
          <a:p>
            <a:pPr algn="justLow" rtl="1" fontAlgn="base">
              <a:spcBef>
                <a:spcPct val="0"/>
              </a:spcBef>
              <a:spcAft>
                <a:spcPct val="0"/>
              </a:spcAft>
            </a:pPr>
            <a:r>
              <a:rPr lang="ar-IQ" sz="2000" dirty="0" smtClean="0">
                <a:solidFill>
                  <a:srgbClr val="FF0000"/>
                </a:solidFill>
                <a:latin typeface="Calibri" pitchFamily="34" charset="0"/>
                <a:ea typeface="Times New Roman" pitchFamily="18" charset="0"/>
                <a:cs typeface="+mj-cs"/>
              </a:rPr>
              <a:t>دەستەی دووەم / </a:t>
            </a:r>
            <a:r>
              <a:rPr lang="ar-IQ" sz="2000" dirty="0" smtClean="0">
                <a:latin typeface="Calibri" pitchFamily="34" charset="0"/>
                <a:ea typeface="Times New Roman" pitchFamily="18" charset="0"/>
                <a:cs typeface="+mj-cs"/>
              </a:rPr>
              <a:t>ئەوانەی لە ئەستەمبۆڵ ژیاون ڕاستەوخۆ لە ناو ژینگە كلتوری وئەزموونی شاعیران ونووسەرانی تورك و ئەوانەی كە خوێندنی باڵایان لە زانكۆكانی ئەستەمبۆڵ و ئەنقەرە تەواو كردووە ، زمانزانیكی تورك باش بوونە كە بەكاریان هێناوە بۆ دەوڵەمەند كردن وتازە كردنەوەی ئەدەبیاتەكەیان . بۆنموونە : عبدالرحمن رحمی هەكاری ، زێوەر ، مستەفا شەوقی ، كامەران بدرخان ، قدری جان / نموونە  دیارەكانی ئەم گروپە بوون . </a:t>
            </a:r>
            <a:endParaRPr lang="ar-IQ" sz="2000" dirty="0" smtClean="0">
              <a:latin typeface="Calibri" pitchFamily="34" charset="0"/>
              <a:ea typeface="Times New Roman" pitchFamily="18" charset="0"/>
              <a:cs typeface="+mj-cs"/>
            </a:endParaRPr>
          </a:p>
          <a:p>
            <a:pPr algn="justLow" rtl="1" fontAlgn="base">
              <a:spcBef>
                <a:spcPct val="0"/>
              </a:spcBef>
              <a:spcAft>
                <a:spcPct val="0"/>
              </a:spcAft>
            </a:pPr>
            <a:endParaRPr lang="ar-IQ" sz="2000" dirty="0" smtClean="0">
              <a:latin typeface="Calibri" pitchFamily="34" charset="0"/>
              <a:ea typeface="Times New Roman" pitchFamily="18" charset="0"/>
              <a:cs typeface="+mj-cs"/>
            </a:endParaRPr>
          </a:p>
          <a:p>
            <a:pPr algn="justLow" rtl="1" fontAlgn="base">
              <a:spcBef>
                <a:spcPct val="0"/>
              </a:spcBef>
              <a:spcAft>
                <a:spcPct val="0"/>
              </a:spcAft>
            </a:pPr>
            <a:r>
              <a:rPr lang="ar-IQ" sz="2000" dirty="0" smtClean="0">
                <a:latin typeface="Calibri" pitchFamily="34" charset="0"/>
                <a:ea typeface="Times New Roman" pitchFamily="18" charset="0"/>
                <a:cs typeface="+mj-cs"/>
              </a:rPr>
              <a:t>بەم شێوەیە </a:t>
            </a:r>
            <a:r>
              <a:rPr lang="ar-IQ" sz="2000" dirty="0" smtClean="0">
                <a:latin typeface="Calibri" pitchFamily="34" charset="0"/>
                <a:ea typeface="Times New Roman" pitchFamily="18" charset="0"/>
                <a:cs typeface="+mj-cs"/>
              </a:rPr>
              <a:t>كاریگەری ئەدەبی توركی لەسەر ئەدەبیاتی كوردی ڕەنگی دایەوە.</a:t>
            </a:r>
            <a:endParaRPr lang="ar-IQ" sz="2400" dirty="0" smtClean="0">
              <a:latin typeface="Calibri" pitchFamily="34" charset="0"/>
              <a:ea typeface="Times New Roman" pitchFamily="18" charset="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762000" y="381000"/>
            <a:ext cx="8001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endParaRPr lang="ar-IQ" sz="2400" dirty="0" smtClean="0">
              <a:latin typeface="Calibri" pitchFamily="34" charset="0"/>
              <a:ea typeface="Times New Roman" pitchFamily="18" charset="0"/>
              <a:cs typeface="Ali_K_Samik" pitchFamily="2" charset="-78"/>
            </a:endParaRPr>
          </a:p>
          <a:p>
            <a:pPr algn="justLow" rtl="1" fontAlgn="base">
              <a:spcBef>
                <a:spcPct val="0"/>
              </a:spcBef>
              <a:spcAft>
                <a:spcPct val="0"/>
              </a:spcAft>
            </a:pPr>
            <a:r>
              <a:rPr lang="ar-IQ" sz="2400" b="1" dirty="0" smtClean="0">
                <a:solidFill>
                  <a:srgbClr val="FF0000"/>
                </a:solidFill>
                <a:latin typeface="Calibri" pitchFamily="34" charset="0"/>
                <a:ea typeface="Times New Roman" pitchFamily="18" charset="0"/>
                <a:cs typeface="+mj-cs"/>
              </a:rPr>
              <a:t>كاریگەری ئەدەبی عەرەبی بەسەر ئەدەبیاتی كوردی </a:t>
            </a:r>
            <a:r>
              <a:rPr lang="ar-IQ" sz="2400" b="1" dirty="0" smtClean="0">
                <a:solidFill>
                  <a:srgbClr val="FF0000"/>
                </a:solidFill>
                <a:latin typeface="Calibri" pitchFamily="34" charset="0"/>
                <a:ea typeface="Times New Roman" pitchFamily="18" charset="0"/>
                <a:cs typeface="+mj-cs"/>
              </a:rPr>
              <a:t>:</a:t>
            </a:r>
          </a:p>
          <a:p>
            <a:pPr algn="justLow" rtl="1" fontAlgn="base">
              <a:spcBef>
                <a:spcPct val="0"/>
              </a:spcBef>
              <a:spcAft>
                <a:spcPct val="0"/>
              </a:spcAft>
            </a:pPr>
            <a:endParaRPr lang="ar-IQ" sz="2400" b="1" dirty="0" smtClean="0">
              <a:solidFill>
                <a:srgbClr val="FF0000"/>
              </a:solidFill>
              <a:latin typeface="Calibri" pitchFamily="34" charset="0"/>
              <a:ea typeface="Times New Roman" pitchFamily="18" charset="0"/>
              <a:cs typeface="+mj-cs"/>
            </a:endParaRPr>
          </a:p>
          <a:p>
            <a:pPr algn="justLow" rtl="1" fontAlgn="base">
              <a:spcBef>
                <a:spcPct val="0"/>
              </a:spcBef>
              <a:spcAft>
                <a:spcPct val="0"/>
              </a:spcAft>
            </a:pPr>
            <a:r>
              <a:rPr lang="ar-IQ" sz="2400" dirty="0" smtClean="0">
                <a:latin typeface="Calibri" pitchFamily="34" charset="0"/>
                <a:ea typeface="Times New Roman" pitchFamily="18" charset="0"/>
                <a:cs typeface="+mj-cs"/>
              </a:rPr>
              <a:t>سەبارەت بەكاریگەری ئەدەبی عەرەبی بەسەر ئەدەبیاتی كوردی ، دەتوانین بڵێن شیعری عەرەبی لە سەدەی نۆزدەهەم وسەرەتای سەدەی بیستەم هیچ كاریگەریەكی ئەو تۆی نیە بەسەر ئەدەبیاتی كوردی ، تەنیا لە ساڵانی چلەكانەوە دوای كۆتایی جەنگی جیهانی دووەم ئەم كاریگەریە عەرەبیە بەسەر پارچەی باشووری كوردستان دەردەكەوێت . معروف رصافی ، عبدالمحسن الكاڤمی ، جمیل صدقی زهاوی / * رصافی و الكاڤمی و زهاوی * كاریگەریان هەبووە بەسەر شاعیرانی كورد جیلی ساڵانی سی وچلەكان. نازك الملائكە ، بدر شاكر صیاب ، عبدالوهاب البیاتی / كە ئەمانە ڕۆڵی بەهێزیان هەبوو لەسەر تازەكردنەوەی شیعری عەرەبی لە عێڕاق  ، كاریگەریان هەبوو بەسەر جیلی پەنجا وشەستەكان ، بە تایبەتی * گۆران ، نوری وەشتی ، كامەران </a:t>
            </a:r>
            <a:r>
              <a:rPr lang="ar-IQ" sz="2400" dirty="0" smtClean="0">
                <a:latin typeface="Calibri" pitchFamily="34" charset="0"/>
                <a:ea typeface="Times New Roman" pitchFamily="18" charset="0"/>
                <a:cs typeface="+mj-cs"/>
              </a:rPr>
              <a:t>موكریانی،  </a:t>
            </a:r>
            <a:r>
              <a:rPr lang="ar-IQ" sz="2400" dirty="0" smtClean="0">
                <a:latin typeface="Calibri" pitchFamily="34" charset="0"/>
                <a:ea typeface="Times New Roman" pitchFamily="18" charset="0"/>
                <a:cs typeface="+mj-cs"/>
              </a:rPr>
              <a:t>... هتد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762000" y="381000"/>
            <a:ext cx="8001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endParaRPr lang="ar-IQ" sz="2400" dirty="0" smtClean="0">
              <a:latin typeface="Calibri" pitchFamily="34" charset="0"/>
              <a:ea typeface="Times New Roman" pitchFamily="18" charset="0"/>
              <a:cs typeface="Ali_K_Samik" pitchFamily="2" charset="-78"/>
            </a:endParaRPr>
          </a:p>
          <a:p>
            <a:pPr algn="justLow" rtl="1" fontAlgn="base">
              <a:spcBef>
                <a:spcPct val="0"/>
              </a:spcBef>
              <a:spcAft>
                <a:spcPct val="0"/>
              </a:spcAft>
            </a:pPr>
            <a:r>
              <a:rPr lang="ar-IQ" sz="2800" b="1" dirty="0" smtClean="0">
                <a:solidFill>
                  <a:srgbClr val="FF0000"/>
                </a:solidFill>
                <a:latin typeface="Calibri" pitchFamily="34" charset="0"/>
                <a:ea typeface="Times New Roman" pitchFamily="18" charset="0"/>
                <a:cs typeface="+mj-cs"/>
              </a:rPr>
              <a:t>كاریگەری ئەدەبی فارسی بەسەر ئەدەبیاتی كوردی </a:t>
            </a:r>
            <a:r>
              <a:rPr lang="ar-IQ" sz="2800" b="1" dirty="0" smtClean="0">
                <a:solidFill>
                  <a:srgbClr val="FF0000"/>
                </a:solidFill>
                <a:latin typeface="Calibri" pitchFamily="34" charset="0"/>
                <a:ea typeface="Times New Roman" pitchFamily="18" charset="0"/>
                <a:cs typeface="+mj-cs"/>
              </a:rPr>
              <a:t>:</a:t>
            </a:r>
          </a:p>
          <a:p>
            <a:pPr algn="justLow" rtl="1" fontAlgn="base">
              <a:spcBef>
                <a:spcPct val="0"/>
              </a:spcBef>
              <a:spcAft>
                <a:spcPct val="0"/>
              </a:spcAft>
            </a:pPr>
            <a:endParaRPr lang="ar-IQ" sz="2800" b="1" dirty="0" smtClean="0">
              <a:solidFill>
                <a:srgbClr val="FF0000"/>
              </a:solidFill>
              <a:latin typeface="Calibri" pitchFamily="34" charset="0"/>
              <a:ea typeface="Times New Roman" pitchFamily="18" charset="0"/>
              <a:cs typeface="+mj-cs"/>
            </a:endParaRPr>
          </a:p>
          <a:p>
            <a:pPr algn="justLow" rtl="1" fontAlgn="base">
              <a:spcBef>
                <a:spcPct val="0"/>
              </a:spcBef>
              <a:spcAft>
                <a:spcPct val="0"/>
              </a:spcAft>
            </a:pPr>
            <a:r>
              <a:rPr lang="ar-IQ" sz="2800" dirty="0" smtClean="0">
                <a:latin typeface="Calibri" pitchFamily="34" charset="0"/>
                <a:ea typeface="Times New Roman" pitchFamily="18" charset="0"/>
                <a:cs typeface="+mj-cs"/>
              </a:rPr>
              <a:t>لە ئەدەبیاتی فارسیشدا لە هەمووشیان گرنگتر  نیما یوشیج / باوكی نوێكردنەوەی شیعری فارسی * كە بە ئەدەبی فەڕەنسی سەرسام بوو لە ساڵانی 1939 – 1941 لە گۆڤاری  (مۆسیقا) شیعرە نوێیەكانی خۆی بڵاوكردۆتەوە . نیما وهاوڕێیەكانی / كاریگەریان هەبووە بەسەر * گۆران و هێمن و سوارە ئیلخانی زادە و سەید كاملی ئیمامی بەمشێوەیە تازەبوونەوەی شیعری كوردی وەك لە پێشتر ئاماژەمان پێدا لە پێش هەموویانەوە كەوتە ژێركاریگەری ئەدەبی ئەوروپا ، وەپاشان ئەدەبی توركی لە ناوەڕاستی سەدەی بیستەم كەوتە ژێركاریگەری ئەدەبی عەرەبی وفارسی .</a:t>
            </a:r>
            <a:endParaRPr lang="ar-IQ" sz="2800" dirty="0" smtClean="0">
              <a:latin typeface="Calibri" pitchFamily="34" charset="0"/>
              <a:ea typeface="Times New Roman" pitchFamily="18" charset="0"/>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1256</Words>
  <Application>Microsoft Office PowerPoint</Application>
  <PresentationFormat>On-screen Show (4:3)</PresentationFormat>
  <Paragraphs>61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 ئةو طروث و بزوتنةوة ئةدةبيانةى كة رِؤليان هةبووة لة تازةكردنةوةى ئةدةبى كوردى ] </dc:title>
  <dc:creator>Taj for computers</dc:creator>
  <cp:lastModifiedBy>Taj for computers</cp:lastModifiedBy>
  <cp:revision>15</cp:revision>
  <dcterms:created xsi:type="dcterms:W3CDTF">2006-08-16T00:00:00Z</dcterms:created>
  <dcterms:modified xsi:type="dcterms:W3CDTF">2020-05-10T20:43:30Z</dcterms:modified>
</cp:coreProperties>
</file>