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4" r:id="rId4"/>
    <p:sldId id="275" r:id="rId5"/>
    <p:sldId id="269" r:id="rId6"/>
    <p:sldId id="27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35" autoAdjust="0"/>
    <p:restoredTop sz="94660"/>
  </p:normalViewPr>
  <p:slideViewPr>
    <p:cSldViewPr>
      <p:cViewPr varScale="1">
        <p:scale>
          <a:sx n="66" d="100"/>
          <a:sy n="66" d="100"/>
        </p:scale>
        <p:origin x="-15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s://ckb.wikipedia.org/wiki/%D8%B4%DB%8E%D8%AE_%D8%B3%DB%95%D8%B9%DB%8C%D8%AF%DB%8C_%D9%BE%DB%8C%D8%B1%D8%A7%D9%86" TargetMode="External"/><Relationship Id="rId3" Type="http://schemas.openxmlformats.org/officeDocument/2006/relationships/hyperlink" Target="https://ckb.wikipedia.org/wiki/%D8%A6%DB%8C%D9%85%D9%BE%D8%B1%D8%A7%D8%AA%DB%86%D8%B1%DB%8C%DB%95%D8%AA%DB%8C%DB%8C_%D8%B9%D9%88%D8%B3%D9%85%D8%A7%D9%86%DB%8C" TargetMode="External"/><Relationship Id="rId7" Type="http://schemas.openxmlformats.org/officeDocument/2006/relationships/hyperlink" Target="https://ckb.wikipedia.org/wiki/%D8%B2%D9%85%D8%A7%D9%86%DB%8C_%D8%A6%DB%95%DA%B5%D9%85%D8%A7%D9%86%DB%8C" TargetMode="External"/><Relationship Id="rId2" Type="http://schemas.openxmlformats.org/officeDocument/2006/relationships/hyperlink" Target="https://ckb.wikipedia.org/wiki/%DA%A9%D9%88%D8%B1%D8%AF" TargetMode="External"/><Relationship Id="rId1" Type="http://schemas.openxmlformats.org/officeDocument/2006/relationships/slideLayout" Target="../slideLayouts/slideLayout7.xml"/><Relationship Id="rId6" Type="http://schemas.openxmlformats.org/officeDocument/2006/relationships/hyperlink" Target="https://ckb.wikipedia.org/wiki/%D8%A6%DB%95%DA%B5%D9%85%D8%A7%D9%86%DB%8C%D8%A7" TargetMode="External"/><Relationship Id="rId5" Type="http://schemas.openxmlformats.org/officeDocument/2006/relationships/hyperlink" Target="https://ckb.wikipedia.org/wiki/%D9%85%DB%8C%D8%B3%D8%B1" TargetMode="External"/><Relationship Id="rId10" Type="http://schemas.openxmlformats.org/officeDocument/2006/relationships/hyperlink" Target="https://ckb.wikipedia.org/wiki/%D8%B3%D9%88%D8%B1%DB%8C%D8%A7" TargetMode="External"/><Relationship Id="rId4" Type="http://schemas.openxmlformats.org/officeDocument/2006/relationships/hyperlink" Target="https://ckb.wikipedia.org/w/index.php?title=%D8%A6%DB%95%D9%85%DB%8C%D9%86_%D9%BE%D8%A7%D8%B4%D8%A7&amp;action=edit&amp;redlink=1" TargetMode="External"/><Relationship Id="rId9" Type="http://schemas.openxmlformats.org/officeDocument/2006/relationships/hyperlink" Target="https://ckb.wikipedia.org/wiki/%D8%AA%D9%88%D8%B1%DA%A9%DB%8C%D8%A7"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ckb.wikipedia.org/wiki/%D8%B2%D9%85%D8%A7%D9%86%DB%8C_%D8%A6%DB%95%DA%B5%D9%85%D8%A7%D9%86%DB%8C" TargetMode="External"/><Relationship Id="rId13" Type="http://schemas.openxmlformats.org/officeDocument/2006/relationships/image" Target="../media/image1.jpeg"/><Relationship Id="rId3" Type="http://schemas.openxmlformats.org/officeDocument/2006/relationships/hyperlink" Target="https://ckb.wikipedia.org/wiki/%DA%AF%DB%86%DA%A4%D8%A7%D8%B1%DB%8C_%DA%BE%D8%A7%D9%88%D8%A7%D8%B1" TargetMode="External"/><Relationship Id="rId7" Type="http://schemas.openxmlformats.org/officeDocument/2006/relationships/hyperlink" Target="https://ckb.wikipedia.org/wiki/%D8%B2%D9%85%D8%A7%D9%86%DB%8C_%DB%8C%DB%86%D9%86%D8%A7%D9%86%DB%8C" TargetMode="External"/><Relationship Id="rId12" Type="http://schemas.openxmlformats.org/officeDocument/2006/relationships/hyperlink" Target="https://commons.wikimedia.org/wiki/File:Bedir_Khan_brothers.jpg?uselang=ckb" TargetMode="External"/><Relationship Id="rId2" Type="http://schemas.openxmlformats.org/officeDocument/2006/relationships/hyperlink" Target="https://ckb.wikipedia.org/wiki/%DA%A9%D9%88%D8%B1%D8%AF" TargetMode="External"/><Relationship Id="rId1" Type="http://schemas.openxmlformats.org/officeDocument/2006/relationships/slideLayout" Target="../slideLayouts/slideLayout7.xml"/><Relationship Id="rId6" Type="http://schemas.openxmlformats.org/officeDocument/2006/relationships/hyperlink" Target="https://ckb.wikipedia.org/wiki/%D8%B2%D9%85%D8%A7%D9%86%DB%8C_%D8%B9%DB%95%D8%B1%DB%95%D8%A8%DB%8C" TargetMode="External"/><Relationship Id="rId11" Type="http://schemas.openxmlformats.org/officeDocument/2006/relationships/hyperlink" Target="https://ckb.wikipedia.org/wiki/%D8%B2%D9%85%D8%A7%D9%86%DB%8C_%DA%95%D9%88%D9%88%D8%B3%DB%8C" TargetMode="External"/><Relationship Id="rId5" Type="http://schemas.openxmlformats.org/officeDocument/2006/relationships/hyperlink" Target="https://ckb.wikipedia.org/wiki/%D8%B2%D9%85%D8%A7%D9%86%DB%8C_%D8%AA%D9%88%D8%B1%DA%A9%DB%8C" TargetMode="External"/><Relationship Id="rId10" Type="http://schemas.openxmlformats.org/officeDocument/2006/relationships/hyperlink" Target="https://ckb.wikipedia.org/wiki/%D8%B2%D9%85%D8%A7%D9%86%DB%8C_%D8%A6%DB%8C%D9%86%DA%AF%D9%84%DB%8C%D8%B2%DB%8C" TargetMode="External"/><Relationship Id="rId4" Type="http://schemas.openxmlformats.org/officeDocument/2006/relationships/hyperlink" Target="https://ckb.wikipedia.org/wiki/%D8%B2%D9%85%D8%A7%D9%86%DB%8C_%D9%81%D8%A7%D8%B1%D8%B3%DB%8C" TargetMode="External"/><Relationship Id="rId9" Type="http://schemas.openxmlformats.org/officeDocument/2006/relationships/hyperlink" Target="https://ckb.wikipedia.org/wiki/%D8%B2%D9%85%D8%A7%D9%86%DB%8C_%D9%81%DB%95%DA%95%DB%95%D9%86%D8%B3%DB%8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1"/>
            <a:ext cx="8686800" cy="5539978"/>
          </a:xfrm>
          <a:prstGeom prst="rect">
            <a:avLst/>
          </a:prstGeom>
        </p:spPr>
        <p:txBody>
          <a:bodyPr wrap="square">
            <a:spAutoFit/>
          </a:bodyPr>
          <a:lstStyle/>
          <a:p>
            <a:pPr algn="r" rtl="1"/>
            <a:endParaRPr lang="ar-IQ" dirty="0" smtClean="0"/>
          </a:p>
          <a:p>
            <a:pPr algn="ctr" rtl="1"/>
            <a:r>
              <a:rPr lang="ar-SA" sz="2800" b="1" dirty="0" smtClean="0">
                <a:solidFill>
                  <a:srgbClr val="FF0000"/>
                </a:solidFill>
              </a:rPr>
              <a:t>قوتابخانەی </a:t>
            </a:r>
            <a:r>
              <a:rPr lang="ar-SA" sz="2800" b="1" dirty="0" smtClean="0">
                <a:solidFill>
                  <a:srgbClr val="FF0000"/>
                </a:solidFill>
              </a:rPr>
              <a:t>دیمەشقی</a:t>
            </a:r>
            <a:endParaRPr lang="ar-IQ" sz="2800" b="1" dirty="0" smtClean="0">
              <a:solidFill>
                <a:srgbClr val="FF0000"/>
              </a:solidFill>
            </a:endParaRPr>
          </a:p>
          <a:p>
            <a:pPr algn="r" rtl="1"/>
            <a:endParaRPr lang="en-US" sz="2800" dirty="0" smtClean="0">
              <a:solidFill>
                <a:srgbClr val="FF0000"/>
              </a:solidFill>
            </a:endParaRPr>
          </a:p>
          <a:p>
            <a:pPr algn="r" rtl="1"/>
            <a:r>
              <a:rPr lang="ar-SA" sz="2800" b="1" dirty="0" smtClean="0"/>
              <a:t>رۆڵی قوتابخانەی دیمەشقی لە ئەدەبی كوردیدا</a:t>
            </a:r>
            <a:endParaRPr lang="en-US" sz="2800" b="1" dirty="0" smtClean="0"/>
          </a:p>
          <a:p>
            <a:pPr algn="r" rtl="1"/>
            <a:r>
              <a:rPr lang="ar-SA" sz="2800" dirty="0" smtClean="0"/>
              <a:t> لە قۆناغی ئەدەبی نوێ‌ كوردیماندا چەندین كۆمەڵەو گروپ و قوتابخانە سەریان هەڵدا كە رۆلێكی كاریگەریان هەبوو لە پێشخستنی ئەدەبی كوردی و گواستنەوەی ئەم ئەدەبە لە قۆناغێكەوە بۆ قۆناغێكی تر. بێگومان شاعیران و نووسەرانی قوتابخانەی دیمەشقی رۆلێكی بەرچاویان لەم بوارەدا هەبووە و جێی بەنجەشیان لە تازەكردنەوەی ئەدەبی كوردی دیارە. ناوی قوتابخانەی بۆ دیمەشقی بۆیەكەم جار لە لایەن كوردناسی فەڕەنسی (رۆژە لیسكۆ) بە كارهاتووە بۆ ئەو نووسەرو شاعیرە كوردانەی كە لە 1932 لەگەڵ دەرچوونی گۆڤاری هاوار لە دەوری جەلادەت بەدرخان كۆببونەوەچەندین گۆڤارو بڵاوكراوەیان دەركرد لەشاری دیمەشقی پایتەختی سووریا.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8600"/>
            <a:ext cx="8915400" cy="5262979"/>
          </a:xfrm>
          <a:prstGeom prst="rect">
            <a:avLst/>
          </a:prstGeom>
        </p:spPr>
        <p:txBody>
          <a:bodyPr wrap="square">
            <a:spAutoFit/>
          </a:bodyPr>
          <a:lstStyle/>
          <a:p>
            <a:pPr algn="r" rtl="1"/>
            <a:endParaRPr lang="ar-IQ" sz="2800" dirty="0" smtClean="0"/>
          </a:p>
          <a:p>
            <a:pPr algn="r" rtl="1"/>
            <a:r>
              <a:rPr lang="ar-SA" sz="2800" dirty="0" smtClean="0"/>
              <a:t>گرینگی </a:t>
            </a:r>
            <a:r>
              <a:rPr lang="ar-SA" sz="2800" dirty="0" smtClean="0"/>
              <a:t>و رۆڵی قوتابخانەی دیمەشقی لە ئەدەبی كوردیدا لەم تەوەرەیەدا دەخەینەروو چونكە ئەم بابەتە زۆر بەكەمی باسی لێوە كراوە و زۆربەی شاعیر ونووسەرەكانی ئەم قوتابخانەیە بابەتی خوێندنن لە قۆناغەكانی بنەڕەتی و دواناوەندی بابەتی زمان و ئەدەبی كوردی. ئەمە سەڕەرای ئەوەی ئەو بارودۆخەی كە ئێستا رۆژئاوای كوردستانی پێتێپەر دەبێت لە شەڕ و شۆرش و داگیركاری و رزگار كردنی شارە كوردییەكان بەنموونە كۆبانی,  گرینگ بوو بەلامانەوە قسە لەسەر رۆژئاوای كوردستان بكەین. بێگومان شاعیران و نووسەرانی قوتابخانەی دیمەشقی رۆلێكی بەرچاویان لەم بوارەدە هەبووەو جێی بەنجەشیان لە تازەكردنەوەی ئەدەبی كوردی دیارە. هەر لەبەر ئەم هۆكارەشەوە ویستمان لەم تەوەرەدا گرینگی و رۆڵی ئەم قوتابخانەیە بخەینەروو</a:t>
            </a:r>
            <a:r>
              <a:rPr lang="ar-SA" sz="2000" dirty="0" smtClean="0"/>
              <a:t>.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
            <a:ext cx="8610600" cy="6001643"/>
          </a:xfrm>
          <a:prstGeom prst="rect">
            <a:avLst/>
          </a:prstGeom>
        </p:spPr>
        <p:txBody>
          <a:bodyPr wrap="square">
            <a:spAutoFit/>
          </a:bodyPr>
          <a:lstStyle/>
          <a:p>
            <a:pPr algn="r" rtl="1"/>
            <a:r>
              <a:rPr lang="ar-SA" sz="2400" b="1" dirty="0" smtClean="0">
                <a:solidFill>
                  <a:srgbClr val="FF0000"/>
                </a:solidFill>
              </a:rPr>
              <a:t>خاسیەتەكانی ئەدەبی كوردی لە قوتابخانەی </a:t>
            </a:r>
            <a:r>
              <a:rPr lang="ar-SA" sz="2400" b="1" dirty="0" smtClean="0">
                <a:solidFill>
                  <a:srgbClr val="FF0000"/>
                </a:solidFill>
              </a:rPr>
              <a:t>دیمەشقیدا</a:t>
            </a:r>
            <a:endParaRPr lang="ar-IQ" sz="2400" b="1" dirty="0" smtClean="0">
              <a:solidFill>
                <a:srgbClr val="FF0000"/>
              </a:solidFill>
            </a:endParaRPr>
          </a:p>
          <a:p>
            <a:pPr algn="r" rtl="1"/>
            <a:endParaRPr lang="en-US" sz="2400" dirty="0" smtClean="0"/>
          </a:p>
          <a:p>
            <a:pPr algn="r" rtl="1"/>
            <a:r>
              <a:rPr lang="ar-SA" sz="2400" dirty="0" smtClean="0"/>
              <a:t>گرینگترین خاسیەتەكانی شیعری كوردی قوتابخانەی دیمەشقی لەم خالانەی خوارەوەدا كۆدەبێتەوە:</a:t>
            </a:r>
            <a:endParaRPr lang="en-US" sz="2400" dirty="0" smtClean="0"/>
          </a:p>
          <a:p>
            <a:pPr algn="r" rtl="1"/>
            <a:r>
              <a:rPr lang="ar-SA" sz="2400" dirty="0" smtClean="0"/>
              <a:t>1- ئەم قوتابخانەیە چەند گوڤارێكی هەبوو بۆ بڵاوكردنەوەی تێكست وبۆچوون وبابەت و پرەنسیبپەكانی, لەوانە :هاوار(1932-1943) رۆناهی (1942-1945) رۆژانوو (1943- 1946) ستێر (1943-1945) .هەروەها زنجیرە كتێبێكیشیان بۆ هەمان مە بەست بڵاودەكردەوە.     </a:t>
            </a:r>
            <a:endParaRPr lang="en-US" sz="2400" dirty="0" smtClean="0"/>
          </a:p>
          <a:p>
            <a:pPr algn="r" rtl="1"/>
            <a:r>
              <a:rPr lang="ar-SA" sz="2400" dirty="0" smtClean="0"/>
              <a:t>2- چەندین نووسەر سەرهەڵدەدەن كە بۆیەكەمین جار ولەرێگەی گوڤارەكانەوە خۆیان بە خوێنەر دەناسێنن, لەوانە: د.كامەران بەدرخان, قەدریجان, جگەرخوێن, عوسمان سەبری, هەروەها چەند نووسەروچیرۆكنووسێكیش كە رۆلیان لە تازە كردنەوە ئەدە بییەكەدا هەبوو بەگشتی, وەك: جەلادەت بەدرخان و د.نوورەدین زازا.</a:t>
            </a:r>
            <a:endParaRPr lang="en-US" sz="2400" dirty="0" smtClean="0"/>
          </a:p>
          <a:p>
            <a:pPr algn="r" rtl="1"/>
            <a:r>
              <a:rPr lang="ar-SA" sz="2400" dirty="0" smtClean="0"/>
              <a:t>3- نووسەرەكانی ئەم چوتابخانە ئەدەبییە زۆربەیان ئەورووپا دیدەن, زمانە ئەورووپاییەكانیان دەزانی, لەژیًر كاریگەیًتیی كولتوری رۆژئاوادا بوون بۆتازەكردنەوە شیعرەكانیان ,بەتایبەتی كامەران بەدرخان(كە فەرەنسی وئینگلیزی وئەلمَانی دەزانی)و قەدریجان (فەرەنسیی) دەزانی.</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0"/>
            <a:ext cx="8153400" cy="5193409"/>
          </a:xfrm>
          <a:prstGeom prst="rect">
            <a:avLst/>
          </a:prstGeom>
        </p:spPr>
        <p:txBody>
          <a:bodyPr wrap="square">
            <a:spAutoFit/>
          </a:bodyPr>
          <a:lstStyle/>
          <a:p>
            <a:pPr algn="r" rtl="1">
              <a:lnSpc>
                <a:spcPct val="150000"/>
              </a:lnSpc>
            </a:pPr>
            <a:r>
              <a:rPr lang="ar-SA" sz="2800" dirty="0" smtClean="0"/>
              <a:t>4- بەرهەماكانیان ناوەرۆكیًكی نیشتیمانی ونەتەوەیی بە دیدیًكی رۆمانتیك هەندَ جاریش شۆرشگیًرانەی نیشتیمان پەروەری بوون.</a:t>
            </a:r>
            <a:endParaRPr lang="en-US" sz="2800" dirty="0" smtClean="0"/>
          </a:p>
          <a:p>
            <a:pPr algn="r" rtl="1">
              <a:lnSpc>
                <a:spcPct val="150000"/>
              </a:lnSpc>
            </a:pPr>
            <a:r>
              <a:rPr lang="ar-SA" sz="2800" dirty="0" smtClean="0"/>
              <a:t>5- گەرانەوە بەرەو سامانی نەتەوەیی وفۆلكلور:بەكارهیًنانی كێَشی پەنجەی خوماڵی وهەوڵدان بۆئافراندنی سیمای نەتەوەیی لە شیعردا.</a:t>
            </a:r>
            <a:endParaRPr lang="en-US" sz="2800" dirty="0" smtClean="0"/>
          </a:p>
          <a:p>
            <a:pPr algn="r" rtl="1">
              <a:lnSpc>
                <a:spcPct val="150000"/>
              </a:lnSpc>
            </a:pPr>
            <a:r>
              <a:rPr lang="ar-SA" sz="2800" dirty="0" smtClean="0"/>
              <a:t>6- زۆربەی بەرهەمەكان بە دیالێكتی كرمانجیی ژووروو و بە ئەلفابێی لاتینی بوو.</a:t>
            </a:r>
            <a:endParaRPr lang="en-US" sz="2800" dirty="0" smtClean="0"/>
          </a:p>
          <a:p>
            <a:pPr algn="r" rtl="1">
              <a:lnSpc>
                <a:spcPct val="150000"/>
              </a:lnSpc>
            </a:pPr>
            <a:r>
              <a:rPr lang="ar-SA" sz="2800" dirty="0" smtClean="0"/>
              <a:t>7- چەندین ژانرو تەكنیك وفۆرم و شیوازی جۆراوجۆر وتازە لە بەرهەمەكانیاندا دەبینرێت.</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28600" y="76200"/>
            <a:ext cx="8763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SA" sz="2800" b="1" dirty="0" smtClean="0"/>
              <a:t>شاعیرو نووسەرانی قوتابخانەی دیمەشقی:</a:t>
            </a:r>
            <a:endParaRPr lang="en-US" sz="2800" dirty="0" smtClean="0"/>
          </a:p>
          <a:p>
            <a:pPr algn="r" rtl="1"/>
            <a:r>
              <a:rPr lang="ar-SA" sz="2800" b="1" dirty="0" smtClean="0"/>
              <a:t>میر جەلادەت بەدرخان</a:t>
            </a:r>
            <a:r>
              <a:rPr lang="ar-SA" sz="2800" dirty="0" smtClean="0"/>
              <a:t> </a:t>
            </a:r>
            <a:endParaRPr lang="en-US" sz="2800" dirty="0" smtClean="0"/>
          </a:p>
          <a:p>
            <a:pPr algn="r" rtl="1"/>
            <a:r>
              <a:rPr lang="en-US" sz="2800" dirty="0" smtClean="0"/>
              <a:t>)</a:t>
            </a:r>
            <a:r>
              <a:rPr lang="ar-SA" sz="2800" dirty="0" smtClean="0"/>
              <a:t>سیاسەتمەدار و ڕۆژنامەڤان و زمانناسی</a:t>
            </a:r>
            <a:r>
              <a:rPr lang="ar-IQ" sz="2800" dirty="0" smtClean="0"/>
              <a:t>)</a:t>
            </a:r>
            <a:r>
              <a:rPr lang="en-US" sz="2800" dirty="0" smtClean="0"/>
              <a:t> </a:t>
            </a:r>
            <a:r>
              <a:rPr lang="ar-SA" sz="2800" dirty="0" smtClean="0">
                <a:hlinkClick r:id="rId2" tooltip="کورد"/>
              </a:rPr>
              <a:t>کورد</a:t>
            </a:r>
            <a:r>
              <a:rPr lang="en-US" sz="2800" dirty="0" smtClean="0"/>
              <a:t> </a:t>
            </a:r>
            <a:r>
              <a:rPr lang="ar-SA" sz="2800" dirty="0" smtClean="0"/>
              <a:t>بوو</a:t>
            </a:r>
            <a:r>
              <a:rPr lang="en-US" sz="2800" dirty="0" smtClean="0"/>
              <a:t>. </a:t>
            </a:r>
          </a:p>
          <a:p>
            <a:pPr algn="r" rtl="1"/>
            <a:r>
              <a:rPr lang="ar-SA" sz="2800" dirty="0" smtClean="0"/>
              <a:t> میر جەلادەت کوڕی ئەمین عالی کوڕی بەدرخان پاشایە، ٢٦ی نیسانی ساڵی ١٨٩3 لە ئەستەمبوڵ لەدایکبووە، ھەر لە پایتەختی ئەوسای</a:t>
            </a:r>
            <a:r>
              <a:rPr lang="en-US" sz="2800" dirty="0" smtClean="0"/>
              <a:t> </a:t>
            </a:r>
            <a:r>
              <a:rPr lang="ar-SA" sz="2800" dirty="0" smtClean="0">
                <a:hlinkClick r:id="rId3" tooltip="ئیمپراتۆریەتیی عوسمانی"/>
              </a:rPr>
              <a:t>ئیمپراتۆرییەتی عوسمانی</a:t>
            </a:r>
            <a:r>
              <a:rPr lang="en-US" sz="2800" dirty="0" smtClean="0"/>
              <a:t> </a:t>
            </a:r>
            <a:r>
              <a:rPr lang="ar-SA" sz="2800" dirty="0" smtClean="0"/>
              <a:t>خوێندنی سەرەتایی و ناوەندی و فێرگەی بەرزی یاسای تەواو کردووە، دوای سەرکەوتنی بزووتنەوەی کەمالیزم،</a:t>
            </a:r>
            <a:r>
              <a:rPr lang="en-US" sz="2800" dirty="0" smtClean="0"/>
              <a:t> </a:t>
            </a:r>
            <a:r>
              <a:rPr lang="ar-SA" sz="2800" dirty="0" smtClean="0">
                <a:hlinkClick r:id="rId4" tooltip="ئەمین پاشا (پەڕە بوونی نییە)"/>
              </a:rPr>
              <a:t>ئەمین پاشا</a:t>
            </a:r>
            <a:r>
              <a:rPr lang="en-US" sz="2800" dirty="0" smtClean="0"/>
              <a:t> </a:t>
            </a:r>
            <a:r>
              <a:rPr lang="ar-SA" sz="2800" dirty="0" smtClean="0"/>
              <a:t>و سێ کوڕی ناچار بوون بچنە</a:t>
            </a:r>
            <a:r>
              <a:rPr lang="en-US" sz="2800" dirty="0" smtClean="0"/>
              <a:t> </a:t>
            </a:r>
            <a:r>
              <a:rPr lang="ar-SA" sz="2800" dirty="0" smtClean="0">
                <a:hlinkClick r:id="rId5" tooltip="میسر"/>
              </a:rPr>
              <a:t>میسر</a:t>
            </a:r>
            <a:r>
              <a:rPr lang="en-US" sz="2800" dirty="0" smtClean="0"/>
              <a:t> </a:t>
            </a:r>
            <a:r>
              <a:rPr lang="ar-SA" sz="2800" dirty="0" smtClean="0"/>
              <a:t>و لەوێ نیشتەجێ ببن، بەڵام جەلادەت و کامەرانی برای چوونە</a:t>
            </a:r>
            <a:r>
              <a:rPr lang="en-US" sz="2800" dirty="0" smtClean="0"/>
              <a:t> </a:t>
            </a:r>
            <a:r>
              <a:rPr lang="ar-SA" sz="2800" dirty="0" smtClean="0">
                <a:hlinkClick r:id="rId6" tooltip="ئەڵمانیا"/>
              </a:rPr>
              <a:t>ئەڵمانیا،</a:t>
            </a:r>
            <a:r>
              <a:rPr lang="en-US" sz="2800" dirty="0" smtClean="0"/>
              <a:t> </a:t>
            </a:r>
            <a:r>
              <a:rPr lang="ar-SA" sz="2800" dirty="0" smtClean="0"/>
              <a:t>لە ماوەی ئەو ھەشت ساڵەی لەوێ بوو کاتی بە فیڕۆ نەداو خۆی فێری زمانی</a:t>
            </a:r>
            <a:r>
              <a:rPr lang="en-US" sz="2800" dirty="0" smtClean="0"/>
              <a:t> </a:t>
            </a:r>
            <a:r>
              <a:rPr lang="ar-SA" sz="2800" dirty="0" smtClean="0">
                <a:hlinkClick r:id="rId7" tooltip="زمانی ئەڵمانی"/>
              </a:rPr>
              <a:t>ئەڵمانی</a:t>
            </a:r>
            <a:r>
              <a:rPr lang="en-US" sz="2800" dirty="0" smtClean="0"/>
              <a:t> </a:t>
            </a:r>
            <a:r>
              <a:rPr lang="ar-SA" sz="2800" dirty="0" smtClean="0"/>
              <a:t>کرد، پاشان خۆی گەیاندە شۆڕشەکەی</a:t>
            </a:r>
            <a:r>
              <a:rPr lang="en-US" sz="2800" dirty="0" smtClean="0"/>
              <a:t> </a:t>
            </a:r>
            <a:r>
              <a:rPr lang="ar-SA" sz="2800" dirty="0" smtClean="0">
                <a:hlinkClick r:id="rId8" tooltip="شێخ سەعیدی پیران"/>
              </a:rPr>
              <a:t>شێخ سەعیدی پیران</a:t>
            </a:r>
            <a:r>
              <a:rPr lang="en-US" sz="2800" dirty="0" smtClean="0"/>
              <a:t> </a:t>
            </a:r>
            <a:r>
              <a:rPr lang="ar-SA" sz="2800" dirty="0" smtClean="0"/>
              <a:t>و دوای شکستی شۆڕشەکە دیسانەوە</a:t>
            </a:r>
            <a:r>
              <a:rPr lang="en-US" sz="2800" dirty="0" smtClean="0"/>
              <a:t> </a:t>
            </a:r>
            <a:r>
              <a:rPr lang="ar-SA" sz="2800" dirty="0" smtClean="0">
                <a:hlinkClick r:id="rId9" tooltip="تورکیا"/>
              </a:rPr>
              <a:t>تورکیای</a:t>
            </a:r>
            <a:r>
              <a:rPr lang="en-US" sz="2800" dirty="0" smtClean="0"/>
              <a:t> </a:t>
            </a:r>
            <a:r>
              <a:rPr lang="ar-SA" sz="2800" dirty="0" smtClean="0"/>
              <a:t>جێھێشتەوە، لە ڕۆژی ٢٥ی ئابی ١٩٣٠ لە</a:t>
            </a:r>
            <a:r>
              <a:rPr lang="en-US" sz="2800" dirty="0" smtClean="0"/>
              <a:t> </a:t>
            </a:r>
            <a:r>
              <a:rPr lang="ar-SA" sz="2800" dirty="0" smtClean="0">
                <a:hlinkClick r:id="rId10" tooltip="سوریا"/>
              </a:rPr>
              <a:t>سوریا</a:t>
            </a:r>
            <a:r>
              <a:rPr lang="en-US" sz="2800" dirty="0" smtClean="0"/>
              <a:t> </a:t>
            </a:r>
            <a:r>
              <a:rPr lang="ar-SA" sz="2800" dirty="0" smtClean="0"/>
              <a:t>باوکی مرد</a:t>
            </a:r>
            <a:r>
              <a:rPr lang="en-US" sz="2800" dirty="0" smtClean="0"/>
              <a:t>.</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762000" y="381000"/>
            <a:ext cx="8001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pPr>
            <a:endParaRPr lang="ar-IQ" sz="2400" dirty="0" smtClean="0">
              <a:latin typeface="Calibri" pitchFamily="34" charset="0"/>
              <a:ea typeface="Times New Roman" pitchFamily="18" charset="0"/>
              <a:cs typeface="Ali_K_Samik" pitchFamily="2" charset="-78"/>
            </a:endParaRPr>
          </a:p>
          <a:p>
            <a:pPr algn="r" rtl="1"/>
            <a:endParaRPr lang="ar-IQ" sz="2400" dirty="0" smtClean="0"/>
          </a:p>
          <a:p>
            <a:pPr algn="r" rtl="1"/>
            <a:endParaRPr lang="ar-IQ" sz="2400" dirty="0" smtClean="0"/>
          </a:p>
          <a:p>
            <a:pPr algn="r" rtl="1"/>
            <a:endParaRPr lang="ar-IQ" sz="2400" dirty="0" smtClean="0"/>
          </a:p>
          <a:p>
            <a:pPr algn="r" rtl="1"/>
            <a:r>
              <a:rPr lang="ar-SA" sz="2400" b="1" dirty="0" smtClean="0"/>
              <a:t>چالاکی </a:t>
            </a:r>
            <a:r>
              <a:rPr lang="ar-KW" sz="2400" b="1" dirty="0" smtClean="0"/>
              <a:t>و به‌رهه‌م:</a:t>
            </a:r>
            <a:endParaRPr lang="en-US" sz="2400" dirty="0" smtClean="0"/>
          </a:p>
          <a:p>
            <a:pPr algn="r" rtl="1"/>
            <a:r>
              <a:rPr lang="ar-SA" sz="2400" dirty="0" smtClean="0"/>
              <a:t>جەلادەت لە سوریا سەرقاڵی دەرکردنی ڕۆژنامە و گۆڤاری</a:t>
            </a:r>
            <a:r>
              <a:rPr lang="en-US" sz="2400" dirty="0" smtClean="0"/>
              <a:t> </a:t>
            </a:r>
            <a:r>
              <a:rPr lang="ar-SA" sz="2400" dirty="0" smtClean="0">
                <a:hlinkClick r:id="rId2" tooltip="کورد"/>
              </a:rPr>
              <a:t>کوردی</a:t>
            </a:r>
            <a:r>
              <a:rPr lang="en-US" sz="2400" dirty="0" smtClean="0"/>
              <a:t> </a:t>
            </a:r>
            <a:r>
              <a:rPr lang="ar-SA" sz="2400" dirty="0" smtClean="0"/>
              <a:t>بوو، لە ١٥ی ئایاردا</a:t>
            </a:r>
            <a:r>
              <a:rPr lang="en-US" sz="2400" dirty="0" smtClean="0"/>
              <a:t> </a:t>
            </a:r>
            <a:r>
              <a:rPr lang="ar-SA" sz="2400" dirty="0" smtClean="0">
                <a:hlinkClick r:id="rId3" tooltip="گۆڤاری ھاوار"/>
              </a:rPr>
              <a:t>گۆڤاری ھاواری</a:t>
            </a:r>
            <a:r>
              <a:rPr lang="en-US" sz="2400" dirty="0" smtClean="0"/>
              <a:t> </a:t>
            </a:r>
            <a:r>
              <a:rPr lang="ar-SA" sz="2400" dirty="0" smtClean="0"/>
              <a:t>دەرکرد کە تا ٥ی تەممووزی ١٩٤٣ بەردەوام بوو، پێشتر گۆڤاری ھەفتانەی «ڕۆناھی» ی دەردەکرد، جەلادەت بەتەنھا ئەم گۆڤارەی بەرێوەدەبرد بەنووسین و پیت چنین و چاپ و بڵاوکردنەوەشی</a:t>
            </a:r>
            <a:endParaRPr lang="en-US" sz="2400" dirty="0" smtClean="0"/>
          </a:p>
          <a:p>
            <a:pPr algn="r" rtl="1"/>
            <a:r>
              <a:rPr lang="ar-SA" sz="2400" dirty="0" smtClean="0"/>
              <a:t>بەناوی </a:t>
            </a:r>
            <a:r>
              <a:rPr lang="ar-SA" sz="2400" dirty="0" smtClean="0"/>
              <a:t>(نھێنی) نووسینەکانی بڵاودەکردەو، لە پێشەنگی ئەو کەسانەیە کە پیتی لاتینییان بۆ نووسینی کوردی بەکارھێنا، زمانەکانی</a:t>
            </a:r>
            <a:r>
              <a:rPr lang="en-US" sz="2400" dirty="0" smtClean="0"/>
              <a:t> </a:t>
            </a:r>
            <a:r>
              <a:rPr lang="ar-SA" sz="2400" dirty="0" smtClean="0">
                <a:hlinkClick r:id="rId4" tooltip="زمانی فارسی"/>
              </a:rPr>
              <a:t>فارسی</a:t>
            </a:r>
            <a:r>
              <a:rPr lang="ar-SA" sz="2400" dirty="0" smtClean="0"/>
              <a:t>،</a:t>
            </a:r>
            <a:r>
              <a:rPr lang="en-US" sz="2400" dirty="0" smtClean="0"/>
              <a:t> </a:t>
            </a:r>
            <a:r>
              <a:rPr lang="ar-SA" sz="2400" dirty="0" smtClean="0">
                <a:hlinkClick r:id="rId5" tooltip="زمانی تورکی"/>
              </a:rPr>
              <a:t>تورکی</a:t>
            </a:r>
            <a:r>
              <a:rPr lang="ar-SA" sz="2400" dirty="0" smtClean="0"/>
              <a:t>،</a:t>
            </a:r>
            <a:r>
              <a:rPr lang="en-US" sz="2400" dirty="0" smtClean="0"/>
              <a:t> </a:t>
            </a:r>
            <a:r>
              <a:rPr lang="ar-SA" sz="2400" dirty="0" smtClean="0">
                <a:hlinkClick r:id="rId6" tooltip="زمانی عەرەبی"/>
              </a:rPr>
              <a:t>عەرەبی</a:t>
            </a:r>
            <a:r>
              <a:rPr lang="ar-SA" sz="2400" dirty="0" smtClean="0"/>
              <a:t>،</a:t>
            </a:r>
            <a:r>
              <a:rPr lang="en-US" sz="2400" dirty="0" smtClean="0"/>
              <a:t> </a:t>
            </a:r>
            <a:r>
              <a:rPr lang="ar-SA" sz="2400" dirty="0" smtClean="0">
                <a:hlinkClick r:id="rId7" tooltip="زمانی یۆنانی"/>
              </a:rPr>
              <a:t>یۆنانی</a:t>
            </a:r>
            <a:r>
              <a:rPr lang="ar-SA" sz="2400" dirty="0" smtClean="0"/>
              <a:t>،</a:t>
            </a:r>
            <a:r>
              <a:rPr lang="en-US" sz="2400" dirty="0" smtClean="0"/>
              <a:t> </a:t>
            </a:r>
            <a:r>
              <a:rPr lang="ar-SA" sz="2400" dirty="0" smtClean="0">
                <a:hlinkClick r:id="rId8" tooltip="زمانی ئەڵمانی"/>
              </a:rPr>
              <a:t>ئەڵمانی</a:t>
            </a:r>
            <a:r>
              <a:rPr lang="ar-SA" sz="2400" dirty="0" smtClean="0"/>
              <a:t>،</a:t>
            </a:r>
            <a:r>
              <a:rPr lang="en-US" sz="2400" dirty="0" smtClean="0"/>
              <a:t> </a:t>
            </a:r>
            <a:r>
              <a:rPr lang="ar-SA" sz="2400" dirty="0" smtClean="0">
                <a:hlinkClick r:id="rId9" tooltip="زمانی فەڕەنسی"/>
              </a:rPr>
              <a:t>فەرەنسی</a:t>
            </a:r>
            <a:r>
              <a:rPr lang="ar-SA" sz="2400" dirty="0" smtClean="0"/>
              <a:t>،</a:t>
            </a:r>
            <a:r>
              <a:rPr lang="en-US" sz="2400" dirty="0" smtClean="0"/>
              <a:t> </a:t>
            </a:r>
            <a:r>
              <a:rPr lang="ar-SA" sz="2400" dirty="0" smtClean="0">
                <a:hlinkClick r:id="rId10" tooltip="زمانی ئینگلیزی"/>
              </a:rPr>
              <a:t>ئینگلیزی</a:t>
            </a:r>
            <a:r>
              <a:rPr lang="ar-SA" sz="2400" dirty="0" smtClean="0"/>
              <a:t>،</a:t>
            </a:r>
            <a:r>
              <a:rPr lang="en-US" sz="2400" dirty="0" smtClean="0"/>
              <a:t> </a:t>
            </a:r>
            <a:r>
              <a:rPr lang="ar-SA" sz="2400" dirty="0" smtClean="0">
                <a:hlinkClick r:id="rId11" tooltip="زمانی ڕووسی"/>
              </a:rPr>
              <a:t>ڕووسی</a:t>
            </a:r>
            <a:r>
              <a:rPr lang="ar-SA" sz="2400" dirty="0" smtClean="0"/>
              <a:t>، زۆر بەباشی زانیوە</a:t>
            </a:r>
            <a:r>
              <a:rPr lang="en-US" sz="2400" dirty="0" smtClean="0"/>
              <a:t>.</a:t>
            </a:r>
          </a:p>
          <a:p>
            <a:pPr algn="r" rtl="1"/>
            <a:r>
              <a:rPr lang="ar-SA" sz="2400" dirty="0" smtClean="0"/>
              <a:t>کتێبێکی لەسەر ڕێزمانی کوردی نووسیوە کە تەنھا بەشێکی چاپکراوە و بەشەکانی دیکەی ھێشتا ھەر دەستنووس، فەرھەنگێکی بەکوردی و یەکێکی دیکەی کوردی - فەرەنسی ھەیە، ژمارەیەکی زۆری ڕووناکبیرانی کورد لە دەوری جەلادەت بەدرخان و گۆڤارەکانی کۆببوونەوە</a:t>
            </a:r>
            <a:r>
              <a:rPr lang="en-US" sz="2400" dirty="0" smtClean="0"/>
              <a:t>.</a:t>
            </a:r>
            <a:endParaRPr lang="en-US" sz="2400" dirty="0"/>
          </a:p>
        </p:txBody>
      </p:sp>
      <p:pic>
        <p:nvPicPr>
          <p:cNvPr id="3" name="Picture 2" descr="https://upload.wikimedia.org/wikipedia/commons/thumb/5/52/Bedir_Khan_brothers.jpg/220px-Bedir_Khan_brothers.jpg">
            <a:hlinkClick r:id="rId12"/>
          </p:cNvPr>
          <p:cNvPicPr/>
          <p:nvPr/>
        </p:nvPicPr>
        <p:blipFill>
          <a:blip r:embed="rId13"/>
          <a:srcRect/>
          <a:stretch>
            <a:fillRect/>
          </a:stretch>
        </p:blipFill>
        <p:spPr bwMode="auto">
          <a:xfrm>
            <a:off x="1447800" y="152400"/>
            <a:ext cx="4076700" cy="1981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428</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 ئةو طروث و بزوتنةوة ئةدةبيانةى كة رِؤليان هةبووة لة تازةكردنةوةى ئةدةبى كوردى ] </dc:title>
  <dc:creator>Taj for computers</dc:creator>
  <cp:lastModifiedBy>Taj for computers</cp:lastModifiedBy>
  <cp:revision>18</cp:revision>
  <dcterms:created xsi:type="dcterms:W3CDTF">2006-08-16T00:00:00Z</dcterms:created>
  <dcterms:modified xsi:type="dcterms:W3CDTF">2020-05-17T22:43:27Z</dcterms:modified>
</cp:coreProperties>
</file>