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9" r:id="rId4"/>
    <p:sldId id="256" r:id="rId5"/>
    <p:sldId id="261" r:id="rId6"/>
    <p:sldId id="262" r:id="rId7"/>
    <p:sldId id="263" r:id="rId8"/>
    <p:sldId id="264" r:id="rId9"/>
    <p:sldId id="272"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87" d="100"/>
          <a:sy n="87" d="100"/>
        </p:scale>
        <p:origin x="-145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382000" cy="4876800"/>
          </a:xfrm>
        </p:spPr>
        <p:txBody>
          <a:bodyPr>
            <a:normAutofit fontScale="92500"/>
          </a:bodyPr>
          <a:lstStyle/>
          <a:p>
            <a:pPr algn="ctr" rtl="1">
              <a:buNone/>
            </a:pPr>
            <a:r>
              <a:rPr lang="ar-IQ" dirty="0" smtClean="0"/>
              <a:t> </a:t>
            </a:r>
            <a:r>
              <a:rPr lang="ar-JO" b="1" dirty="0" smtClean="0">
                <a:solidFill>
                  <a:srgbClr val="FF0000"/>
                </a:solidFill>
              </a:rPr>
              <a:t>ئەوگروپ وبزووتنەوە ئەدەبیانەی كە ڕۆڵیان هەبووە لە ئەدەبی نوێ وهاوچەرخی كوردیدا :</a:t>
            </a:r>
            <a:endParaRPr lang="ar-IQ" b="1" dirty="0" smtClean="0">
              <a:solidFill>
                <a:srgbClr val="FF0000"/>
              </a:solidFill>
            </a:endParaRPr>
          </a:p>
          <a:p>
            <a:pPr algn="ctr" rtl="1">
              <a:buNone/>
            </a:pPr>
            <a:endParaRPr lang="en-US" sz="2800" b="1" dirty="0" smtClean="0">
              <a:solidFill>
                <a:srgbClr val="FF0000"/>
              </a:solidFill>
            </a:endParaRPr>
          </a:p>
          <a:p>
            <a:pPr algn="r" rtl="1">
              <a:buNone/>
            </a:pPr>
            <a:r>
              <a:rPr lang="ar-IQ" sz="2800" dirty="0" smtClean="0"/>
              <a:t>	</a:t>
            </a:r>
            <a:r>
              <a:rPr lang="ar-JO" sz="2800" dirty="0" smtClean="0"/>
              <a:t>لەئەنجامی كاریگەری ئەدەبی ڕۆژئاوا لەسەر ئەدەبی ڕۆژهەڵات بە گشتی و ئەدەبی كوردی لەڕێگەی ئەدەبی توركی و ئەدەبـی عەرەبیەوە چەند گۆڕانـكاریەك لەشیعری كـوردی ڕوویدا ئەوەبوو ئەدەب لە شێوازی تەقلیدی خۆی بەتایبەتی شیعر لەڕووی فۆرم و ناوەڕۆكەوە گۆڕانكاری بەسەرداهات كە دواتر لەبەرهەمی شاعیراندا ئـەم گۆڕانـكاریانە بەدیدەكران ئەم گـۆڕانكاریانە لە ڕێـگەی كۆمەڵێك گـروپ و بزوتنەوەی ئەدەبـی روویاندا كە توانیان ئەم ئەدەبە لە قۆناغێكەوە بۆ قۆناغێكی تر بگوازنەوە, كەلە خوارەوە هەندێكیان دەخەینەڕوو :-</a:t>
            </a:r>
            <a:endParaRPr lang="en-US" sz="2800" dirty="0" smtClean="0"/>
          </a:p>
          <a:p>
            <a:pPr algn="r" rtl="1">
              <a:buNone/>
            </a:pPr>
            <a:endParaRPr lang="ar-IQ" sz="3000" dirty="0" smtClean="0">
              <a:cs typeface="Ali_K_Alwand" pitchFamily="2" charset="-78"/>
            </a:endParaRP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229600" cy="6555641"/>
          </a:xfrm>
          <a:prstGeom prst="rect">
            <a:avLst/>
          </a:prstGeom>
        </p:spPr>
        <p:txBody>
          <a:bodyPr wrap="square">
            <a:spAutoFit/>
          </a:bodyPr>
          <a:lstStyle/>
          <a:p>
            <a:pPr algn="r" rtl="1"/>
            <a:r>
              <a:rPr lang="ar-JO" sz="2000" dirty="0" smtClean="0"/>
              <a:t>4-گەنجە كوردەكان چوارچێوەی ئەدەب دەشكێنن بە واتای تێكەڵ بوونیان بە ژیانی نوێ‌ بە تایبەتی لەسەرەتای سەدەی بیستەم ، واتە ژانری ئەدەبی دیكە دێنەوە بۆ دەربڕینی خۆیان وڕۆژنامەگەری و وتار بە هەموو جۆرەكانیەوە .</a:t>
            </a:r>
            <a:endParaRPr lang="ar-IQ" sz="2000" dirty="0" smtClean="0"/>
          </a:p>
          <a:p>
            <a:pPr algn="r" rtl="1"/>
            <a:endParaRPr lang="en-US" sz="2000" dirty="0" smtClean="0"/>
          </a:p>
          <a:p>
            <a:pPr algn="r" rtl="1"/>
            <a:r>
              <a:rPr lang="ar-JO" sz="2000" dirty="0" smtClean="0"/>
              <a:t>5-خاسیەتی بوونی كوردستانی بوونی ئەدەبەكەیان هەست دەكرێ‌ لە پێناو وڵاتێك دەنووسن ، كە ولاتەكەی كوردستان هەستی نەتەوایەتیان بەرزە . بۆ نموونە : لە ڕۆژنامەی كوردستان / میقداد مدحت  ئاماژەی بۆ ئەوە كردووە كە هەرجارێك  * 1000 * دانەی دەنێرێتە كوردستان بە خۆڕایی ، چۆن لە دیاربەكرەوە هاتووە ئەوهاش لە هەولێر ومەهاباد و هەموو كوردستان بە هەموو بەشەكانیەوە ، هەروەها گۆڤاری هاوار لە ساڵی 1930 لە دیمەشق نامەی ئافەرینی لە شاكر فتاح وعەلائەدین سەجادی لە عێڕاق و لە هەموو ناوچەكانی كوردستان شتی بۆ نێردراوە .</a:t>
            </a:r>
            <a:endParaRPr lang="ar-IQ" sz="2000" dirty="0" smtClean="0"/>
          </a:p>
          <a:p>
            <a:pPr algn="r" rtl="1"/>
            <a:endParaRPr lang="en-US" sz="2000" dirty="0" smtClean="0"/>
          </a:p>
          <a:p>
            <a:pPr algn="r" rtl="1"/>
            <a:r>
              <a:rPr lang="ar-JO" sz="2000" dirty="0" smtClean="0"/>
              <a:t>6-لە ئەنجامی دووركەوتنەوەیان لە وڵات و بینینی رۆمانسیانەیان بۆ كێشەی گەلەكەیان تێڕوانینێكی ڕۆمانسیانە بەسەر ئەدەبەكەیاندا زاڵبوو ، لە هەمان كاتدا بابەتی دوورە وڵاتی كە دیاردەیەكی نوێ‌ یە بەشێكی فراوانی  ئەدەبی ئەوانی داگیركردووە .ئەو دوورە ولاتیەی خۆی بە شێوەیەكی ناسیۆنالیسیەی بیربكاتەوە ، بابەتی دوورە وڵاتی داینەمۆیەكە بۆ بۆ خوڵقاندنی بیرێكی ناسیۆنالیستیانە بۆ ئەو گەنجە كوردانە .</a:t>
            </a:r>
            <a:endParaRPr lang="ar-IQ" sz="2000" dirty="0" smtClean="0"/>
          </a:p>
          <a:p>
            <a:pPr algn="r" rtl="1"/>
            <a:endParaRPr lang="en-US" sz="2000" dirty="0" smtClean="0"/>
          </a:p>
          <a:p>
            <a:pPr algn="r" rtl="1"/>
            <a:r>
              <a:rPr lang="ar-JO" sz="2000" dirty="0" smtClean="0"/>
              <a:t>7-ئەگەرچی ئەوان لەسەردەمی سمبولیزم وپەرناسیزم وفۆتۆریزم و دادایزم وسۆریالیزمدا سەریان هەڵداوە، بەڵام فریایی ئەوە نەكەوتوون كە هیچ یەكێك لەم رێبازانە بهێننە ناو ئەدەبی كوردییەوە . واتە لە ڕووی ڕێبازە ئەدەبیەكانەوە زۆرتر هەوڵیان داوە ڕیالیستی بن یان ڕۆمانسیەتێكی تێكەڵ بە بیری نەتەوەیی.</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914400" y="533400"/>
            <a:ext cx="756708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JO" sz="2800" b="1" dirty="0" smtClean="0">
                <a:solidFill>
                  <a:srgbClr val="FF0000"/>
                </a:solidFill>
              </a:rPr>
              <a:t>ئەوگروپ وبزووتنەوە ئەدەبیانەی كە ڕۆڵیان هەبووە لە ئەدەبی نوێ وهاوچەرخی كوردیدا :</a:t>
            </a:r>
            <a:endParaRPr lang="en-US" sz="2400" dirty="0" smtClean="0">
              <a:latin typeface="Calibri" pitchFamily="34" charset="0"/>
              <a:ea typeface="Times New Roman" pitchFamily="18" charset="0"/>
              <a:cs typeface="Ali_K_Samik" pitchFamily="2" charset="-78"/>
            </a:endParaRPr>
          </a:p>
          <a:p>
            <a:pPr algn="r" rtl="1">
              <a:lnSpc>
                <a:spcPct val="200000"/>
              </a:lnSpc>
              <a:buFont typeface="Arial" pitchFamily="34" charset="0"/>
              <a:buChar char="•"/>
            </a:pPr>
            <a:r>
              <a:rPr lang="ar-IQ" sz="2400" b="1" dirty="0" smtClean="0">
                <a:solidFill>
                  <a:srgbClr val="C00000"/>
                </a:solidFill>
                <a:latin typeface="Calibri" pitchFamily="34" charset="0"/>
                <a:ea typeface="Times New Roman" pitchFamily="18" charset="0"/>
                <a:cs typeface="+mj-cs"/>
              </a:rPr>
              <a:t> </a:t>
            </a:r>
            <a:r>
              <a:rPr lang="ar-IQ" sz="2800" b="1" dirty="0" smtClean="0">
                <a:solidFill>
                  <a:srgbClr val="C00000"/>
                </a:solidFill>
                <a:latin typeface="Calibri" pitchFamily="34" charset="0"/>
                <a:ea typeface="Times New Roman" pitchFamily="18" charset="0"/>
                <a:cs typeface="+mj-cs"/>
              </a:rPr>
              <a:t>•	گەنجە كوردەكان </a:t>
            </a:r>
          </a:p>
          <a:p>
            <a:pPr algn="r" rtl="1">
              <a:lnSpc>
                <a:spcPct val="200000"/>
              </a:lnSpc>
              <a:buFont typeface="Arial" pitchFamily="34" charset="0"/>
              <a:buChar char="•"/>
            </a:pPr>
            <a:r>
              <a:rPr lang="ar-IQ" sz="2800" b="1" dirty="0" smtClean="0">
                <a:solidFill>
                  <a:srgbClr val="C00000"/>
                </a:solidFill>
                <a:latin typeface="Calibri" pitchFamily="34" charset="0"/>
                <a:ea typeface="Times New Roman" pitchFamily="18" charset="0"/>
                <a:cs typeface="+mj-cs"/>
              </a:rPr>
              <a:t>•	قوتابخانەی دیمەشقی</a:t>
            </a:r>
          </a:p>
          <a:p>
            <a:pPr algn="r" rtl="1">
              <a:lnSpc>
                <a:spcPct val="200000"/>
              </a:lnSpc>
              <a:buFont typeface="Arial" pitchFamily="34" charset="0"/>
              <a:buChar char="•"/>
            </a:pPr>
            <a:r>
              <a:rPr lang="ar-IQ" sz="2800" b="1" dirty="0" smtClean="0">
                <a:solidFill>
                  <a:srgbClr val="C00000"/>
                </a:solidFill>
                <a:latin typeface="Calibri" pitchFamily="34" charset="0"/>
                <a:ea typeface="Times New Roman" pitchFamily="18" charset="0"/>
                <a:cs typeface="+mj-cs"/>
              </a:rPr>
              <a:t>•	گروپی كفری وكەركوك </a:t>
            </a:r>
          </a:p>
          <a:p>
            <a:pPr algn="r" rtl="1">
              <a:lnSpc>
                <a:spcPct val="200000"/>
              </a:lnSpc>
              <a:buFont typeface="Arial" pitchFamily="34" charset="0"/>
              <a:buChar char="•"/>
            </a:pPr>
            <a:r>
              <a:rPr lang="ar-IQ" sz="2800" b="1" dirty="0" smtClean="0">
                <a:solidFill>
                  <a:srgbClr val="C00000"/>
                </a:solidFill>
                <a:latin typeface="Calibri" pitchFamily="34" charset="0"/>
                <a:ea typeface="Times New Roman" pitchFamily="18" charset="0"/>
                <a:cs typeface="+mj-cs"/>
              </a:rPr>
              <a:t>•	جموجۆڵی ڕوانگە </a:t>
            </a:r>
          </a:p>
          <a:p>
            <a:pPr algn="r" rtl="1">
              <a:lnSpc>
                <a:spcPct val="200000"/>
              </a:lnSpc>
              <a:buFont typeface="Arial" pitchFamily="34" charset="0"/>
              <a:buChar char="•"/>
            </a:pPr>
            <a:r>
              <a:rPr lang="ar-IQ" sz="2800" b="1" dirty="0" smtClean="0">
                <a:solidFill>
                  <a:srgbClr val="C00000"/>
                </a:solidFill>
                <a:latin typeface="Calibri" pitchFamily="34" charset="0"/>
                <a:ea typeface="Times New Roman" pitchFamily="18" charset="0"/>
                <a:cs typeface="+mj-cs"/>
              </a:rPr>
              <a:t>•	گڕوپی هەولێر (تەلیعیەكان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457200"/>
            <a:ext cx="8305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endParaRPr lang="ar-JO" sz="2800" dirty="0" smtClean="0">
              <a:latin typeface="Calibri" pitchFamily="34" charset="0"/>
              <a:ea typeface="Times New Roman" pitchFamily="18" charset="0"/>
              <a:cs typeface="Ali_K_Samik" pitchFamily="2" charset="-78"/>
            </a:endParaRPr>
          </a:p>
          <a:p>
            <a:pPr algn="r" rtl="1">
              <a:buFont typeface="Wingdings" pitchFamily="2" charset="2"/>
              <a:buChar char="v"/>
            </a:pPr>
            <a:r>
              <a:rPr lang="ar-JO" sz="2800" dirty="0" smtClean="0">
                <a:latin typeface="Calibri" pitchFamily="34" charset="0"/>
                <a:ea typeface="Times New Roman" pitchFamily="18" charset="0"/>
                <a:cs typeface="+mj-cs"/>
              </a:rPr>
              <a:t>تەوەرەی یەكەم/ گەنجە كوردەكان </a:t>
            </a:r>
          </a:p>
          <a:p>
            <a:pPr algn="r" rtl="1">
              <a:buFont typeface="Wingdings" pitchFamily="2" charset="2"/>
              <a:buChar char="v"/>
            </a:pPr>
            <a:endParaRPr lang="ar-JO" sz="2800" dirty="0" smtClean="0">
              <a:latin typeface="Calibri" pitchFamily="34" charset="0"/>
              <a:ea typeface="Times New Roman" pitchFamily="18" charset="0"/>
              <a:cs typeface="+mj-cs"/>
            </a:endParaRPr>
          </a:p>
          <a:p>
            <a:pPr algn="r" rtl="1">
              <a:buFont typeface="Wingdings" pitchFamily="2" charset="2"/>
              <a:buChar char="v"/>
            </a:pPr>
            <a:r>
              <a:rPr lang="ar-JO" sz="2800" dirty="0" smtClean="0">
                <a:latin typeface="Calibri" pitchFamily="34" charset="0"/>
                <a:ea typeface="Times New Roman" pitchFamily="18" charset="0"/>
                <a:cs typeface="+mj-cs"/>
              </a:rPr>
              <a:t>كێ‌ بوون ئەو گەنجە كوردەكانە؟</a:t>
            </a:r>
          </a:p>
          <a:p>
            <a:pPr algn="r" rtl="1">
              <a:buFont typeface="Wingdings" pitchFamily="2" charset="2"/>
              <a:buChar char="v"/>
            </a:pPr>
            <a:endParaRPr lang="ar-JO" sz="2800" dirty="0" smtClean="0">
              <a:latin typeface="Calibri" pitchFamily="34" charset="0"/>
              <a:ea typeface="Times New Roman" pitchFamily="18" charset="0"/>
              <a:cs typeface="+mj-cs"/>
            </a:endParaRPr>
          </a:p>
          <a:p>
            <a:pPr algn="r" rtl="1">
              <a:buFont typeface="Wingdings" pitchFamily="2" charset="2"/>
              <a:buChar char="v"/>
            </a:pPr>
            <a:r>
              <a:rPr lang="ar-JO" sz="2800" dirty="0" smtClean="0">
                <a:latin typeface="Calibri" pitchFamily="34" charset="0"/>
                <a:ea typeface="Times New Roman" pitchFamily="18" charset="0"/>
                <a:cs typeface="+mj-cs"/>
              </a:rPr>
              <a:t>گرینگی شاری قاهیرە بۆ ئەدەب و رۆشنبیری كوردی</a:t>
            </a:r>
          </a:p>
          <a:p>
            <a:pPr algn="r" rtl="1">
              <a:buFont typeface="Wingdings" pitchFamily="2" charset="2"/>
              <a:buChar char="v"/>
            </a:pPr>
            <a:endParaRPr lang="ar-JO" sz="2800" dirty="0" smtClean="0">
              <a:latin typeface="Calibri" pitchFamily="34" charset="0"/>
              <a:ea typeface="Times New Roman" pitchFamily="18" charset="0"/>
              <a:cs typeface="+mj-cs"/>
            </a:endParaRPr>
          </a:p>
          <a:p>
            <a:pPr algn="r" rtl="1">
              <a:buFont typeface="Wingdings" pitchFamily="2" charset="2"/>
              <a:buChar char="v"/>
            </a:pPr>
            <a:r>
              <a:rPr lang="ar-JO" sz="2800" dirty="0" smtClean="0">
                <a:latin typeface="Calibri" pitchFamily="34" charset="0"/>
                <a:ea typeface="Times New Roman" pitchFamily="18" charset="0"/>
                <a:cs typeface="+mj-cs"/>
              </a:rPr>
              <a:t> گرنگی شاری ئەستەنبۆڵ بۆ ئەدەب و رۆشنبیری كوردی</a:t>
            </a:r>
          </a:p>
          <a:p>
            <a:pPr algn="r" rtl="1">
              <a:buFont typeface="Wingdings" pitchFamily="2" charset="2"/>
              <a:buChar char="v"/>
            </a:pPr>
            <a:endParaRPr lang="ar-JO" sz="2800" dirty="0" smtClean="0">
              <a:latin typeface="Calibri" pitchFamily="34" charset="0"/>
              <a:ea typeface="Times New Roman" pitchFamily="18" charset="0"/>
              <a:cs typeface="+mj-cs"/>
            </a:endParaRPr>
          </a:p>
          <a:p>
            <a:pPr algn="r" rtl="1">
              <a:buFont typeface="Wingdings" pitchFamily="2" charset="2"/>
              <a:buChar char="v"/>
            </a:pPr>
            <a:r>
              <a:rPr lang="ar-JO" sz="2800" dirty="0" smtClean="0">
                <a:latin typeface="Calibri" pitchFamily="34" charset="0"/>
                <a:ea typeface="Times New Roman" pitchFamily="18" charset="0"/>
                <a:cs typeface="+mj-cs"/>
              </a:rPr>
              <a:t>ئەو گەنجەكوردانە چیان كرد؟</a:t>
            </a:r>
          </a:p>
          <a:p>
            <a:pPr algn="r" rtl="1">
              <a:buFont typeface="Wingdings" pitchFamily="2" charset="2"/>
              <a:buChar char="v"/>
            </a:pPr>
            <a:endParaRPr lang="ar-JO" sz="2800" dirty="0" smtClean="0">
              <a:latin typeface="Calibri" pitchFamily="34" charset="0"/>
              <a:ea typeface="Times New Roman" pitchFamily="18" charset="0"/>
              <a:cs typeface="+mj-cs"/>
            </a:endParaRPr>
          </a:p>
          <a:p>
            <a:pPr algn="r" rtl="1">
              <a:buFont typeface="Wingdings" pitchFamily="2" charset="2"/>
              <a:buChar char="v"/>
            </a:pPr>
            <a:r>
              <a:rPr lang="ar-JO" sz="2800" dirty="0" smtClean="0">
                <a:latin typeface="Calibri" pitchFamily="34" charset="0"/>
                <a:ea typeface="Times New Roman" pitchFamily="18" charset="0"/>
                <a:cs typeface="+mj-cs"/>
              </a:rPr>
              <a:t> سیما دیارەكانی گروپی گەنجە كوردەكان</a:t>
            </a:r>
          </a:p>
          <a:p>
            <a:pPr algn="ctr" rtl="1"/>
            <a:endParaRPr lang="ar-JO" sz="2800" dirty="0" smtClean="0">
              <a:latin typeface="Calibri" pitchFamily="34" charset="0"/>
              <a:ea typeface="Times New Roman" pitchFamily="18" charset="0"/>
              <a:cs typeface="Ali_K_Samik" pitchFamily="2" charset="-78"/>
            </a:endParaRPr>
          </a:p>
          <a:p>
            <a:pPr algn="r" rtl="1"/>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34000"/>
          </a:xfrm>
        </p:spPr>
        <p:txBody>
          <a:bodyPr>
            <a:normAutofit fontScale="85000" lnSpcReduction="10000"/>
          </a:bodyPr>
          <a:lstStyle/>
          <a:p>
            <a:pPr algn="r">
              <a:buNone/>
            </a:pPr>
            <a:endParaRPr lang="en-GB" sz="3300" b="1" dirty="0" smtClean="0">
              <a:solidFill>
                <a:srgbClr val="C00000"/>
              </a:solidFill>
              <a:cs typeface="+mj-cs"/>
            </a:endParaRPr>
          </a:p>
          <a:p>
            <a:pPr algn="r">
              <a:buNone/>
            </a:pPr>
            <a:r>
              <a:rPr lang="ar-IQ" sz="3300" b="1" dirty="0" smtClean="0">
                <a:solidFill>
                  <a:srgbClr val="C00000"/>
                </a:solidFill>
                <a:cs typeface="+mj-cs"/>
              </a:rPr>
              <a:t>تەوەرەی یەكەم/ گەنجـە كوردەكان :</a:t>
            </a:r>
          </a:p>
          <a:p>
            <a:pPr algn="r">
              <a:buNone/>
            </a:pPr>
            <a:endParaRPr lang="ar-IQ" dirty="0" smtClean="0">
              <a:cs typeface="+mj-cs"/>
            </a:endParaRPr>
          </a:p>
          <a:p>
            <a:pPr algn="r">
              <a:buNone/>
            </a:pPr>
            <a:r>
              <a:rPr lang="ar-IQ" dirty="0" smtClean="0">
                <a:cs typeface="+mj-cs"/>
              </a:rPr>
              <a:t>زاراوەی گەنجەكان د. فەرهاد پیرباڵا كە لە هەردوو كتێبەكانی خۆیدا بەناوی (شیعری نوێی كوردی) و (گەنجەكوردەكان یەكەمین پرۆژەی مەعریفی كورد لە مێژوودا) زۆر بە تێروتەسەلی باسی گەنجەكوردەكان دەكات, كەئێمەش لەم تەوەرەیەدا بەشێكی زۆرمان لەم سەرچاوانە وەرگرتووە. د. فەرهاد پیرباڵ سەبارەت بەم زاراوەیە دەلێت بۆیەكەم جار لەلایەن د. عەبدەڵا جەودەت كەلەسەر وەزنی (توركە گەنجەكان) ناویان دەنێت. كەواتە ئەم زاراوەی لە زاراوەی گەنجە توركەكان وەرگیراوە. گەنجەتوركەكان 1908-1918 بەو گەنجە ڕۆشەنبیرە ئەوروپادیدانە دەوترا كە مەبەستیان تازەكردنەوەی سیستەمی سیاسی وڕۆشەنبیری توركیا بوو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09600" y="152400"/>
            <a:ext cx="78486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IQ" sz="2800" dirty="0" smtClean="0">
                <a:solidFill>
                  <a:srgbClr val="FF0000"/>
                </a:solidFill>
                <a:latin typeface="Calibri" pitchFamily="34" charset="0"/>
                <a:ea typeface="Times New Roman" pitchFamily="18" charset="0"/>
                <a:cs typeface="+mj-cs"/>
              </a:rPr>
              <a:t>كێ‌ بوون </a:t>
            </a:r>
            <a:r>
              <a:rPr lang="ar-KW" sz="2800" dirty="0" smtClean="0">
                <a:solidFill>
                  <a:srgbClr val="FF0000"/>
                </a:solidFill>
                <a:latin typeface="Calibri" pitchFamily="34" charset="0"/>
                <a:ea typeface="Times New Roman" pitchFamily="18" charset="0"/>
                <a:cs typeface="+mj-cs"/>
              </a:rPr>
              <a:t>ئه‌و</a:t>
            </a:r>
            <a:r>
              <a:rPr lang="ar-IQ" sz="2800" dirty="0" smtClean="0">
                <a:solidFill>
                  <a:srgbClr val="FF0000"/>
                </a:solidFill>
                <a:latin typeface="Calibri" pitchFamily="34" charset="0"/>
                <a:ea typeface="Times New Roman" pitchFamily="18" charset="0"/>
                <a:cs typeface="+mj-cs"/>
              </a:rPr>
              <a:t>گەنجەكوردەكانە؟</a:t>
            </a:r>
          </a:p>
          <a:p>
            <a:pPr lvl="0" algn="justLow" rtl="1" fontAlgn="base">
              <a:spcBef>
                <a:spcPct val="0"/>
              </a:spcBef>
              <a:spcAft>
                <a:spcPct val="0"/>
              </a:spcAft>
            </a:pPr>
            <a:endParaRPr lang="ar-IQ" sz="2000" dirty="0" smtClean="0">
              <a:solidFill>
                <a:srgbClr val="FF0000"/>
              </a:solidFill>
              <a:latin typeface="Calibri" pitchFamily="34" charset="0"/>
              <a:ea typeface="Times New Roman" pitchFamily="18" charset="0"/>
              <a:cs typeface="+mj-cs"/>
            </a:endParaRPr>
          </a:p>
          <a:p>
            <a:pPr lvl="0" algn="justLow" rtl="1" fontAlgn="base">
              <a:spcBef>
                <a:spcPct val="0"/>
              </a:spcBef>
              <a:spcAft>
                <a:spcPct val="0"/>
              </a:spcAft>
            </a:pPr>
            <a:r>
              <a:rPr lang="ar-IQ" sz="2000" dirty="0" smtClean="0">
                <a:latin typeface="Calibri" pitchFamily="34" charset="0"/>
                <a:ea typeface="Times New Roman" pitchFamily="18" charset="0"/>
                <a:cs typeface="+mj-cs"/>
              </a:rPr>
              <a:t>ئەو گەنجە كـوردانە لەسەرەتای سەدەی بیستەم كە بەشێـكی زۆر لە نووسەرو رووناكبیرانی كـورد دەگرێتەوە لە هەموو پارچەكانی كوردستانەوە روویان كردبووە شاری ئەستەنبۆڵ وەك </a:t>
            </a:r>
            <a:r>
              <a:rPr lang="ar-IQ" sz="2000" dirty="0" smtClean="0">
                <a:solidFill>
                  <a:srgbClr val="0070C0"/>
                </a:solidFill>
                <a:latin typeface="Calibri" pitchFamily="34" charset="0"/>
                <a:ea typeface="Times New Roman" pitchFamily="18" charset="0"/>
                <a:cs typeface="+mj-cs"/>
              </a:rPr>
              <a:t>محمد میهری و مستەفا شەوقی زادە  لە ڕۆژهەڵاتـی كـوردستانـەوە روویان لە شـاری ئەستـەنبـۆڵ كردبـوو</a:t>
            </a:r>
            <a:r>
              <a:rPr lang="ar-IQ" sz="2000" dirty="0" smtClean="0">
                <a:latin typeface="Calibri" pitchFamily="34" charset="0"/>
                <a:ea typeface="Times New Roman" pitchFamily="18" charset="0"/>
                <a:cs typeface="+mj-cs"/>
              </a:rPr>
              <a:t>, </a:t>
            </a:r>
            <a:r>
              <a:rPr lang="ar-IQ" sz="2000" dirty="0" smtClean="0">
                <a:solidFill>
                  <a:srgbClr val="FF0000"/>
                </a:solidFill>
                <a:latin typeface="Calibri" pitchFamily="34" charset="0"/>
                <a:ea typeface="Times New Roman" pitchFamily="18" charset="0"/>
                <a:cs typeface="+mj-cs"/>
              </a:rPr>
              <a:t>مەمـدوح سـلیم و خەلیل خەیالی و عەبدولا جەودەت و عەبدولرەحیم رەحمی هەكاری و برایانی بەدرخان ئەوانە لەباكووری كوردستانەوە </a:t>
            </a:r>
            <a:r>
              <a:rPr lang="ar-IQ" sz="2000" dirty="0" smtClean="0">
                <a:latin typeface="Calibri" pitchFamily="34" charset="0"/>
                <a:ea typeface="Times New Roman" pitchFamily="18" charset="0"/>
                <a:cs typeface="+mj-cs"/>
              </a:rPr>
              <a:t>روویان لە ئەستەنبۆڵ كردبوو ، </a:t>
            </a:r>
            <a:r>
              <a:rPr lang="ar-IQ" sz="2000" dirty="0" smtClean="0">
                <a:solidFill>
                  <a:srgbClr val="00B050"/>
                </a:solidFill>
                <a:latin typeface="Calibri" pitchFamily="34" charset="0"/>
                <a:ea typeface="Times New Roman" pitchFamily="18" charset="0"/>
                <a:cs typeface="+mj-cs"/>
              </a:rPr>
              <a:t>لەباشووریش ئیسماعیل حەقی بابان ، پیرەمێرد ، مستەفا پاشای یا موڵكی ، ئەمین زەكی بەگ ، مەعروف جیاوك  ، ئەمین فەیزی ، ژەنەراڵ شەریف پاشا ، زیوەر  </a:t>
            </a:r>
            <a:r>
              <a:rPr lang="ar-IQ" sz="2000" dirty="0" smtClean="0">
                <a:latin typeface="Calibri" pitchFamily="34" charset="0"/>
                <a:ea typeface="Times New Roman" pitchFamily="18" charset="0"/>
                <a:cs typeface="+mj-cs"/>
              </a:rPr>
              <a:t>. ئەمە جگە لە ناڵی و حاجی قادری كۆیی و شێخ ڕەزای تاڵەبانی كەزووتر پێش ئەوانە لە ئەستەمبۆڵا بوونە.</a:t>
            </a:r>
          </a:p>
          <a:p>
            <a:pPr lvl="0" algn="justLow" rtl="1" fontAlgn="base">
              <a:spcBef>
                <a:spcPct val="0"/>
              </a:spcBef>
              <a:spcAft>
                <a:spcPct val="0"/>
              </a:spcAft>
            </a:pPr>
            <a:r>
              <a:rPr lang="ar-IQ" sz="2000" dirty="0" smtClean="0">
                <a:latin typeface="Calibri" pitchFamily="34" charset="0"/>
                <a:ea typeface="Times New Roman" pitchFamily="18" charset="0"/>
                <a:cs typeface="+mj-cs"/>
              </a:rPr>
              <a:t>ئەو نووسەرو رووناكبیرە كـوردانە بەشی هەرە زۆریان بەخواستی خۆیان چوونەتە ئەستەنبۆڵ لەوێ‌ كەوتوونەتە ژێر كاریـگەری كلتـوری ناشیۆنالیستی توركەكان لەلایـەك و لەلایەكی تریشەوە كەوتوونەتە ژێـر كاریـگەری كلتـوری ئەروپـی بەتایبەتـی فەرەنسـی ئەمانە دەیانـویست دوورە ووڵات بوونـی خۆیان بـكەنە هۆكارێـك بۆ بوژاندنەوەی جموجۆڵی ناسیۆنالیستی و تازەكردنەوەی ئەدەب و كلتوری كوردی .</a:t>
            </a:r>
          </a:p>
          <a:p>
            <a:pPr lvl="0" algn="justLow" rtl="1" fontAlgn="base">
              <a:spcBef>
                <a:spcPct val="0"/>
              </a:spcBef>
              <a:spcAft>
                <a:spcPct val="0"/>
              </a:spcAft>
            </a:pPr>
            <a:r>
              <a:rPr lang="ar-IQ" sz="2000" dirty="0" smtClean="0">
                <a:latin typeface="Calibri" pitchFamily="34" charset="0"/>
                <a:ea typeface="Times New Roman" pitchFamily="18" charset="0"/>
                <a:cs typeface="+mj-cs"/>
              </a:rPr>
              <a:t>هەروەهـا بەشێكی دیـكەی گەنجە كوردەكان پەڕاگەندەی پایتەختەكانی ئەوروپا بوون بەتایبەتی  لەندەن وپاریس و جنێڤ هەروەها بەشێكی تریان لەشاری قاهیرە نیشتەجێبوون كە مەڵبەندێكی گرنگی ڕۆژهەڵاتە.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28600" y="76200"/>
            <a:ext cx="8610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IQ" sz="2400" b="1" dirty="0" smtClean="0">
                <a:solidFill>
                  <a:srgbClr val="FF0000"/>
                </a:solidFill>
                <a:latin typeface="Calibri" pitchFamily="34" charset="0"/>
                <a:ea typeface="Times New Roman" pitchFamily="18" charset="0"/>
                <a:cs typeface="+mj-cs"/>
              </a:rPr>
              <a:t>گرینگی شاری قاهیرە بۆ ئەدەب و رۆشنبیری كوردی:</a:t>
            </a:r>
          </a:p>
          <a:p>
            <a:pPr lvl="0" algn="justLow" rtl="1" fontAlgn="base">
              <a:spcBef>
                <a:spcPct val="0"/>
              </a:spcBef>
              <a:spcAft>
                <a:spcPct val="0"/>
              </a:spcAft>
            </a:pPr>
            <a:endParaRPr lang="ar-IQ" sz="2400" b="1" dirty="0" smtClean="0">
              <a:solidFill>
                <a:srgbClr val="FF0000"/>
              </a:solidFill>
              <a:latin typeface="Calibri" pitchFamily="34" charset="0"/>
              <a:ea typeface="Times New Roman" pitchFamily="18" charset="0"/>
              <a:cs typeface="+mj-cs"/>
            </a:endParaRPr>
          </a:p>
          <a:p>
            <a:pPr lvl="0" algn="justLow" rtl="1" fontAlgn="base">
              <a:spcBef>
                <a:spcPct val="0"/>
              </a:spcBef>
              <a:spcAft>
                <a:spcPct val="0"/>
              </a:spcAft>
            </a:pPr>
            <a:r>
              <a:rPr lang="ar-IQ" dirty="0" smtClean="0">
                <a:latin typeface="Calibri" pitchFamily="34" charset="0"/>
                <a:ea typeface="Times New Roman" pitchFamily="18" charset="0"/>
                <a:cs typeface="+mj-cs"/>
              </a:rPr>
              <a:t>1.یەكەمین رۆژنامەی كوردی (كوردستان) لە دەرەوەی وڵات لە وڵاتی میسر لە ساڵی 1898 لەلایەن میر میقداد مدحەت بەدرخانەوە دەرچوو. میر مقداد مدحت بدر خان ئەو كاتەی كە لە قاهرە بوو پەیوەندیەكی باشی هەبوو بەو قوتابیە كوردانەی كە لە زانكۆی ئەزهەر دەیانخوێند. </a:t>
            </a:r>
          </a:p>
          <a:p>
            <a:pPr lvl="0" algn="justLow" rtl="1" fontAlgn="base">
              <a:spcBef>
                <a:spcPct val="0"/>
              </a:spcBef>
              <a:spcAft>
                <a:spcPct val="0"/>
              </a:spcAft>
            </a:pPr>
            <a:r>
              <a:rPr lang="ar-IQ" dirty="0" smtClean="0">
                <a:latin typeface="Calibri" pitchFamily="34" charset="0"/>
                <a:ea typeface="Times New Roman" pitchFamily="18" charset="0"/>
                <a:cs typeface="+mj-cs"/>
              </a:rPr>
              <a:t>2.ولاتی میسر لە كۆنەوە ناسراو بە دایكی دونیا تەنانەت ئەمرۆش كە سەدەی بیست و یەكەمە باوەشی بۆ زۆربەی رۆشنبیرو ئەدیب و  هونەرمەنەدان كردۆتەوە بۆتە پێگەی هەنگاو ننانیان بەرەو سەركەوتن و بە جیهانبوونی.</a:t>
            </a:r>
          </a:p>
          <a:p>
            <a:pPr lvl="0" algn="justLow" rtl="1" fontAlgn="base">
              <a:spcBef>
                <a:spcPct val="0"/>
              </a:spcBef>
              <a:spcAft>
                <a:spcPct val="0"/>
              </a:spcAft>
            </a:pPr>
            <a:r>
              <a:rPr lang="ar-IQ" dirty="0" smtClean="0">
                <a:latin typeface="Calibri" pitchFamily="34" charset="0"/>
                <a:ea typeface="Times New Roman" pitchFamily="18" charset="0"/>
                <a:cs typeface="+mj-cs"/>
              </a:rPr>
              <a:t>3.ئەو شالاوە داگیركاریانەی كە میسری گرتوەتەوە, بۆ نمونە : داگیر كردنی میسر لە لایەن فرنسا وە لە سالی 1798-1881 شوێنەوارێكی گرنگی بە جێ‌ هێشت وای كرد كە ئەم ولاتە پەیوەندی لە گەل شارستانیەتی نوێی ئەوروپا پەیدا  بكات لە گەل سوپای فەرەنسی ژمارەیەك زاناو پسپۆر لە بواری زانستی و هونەری لە گەلدابوو هەروەها بۆ یەكەم جار فەرەنسیەكان چاپخانەیان هێنایە مصر دوو رۆژنامەیان دەركرد 0 پاشان لە سالی 1882 بریتانیا میسری داگیر كرد تاكو شەری یەكەمی جیهانی ساڵی 1914 لە میسر مانەوە 0</a:t>
            </a:r>
          </a:p>
          <a:p>
            <a:pPr lvl="0" algn="justLow" rtl="1" fontAlgn="base">
              <a:spcBef>
                <a:spcPct val="0"/>
              </a:spcBef>
              <a:spcAft>
                <a:spcPct val="0"/>
              </a:spcAft>
            </a:pPr>
            <a:r>
              <a:rPr lang="ar-IQ" dirty="0" smtClean="0">
                <a:latin typeface="Calibri" pitchFamily="34" charset="0"/>
                <a:ea typeface="Times New Roman" pitchFamily="18" charset="0"/>
                <a:cs typeface="+mj-cs"/>
              </a:rPr>
              <a:t>4.میسر لەبەر ئەوەی شوێنێكی ستراتیژی هەیە كەونۆتە هاتو چۆی نێوان هەر سێ‌ كیشوەری ئاسیاو ئەوروپاو ئەفریقا وە ئەو كاتەی ئنگلیزەكان لە میسر بوون دەرگایان والاكرد بۆ هەموو نەیارانی سلگان عبداحمید رێگەیان دەدا  كە مصر بكەنە پێگەی كارو چالاكیەكانی خۆیان.</a:t>
            </a:r>
          </a:p>
          <a:p>
            <a:pPr lvl="0" algn="justLow" rtl="1" fontAlgn="base">
              <a:spcBef>
                <a:spcPct val="0"/>
              </a:spcBef>
              <a:spcAft>
                <a:spcPct val="0"/>
              </a:spcAft>
            </a:pPr>
            <a:r>
              <a:rPr lang="ar-IQ" dirty="0" smtClean="0">
                <a:latin typeface="Calibri" pitchFamily="34" charset="0"/>
                <a:ea typeface="Times New Roman" pitchFamily="18" charset="0"/>
                <a:cs typeface="+mj-cs"/>
              </a:rPr>
              <a:t>5.شاری قاهیرە پایتەختێك بوو دوور بوو لە دەسەڵاتی ڕژێمەكان وەئازادی زۆری تێدا بوو . ئەم شارە ببووە شوێنێكی گرنگ بۆ كۆبوونەوەو خەلاتی كۆمەلەی (( توركەكاتی لاو ))  كە دوژمنی هەرە گەورەی سلگان عبداحمید بوون یەكێك لەو كارانەی توركانی لاو بریتی بوو لە بلاوكردنەوەی رۆژنامەی كوردستان بۆ نموونە: رۆژنامەیەكیان بلاوكردەوە بە ناوی اجتهاد كە دكتۆر عبدالله جودت كورد بەرێوەی دەبرد یان دەری دەكرد ئەندامێكی كارای توركمانی لاو بوو دەستەی دامەزرێنەری توركانی لاو بوو 0</a:t>
            </a:r>
          </a:p>
          <a:p>
            <a:pPr lvl="0" algn="justLow" rtl="1" fontAlgn="base">
              <a:spcBef>
                <a:spcPct val="0"/>
              </a:spcBef>
              <a:spcAft>
                <a:spcPct val="0"/>
              </a:spcAft>
            </a:pPr>
            <a:r>
              <a:rPr lang="ar-IQ" dirty="0" smtClean="0">
                <a:latin typeface="Calibri" pitchFamily="34" charset="0"/>
                <a:ea typeface="Times New Roman" pitchFamily="18" charset="0"/>
                <a:cs typeface="+mj-cs"/>
              </a:rPr>
              <a:t>ئەمانە هەموو هۆكاربوون بۆ دەرخستنی گرینگی وڵاتی میسر و ببێتە هۆی ئەوەی كە یەكەمین رۆژنامەی كوردی  لە قاهرە دەربچێت 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62000" y="685800"/>
            <a:ext cx="8001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JO" sz="3200" b="1" dirty="0" smtClean="0">
                <a:solidFill>
                  <a:srgbClr val="FF0000"/>
                </a:solidFill>
              </a:rPr>
              <a:t>گرنگی شاری ئەستەنبۆڵ بۆ ئەدەب و رۆشنبیری كوردی</a:t>
            </a:r>
            <a:endParaRPr lang="ar-IQ" sz="3200" b="1" dirty="0" smtClean="0">
              <a:solidFill>
                <a:srgbClr val="FF0000"/>
              </a:solidFill>
            </a:endParaRPr>
          </a:p>
          <a:p>
            <a:pPr algn="r" rtl="1"/>
            <a:endParaRPr lang="en-US" sz="3200" b="1" dirty="0" smtClean="0">
              <a:solidFill>
                <a:srgbClr val="FF0000"/>
              </a:solidFill>
            </a:endParaRPr>
          </a:p>
          <a:p>
            <a:pPr algn="r" rtl="1"/>
            <a:r>
              <a:rPr lang="ar-JO" sz="2400" dirty="0" smtClean="0"/>
              <a:t>1- ئەستەنبۆڵ وەك قاهیرە لەو سەردەمی عوسمانی دا (1453-1908) ببوە مەڵبەندێكی رۆشنبیری كە نووسەرو رۆشنبیران نەك تەنیا كـورد بەڵـكو رۆشنبیرو نووسەرانـی زۆربـەی میللەتانـی وەك  عـەرەب ، ئەرمەن ، بولگار و فارس... هتد  تێدا كۆببونەوە .</a:t>
            </a:r>
            <a:endParaRPr lang="ar-IQ" sz="2400" dirty="0" smtClean="0"/>
          </a:p>
          <a:p>
            <a:pPr algn="r" rtl="1"/>
            <a:endParaRPr lang="en-US" sz="2400" dirty="0" smtClean="0"/>
          </a:p>
          <a:p>
            <a:pPr algn="r" rtl="1"/>
            <a:r>
              <a:rPr lang="ar-JO" sz="2400" dirty="0" smtClean="0"/>
              <a:t>2- ئاڵوگۆڕی كلتوری فراوانـی تێدا ئەنجام دەدرا ئەستەنبـۆڵ ئەو پایتەختە فرە كلتوریە بوو كە ببوە پردێـك كلتوری ئەوروپای بە دنیای میللەتانی رۆژهەلاتەوە بەستووە.</a:t>
            </a:r>
            <a:endParaRPr lang="ar-IQ" sz="2400" dirty="0" smtClean="0"/>
          </a:p>
          <a:p>
            <a:pPr algn="r" rtl="1"/>
            <a:endParaRPr lang="en-US" sz="2400" dirty="0" smtClean="0"/>
          </a:p>
          <a:p>
            <a:pPr algn="r" rtl="1"/>
            <a:r>
              <a:rPr lang="ar-JO" sz="2400" dirty="0" smtClean="0"/>
              <a:t>3-  ئەستەمبۆڵ ببوە پێگەی حەسانەوەی زۆرێك لە شاعیرو نووسەرە ناودارەكانی كورد, لەوانە (نالی, حاجی قادری كۆیی, پیرەمێرد, ڕەفیق حلمی, موحەمەد ئەمین زەكی ...هتد).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85800" y="457200"/>
            <a:ext cx="80010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JO" sz="2800" b="1" dirty="0" smtClean="0">
                <a:solidFill>
                  <a:srgbClr val="FF0000"/>
                </a:solidFill>
              </a:rPr>
              <a:t>ئەو گەنجەكوردانە چیان كرد؟</a:t>
            </a:r>
            <a:endParaRPr lang="en-US" sz="2800" b="1" dirty="0" smtClean="0">
              <a:solidFill>
                <a:srgbClr val="FF0000"/>
              </a:solidFill>
            </a:endParaRPr>
          </a:p>
          <a:p>
            <a:pPr algn="r" rtl="1"/>
            <a:r>
              <a:rPr lang="ar-JO" sz="2400" dirty="0" smtClean="0"/>
              <a:t>بەشێوەیەكی گشتی لەسەردەستی ئەو نووسەرو رۆشنبیرە كوردانەبوو كە  بیری نووسین ، بیرو نەتەوایەتی ، بیری كوردپەروەری تێكەڵ بە ئەدەب بوون ، واتا بیری نوێ‌ تێكەڵ بە نووسین بوو . چەمكی تازە لەبارەی سیاسەت و ژیان و ئەدەب و شارستانیەت هاتنە ئاراوە كۆمەڵێك تیگەیشتنی هاوچەرخ و بیرو باوەڕی تازە سەریان هەڵـدا. وە گەنجە كوردەكانیش یەكەمین نەوەی كوردن لە كە دوورە وڵاتیان وەك پڕۆژەیەكی معریفی بەكارهێناوە ، یەكەمین هەنگاوی ئەم ستراتیژیەتەیان دەگەرشێتەوە بۆ بڵاوكردنەوەی یەكەمین ڕۆژنامەی كوردی (كوردستان / 1898) ، پاشانیش لە ماوەی 1900 – 1923 دامەزراندنی چەندین ڕێكخراوی سیاسی و پیشەیی و كۆمەڵە وكردنەوەی خوێندنگە كوردییەكان بوو .</a:t>
            </a:r>
            <a:endParaRPr lang="en-US" sz="2400" dirty="0" smtClean="0"/>
          </a:p>
          <a:p>
            <a:pPr algn="r" rtl="1"/>
            <a:r>
              <a:rPr lang="ar-JO" sz="2400" dirty="0" smtClean="0"/>
              <a:t>ئەو ڕوناكبیرونووسەرانە لە ساڵی 1923 بەو لاوە واتا دوای قەدەغەكردنی زمان وكلتوری كوردی و ڕاوەدوونانی ڕوناكبیروڕۆشەنبیرانی كورد لەلایەن ڕژێمی توركیاوە پەیتاپەیتا ڕووناكبیرە كوردەكان گەڕانەوە كوردستان ، لەوانەش ( پیرە مێرد / كە دوای 25 ساڵ لە غوربەت گەڕایەوە كوردستان ) هەروەها ( حوسێن حوزنی موكریان ، ڕەفیق حیلمی ، ئەمین زەكی بەگ ، زێوەر ، ... هتد ) هەموویان لە كاتی جۆراوجۆردا گەڕانەوە كوردستان .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609600" y="533400"/>
            <a:ext cx="8382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JO" sz="2800" b="1" dirty="0" smtClean="0">
                <a:solidFill>
                  <a:srgbClr val="FF0000"/>
                </a:solidFill>
              </a:rPr>
              <a:t>سیما دیارەكانی گروپی گەنجە كوردەكان لەم خاڵانە دەردەكەوێت :</a:t>
            </a:r>
            <a:endParaRPr lang="en-US" sz="2800" b="1" dirty="0" smtClean="0">
              <a:solidFill>
                <a:srgbClr val="FF0000"/>
              </a:solidFill>
            </a:endParaRPr>
          </a:p>
          <a:p>
            <a:pPr algn="r" rtl="1"/>
            <a:r>
              <a:rPr lang="ar-JO" sz="2000" dirty="0" smtClean="0"/>
              <a:t>1-ئەو گەنجە كوردانە یەكەمین پردن لە نێوان كوردستان وڕۆژئاوا ، واتە بۆ یەكەمین جار هەوڵیان داوە كە كلتوری ڕۆژئاوە  سیستەمی ڕۆشەنبیری وسیاسی وئەدەبی / پێش سەدەی بیستەمین  بگەیەنە كوردستان و بەخەڵكی كوردی بناسێنن ، ئەمەش بێگومان لە ڕێگەی جموجۆڵی ڕۆژنامەگەری وچالاكیەڕێكخراوەیی و ڕۆشەنبیرەكانە وە بووە .</a:t>
            </a:r>
            <a:endParaRPr lang="ar-IQ" sz="2000" dirty="0" smtClean="0"/>
          </a:p>
          <a:p>
            <a:pPr algn="r" rtl="1"/>
            <a:endParaRPr lang="en-US" sz="2000" dirty="0" smtClean="0"/>
          </a:p>
          <a:p>
            <a:pPr algn="r" rtl="1"/>
            <a:r>
              <a:rPr lang="ar-JO" sz="2000" dirty="0" smtClean="0"/>
              <a:t>2-گەنجە كوردەكان بەپێچەوانەی نووسەر و شاعیرانی كلاسیك كەلەكلتورێكی ئایینیەوە بیروباوەڕیان وەرگرتووە, بەڵام زۆربەی ئەو گەنجەكوردانەی ئەستەمبۆڵا نەك هەر لایەنگری ڕەوتی عەلمانی بوون بەڵكو ماركسی بوون, هەرچی گەنجەكوردەكانی ئۆروپاشە لە سەرچاوەی كەلتوور و بیروباوەڕی رۆژئاوایی ڕەگ و ڕیشەو باوەڕی خۆیان وەرگرتبوو.پێش ئەو گەنجە كوردانە ، كورد هیچ دانووستانێكی ڕۆشەنبیری ئەو تۆی نەبووە لەگەڵ ئەوروپا .</a:t>
            </a:r>
            <a:endParaRPr lang="ar-IQ" sz="2000" dirty="0" smtClean="0"/>
          </a:p>
          <a:p>
            <a:pPr algn="r" rtl="1"/>
            <a:endParaRPr lang="en-US" sz="2000" dirty="0" smtClean="0"/>
          </a:p>
          <a:p>
            <a:pPr algn="r" rtl="1"/>
            <a:r>
              <a:rPr lang="ar-JO" sz="2000" dirty="0" smtClean="0"/>
              <a:t>3-ئەو نووسەرە گەنجە ڕۆشەنبیرانە توانیان ( فكر وئەدەب ) ئاوێتە بكەن بە هەموو جۆرەكانیەوە ، وەك : فكری سیاسی وفكری كۆمەڵایەتی وفكری بەرگریكردن لە ئافرەت و... هتد . چونكە لە سەردەمی كۆندا  نووسەران زۆرتر تەنها فكری ئایینی و عەشق بە هەردووجۆرەكەیەوە بابەتی دەربڕینیان بوو ، هەروەك چۆن لای نالی وهاوڕێكانی/ تصوف ، لای مەلای جەزیری ومەولانا خالید / مەلایەتی بووە .</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1315</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 ئةو طروث و بزوتنةوة ئةدةبيانةى كة رِؤليان هةبووة لة تازةكردنةوةى ئةدةبى كوردى ] </dc:title>
  <dc:creator>Taj for computers</dc:creator>
  <cp:lastModifiedBy>Lenovo</cp:lastModifiedBy>
  <cp:revision>13</cp:revision>
  <dcterms:created xsi:type="dcterms:W3CDTF">2006-08-16T00:00:00Z</dcterms:created>
  <dcterms:modified xsi:type="dcterms:W3CDTF">2024-01-22T08:36:15Z</dcterms:modified>
</cp:coreProperties>
</file>