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  <p:sldMasterId id="2147483672" r:id="rId2"/>
  </p:sldMasterIdLst>
  <p:sldIdLst>
    <p:sldId id="256" r:id="rId3"/>
    <p:sldId id="280" r:id="rId4"/>
    <p:sldId id="281" r:id="rId5"/>
    <p:sldId id="257" r:id="rId6"/>
    <p:sldId id="261" r:id="rId7"/>
    <p:sldId id="260" r:id="rId8"/>
    <p:sldId id="259" r:id="rId9"/>
    <p:sldId id="258" r:id="rId10"/>
    <p:sldId id="270" r:id="rId11"/>
    <p:sldId id="271" r:id="rId12"/>
    <p:sldId id="278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90" d="100"/>
          <a:sy n="90" d="100"/>
        </p:scale>
        <p:origin x="-139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39020-5918-48A6-A110-C5356F517522}" type="datetimeFigureOut">
              <a:rPr lang="ar-SA" smtClean="0"/>
              <a:t>29/08/1445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E22EC-3A0A-4F46-BDCB-629F82C8D02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39020-5918-48A6-A110-C5356F517522}" type="datetimeFigureOut">
              <a:rPr lang="ar-SA" smtClean="0"/>
              <a:t>29/08/1445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E22EC-3A0A-4F46-BDCB-629F82C8D02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39020-5918-48A6-A110-C5356F517522}" type="datetimeFigureOut">
              <a:rPr lang="ar-SA" smtClean="0"/>
              <a:t>29/08/1445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E22EC-3A0A-4F46-BDCB-629F82C8D02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0940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22769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741306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887371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849125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439321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700489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9575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39020-5918-48A6-A110-C5356F517522}" type="datetimeFigureOut">
              <a:rPr lang="ar-SA" smtClean="0"/>
              <a:t>29/08/1445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E22EC-3A0A-4F46-BDCB-629F82C8D02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1249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00955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444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39020-5918-48A6-A110-C5356F517522}" type="datetimeFigureOut">
              <a:rPr lang="ar-SA" smtClean="0"/>
              <a:t>29/08/1445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E22EC-3A0A-4F46-BDCB-629F82C8D02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39020-5918-48A6-A110-C5356F517522}" type="datetimeFigureOut">
              <a:rPr lang="ar-SA" smtClean="0"/>
              <a:t>29/08/1445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E22EC-3A0A-4F46-BDCB-629F82C8D02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39020-5918-48A6-A110-C5356F517522}" type="datetimeFigureOut">
              <a:rPr lang="ar-SA" smtClean="0"/>
              <a:t>29/08/1445</a:t>
            </a:fld>
            <a:endParaRPr lang="ar-S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E22EC-3A0A-4F46-BDCB-629F82C8D02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39020-5918-48A6-A110-C5356F517522}" type="datetimeFigureOut">
              <a:rPr lang="ar-SA" smtClean="0"/>
              <a:t>29/08/1445</a:t>
            </a:fld>
            <a:endParaRPr lang="ar-S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E22EC-3A0A-4F46-BDCB-629F82C8D02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39020-5918-48A6-A110-C5356F517522}" type="datetimeFigureOut">
              <a:rPr lang="ar-SA" smtClean="0"/>
              <a:t>29/08/1445</a:t>
            </a:fld>
            <a:endParaRPr lang="ar-S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E22EC-3A0A-4F46-BDCB-629F82C8D02F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39020-5918-48A6-A110-C5356F517522}" type="datetimeFigureOut">
              <a:rPr lang="ar-SA" smtClean="0"/>
              <a:t>29/08/1445</a:t>
            </a:fld>
            <a:endParaRPr lang="ar-S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6E22EC-3A0A-4F46-BDCB-629F82C8D02F}" type="slidenum">
              <a:rPr lang="ar-SA" smtClean="0"/>
              <a:t>‹#›</a:t>
            </a:fld>
            <a:endParaRPr lang="ar-S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 smtClean="0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439020-5918-48A6-A110-C5356F517522}" type="datetimeFigureOut">
              <a:rPr lang="ar-SA" smtClean="0"/>
              <a:t>29/08/1445</a:t>
            </a:fld>
            <a:endParaRPr lang="ar-S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36E22EC-3A0A-4F46-BDCB-629F82C8D02F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436E22EC-3A0A-4F46-BDCB-629F82C8D02F}" type="slidenum">
              <a:rPr lang="ar-SA" smtClean="0"/>
              <a:t>‹#›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ar-S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C8439020-5918-48A6-A110-C5356F517522}" type="datetimeFigureOut">
              <a:rPr lang="ar-SA" smtClean="0"/>
              <a:t>29/08/1445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1D8BD707-D9CF-40AE-B4C6-C98DA3205C09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3/9/2024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rtl="0"/>
            <a:fld id="{B6F15528-21DE-4FAA-801E-634DDDAF4B2B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rtl="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94591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9552" y="1412776"/>
            <a:ext cx="7543800" cy="2593975"/>
          </a:xfrm>
        </p:spPr>
        <p:txBody>
          <a:bodyPr/>
          <a:lstStyle/>
          <a:p>
            <a:pPr algn="ctr"/>
            <a:r>
              <a:rPr lang="ar-IQ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ئەدەبی منداڵان و رۆشەنبیری کۆمەڵگا</a:t>
            </a:r>
            <a:endParaRPr lang="ar-SA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5921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984987" y="1472009"/>
            <a:ext cx="7128792" cy="258532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342900" indent="-342900">
              <a:buFont typeface="Wingdings" panose="05000000000000000000" pitchFamily="2" charset="2"/>
              <a:buChar char="v"/>
            </a:pPr>
            <a:r>
              <a:rPr lang="ar-SA" sz="2400" b="1" u="sng" dirty="0" smtClean="0"/>
              <a:t>شەشەم</a:t>
            </a:r>
            <a:r>
              <a:rPr lang="ar-SA" sz="2400" b="1" u="sng" dirty="0"/>
              <a:t>: ئامانجە تەندروستی و جەستەییەکان</a:t>
            </a:r>
            <a:r>
              <a:rPr lang="ar-SA" sz="2400" dirty="0"/>
              <a:t>: </a:t>
            </a:r>
            <a:endParaRPr lang="ar-IQ" sz="2400" dirty="0" smtClean="0"/>
          </a:p>
          <a:p>
            <a:endParaRPr lang="ar-IQ" sz="24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ar-SA" sz="2400" dirty="0" smtClean="0"/>
              <a:t>.</a:t>
            </a:r>
            <a:r>
              <a:rPr lang="ar-SA" sz="2400" dirty="0"/>
              <a:t>پەرەپێدانی </a:t>
            </a:r>
            <a:r>
              <a:rPr lang="ar-SA" sz="2400" dirty="0" smtClean="0"/>
              <a:t>خوو</a:t>
            </a:r>
            <a:r>
              <a:rPr lang="ar-IQ" sz="2400" dirty="0" smtClean="0"/>
              <a:t>نەریت</a:t>
            </a:r>
            <a:r>
              <a:rPr lang="ar-SA" sz="2400" dirty="0" smtClean="0"/>
              <a:t>ی </a:t>
            </a:r>
            <a:r>
              <a:rPr lang="ar-SA" sz="2400" dirty="0"/>
              <a:t>پاکوخاوێنی و گرنگیدان بە دەرکەوتنی جوان</a:t>
            </a:r>
            <a:r>
              <a:rPr lang="ar-SA" sz="2400" dirty="0" smtClean="0"/>
              <a:t>.</a:t>
            </a:r>
            <a:endParaRPr lang="ar-IQ" sz="2400" dirty="0" smtClean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ar-SA" sz="2400" dirty="0" smtClean="0"/>
              <a:t>پاراستنی </a:t>
            </a:r>
            <a:r>
              <a:rPr lang="ar-SA" sz="2400" dirty="0"/>
              <a:t>تەندروستی بە جێبەجێکردنی ڕێنماییە </a:t>
            </a:r>
            <a:r>
              <a:rPr lang="ar-SA" sz="2400" dirty="0" smtClean="0"/>
              <a:t>تەندروستییە</a:t>
            </a:r>
            <a:r>
              <a:rPr lang="ar-IQ" sz="2400" dirty="0" smtClean="0"/>
              <a:t>کان.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ar-SA" sz="2400" dirty="0" smtClean="0"/>
              <a:t>پەرە </a:t>
            </a:r>
            <a:r>
              <a:rPr lang="ar-IQ" sz="2400" dirty="0" smtClean="0"/>
              <a:t>بە نەریتی </a:t>
            </a:r>
            <a:r>
              <a:rPr lang="ar-SA" sz="2400" dirty="0" smtClean="0"/>
              <a:t>خواردن </a:t>
            </a:r>
            <a:r>
              <a:rPr lang="ar-SA" sz="2400" dirty="0"/>
              <a:t>و خواردنەوە و وەرزشکردن </a:t>
            </a:r>
            <a:r>
              <a:rPr lang="ar-SA" sz="2400" dirty="0" smtClean="0"/>
              <a:t>بد</a:t>
            </a:r>
            <a:r>
              <a:rPr lang="ar-IQ" sz="2400" dirty="0" smtClean="0"/>
              <a:t>ات</a:t>
            </a:r>
            <a:r>
              <a:rPr lang="ar-SA" sz="2400" dirty="0" smtClean="0"/>
              <a:t>.</a:t>
            </a:r>
          </a:p>
          <a:p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306209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9552" y="476672"/>
            <a:ext cx="7704856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ar-IQ" sz="2000" b="1" u="sng" dirty="0" smtClean="0"/>
              <a:t>حەوتەم: لایەنی </a:t>
            </a:r>
            <a:r>
              <a:rPr lang="ar-IQ" sz="2000" b="1" u="sng" dirty="0"/>
              <a:t>جوان ناسی (ئیستاتیکا):</a:t>
            </a:r>
          </a:p>
          <a:p>
            <a:r>
              <a:rPr lang="ar-IQ" dirty="0" smtClean="0"/>
              <a:t>١-پێشکەش </a:t>
            </a:r>
            <a:r>
              <a:rPr lang="ar-IQ" dirty="0"/>
              <a:t>کردنی وێنەیەکی خەیاڵی جوان کە منداڵ ئارەزووی دەکات.</a:t>
            </a:r>
          </a:p>
          <a:p>
            <a:r>
              <a:rPr lang="ar-IQ" dirty="0" smtClean="0"/>
              <a:t>٢-پێشکەش </a:t>
            </a:r>
            <a:r>
              <a:rPr lang="ar-IQ" dirty="0"/>
              <a:t>کردنی وێنەیەکی واقعیی جوان کە باس لە لایەنەکانی ژیان </a:t>
            </a:r>
            <a:r>
              <a:rPr lang="ar-IQ" dirty="0" smtClean="0"/>
              <a:t>بکات.</a:t>
            </a:r>
          </a:p>
          <a:p>
            <a:r>
              <a:rPr lang="ar-IQ" dirty="0" smtClean="0"/>
              <a:t>٣- پێشکەش </a:t>
            </a:r>
            <a:r>
              <a:rPr lang="ar-IQ" dirty="0"/>
              <a:t>کردنی شێوازێکی زمانەوانی جوان.</a:t>
            </a:r>
          </a:p>
          <a:p>
            <a:r>
              <a:rPr lang="ar-IQ" dirty="0" smtClean="0"/>
              <a:t>٤- پێشکەش </a:t>
            </a:r>
            <a:r>
              <a:rPr lang="ar-IQ" dirty="0"/>
              <a:t>کردنی زانیاری لەبارەی ھونەرە جوانەکان و ھونەرمەندان بۆ نموونە نیگارکێشان – مۆسیقا – شانۆ).</a:t>
            </a:r>
          </a:p>
          <a:p>
            <a:r>
              <a:rPr lang="ar-IQ" dirty="0"/>
              <a:t>تێبینی:</a:t>
            </a:r>
          </a:p>
          <a:p>
            <a:r>
              <a:rPr lang="ar-IQ" dirty="0"/>
              <a:t>مەرجی ئەمانەش گونجاندنە لەگەڵ زەوق و حەزو ئارەزووی منداڵ وە دەبێ (ھەستێکی جوان) دروست بکات کاریگەریان ھەبێت و چێژیان پێ ببەخشێ.</a:t>
            </a:r>
          </a:p>
          <a:p>
            <a:endParaRPr lang="ar-IQ" dirty="0"/>
          </a:p>
          <a:p>
            <a:r>
              <a:rPr lang="ar-IQ" dirty="0"/>
              <a:t>ئیستاتیکا : جوانناسـی لقێکە لە لقەکانی فـەلسەفـە دەپرژێتە سەر سروشت و جوانـی چێژو ھونەر ، واتا چێژ وەرگرتن لە جوانی .</a:t>
            </a:r>
          </a:p>
          <a:p>
            <a:r>
              <a:rPr lang="ar-IQ" dirty="0"/>
              <a:t>ھەستی جوانی لای مرۆڤ  ئارەزوو خۆشەویستـی جوانـی ئیستاتیکا دێنێتە ئاراوە . ئیستاتیکا وەکـو قاڵبێکـی دارێژراو زانستێکی تایبەت دەتوانێ جوانی لە خۆی بگرێت و شیبکاتەوەو لێی بدوێ .</a:t>
            </a:r>
          </a:p>
          <a:p>
            <a:r>
              <a:rPr lang="ar-IQ" dirty="0"/>
              <a:t>فەیلەسوفەکان لە خۆیان دەپرسن بۆ نموونە / ئەمە بۆچوونی </a:t>
            </a:r>
            <a:r>
              <a:rPr lang="ar-IQ" dirty="0" smtClean="0"/>
              <a:t>ئەفلاتون </a:t>
            </a:r>
            <a:r>
              <a:rPr lang="ar-IQ" dirty="0"/>
              <a:t>: </a:t>
            </a:r>
          </a:p>
          <a:p>
            <a:r>
              <a:rPr lang="ar-IQ" dirty="0"/>
              <a:t>مرۆڤ حەز بە دیتنی چی دەکات ؟ </a:t>
            </a:r>
          </a:p>
          <a:p>
            <a:r>
              <a:rPr lang="ar-IQ" dirty="0"/>
              <a:t>مرۆڤ حەز لە بینینی چی دەکات ی؟</a:t>
            </a:r>
          </a:p>
          <a:p>
            <a:r>
              <a:rPr lang="ar-IQ" dirty="0"/>
              <a:t>بۆچی حەز لە مانە دەکات ؟</a:t>
            </a:r>
          </a:p>
          <a:p>
            <a:r>
              <a:rPr lang="ar-IQ" dirty="0"/>
              <a:t>وەڵامدانەوەی ئەم پرسیارانە لە بڕیاردانی ھەستەکانیانەوە وەری دەگرێت </a:t>
            </a:r>
            <a:r>
              <a:rPr lang="ar-IQ" dirty="0" smtClean="0"/>
              <a:t>و ئیستاتیکا دروستدەبێت</a:t>
            </a:r>
            <a:r>
              <a:rPr lang="ar-IQ" dirty="0" smtClean="0"/>
              <a:t>.</a:t>
            </a:r>
            <a:endParaRPr lang="ar-IQ" dirty="0"/>
          </a:p>
          <a:p>
            <a:r>
              <a:rPr lang="ar-IQ" dirty="0"/>
              <a:t>لای یۆنانەکان خواوەندەکان جوانیەکانی مرۆڤ بە کاملی لە خۆ کۆدەکاتەوە بۆ نموونـە [ ڤینۆس</a:t>
            </a:r>
            <a:r>
              <a:rPr lang="ar-IQ"/>
              <a:t>] </a:t>
            </a:r>
            <a:r>
              <a:rPr lang="ar-IQ" smtClean="0"/>
              <a:t>کە خواوەنـدی جوانی بوو </a:t>
            </a:r>
            <a:r>
              <a:rPr lang="ar-IQ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29771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609600"/>
            <a:ext cx="8610600" cy="45222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ar-SA" sz="2000" b="1" dirty="0">
                <a:solidFill>
                  <a:srgbClr val="FF0000"/>
                </a:solidFill>
              </a:rPr>
              <a:t>پ/ گرنگترین خاسیەت و تایبەتمەندیەکانی ئەدەبی منداڵان</a:t>
            </a:r>
            <a:r>
              <a:rPr lang="ar-JO" sz="2000" b="1" dirty="0">
                <a:solidFill>
                  <a:srgbClr val="FF0000"/>
                </a:solidFill>
              </a:rPr>
              <a:t> </a:t>
            </a:r>
            <a:r>
              <a:rPr lang="ar-IQ" sz="2000" b="1" dirty="0">
                <a:solidFill>
                  <a:srgbClr val="FF0000"/>
                </a:solidFill>
              </a:rPr>
              <a:t>کامانەن</a:t>
            </a:r>
            <a:r>
              <a:rPr lang="ar-IQ" sz="2000" b="1" dirty="0" smtClean="0">
                <a:solidFill>
                  <a:srgbClr val="FF0000"/>
                </a:solidFill>
              </a:rPr>
              <a:t>؟</a:t>
            </a:r>
          </a:p>
          <a:p>
            <a:pPr algn="just"/>
            <a:r>
              <a:rPr lang="ar-IQ" sz="2000" dirty="0">
                <a:solidFill>
                  <a:srgbClr val="555555"/>
                </a:solidFill>
                <a:latin typeface="Conv_Bold"/>
              </a:rPr>
              <a:t>بایەخـدان بە منـداڵان و بە ئـەدەبی منـداڵان و بە رۆشنبیریکـردنیـان و بە دابینکردنی هـۆیەکانی گەشەکردنی بیـر و هـۆش و زەین و بەهـرە و ئارەزووەکانیان و بە خـۆشی و شادییان و بە ئامادەکـردنیان بـۆ داهـاتـوویەکی گەشتر. بوونە بە پێـوەری رادەی شارسـتانی و پێـشکـەوتـن و پێـگەی گـەلانی جـیهـان دیـاری دەکـەن. </a:t>
            </a:r>
          </a:p>
          <a:p>
            <a:pPr algn="just" rtl="0"/>
            <a:endParaRPr lang="ar-IQ" sz="2000" dirty="0">
              <a:solidFill>
                <a:srgbClr val="555555"/>
              </a:solidFill>
              <a:latin typeface="Conv_Bold"/>
            </a:endParaRPr>
          </a:p>
          <a:p>
            <a:r>
              <a:rPr lang="ar-IQ" sz="2000" dirty="0">
                <a:solidFill>
                  <a:srgbClr val="555555"/>
                </a:solidFill>
                <a:latin typeface="Conv_Bold"/>
              </a:rPr>
              <a:t>لەم سەردەمە جەنجـاڵەی کە تێـیدا دەژین. کە سەردەمی کێبڕکێی پێشکەوتن و شۆڕشی تەکنەلـۆژیـایە. پـڕە لە گۆڕانـکاری خـێرا و لە داهـێنانی شـتی سـەیـر و سەمـەرە. زۆر پێویستە کە بە بـاشی منـداڵەکـانمان بۆ ئەم گـۆڕانکاری و پێشکەوتنـانە ئامـادەبکـەین.</a:t>
            </a:r>
          </a:p>
          <a:p>
            <a:r>
              <a:rPr lang="ar-IQ" sz="2000" dirty="0">
                <a:solidFill>
                  <a:srgbClr val="555555"/>
                </a:solidFill>
                <a:latin typeface="Conv_Bold"/>
              </a:rPr>
              <a:t>تا بتوانن لەگەڵ تەکنەلـۆژیای تازە و لەگەڵ گۆڕانکارییەکانـدا هەڵبکەن. </a:t>
            </a:r>
          </a:p>
          <a:p>
            <a:pPr algn="just" rtl="0"/>
            <a:endParaRPr lang="ar-IQ" sz="2000" dirty="0">
              <a:solidFill>
                <a:srgbClr val="555555"/>
              </a:solidFill>
              <a:latin typeface="Conv_Bold"/>
            </a:endParaRPr>
          </a:p>
          <a:p>
            <a:pPr algn="just"/>
            <a:r>
              <a:rPr lang="ar-IQ" sz="2000" dirty="0">
                <a:solidFill>
                  <a:srgbClr val="555555"/>
                </a:solidFill>
                <a:latin typeface="Conv_Bold"/>
              </a:rPr>
              <a:t>ئەدەبی منداڵان کە کۆڵەکەیەکی سەرەکـییە لە بنیاتنانی کەسایەتی دروسـتی منـداڵان و لە هـانـدانیان بۆ داهـێنان و پێشکەوتـن. دەتوانێـت رۆڵـێکی بەرچـاو و کاریگەری هـەبێ، لە راهـێنان و  ئامـادەکـردنی منـداڵان، بـۆ دەربـردن لەگـەڵ گـۆڕانـکارییـەکـانی ئەمـڕۆ و داهـاتـوودا</a:t>
            </a:r>
            <a:r>
              <a:rPr lang="ar-IQ" sz="2000" dirty="0" smtClean="0">
                <a:solidFill>
                  <a:srgbClr val="555555"/>
                </a:solidFill>
                <a:latin typeface="Conv_Bold"/>
              </a:rPr>
              <a:t>.</a:t>
            </a:r>
            <a:endParaRPr lang="ar-IQ" sz="2000" dirty="0">
              <a:solidFill>
                <a:srgbClr val="555555"/>
              </a:solidFill>
              <a:latin typeface="Conv_Bold"/>
            </a:endParaRPr>
          </a:p>
        </p:txBody>
      </p:sp>
    </p:spTree>
    <p:extLst>
      <p:ext uri="{BB962C8B-B14F-4D97-AF65-F5344CB8AC3E}">
        <p14:creationId xmlns:p14="http://schemas.microsoft.com/office/powerpoint/2010/main" val="2775572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70114" y="304800"/>
            <a:ext cx="8382000" cy="59370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6000"/>
              </a:lnSpc>
              <a:spcAft>
                <a:spcPts val="800"/>
              </a:spcAft>
            </a:pPr>
            <a:endParaRPr lang="ar-IQ" sz="2000" b="1" dirty="0">
              <a:solidFill>
                <a:srgbClr val="FF0000"/>
              </a:solidFill>
            </a:endParaRPr>
          </a:p>
          <a:p>
            <a:pPr marL="342900" indent="-342900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r-IQ" dirty="0" smtClean="0">
                <a:solidFill>
                  <a:prstClr val="black"/>
                </a:solidFill>
              </a:rPr>
              <a:t>ئەو </a:t>
            </a:r>
            <a:r>
              <a:rPr lang="ar-IQ" dirty="0">
                <a:solidFill>
                  <a:prstClr val="black"/>
                </a:solidFill>
              </a:rPr>
              <a:t>بەرھەمە ئەدەبیەی کە بۆ منداڵ دەنوسرێ و پێشکەشی دەکرێ دەبێ لەگەڵ ئاستی تێگەیشتنی بگونجێ واتە نووسەری ئەدەبی منداڵان دەبێت لەخەیاڵ وھەست و نەستی دوور بکەوێتەوە دەبێ بچێتە نێو جیھانی پڕ سەیرو سەمەری منداڵان.</a:t>
            </a:r>
          </a:p>
          <a:p>
            <a:pPr marL="342900" indent="-342900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r-IQ" dirty="0">
                <a:solidFill>
                  <a:prstClr val="black"/>
                </a:solidFill>
              </a:rPr>
              <a:t>بەرھەمەکانی ئەدەبی منداڵان دەبێ بەگوێرەی قۆناغەکانی تەمەنی مندالڕ بنووسرێ واتە ئەو بەرھەمەی بۆ قۆناغی (٣ – ٥)ساڵ دەنووسرێ دەبێت جیاوازبێت لەگەڵ قۆناغی (٨-١١)ساڵ.</a:t>
            </a:r>
          </a:p>
          <a:p>
            <a:pPr marL="342900" indent="-342900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r-IQ" dirty="0">
                <a:solidFill>
                  <a:prstClr val="black"/>
                </a:solidFill>
              </a:rPr>
              <a:t> بۆ ئەوەی نووسەری ئەدەبی منداڵان بتوانی ئەو بەرھەمەی پێشکەشی منداڵانی دەکات ببێتە مایەی (ڕازی کردنیان وچێژلێوەرگرتنیان دەبێت شارەزایی تەواوی لەلایەنی سایکۆلۆژیای منداڵ بێت و حەز و ئارەزووەکانی منداڵ لەھەر تەمەنێک دا بزانێت چونکە قۆناغەکانی تەمەنی منداڵ (٣ – ٥) یا (٨-١١) ھەریەکە وتایبەتمەندی خۆی ھەیە.</a:t>
            </a:r>
          </a:p>
          <a:p>
            <a:pPr marL="342900" indent="-342900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r-IQ" dirty="0">
                <a:solidFill>
                  <a:prstClr val="black"/>
                </a:solidFill>
              </a:rPr>
              <a:t>بە گشتی دەبێ ئەدەبی منداڵ ڕووخسارێکی سادە و ساکاری پێوە دیاربێت لە لێڵی و ئاڵۆزی و ڕەمز و ھێما.</a:t>
            </a:r>
          </a:p>
          <a:p>
            <a:pPr marL="342900" indent="-342900">
              <a:lnSpc>
                <a:spcPct val="106000"/>
              </a:lnSpc>
              <a:spcAft>
                <a:spcPts val="800"/>
              </a:spcAft>
              <a:buFont typeface="+mj-lt"/>
              <a:buAutoNum type="arabicPeriod"/>
            </a:pPr>
            <a:r>
              <a:rPr lang="ar-IQ" dirty="0">
                <a:solidFill>
                  <a:prstClr val="black"/>
                </a:solidFill>
              </a:rPr>
              <a:t>ئەدەبی </a:t>
            </a:r>
            <a:r>
              <a:rPr lang="ar-IQ" dirty="0" smtClean="0">
                <a:solidFill>
                  <a:prstClr val="black"/>
                </a:solidFill>
              </a:rPr>
              <a:t>منداڵان جگە لەلایەنە پەروەردەییەکەی دوو ئامانجی تری </a:t>
            </a:r>
            <a:r>
              <a:rPr lang="ar-IQ" dirty="0">
                <a:solidFill>
                  <a:prstClr val="black"/>
                </a:solidFill>
              </a:rPr>
              <a:t>سەرەکی لەخۆی دەگرێ ئەوانیش: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ar-IQ" dirty="0">
                <a:solidFill>
                  <a:prstClr val="black"/>
                </a:solidFill>
              </a:rPr>
              <a:t>١- زیادکردنی زانیاری و شارەزابوون لەگشت بوارەکانی ژیان پێی دەگوترێ (سوود بەخشین).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r>
              <a:rPr lang="ar-IQ" dirty="0">
                <a:solidFill>
                  <a:prstClr val="black"/>
                </a:solidFill>
              </a:rPr>
              <a:t>٢- کات بەسەربردن و خۆشی ئەمەش واتە (چێژ) ئەم دوو ئامانجە واتە سوود بەخشین و چێژ وەرگرتن تەواوکەری یەکترن وە یەکێکیان ئەوی تر تەواودەکات وە بەنەبوونی یەکێکیان کەوا ئەدەبەکە سەرکەوتوونابێ ناچێتە خانەی ئەدەبی مناڵانەوە.</a:t>
            </a:r>
          </a:p>
          <a:p>
            <a:pPr>
              <a:lnSpc>
                <a:spcPct val="106000"/>
              </a:lnSpc>
              <a:spcAft>
                <a:spcPts val="800"/>
              </a:spcAft>
            </a:pPr>
            <a:endParaRPr lang="ar-IQ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27207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1187624" y="836712"/>
            <a:ext cx="6840760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ar-IQ" sz="2400" dirty="0" smtClean="0"/>
          </a:p>
          <a:p>
            <a:pPr algn="just"/>
            <a:r>
              <a:rPr lang="ar-IQ" sz="2400" b="1" dirty="0">
                <a:solidFill>
                  <a:srgbClr val="FF0000"/>
                </a:solidFill>
              </a:rPr>
              <a:t>ئەدەبی منداڵان و رۆشەنبیری </a:t>
            </a:r>
            <a:r>
              <a:rPr lang="ar-IQ" sz="2400" b="1" dirty="0" smtClean="0">
                <a:solidFill>
                  <a:srgbClr val="FF0000"/>
                </a:solidFill>
              </a:rPr>
              <a:t>کۆمەڵگا</a:t>
            </a:r>
          </a:p>
          <a:p>
            <a:pPr algn="just"/>
            <a:endParaRPr lang="ar-IQ" sz="2400" dirty="0"/>
          </a:p>
          <a:p>
            <a:pPr algn="just"/>
            <a:r>
              <a:rPr lang="ar-IQ" sz="2400" dirty="0" smtClean="0"/>
              <a:t>ئەدەبی </a:t>
            </a:r>
            <a:r>
              <a:rPr lang="ar-IQ" sz="2400" dirty="0"/>
              <a:t>منداڵان یەکێکە لەو ئامرازە پەروەردەییانەی کە کۆمەڵگاکان پەنایان بۆ بردووە، بۆ گەشەپێدانی منداڵەکانیان و چاندنی بەها و ئەخلاقی خوازراو لە </a:t>
            </a:r>
            <a:r>
              <a:rPr lang="ar-IQ" sz="2400" dirty="0" smtClean="0"/>
              <a:t>پەروەردەکردنیاندا</a:t>
            </a:r>
            <a:r>
              <a:rPr lang="ar-IQ" sz="2400" dirty="0"/>
              <a:t>، </a:t>
            </a:r>
            <a:r>
              <a:rPr lang="ar-IQ" sz="2400" dirty="0" smtClean="0"/>
              <a:t>لەو باوەڕەدان کە ئەدەب گرنگە لە </a:t>
            </a:r>
            <a:r>
              <a:rPr lang="ar-IQ" sz="2400" dirty="0"/>
              <a:t>ژیانی منداڵان، و ڕۆڵی لە </a:t>
            </a:r>
            <a:r>
              <a:rPr lang="ar-IQ" sz="2400" dirty="0" smtClean="0"/>
              <a:t>ئاراستەکردن و ئەو </a:t>
            </a:r>
            <a:r>
              <a:rPr lang="ar-IQ" sz="2400" dirty="0"/>
              <a:t>ئەزموونانەی کە </a:t>
            </a:r>
            <a:r>
              <a:rPr lang="ar-IQ" sz="2400" dirty="0" smtClean="0"/>
              <a:t>تواناکانیان لە داهاتوودا پەرەپێدەدات.</a:t>
            </a:r>
          </a:p>
          <a:p>
            <a:endParaRPr lang="ar-IQ" sz="2400" dirty="0"/>
          </a:p>
          <a:p>
            <a:pPr algn="justLow"/>
            <a:r>
              <a:rPr lang="ar-IQ" sz="2400" dirty="0"/>
              <a:t>کاتێک منداڵ لەگەڵ </a:t>
            </a:r>
            <a:r>
              <a:rPr lang="ar-IQ" sz="2400" dirty="0" smtClean="0"/>
              <a:t>بەرهەمە ئەدەبیەکاندا کارلێک و تێکەڵاو دەبێت، </a:t>
            </a:r>
            <a:r>
              <a:rPr lang="ar-IQ" sz="2400" dirty="0"/>
              <a:t>بە نائاگاییەوە ئەو شتانە هەڵدەمژێت کە ئەدەب لە ڕووی بەها و داب و نەریت و شێوازی بیرکردنەوەی کۆمەڵگاوە ڕەنگدانەوەی هەیە، واتە شێوازێکی ژیان بەدەست دەهێنێت، و بەم پێیەش </a:t>
            </a:r>
            <a:r>
              <a:rPr lang="ar-IQ" sz="2400" dirty="0" smtClean="0"/>
              <a:t>کەسایەتی خۆی </a:t>
            </a:r>
            <a:r>
              <a:rPr lang="ar-IQ" sz="2400" dirty="0"/>
              <a:t>گەشە دەکات و ناسنامەکەی قووڵتر دەبێتەوە.</a:t>
            </a:r>
          </a:p>
          <a:p>
            <a:pPr algn="ctr"/>
            <a:endParaRPr lang="ar-SA" sz="2400" dirty="0"/>
          </a:p>
        </p:txBody>
      </p:sp>
    </p:spTree>
    <p:extLst>
      <p:ext uri="{BB962C8B-B14F-4D97-AF65-F5344CB8AC3E}">
        <p14:creationId xmlns:p14="http://schemas.microsoft.com/office/powerpoint/2010/main" val="1858753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899592" y="363915"/>
            <a:ext cx="7344816" cy="63094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2400" b="1" dirty="0" smtClean="0"/>
              <a:t>ئەدەبی منداڵان چ سوودێک بە منداڵ دەبەخشێت؟ </a:t>
            </a:r>
          </a:p>
          <a:p>
            <a:r>
              <a:rPr lang="ar-SA" sz="2400" b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ئامانجەکانی </a:t>
            </a:r>
            <a:r>
              <a:rPr lang="ar-SA" sz="2400" b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ئەدەبی منداڵان:</a:t>
            </a:r>
          </a:p>
          <a:p>
            <a:r>
              <a:rPr lang="ar-SA" sz="2400" b="1" u="sng" dirty="0"/>
              <a:t>یەکەم: ئامانجە مەعریفی و </a:t>
            </a:r>
            <a:r>
              <a:rPr lang="ar-IQ" sz="2400" b="1" u="sng" dirty="0"/>
              <a:t>هزرییەکان </a:t>
            </a:r>
            <a:r>
              <a:rPr lang="ar-SA" sz="2400" b="1" u="sng" dirty="0"/>
              <a:t>: </a:t>
            </a:r>
            <a:endParaRPr lang="ar-IQ" sz="2400" b="1" u="sng" dirty="0"/>
          </a:p>
          <a:p>
            <a:endParaRPr lang="ar-IQ" sz="2400" dirty="0" smtClean="0"/>
          </a:p>
          <a:p>
            <a:pPr marL="342900" indent="-342900">
              <a:buFont typeface="Wingdings" pitchFamily="2" charset="2"/>
              <a:buChar char="v"/>
            </a:pPr>
            <a:r>
              <a:rPr lang="ar-IQ" sz="2200" dirty="0" smtClean="0"/>
              <a:t>پێدانی</a:t>
            </a:r>
            <a:r>
              <a:rPr lang="ar-SA" sz="2200" dirty="0" smtClean="0"/>
              <a:t> </a:t>
            </a:r>
            <a:r>
              <a:rPr lang="ar-IQ" sz="2200" dirty="0" smtClean="0"/>
              <a:t>زانست و </a:t>
            </a:r>
            <a:r>
              <a:rPr lang="ar-SA" sz="2200" dirty="0" smtClean="0"/>
              <a:t>زانیاری و </a:t>
            </a:r>
            <a:r>
              <a:rPr lang="ar-SA" sz="2200" dirty="0"/>
              <a:t>ئەزموون </a:t>
            </a:r>
            <a:r>
              <a:rPr lang="ar-SA" sz="2200" dirty="0" smtClean="0"/>
              <a:t>ب</a:t>
            </a:r>
            <a:r>
              <a:rPr lang="ar-IQ" sz="2200" dirty="0" smtClean="0"/>
              <a:t>ە</a:t>
            </a:r>
            <a:r>
              <a:rPr lang="ar-SA" sz="2200" dirty="0" smtClean="0"/>
              <a:t> </a:t>
            </a:r>
            <a:r>
              <a:rPr lang="ar-SA" sz="2200" dirty="0"/>
              <a:t>منداڵ کە تێڕوانینی بۆ ژیان قووڵتر بکاتەوە و ئاشنای بکات بە ژینگەی دەوروبەری.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ar-IQ" sz="2200" dirty="0" smtClean="0"/>
              <a:t>گەشەسەندن و </a:t>
            </a:r>
            <a:r>
              <a:rPr lang="ar-SA" sz="2200" dirty="0"/>
              <a:t>پەرەپێدانی توانای منداڵ </a:t>
            </a:r>
            <a:r>
              <a:rPr lang="ar-SA" sz="2200" dirty="0" smtClean="0"/>
              <a:t>بۆ</a:t>
            </a:r>
            <a:r>
              <a:rPr lang="ar-IQ" sz="2200" dirty="0" smtClean="0"/>
              <a:t> خۆشەویستی </a:t>
            </a:r>
            <a:r>
              <a:rPr lang="ar-SA" sz="2200" dirty="0" smtClean="0"/>
              <a:t>ب</a:t>
            </a:r>
            <a:r>
              <a:rPr lang="ar-IQ" sz="2200" dirty="0" smtClean="0"/>
              <a:t>ەدوای</a:t>
            </a:r>
            <a:r>
              <a:rPr lang="ar-SA" sz="2200" dirty="0" smtClean="0"/>
              <a:t> </a:t>
            </a:r>
            <a:r>
              <a:rPr lang="ar-IQ" sz="2200" dirty="0" smtClean="0"/>
              <a:t>گەڕان (</a:t>
            </a:r>
            <a:r>
              <a:rPr lang="ar-IQ" sz="2200" dirty="0"/>
              <a:t>حب الاستطلاع )</a:t>
            </a:r>
            <a:r>
              <a:rPr lang="ar-SA" sz="2200" dirty="0"/>
              <a:t> </a:t>
            </a:r>
            <a:r>
              <a:rPr lang="ar-IQ" sz="2200" dirty="0" smtClean="0"/>
              <a:t> </a:t>
            </a:r>
            <a:r>
              <a:rPr lang="ar-SA" sz="2200" dirty="0" smtClean="0"/>
              <a:t>و </a:t>
            </a:r>
            <a:r>
              <a:rPr lang="ar-SA" sz="2200" dirty="0"/>
              <a:t>لێکۆڵینەوە و دۆزینەوە.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ar-SA" sz="2200" dirty="0"/>
              <a:t>پەرەپێدانی توانای منداڵ بۆ </a:t>
            </a:r>
            <a:r>
              <a:rPr lang="ar-SA" sz="2200" dirty="0" smtClean="0"/>
              <a:t>لەب</a:t>
            </a:r>
            <a:r>
              <a:rPr lang="ar-IQ" sz="2200" dirty="0" smtClean="0"/>
              <a:t>ەر</a:t>
            </a:r>
            <a:r>
              <a:rPr lang="ar-SA" sz="2200" dirty="0" smtClean="0"/>
              <a:t>کردن </a:t>
            </a:r>
            <a:r>
              <a:rPr lang="ar-SA" sz="2200" dirty="0"/>
              <a:t>و بیرهێنانەوە. </a:t>
            </a:r>
            <a:r>
              <a:rPr lang="ar-IQ" sz="2200" dirty="0"/>
              <a:t>(</a:t>
            </a:r>
            <a:r>
              <a:rPr lang="ar-SA" sz="2200" dirty="0" smtClean="0"/>
              <a:t>الحفظ والتذكر</a:t>
            </a:r>
            <a:r>
              <a:rPr lang="ar-IQ" sz="2200" dirty="0" smtClean="0"/>
              <a:t>)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ar-SA" sz="2200" dirty="0" smtClean="0"/>
              <a:t> پەرەپێدانی توانا </a:t>
            </a:r>
            <a:r>
              <a:rPr lang="ar-IQ" sz="2200" dirty="0" smtClean="0"/>
              <a:t>هۆشییە </a:t>
            </a:r>
            <a:r>
              <a:rPr lang="ar-SA" sz="2200" dirty="0" smtClean="0"/>
              <a:t>جۆراوجۆرەکان </a:t>
            </a:r>
            <a:r>
              <a:rPr lang="ar-IQ" sz="2200" dirty="0" smtClean="0"/>
              <a:t>(عقلییەکان) </a:t>
            </a:r>
            <a:r>
              <a:rPr lang="ar-SA" sz="2200" dirty="0" smtClean="0"/>
              <a:t>لە تەمەنێکی بچووکدا،</a:t>
            </a:r>
            <a:r>
              <a:rPr lang="ar-SA" sz="2200" dirty="0"/>
              <a:t> </a:t>
            </a:r>
            <a:r>
              <a:rPr lang="ar-SA" sz="2200" dirty="0" smtClean="0"/>
              <a:t>وەک: تێگەیشتن، خەیاڵ، بیرکردنەوە و شیکردنەوە.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ar-SA" sz="2200" dirty="0" smtClean="0"/>
              <a:t>پەرەپێدانی </a:t>
            </a:r>
            <a:r>
              <a:rPr lang="ar-SA" sz="2200" dirty="0"/>
              <a:t>بیرکردنەوەی فراوان و سەربەخۆ و بێ سنوور. </a:t>
            </a:r>
            <a:r>
              <a:rPr lang="ar-SA" sz="2200" dirty="0" smtClean="0"/>
              <a:t>بابەتێک </a:t>
            </a:r>
            <a:r>
              <a:rPr lang="ar-SA" sz="2200" dirty="0"/>
              <a:t>(ناوەڕۆکێکی زانستی)ھەبێ وە بتوانێ منداڵ (بەئێستا و زانستی نوێ) ببەستێتەوە بۆ نموونە: بەکارھێنانی (چیڕۆکی زانستی) ئەو چیڕۆکانەی کە پەیوەندیان بە دواڕۆژەوە ھەیە.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ar-SA" sz="2200" dirty="0"/>
              <a:t>ڕاهاتنی منداڵ بە بیرکردنەوەی ڕەخنەیی و شێوازی لۆژیکی بیرکردنەوە.</a:t>
            </a:r>
          </a:p>
          <a:p>
            <a:pPr marL="342900" indent="-342900">
              <a:buFont typeface="Wingdings" pitchFamily="2" charset="2"/>
              <a:buChar char="v"/>
            </a:pPr>
            <a:r>
              <a:rPr lang="ar-SA" sz="2200" dirty="0" smtClean="0"/>
              <a:t>ئاشکراکردنی بەهرەکانی منداڵان لە بوارە جیاوازەکانی ئەدەبدا</a:t>
            </a:r>
            <a:r>
              <a:rPr lang="ar-IQ" sz="2200" dirty="0" smtClean="0"/>
              <a:t>، وەک</a:t>
            </a:r>
            <a:r>
              <a:rPr lang="ar-SA" sz="2200" dirty="0" smtClean="0"/>
              <a:t>: چیرۆک، شانۆنامە، خوێندنەوە، شیعر...</a:t>
            </a:r>
            <a:endParaRPr lang="ar-SA" sz="2200" dirty="0"/>
          </a:p>
        </p:txBody>
      </p:sp>
    </p:spTree>
    <p:extLst>
      <p:ext uri="{BB962C8B-B14F-4D97-AF65-F5344CB8AC3E}">
        <p14:creationId xmlns:p14="http://schemas.microsoft.com/office/powerpoint/2010/main" val="59858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755576" y="620688"/>
            <a:ext cx="7344816" cy="415498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u="sng" dirty="0" smtClean="0"/>
              <a:t>دووەم</a:t>
            </a:r>
            <a:r>
              <a:rPr lang="ar-SA" sz="2400" b="1" u="sng" dirty="0"/>
              <a:t>: ئامانجە زمانەوانیەکان:</a:t>
            </a:r>
          </a:p>
          <a:p>
            <a:endParaRPr lang="ar-IQ" sz="2400" dirty="0" smtClean="0"/>
          </a:p>
          <a:p>
            <a:r>
              <a:rPr lang="ar-SA" sz="2400" dirty="0" smtClean="0"/>
              <a:t>ئامانجە </a:t>
            </a:r>
            <a:r>
              <a:rPr lang="ar-SA" sz="2400" dirty="0"/>
              <a:t>زمانەوانیەکان بە یەکێک لە گرنگترین ئامانجەکانی ئەدەبی منداڵان دادەنرێت چونکە منداڵ لە قۆناغە سەرەتاییەکانی خوێندندا پێویستی بە شارەزابوون و پەرەپێدانی تواناکانی زمان </a:t>
            </a:r>
            <a:r>
              <a:rPr lang="ar-SA" sz="2400" dirty="0" smtClean="0"/>
              <a:t>هەیە.</a:t>
            </a:r>
            <a:r>
              <a:rPr lang="ar-IQ" sz="2400" dirty="0" smtClean="0"/>
              <a:t> </a:t>
            </a:r>
            <a:r>
              <a:rPr lang="ar-SA" sz="2400" dirty="0" smtClean="0"/>
              <a:t>ئامانجە </a:t>
            </a:r>
            <a:r>
              <a:rPr lang="ar-SA" sz="2400" dirty="0"/>
              <a:t>زمانەوانیەکانی ئەدەبی منداڵان بەم شێوەیەن</a:t>
            </a:r>
            <a:r>
              <a:rPr lang="ar-SA" sz="2400" dirty="0" smtClean="0"/>
              <a:t>:</a:t>
            </a:r>
            <a:endParaRPr lang="ar-IQ" sz="2400" dirty="0" smtClean="0"/>
          </a:p>
          <a:p>
            <a:endParaRPr lang="ar-SA" sz="24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ar-SA" sz="2400" dirty="0"/>
              <a:t>پەرەپێدانی توانای گوێگرتنی منداڵان.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ar-SA" sz="2400" dirty="0"/>
              <a:t>پەرەپێدانی توانای قسەکردنی منداڵان.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ar-SA" sz="2400" dirty="0"/>
              <a:t>پەرەپێدانی تواناکانی خوێندنەوە و ئامادەیی بۆ خوێندنەوە.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ar-SA" sz="2400" dirty="0"/>
              <a:t>پەرەپێدانی سەلیقەی </a:t>
            </a:r>
            <a:r>
              <a:rPr lang="ar-SA" sz="2400" dirty="0" smtClean="0"/>
              <a:t>ئەدەبی</a:t>
            </a:r>
            <a:r>
              <a:rPr lang="ar-IQ" sz="2400" dirty="0" smtClean="0"/>
              <a:t> (</a:t>
            </a:r>
            <a:r>
              <a:rPr lang="ar-SA" sz="2400" dirty="0" smtClean="0"/>
              <a:t>التذوق الأدبي</a:t>
            </a:r>
            <a:r>
              <a:rPr lang="ar-IQ" sz="2400" dirty="0" smtClean="0"/>
              <a:t>)</a:t>
            </a:r>
            <a:r>
              <a:rPr lang="ar-SA" sz="2400" dirty="0" smtClean="0"/>
              <a:t> </a:t>
            </a:r>
            <a:r>
              <a:rPr lang="ar-IQ" sz="2400" dirty="0" smtClean="0"/>
              <a:t> </a:t>
            </a:r>
            <a:r>
              <a:rPr lang="ar-SA" sz="2400" dirty="0" smtClean="0"/>
              <a:t> </a:t>
            </a:r>
            <a:r>
              <a:rPr lang="ar-SA" sz="2400" dirty="0"/>
              <a:t>لە منداڵاندا.</a:t>
            </a:r>
          </a:p>
        </p:txBody>
      </p:sp>
    </p:spTree>
    <p:extLst>
      <p:ext uri="{BB962C8B-B14F-4D97-AF65-F5344CB8AC3E}">
        <p14:creationId xmlns:p14="http://schemas.microsoft.com/office/powerpoint/2010/main" val="59858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467544" y="534562"/>
            <a:ext cx="7776864" cy="590931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u="sng" dirty="0" smtClean="0"/>
              <a:t>سێیەم</a:t>
            </a:r>
            <a:r>
              <a:rPr lang="ar-SA" sz="2400" b="1" u="sng" dirty="0"/>
              <a:t>: ئامانجە </a:t>
            </a:r>
            <a:r>
              <a:rPr lang="ar-IQ" sz="2400" b="1" u="sng" dirty="0" smtClean="0"/>
              <a:t>رۆشەنبیرییەکان </a:t>
            </a:r>
            <a:r>
              <a:rPr lang="ar-SA" sz="2400" b="1" u="sng" dirty="0" smtClean="0"/>
              <a:t>:</a:t>
            </a:r>
            <a:endParaRPr lang="ar-IQ" sz="2400" b="1" u="sng" dirty="0" smtClean="0"/>
          </a:p>
          <a:p>
            <a:endParaRPr lang="ar-IQ" sz="2400" dirty="0" smtClean="0"/>
          </a:p>
          <a:p>
            <a:r>
              <a:rPr lang="ar-IQ" sz="2200" dirty="0" smtClean="0"/>
              <a:t>مسەقەف کردنی منداڵ رۆشەنبیرکردنی منداڵ، بەڕای ئێوە بە کێ دەوترێت موسەقەف یا رۆشەنبیر؟</a:t>
            </a:r>
            <a:endParaRPr lang="ar-SA" sz="2200" dirty="0"/>
          </a:p>
          <a:p>
            <a:pPr marL="342900" indent="-342900" algn="justLow">
              <a:buFont typeface="Wingdings" panose="05000000000000000000" pitchFamily="2" charset="2"/>
              <a:buChar char="v"/>
            </a:pPr>
            <a:r>
              <a:rPr lang="ar-SA" sz="2200" dirty="0"/>
              <a:t>پەیوەستکردنی منداڵ بە </a:t>
            </a:r>
            <a:r>
              <a:rPr lang="ar-IQ" sz="2200" dirty="0" smtClean="0"/>
              <a:t>کەلەپووری میللی</a:t>
            </a:r>
            <a:r>
              <a:rPr lang="ar-SA" sz="2200" dirty="0" smtClean="0"/>
              <a:t> </a:t>
            </a:r>
            <a:r>
              <a:rPr lang="ar-SA" sz="2200" dirty="0"/>
              <a:t>و شارستانییەکانی نەتەوەکەیەوە لە ڕێگەی </a:t>
            </a:r>
            <a:r>
              <a:rPr lang="ar-IQ" sz="2200" dirty="0" smtClean="0"/>
              <a:t>ئەو </a:t>
            </a:r>
            <a:r>
              <a:rPr lang="ar-SA" sz="2200" dirty="0" smtClean="0"/>
              <a:t>دەقەکانەوە </a:t>
            </a:r>
            <a:r>
              <a:rPr lang="ar-SA" sz="2200" dirty="0"/>
              <a:t>کە باس لەو </a:t>
            </a:r>
            <a:r>
              <a:rPr lang="ar-IQ" sz="2200" dirty="0" smtClean="0"/>
              <a:t>بابەتانەوە</a:t>
            </a:r>
            <a:r>
              <a:rPr lang="ar-SA" sz="2200" dirty="0" smtClean="0"/>
              <a:t> </a:t>
            </a:r>
            <a:r>
              <a:rPr lang="ar-SA" sz="2200" dirty="0"/>
              <a:t>دەکەن کە لە سەردەمی جیاوازدا </a:t>
            </a:r>
            <a:r>
              <a:rPr lang="ar-IQ" sz="2200" dirty="0" smtClean="0"/>
              <a:t>لە مێژوودا روویانداوە</a:t>
            </a:r>
            <a:r>
              <a:rPr lang="ar-SA" sz="2200" dirty="0" smtClean="0"/>
              <a:t>.</a:t>
            </a:r>
            <a:r>
              <a:rPr lang="ar-IQ" sz="2200" dirty="0"/>
              <a:t> هەروەها پاراستنی ڕەسەنایەتی و کلتوری نەتەوایەتی لای منداڵ وە گرنگی دان بۆ گونجاندن لەگەڵ پێشکەوتنەکانی سەردەم </a:t>
            </a:r>
            <a:r>
              <a:rPr lang="ar-IQ" sz="2200" dirty="0" smtClean="0"/>
              <a:t>پێویستە ڕەسەنایەی </a:t>
            </a:r>
            <a:r>
              <a:rPr lang="ar-IQ" sz="2200" dirty="0"/>
              <a:t>منداڵ بەجۆرێک بپارێزرێت کە کەسایەتی منداڵ لەناو کلتورە جیاوازە ھاوردەکان نەتوێتەوە.</a:t>
            </a:r>
            <a:endParaRPr lang="ar-SA" sz="22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ar-IQ" sz="2200" dirty="0" smtClean="0"/>
              <a:t>ئاشناکردنی منداڵان بە ڕوداوە</a:t>
            </a:r>
            <a:r>
              <a:rPr lang="ar-SA" sz="2200" dirty="0" smtClean="0"/>
              <a:t> شەرەفمەندەکان </a:t>
            </a:r>
            <a:r>
              <a:rPr lang="ar-IQ" sz="2200" dirty="0" smtClean="0"/>
              <a:t>بە سەرکەوتنەکان بە کەسایەتی و</a:t>
            </a:r>
            <a:r>
              <a:rPr lang="ar-SA" sz="2200" dirty="0" smtClean="0"/>
              <a:t> و </a:t>
            </a:r>
            <a:r>
              <a:rPr lang="ar-IQ" sz="2200" dirty="0" smtClean="0"/>
              <a:t>سەرکردە و قارەمانە </a:t>
            </a:r>
            <a:r>
              <a:rPr lang="ar-SA" sz="2200" dirty="0" smtClean="0"/>
              <a:t>نایابەکان.</a:t>
            </a:r>
            <a:endParaRPr lang="ar-SA" sz="2200" dirty="0"/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ar-IQ" sz="2200" dirty="0" smtClean="0"/>
              <a:t>قەبوڵکردنی پێکەوە ژیان و لێبوردەیی و رێز لە ئاین و داب و نەریتەکان بگرێت. 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ar-IQ" sz="2200" dirty="0" smtClean="0"/>
              <a:t>گەشەسەندنی </a:t>
            </a:r>
            <a:r>
              <a:rPr lang="ar-SA" sz="2200" dirty="0" smtClean="0"/>
              <a:t>هۆشیاری </a:t>
            </a:r>
            <a:r>
              <a:rPr lang="ar-IQ" sz="2200" dirty="0" smtClean="0"/>
              <a:t>(</a:t>
            </a:r>
            <a:r>
              <a:rPr lang="ar-SA" sz="2200" dirty="0"/>
              <a:t>وعي</a:t>
            </a:r>
            <a:r>
              <a:rPr lang="ar-IQ" sz="2200" dirty="0" smtClean="0"/>
              <a:t>) لە لای منداڵ</a:t>
            </a:r>
            <a:r>
              <a:rPr lang="ar-SA" sz="2200" dirty="0" smtClean="0"/>
              <a:t> بەرامبەر </a:t>
            </a:r>
            <a:r>
              <a:rPr lang="ar-SA" sz="2200" dirty="0"/>
              <a:t>بە کێشەکانی کۆمەڵگاکەی.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ar-SA" sz="2200" dirty="0"/>
              <a:t>پەرەپێدانی خۆشەویستی بۆ کتێبخانە و </a:t>
            </a:r>
            <a:r>
              <a:rPr lang="ar-IQ" sz="2200" dirty="0" smtClean="0"/>
              <a:t>چاڵاکیەکانی</a:t>
            </a:r>
            <a:r>
              <a:rPr lang="ar-SA" sz="2200" dirty="0" smtClean="0"/>
              <a:t> </a:t>
            </a:r>
            <a:r>
              <a:rPr lang="ar-SA" sz="2200" dirty="0"/>
              <a:t>کتێبخانە.</a:t>
            </a: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ar-SA" sz="2200" dirty="0"/>
              <a:t>ناسینی دونیای دەوروبەری </a:t>
            </a:r>
            <a:r>
              <a:rPr lang="ar-SA" sz="2200" dirty="0" smtClean="0"/>
              <a:t>بە</a:t>
            </a:r>
            <a:r>
              <a:rPr lang="ar-IQ" sz="2200" dirty="0" smtClean="0"/>
              <a:t>هۆی خوێندنەوەی </a:t>
            </a:r>
            <a:r>
              <a:rPr lang="ar-SA" sz="2200" dirty="0" smtClean="0"/>
              <a:t>ژیانی </a:t>
            </a:r>
            <a:r>
              <a:rPr lang="ar-IQ" sz="2200" dirty="0" smtClean="0"/>
              <a:t>میلەتان و ئاشانا بوون لە</a:t>
            </a:r>
            <a:r>
              <a:rPr lang="ar-SA" sz="2200" dirty="0" smtClean="0"/>
              <a:t> داب </a:t>
            </a:r>
            <a:r>
              <a:rPr lang="ar-SA" sz="2200" dirty="0"/>
              <a:t>و نەریتی ئەوان.</a:t>
            </a:r>
          </a:p>
        </p:txBody>
      </p:sp>
    </p:spTree>
    <p:extLst>
      <p:ext uri="{BB962C8B-B14F-4D97-AF65-F5344CB8AC3E}">
        <p14:creationId xmlns:p14="http://schemas.microsoft.com/office/powerpoint/2010/main" val="598581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مربع نص 1"/>
          <p:cNvSpPr txBox="1"/>
          <p:nvPr/>
        </p:nvSpPr>
        <p:spPr>
          <a:xfrm>
            <a:off x="0" y="302358"/>
            <a:ext cx="8388424" cy="627864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SA" sz="2400" b="1" u="sng" dirty="0" smtClean="0"/>
              <a:t>چوارەم</a:t>
            </a:r>
            <a:r>
              <a:rPr lang="ar-SA" sz="2400" b="1" u="sng" dirty="0"/>
              <a:t>: ئامانجە کۆمەڵایەتی و ئەخلاقییەکان: </a:t>
            </a:r>
            <a:endParaRPr lang="ar-IQ" sz="2400" b="1" u="sng" dirty="0"/>
          </a:p>
          <a:p>
            <a:pPr algn="justLow"/>
            <a:r>
              <a:rPr lang="ar-SA" dirty="0"/>
              <a:t>لایەنە </a:t>
            </a:r>
            <a:r>
              <a:rPr lang="ar-SA" dirty="0" smtClean="0"/>
              <a:t>کۆمەڵایەتیەکان:</a:t>
            </a:r>
            <a:r>
              <a:rPr lang="ar-IQ" dirty="0" smtClean="0"/>
              <a:t> </a:t>
            </a:r>
            <a:r>
              <a:rPr lang="ar-SA" dirty="0" smtClean="0"/>
              <a:t>کار </a:t>
            </a:r>
            <a:r>
              <a:rPr lang="ar-SA" dirty="0"/>
              <a:t>دەکات بۆ ناساندنی منداڵ بە (کۆمەڵگا و بنەماکانی وئامانجەکانی وسیستەمی کارکردنی ئەم دام و دەزگایانە) ئەمەش یارمەتی دەرە بۆ منداڵ کە تێکەڵی کۆمەڵگابێت وە لەگەڵ ئەندامانی کۆمەڵگا بگونجێنێ تا کەسێکی کارای ناو کۆمەڵی لێ دەربچێت لە دواڕۆژدا دام دەزگاکانی کۆمەڵگا بریتین لە مزگەوت و کلێسا و کۆمەڵگا و سەندیکاکان و شوێنە وەرزشیەکان و ڕێکخراوەکان (قوتابی – ژنان – ئافرەتان – لاوان – قوتابخانە و زانکۆ – دام و دەزگاکانی میری ......ھتد).</a:t>
            </a:r>
          </a:p>
          <a:p>
            <a:pPr marL="285750" indent="-285750" algn="justLow">
              <a:buFont typeface="Wingdings" pitchFamily="2" charset="2"/>
              <a:buChar char="v"/>
            </a:pPr>
            <a:r>
              <a:rPr lang="ar-SA" dirty="0" smtClean="0"/>
              <a:t>منداڵ </a:t>
            </a:r>
            <a:r>
              <a:rPr lang="ar-SA" dirty="0"/>
              <a:t>لە ڕووی کۆمەڵایەتییەوە گەشە دەکات و لە ڕێگەیەوە دەتوانێت لەگەڵ کەسانی دیکە تێکەڵ بێت و لەگەڵ ئەندامانی گروپەکەیدا ڕێکبکەوێت.</a:t>
            </a:r>
          </a:p>
          <a:p>
            <a:pPr marL="285750" indent="-285750" algn="justLow">
              <a:buFont typeface="Wingdings" pitchFamily="2" charset="2"/>
              <a:buChar char="v"/>
            </a:pPr>
            <a:r>
              <a:rPr lang="ar-IQ" dirty="0" smtClean="0"/>
              <a:t>ئاشنا</a:t>
            </a:r>
            <a:r>
              <a:rPr lang="ar-SA" dirty="0" smtClean="0"/>
              <a:t>کردنی </a:t>
            </a:r>
            <a:r>
              <a:rPr lang="ar-SA" dirty="0"/>
              <a:t>منداڵان </a:t>
            </a:r>
            <a:r>
              <a:rPr lang="ar-IQ" dirty="0" smtClean="0"/>
              <a:t>بە</a:t>
            </a:r>
            <a:r>
              <a:rPr lang="ar-SA" dirty="0" smtClean="0"/>
              <a:t> </a:t>
            </a:r>
            <a:r>
              <a:rPr lang="ar-SA" dirty="0"/>
              <a:t>بەها ئەخلاقییە </a:t>
            </a:r>
            <a:r>
              <a:rPr lang="ar-IQ" dirty="0" smtClean="0"/>
              <a:t>کۆمەڵایەتییەکان </a:t>
            </a:r>
            <a:r>
              <a:rPr lang="ar-SA" dirty="0" smtClean="0"/>
              <a:t>و </a:t>
            </a:r>
            <a:r>
              <a:rPr lang="ar-SA" dirty="0"/>
              <a:t>پەرەپێدانی خۆشەویستی </a:t>
            </a:r>
            <a:r>
              <a:rPr lang="ar-IQ" dirty="0" smtClean="0"/>
              <a:t>بۆ</a:t>
            </a:r>
            <a:r>
              <a:rPr lang="ar-SA" dirty="0" smtClean="0"/>
              <a:t> </a:t>
            </a:r>
            <a:r>
              <a:rPr lang="ar-IQ" dirty="0" smtClean="0"/>
              <a:t>ئاکارو و</a:t>
            </a:r>
            <a:r>
              <a:rPr lang="ar-SA" dirty="0" smtClean="0"/>
              <a:t> سیف</a:t>
            </a:r>
            <a:r>
              <a:rPr lang="ar-IQ" dirty="0" smtClean="0"/>
              <a:t>ا</a:t>
            </a:r>
            <a:r>
              <a:rPr lang="ar-SA" dirty="0" smtClean="0"/>
              <a:t>تە باشەکان</a:t>
            </a:r>
            <a:r>
              <a:rPr lang="ar-IQ" dirty="0" smtClean="0"/>
              <a:t> و زیادکردنی </a:t>
            </a:r>
            <a:r>
              <a:rPr lang="ar-IQ" dirty="0"/>
              <a:t>(ڕێز و خۆشەویستی) دوورکەوتنەوە یان لە ڕەوشتە </a:t>
            </a:r>
            <a:r>
              <a:rPr lang="ar-IQ" dirty="0" smtClean="0"/>
              <a:t>خراپەکان. ئەمەش </a:t>
            </a:r>
            <a:r>
              <a:rPr lang="ar-IQ" dirty="0"/>
              <a:t>دەبێت لەڕێگەی (ناڕاستەوخۆ بێت) لەڕێگەی (ڕووداو و ڕەفتاری کەسایەتیەکان) لەناوبەرھەمە ئەدەبیەکان بۆ نموونە: بە منداڵ مەڵێ درۆمەکە بەڵام چیڕۆکێکی بۆ بخوێنەوە کە تیایدا کەسێک درۆ دەکات وە ئاکامی درۆکردنەکەی چی بەسەردێت ئەو کات منداڵەکە خۆی فێر دەبێت کە درۆنەکات (مەلەوانە درۆزنەکە – شوانە درۆزنەکە</a:t>
            </a:r>
            <a:r>
              <a:rPr lang="ar-IQ" dirty="0" smtClean="0"/>
              <a:t>).</a:t>
            </a:r>
          </a:p>
          <a:p>
            <a:pPr marL="285750" indent="-285750" algn="justLow">
              <a:buFont typeface="Wingdings" pitchFamily="2" charset="2"/>
              <a:buChar char="v"/>
            </a:pPr>
            <a:r>
              <a:rPr lang="ar-IQ" dirty="0"/>
              <a:t>لایەنە </a:t>
            </a:r>
            <a:r>
              <a:rPr lang="ar-IQ" dirty="0" smtClean="0"/>
              <a:t>نەتەوەییەکان ، ئەدەبی </a:t>
            </a:r>
            <a:r>
              <a:rPr lang="ar-IQ" dirty="0"/>
              <a:t>منداڵان کار دەکات بۆ </a:t>
            </a:r>
            <a:r>
              <a:rPr lang="ar-SA" dirty="0" smtClean="0"/>
              <a:t>ناساندنی </a:t>
            </a:r>
            <a:r>
              <a:rPr lang="ar-SA" dirty="0"/>
              <a:t>منداڵ بە </a:t>
            </a:r>
            <a:r>
              <a:rPr lang="ar-SA" dirty="0" smtClean="0"/>
              <a:t>کۆمەڵگاکەی</a:t>
            </a:r>
            <a:r>
              <a:rPr lang="ar-IQ" dirty="0" smtClean="0"/>
              <a:t> بۆ ئەوەی</a:t>
            </a:r>
            <a:r>
              <a:rPr lang="ar-SA" dirty="0" smtClean="0"/>
              <a:t> </a:t>
            </a:r>
            <a:r>
              <a:rPr lang="ar-IQ" dirty="0" smtClean="0"/>
              <a:t>منداڵ </a:t>
            </a:r>
            <a:r>
              <a:rPr lang="ar-IQ" dirty="0"/>
              <a:t>بزانێت وفێربێت کە لەوڵاتێکدا دەژی خاوەن بنەمای نەتەوەیی خۆیەتی وەکو (مێژوو – کلتور – زمان – ئاین – خاک –ئاڵا....ھتد) کە ئەمانە ھەموویان کۆمان دەکاتەوە.</a:t>
            </a:r>
          </a:p>
          <a:p>
            <a:pPr marL="285750" indent="-285750" algn="justLow">
              <a:buFont typeface="Wingdings" pitchFamily="2" charset="2"/>
              <a:buChar char="v"/>
            </a:pPr>
            <a:r>
              <a:rPr lang="ar-IQ" dirty="0"/>
              <a:t>ئەدەبی منداڵان ھەوڵی ئەوە دەدات کە منداڵ فێری (مێژوو و سەروەریەکانی ووڵات – خۆشەویستی بۆ نیشتمان – </a:t>
            </a:r>
            <a:r>
              <a:rPr lang="ar-SA" dirty="0" smtClean="0"/>
              <a:t>چەسپاندنی</a:t>
            </a:r>
            <a:r>
              <a:rPr lang="ar-IQ" dirty="0" smtClean="0"/>
              <a:t> ھەستی </a:t>
            </a:r>
            <a:r>
              <a:rPr lang="ar-IQ" dirty="0"/>
              <a:t>ئینتما بوون بۆ خاک و وڵات</a:t>
            </a:r>
            <a:r>
              <a:rPr lang="ar-IQ" dirty="0" smtClean="0"/>
              <a:t>)</a:t>
            </a:r>
            <a:r>
              <a:rPr lang="ar-IQ" dirty="0"/>
              <a:t> لە ناخی منداڵان</a:t>
            </a:r>
            <a:endParaRPr lang="ar-SA" dirty="0"/>
          </a:p>
          <a:p>
            <a:pPr marL="285750" indent="-285750" algn="justLow">
              <a:buFont typeface="Wingdings" pitchFamily="2" charset="2"/>
              <a:buChar char="v"/>
            </a:pPr>
            <a:r>
              <a:rPr lang="ar-IQ" dirty="0" smtClean="0"/>
              <a:t> </a:t>
            </a:r>
            <a:r>
              <a:rPr lang="ar-IQ" dirty="0"/>
              <a:t>کەواتە لایەنی نەتەوایەتی ئەدەبی منداڵان دەیەوێ منداڵ فێربکات چۆن خاک و وڵات و نەتەوەکەی خۆی خۆش بوێ و پارێزگاری لێ بکات</a:t>
            </a:r>
            <a:r>
              <a:rPr lang="ar-IQ" dirty="0" smtClean="0"/>
              <a:t>.</a:t>
            </a:r>
            <a:r>
              <a:rPr lang="ar-IQ" dirty="0"/>
              <a:t> (وڵات لەپێش هەموو شتێکدا</a:t>
            </a:r>
            <a:r>
              <a:rPr lang="ar-IQ" dirty="0" smtClean="0"/>
              <a:t>).</a:t>
            </a:r>
            <a:endParaRPr lang="ar-SA" dirty="0"/>
          </a:p>
          <a:p>
            <a:pPr marL="285750" indent="-285750" algn="justLow">
              <a:buFont typeface="Wingdings" pitchFamily="2" charset="2"/>
              <a:buChar char="v"/>
            </a:pPr>
            <a:r>
              <a:rPr lang="ar-SA" dirty="0" smtClean="0"/>
              <a:t>باشترکردنی </a:t>
            </a:r>
            <a:r>
              <a:rPr lang="ar-SA" dirty="0"/>
              <a:t>ڕەفتاری </a:t>
            </a:r>
            <a:r>
              <a:rPr lang="ar-SA" dirty="0" smtClean="0"/>
              <a:t>منداڵ</a:t>
            </a:r>
            <a:r>
              <a:rPr lang="ar-IQ" dirty="0" smtClean="0"/>
              <a:t> و پەروەردەکردنیان</a:t>
            </a:r>
            <a:r>
              <a:rPr lang="ar-SA" dirty="0" smtClean="0"/>
              <a:t> </a:t>
            </a:r>
            <a:r>
              <a:rPr lang="ar-SA" dirty="0"/>
              <a:t>لە ڕێگەی </a:t>
            </a:r>
            <a:r>
              <a:rPr lang="ar-SA" dirty="0" smtClean="0"/>
              <a:t>نمونەی</a:t>
            </a:r>
            <a:r>
              <a:rPr lang="ar-IQ" dirty="0" smtClean="0"/>
              <a:t> باش</a:t>
            </a:r>
            <a:r>
              <a:rPr lang="ar-SA" dirty="0" smtClean="0"/>
              <a:t> </a:t>
            </a:r>
            <a:r>
              <a:rPr lang="ar-SA" dirty="0"/>
              <a:t>لە ئەدەبدا.</a:t>
            </a:r>
          </a:p>
          <a:p>
            <a:pPr marL="285750" indent="-285750" algn="justLow">
              <a:buFont typeface="Wingdings" pitchFamily="2" charset="2"/>
              <a:buChar char="v"/>
            </a:pPr>
            <a:r>
              <a:rPr lang="ar-SA" dirty="0"/>
              <a:t>یارمەتیدانی منداڵ بۆ کەمکردنەوەی ئەو کێشە کۆمەڵایەتیانەی کە ڕووبەڕووی دەبێتەوە</a:t>
            </a:r>
            <a:r>
              <a:rPr lang="ar-SA" dirty="0" smtClean="0"/>
              <a:t>.</a:t>
            </a: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2996969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مربع نص 3"/>
          <p:cNvSpPr txBox="1"/>
          <p:nvPr/>
        </p:nvSpPr>
        <p:spPr>
          <a:xfrm>
            <a:off x="323528" y="692696"/>
            <a:ext cx="7848872" cy="56323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justLow"/>
            <a:r>
              <a:rPr lang="ar-SA" sz="2000" b="1" u="sng" dirty="0" smtClean="0"/>
              <a:t>پێنجەم</a:t>
            </a:r>
            <a:r>
              <a:rPr lang="ar-SA" sz="2000" b="1" u="sng" dirty="0"/>
              <a:t>: ئامانجە دەروونی و </a:t>
            </a:r>
            <a:r>
              <a:rPr lang="ar-SA" sz="2000" b="1" u="sng" dirty="0" smtClean="0"/>
              <a:t>سۆزییەکان</a:t>
            </a:r>
            <a:r>
              <a:rPr lang="ar-SA" sz="2000" b="1" u="sng" dirty="0"/>
              <a:t>:</a:t>
            </a:r>
          </a:p>
          <a:p>
            <a:pPr marL="285750" indent="-285750" algn="justLow">
              <a:buFont typeface="Wingdings" pitchFamily="2" charset="2"/>
              <a:buChar char="v"/>
            </a:pPr>
            <a:r>
              <a:rPr lang="ar-IQ" sz="2000" dirty="0" smtClean="0"/>
              <a:t>لایەنە ڕوحیەکان، ئەدەبی </a:t>
            </a:r>
            <a:r>
              <a:rPr lang="ar-IQ" sz="2000" dirty="0"/>
              <a:t>منداڵان ھەوڵی چەسپاندنی بەھا ڕوحیەکان دەدات لەلای منداڵ لەگەڵ چەسپاندنی (ھاوسەنگی لەنێوان ئاراستە ماددیەکانی سەردەم و بەھا ئایینیەکان) کەوا مرۆڤ بەبێ ئەوان خۆشی و شادی بەدەست ناھێنێ.</a:t>
            </a:r>
          </a:p>
          <a:p>
            <a:pPr marL="285750" indent="-285750" algn="justLow">
              <a:buFont typeface="Wingdings" pitchFamily="2" charset="2"/>
              <a:buChar char="v"/>
            </a:pPr>
            <a:r>
              <a:rPr lang="ar-IQ" sz="2000" dirty="0"/>
              <a:t>چاندنی خۆشەویستی و باوەڕ بە خودا و بنەماکانی ئایینەکەی خۆی.</a:t>
            </a:r>
          </a:p>
          <a:p>
            <a:pPr algn="justLow"/>
            <a:r>
              <a:rPr lang="ar-IQ" sz="2000" dirty="0" smtClean="0"/>
              <a:t>ئایین </a:t>
            </a:r>
            <a:r>
              <a:rPr lang="ar-IQ" sz="2000" dirty="0"/>
              <a:t>داوای (تێڕامان ودۆزینەوە) دەکات زانستیش پاڵپشتی (باوەڕ)دەکات (وە بنەماکانی بەھێز دەکات)، مامۆستا دەبێت بەشێوازێکی وا منداڵەکان بڕواپێ بینیت کە لایەنی ڕوحی و مادی تەواوکەری یەکترن تا لەدوا ڕۆژدا کەسایەتی منداڵەکان وادروست بێت کە تووشی دڵەڕاوکێ و نەخۆشی دەروونی و توندڕۆیی نەبن (وەنەش بنە بەندەیەکی زەلیل بۆ بیرو باوەڕەکەی بەڵکو ببن بەکەسێک کە ھەموو ئادەمیزاد و سروشت و کۆمەڵگای خۆش بووێت وەڕقیان لەکەس نەبێ</a:t>
            </a:r>
            <a:r>
              <a:rPr lang="ar-IQ" sz="2000" dirty="0" smtClean="0"/>
              <a:t>.</a:t>
            </a:r>
          </a:p>
          <a:p>
            <a:pPr marL="285750" indent="-285750" algn="justLow">
              <a:buFont typeface="Wingdings" pitchFamily="2" charset="2"/>
              <a:buChar char="v"/>
            </a:pPr>
            <a:r>
              <a:rPr lang="ar-SA" sz="2000" dirty="0" smtClean="0"/>
              <a:t>بەدەستهێنانی </a:t>
            </a:r>
            <a:r>
              <a:rPr lang="ar-IQ" sz="2000" dirty="0" smtClean="0"/>
              <a:t>چێژوەرگرتن</a:t>
            </a:r>
            <a:r>
              <a:rPr lang="ar-SA" sz="2000" dirty="0" smtClean="0"/>
              <a:t> </a:t>
            </a:r>
            <a:r>
              <a:rPr lang="ar-SA" sz="2000" dirty="0"/>
              <a:t>و کات بەسەربردن و دڵخۆشی بۆ منداڵ </a:t>
            </a:r>
            <a:r>
              <a:rPr lang="ar-SA" sz="2000" dirty="0" smtClean="0"/>
              <a:t>لە </a:t>
            </a:r>
            <a:r>
              <a:rPr lang="ar-SA" sz="2000" dirty="0"/>
              <a:t>کاتی بەتاڵیدا.</a:t>
            </a:r>
          </a:p>
          <a:p>
            <a:pPr marL="285750" indent="-285750" algn="justLow">
              <a:buFont typeface="Wingdings" pitchFamily="2" charset="2"/>
              <a:buChar char="v"/>
            </a:pPr>
            <a:r>
              <a:rPr lang="ar-SA" sz="2000" dirty="0" smtClean="0"/>
              <a:t>تێرکردنی</a:t>
            </a:r>
            <a:r>
              <a:rPr lang="ar-IQ" sz="2000" dirty="0"/>
              <a:t> </a:t>
            </a:r>
            <a:r>
              <a:rPr lang="ar-IQ" sz="2000" dirty="0" smtClean="0"/>
              <a:t>ئارەزووی خۆشەویستی </a:t>
            </a:r>
            <a:r>
              <a:rPr lang="ar-SA" sz="2000" dirty="0" smtClean="0"/>
              <a:t>منداڵ</a:t>
            </a:r>
            <a:r>
              <a:rPr lang="ar-IQ" sz="2000" dirty="0" smtClean="0"/>
              <a:t> </a:t>
            </a:r>
            <a:r>
              <a:rPr lang="ar-IQ" sz="2000" dirty="0"/>
              <a:t>بەدوای گەڕان (حب </a:t>
            </a:r>
            <a:r>
              <a:rPr lang="ar-IQ" sz="2000" dirty="0" smtClean="0"/>
              <a:t>الاستطلاع)</a:t>
            </a:r>
            <a:r>
              <a:rPr lang="ar-SA" sz="2000" dirty="0" smtClean="0"/>
              <a:t>.</a:t>
            </a:r>
            <a:endParaRPr lang="ar-SA" sz="2000" dirty="0"/>
          </a:p>
          <a:p>
            <a:pPr marL="285750" indent="-285750" algn="justLow">
              <a:buFont typeface="Wingdings" pitchFamily="2" charset="2"/>
              <a:buChar char="v"/>
            </a:pPr>
            <a:r>
              <a:rPr lang="ar-SA" sz="2000" dirty="0"/>
              <a:t>کەمکردنەوەی </a:t>
            </a:r>
            <a:r>
              <a:rPr lang="ar-SA" sz="2000" dirty="0" smtClean="0"/>
              <a:t>گرژی </a:t>
            </a:r>
            <a:r>
              <a:rPr lang="ar-IQ" sz="2000" dirty="0" smtClean="0"/>
              <a:t>هەڵچوونە دەروونییە</a:t>
            </a:r>
            <a:r>
              <a:rPr lang="ar-SA" sz="2000" dirty="0" smtClean="0"/>
              <a:t>کان لە</a:t>
            </a:r>
            <a:r>
              <a:rPr lang="ar-IQ" sz="2000" dirty="0" smtClean="0"/>
              <a:t>لای</a:t>
            </a:r>
            <a:r>
              <a:rPr lang="ar-SA" sz="2000" dirty="0" smtClean="0"/>
              <a:t> </a:t>
            </a:r>
            <a:r>
              <a:rPr lang="ar-SA" sz="2000" dirty="0"/>
              <a:t>منداڵدا.</a:t>
            </a:r>
          </a:p>
          <a:p>
            <a:pPr marL="285750" indent="-285750" algn="justLow">
              <a:buFont typeface="Wingdings" pitchFamily="2" charset="2"/>
              <a:buChar char="v"/>
            </a:pPr>
            <a:r>
              <a:rPr lang="ar-IQ" sz="2000" dirty="0" smtClean="0"/>
              <a:t>درووستکردنی</a:t>
            </a:r>
            <a:r>
              <a:rPr lang="ar-SA" sz="2000" dirty="0" smtClean="0"/>
              <a:t> </a:t>
            </a:r>
            <a:r>
              <a:rPr lang="ar-SA" sz="2000" dirty="0"/>
              <a:t>هەست </a:t>
            </a:r>
            <a:r>
              <a:rPr lang="ar-IQ" sz="2000" dirty="0" smtClean="0"/>
              <a:t>ناسکی </a:t>
            </a:r>
            <a:r>
              <a:rPr lang="ar-SA" sz="2000" dirty="0" smtClean="0"/>
              <a:t>و </a:t>
            </a:r>
            <a:r>
              <a:rPr lang="ar-IQ" sz="2000" dirty="0" smtClean="0"/>
              <a:t>گەشەسەندنی</a:t>
            </a:r>
            <a:r>
              <a:rPr lang="ar-SA" sz="2000" dirty="0" smtClean="0"/>
              <a:t> </a:t>
            </a:r>
            <a:r>
              <a:rPr lang="ar-SA" sz="2000" dirty="0"/>
              <a:t>هەست و </a:t>
            </a:r>
            <a:r>
              <a:rPr lang="ar-IQ" sz="2000" dirty="0" smtClean="0"/>
              <a:t>سۆز</a:t>
            </a:r>
            <a:r>
              <a:rPr lang="ar-SA" sz="2000" dirty="0" smtClean="0"/>
              <a:t>.</a:t>
            </a:r>
            <a:endParaRPr lang="ar-SA" sz="2000" dirty="0"/>
          </a:p>
          <a:p>
            <a:pPr marL="285750" indent="-285750" algn="justLow">
              <a:buFont typeface="Wingdings" pitchFamily="2" charset="2"/>
              <a:buChar char="v"/>
            </a:pPr>
            <a:r>
              <a:rPr lang="ar-SA" sz="2000" dirty="0" smtClean="0"/>
              <a:t>پەرەپێدانی </a:t>
            </a:r>
            <a:r>
              <a:rPr lang="ar-SA" sz="2000" dirty="0"/>
              <a:t>خۆشەویستی بۆ وڵات و دڵسۆزی بۆی و بەرگریکردن لێی.</a:t>
            </a:r>
          </a:p>
          <a:p>
            <a:pPr marL="285750" indent="-285750" algn="justLow">
              <a:buFont typeface="Wingdings" pitchFamily="2" charset="2"/>
              <a:buChar char="v"/>
            </a:pPr>
            <a:r>
              <a:rPr lang="ar-SA" sz="2000" dirty="0"/>
              <a:t>جەختکردنەوە لەسەر ناسنامەی </a:t>
            </a:r>
            <a:r>
              <a:rPr lang="ar-IQ" sz="2000" dirty="0" smtClean="0"/>
              <a:t>نەتەوەیی خۆی (کوردم زمانی من کوردییە)</a:t>
            </a:r>
            <a:r>
              <a:rPr lang="ar-SA" sz="2000" dirty="0" smtClean="0"/>
              <a:t>.</a:t>
            </a:r>
            <a:endParaRPr lang="ar-SA" sz="2000" dirty="0"/>
          </a:p>
          <a:p>
            <a:pPr marL="285750" indent="-285750" algn="justLow">
              <a:buFont typeface="Wingdings" pitchFamily="2" charset="2"/>
              <a:buChar char="v"/>
            </a:pPr>
            <a:r>
              <a:rPr lang="ar-SA" sz="2000" dirty="0"/>
              <a:t>پێکهێنانی </a:t>
            </a:r>
            <a:r>
              <a:rPr lang="ar-SA" sz="2000" dirty="0" smtClean="0"/>
              <a:t>مەیل </a:t>
            </a:r>
            <a:r>
              <a:rPr lang="ar-SA" sz="2000" dirty="0"/>
              <a:t>و </a:t>
            </a:r>
            <a:r>
              <a:rPr lang="ar-IQ" sz="2000" dirty="0" smtClean="0"/>
              <a:t>ئاراستەکردن</a:t>
            </a:r>
            <a:r>
              <a:rPr lang="ar-SA" sz="2000" dirty="0" smtClean="0"/>
              <a:t> </a:t>
            </a:r>
            <a:r>
              <a:rPr lang="ar-SA" sz="2000" dirty="0"/>
              <a:t>بەرەو خۆشەویستی خوێندنەوە.</a:t>
            </a:r>
          </a:p>
        </p:txBody>
      </p:sp>
    </p:spTree>
    <p:extLst>
      <p:ext uri="{BB962C8B-B14F-4D97-AF65-F5344CB8AC3E}">
        <p14:creationId xmlns:p14="http://schemas.microsoft.com/office/powerpoint/2010/main" val="2820846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جاور">
  <a:themeElements>
    <a:clrScheme name="حيوية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تجاور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3942</TotalTime>
  <Words>1556</Words>
  <Application>Microsoft Office PowerPoint</Application>
  <PresentationFormat>On-screen Show (4:3)</PresentationFormat>
  <Paragraphs>91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3" baseType="lpstr">
      <vt:lpstr>تجاور</vt:lpstr>
      <vt:lpstr>Office Theme</vt:lpstr>
      <vt:lpstr>ئەدەبی منداڵان و رۆشەنبیری کۆمەڵگا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أدب الأطفال وثقافة المجتمع</dc:title>
  <dc:creator>SSC1</dc:creator>
  <cp:lastModifiedBy>Lenovo</cp:lastModifiedBy>
  <cp:revision>39</cp:revision>
  <dcterms:created xsi:type="dcterms:W3CDTF">2015-04-04T19:06:05Z</dcterms:created>
  <dcterms:modified xsi:type="dcterms:W3CDTF">2024-03-11T10:12:03Z</dcterms:modified>
</cp:coreProperties>
</file>