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3" r:id="rId7"/>
    <p:sldId id="260" r:id="rId8"/>
    <p:sldId id="264" r:id="rId9"/>
    <p:sldId id="261" r:id="rId10"/>
    <p:sldId id="262"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88101813"/>
              </p:ext>
            </p:extLst>
          </p:nvPr>
        </p:nvGraphicFramePr>
        <p:xfrm>
          <a:off x="838200" y="838200"/>
          <a:ext cx="7610475" cy="4267200"/>
        </p:xfrm>
        <a:graphic>
          <a:graphicData uri="http://schemas.openxmlformats.org/drawingml/2006/table">
            <a:tbl>
              <a:tblPr bandRow="1">
                <a:tableStyleId>{5C22544A-7EE6-4342-B048-85BDC9FD1C3A}</a:tableStyleId>
              </a:tblPr>
              <a:tblGrid>
                <a:gridCol w="7610475"/>
              </a:tblGrid>
              <a:tr h="1057466">
                <a:tc>
                  <a:txBody>
                    <a:bodyPr/>
                    <a:lstStyle/>
                    <a:p>
                      <a:pPr marL="0" marR="0" algn="r" rtl="1">
                        <a:lnSpc>
                          <a:spcPct val="106000"/>
                        </a:lnSpc>
                        <a:spcBef>
                          <a:spcPts val="0"/>
                        </a:spcBef>
                        <a:spcAft>
                          <a:spcPts val="800"/>
                        </a:spcAft>
                      </a:pPr>
                      <a:endParaRPr lang="ar-JO" sz="2400" dirty="0" smtClean="0">
                        <a:effectLst/>
                      </a:endParaRPr>
                    </a:p>
                    <a:p>
                      <a:pPr marL="0" marR="0" algn="r" rtl="1">
                        <a:lnSpc>
                          <a:spcPct val="106000"/>
                        </a:lnSpc>
                        <a:spcBef>
                          <a:spcPts val="0"/>
                        </a:spcBef>
                        <a:spcAft>
                          <a:spcPts val="800"/>
                        </a:spcAft>
                      </a:pPr>
                      <a:r>
                        <a:rPr lang="ar-SA" sz="2400" dirty="0" smtClean="0">
                          <a:effectLst/>
                        </a:rPr>
                        <a:t>چەمک </a:t>
                      </a:r>
                      <a:r>
                        <a:rPr lang="ar-SA" sz="2400" dirty="0">
                          <a:effectLst/>
                        </a:rPr>
                        <a:t>و پێناسەی ئەدەبی منداڵان</a:t>
                      </a:r>
                      <a:endParaRPr lang="en-US" sz="1400" dirty="0">
                        <a:effectLst/>
                        <a:latin typeface="Calibri"/>
                        <a:ea typeface="Calibri"/>
                        <a:cs typeface="Calibri"/>
                      </a:endParaRPr>
                    </a:p>
                  </a:txBody>
                  <a:tcPr marL="68580" marR="68580" marT="0" marB="0"/>
                </a:tc>
              </a:tr>
              <a:tr h="3209734">
                <a:tc>
                  <a:txBody>
                    <a:bodyPr/>
                    <a:lstStyle/>
                    <a:p>
                      <a:pPr marL="0" marR="0" algn="r" rtl="1">
                        <a:lnSpc>
                          <a:spcPct val="106000"/>
                        </a:lnSpc>
                        <a:spcBef>
                          <a:spcPts val="0"/>
                        </a:spcBef>
                        <a:spcAft>
                          <a:spcPts val="800"/>
                        </a:spcAft>
                      </a:pPr>
                      <a:endParaRPr lang="ar-JO" sz="2400" dirty="0" smtClean="0">
                        <a:effectLst/>
                      </a:endParaRPr>
                    </a:p>
                    <a:p>
                      <a:pPr marL="0" marR="0" algn="r" rtl="1">
                        <a:lnSpc>
                          <a:spcPct val="106000"/>
                        </a:lnSpc>
                        <a:spcBef>
                          <a:spcPts val="0"/>
                        </a:spcBef>
                        <a:spcAft>
                          <a:spcPts val="800"/>
                        </a:spcAft>
                      </a:pPr>
                      <a:r>
                        <a:rPr lang="ar-SA" sz="2400" dirty="0" smtClean="0">
                          <a:effectLst/>
                        </a:rPr>
                        <a:t>پ/ ئایا چ جیاوازیەک ھەیە لەنێوان ئەدەبی منداڵان وئەدەبی گەوران؟</a:t>
                      </a:r>
                      <a:endParaRPr lang="ar-JO" sz="2400" dirty="0" smtClean="0">
                        <a:effectLst/>
                      </a:endParaRPr>
                    </a:p>
                    <a:p>
                      <a:pPr marL="0" marR="0" algn="r" rtl="1">
                        <a:lnSpc>
                          <a:spcPct val="106000"/>
                        </a:lnSpc>
                        <a:spcBef>
                          <a:spcPts val="0"/>
                        </a:spcBef>
                        <a:spcAft>
                          <a:spcPts val="800"/>
                        </a:spcAft>
                      </a:pPr>
                      <a:r>
                        <a:rPr lang="ar-SA" sz="2400" dirty="0" smtClean="0">
                          <a:effectLst/>
                        </a:rPr>
                        <a:t>پ</a:t>
                      </a:r>
                      <a:r>
                        <a:rPr lang="ar-SA" sz="2400" dirty="0">
                          <a:effectLst/>
                        </a:rPr>
                        <a:t>/ ئایا ئەدەبی منداڵان تەنھا بۆ چێژ بەخشینە</a:t>
                      </a:r>
                      <a:r>
                        <a:rPr lang="ar-SA" sz="2400" dirty="0" smtClean="0">
                          <a:effectLst/>
                        </a:rPr>
                        <a:t>؟</a:t>
                      </a:r>
                      <a:endParaRPr lang="ar-JO" sz="2400" dirty="0" smtClean="0">
                        <a:effectLst/>
                      </a:endParaRPr>
                    </a:p>
                    <a:p>
                      <a:pPr marL="0" marR="0" algn="r" rtl="1">
                        <a:lnSpc>
                          <a:spcPct val="106000"/>
                        </a:lnSpc>
                        <a:spcBef>
                          <a:spcPts val="0"/>
                        </a:spcBef>
                        <a:spcAft>
                          <a:spcPts val="800"/>
                        </a:spcAft>
                      </a:pPr>
                      <a:r>
                        <a:rPr lang="ar-SA" sz="2400" dirty="0" smtClean="0">
                          <a:effectLst/>
                        </a:rPr>
                        <a:t>پ</a:t>
                      </a:r>
                      <a:r>
                        <a:rPr lang="ar-SA" sz="2400" dirty="0">
                          <a:effectLst/>
                        </a:rPr>
                        <a:t>/ ئایا نووسین لەبواری ئەدەبی منداڵان کارێکی ئاسانە یان گرانە؟ </a:t>
                      </a:r>
                      <a:endParaRPr lang="ar-JO" sz="2400" dirty="0" smtClean="0">
                        <a:effectLst/>
                      </a:endParaRPr>
                    </a:p>
                    <a:p>
                      <a:pPr marL="0" marR="0" algn="r" rtl="1">
                        <a:lnSpc>
                          <a:spcPct val="106000"/>
                        </a:lnSpc>
                        <a:spcBef>
                          <a:spcPts val="0"/>
                        </a:spcBef>
                        <a:spcAft>
                          <a:spcPts val="800"/>
                        </a:spcAft>
                      </a:pPr>
                      <a:r>
                        <a:rPr lang="ar-SA" sz="2400" dirty="0" smtClean="0">
                          <a:effectLst/>
                        </a:rPr>
                        <a:t>پ/ گرنگترین </a:t>
                      </a:r>
                      <a:r>
                        <a:rPr lang="ar-SA" sz="2400" dirty="0">
                          <a:effectLst/>
                        </a:rPr>
                        <a:t>خاسیەت و تایبەتمەندیەکانی ئەدەبی </a:t>
                      </a:r>
                      <a:r>
                        <a:rPr lang="ar-SA" sz="2400" dirty="0" smtClean="0">
                          <a:effectLst/>
                        </a:rPr>
                        <a:t>منداڵان</a:t>
                      </a:r>
                      <a:r>
                        <a:rPr lang="ar-JO" sz="2400" dirty="0" smtClean="0">
                          <a:effectLst/>
                        </a:rPr>
                        <a:t> </a:t>
                      </a:r>
                      <a:r>
                        <a:rPr lang="ar-IQ" sz="2400" dirty="0" smtClean="0">
                          <a:effectLst/>
                        </a:rPr>
                        <a:t>کامانەن؟</a:t>
                      </a:r>
                    </a:p>
                    <a:p>
                      <a:pPr marL="0" marR="0" algn="r" rtl="1">
                        <a:lnSpc>
                          <a:spcPct val="106000"/>
                        </a:lnSpc>
                        <a:spcBef>
                          <a:spcPts val="0"/>
                        </a:spcBef>
                        <a:spcAft>
                          <a:spcPts val="800"/>
                        </a:spcAft>
                      </a:pPr>
                      <a:endParaRPr lang="en-US" sz="14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3413302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382000" cy="6832640"/>
          </a:xfrm>
          <a:prstGeom prst="rect">
            <a:avLst/>
          </a:prstGeom>
        </p:spPr>
        <p:txBody>
          <a:bodyPr wrap="square">
            <a:spAutoFit/>
          </a:bodyPr>
          <a:lstStyle/>
          <a:p>
            <a:pPr lvl="0" algn="r" rtl="1"/>
            <a:r>
              <a:rPr lang="ar-IQ" dirty="0" smtClean="0">
                <a:solidFill>
                  <a:prstClr val="black"/>
                </a:solidFill>
              </a:rPr>
              <a:t>رژێمە </a:t>
            </a:r>
            <a:r>
              <a:rPr lang="ar-IQ" dirty="0">
                <a:solidFill>
                  <a:prstClr val="black"/>
                </a:solidFill>
              </a:rPr>
              <a:t>تۆتالیتارەکان درکیان بە توانای مەزنی ئەدەبی منداڵان کردووە، بۆ نموونە بە هاوشان لەگەڵ پابەندبوونی مۆسۆلینی بە چاندنی تۆوی فاشیزم لە گەنجانی </a:t>
            </a:r>
            <a:r>
              <a:rPr lang="ar-IQ" dirty="0" smtClean="0">
                <a:solidFill>
                  <a:prstClr val="black"/>
                </a:solidFill>
              </a:rPr>
              <a:t>ئیتالیادا. </a:t>
            </a:r>
          </a:p>
          <a:p>
            <a:pPr lvl="0" algn="r" rtl="1"/>
            <a:endParaRPr lang="ar-IQ" dirty="0">
              <a:solidFill>
                <a:prstClr val="black"/>
              </a:solidFill>
            </a:endParaRPr>
          </a:p>
          <a:p>
            <a:pPr lvl="0" algn="r" rtl="1"/>
            <a:r>
              <a:rPr lang="ar-IQ" dirty="0" smtClean="0">
                <a:solidFill>
                  <a:prstClr val="black"/>
                </a:solidFill>
              </a:rPr>
              <a:t>فیلیپۆ </a:t>
            </a:r>
            <a:r>
              <a:rPr lang="ar-IQ" dirty="0">
                <a:solidFill>
                  <a:prstClr val="black"/>
                </a:solidFill>
              </a:rPr>
              <a:t>تۆماسۆ </a:t>
            </a:r>
            <a:r>
              <a:rPr lang="ar-IQ" dirty="0" smtClean="0">
                <a:solidFill>
                  <a:prstClr val="black"/>
                </a:solidFill>
              </a:rPr>
              <a:t>مارینێتی کە </a:t>
            </a:r>
            <a:r>
              <a:rPr lang="ar-IQ" dirty="0">
                <a:solidFill>
                  <a:prstClr val="black"/>
                </a:solidFill>
              </a:rPr>
              <a:t>تیۆریستێکی ئایندەیی مانیفێستێکی لەسەر ئەدەبیاتی منداڵان نووسیوە و پێناسەی کتێبی ئایدیاڵی منداڵان دەکات، کە پەیامی قارەمانێتی رەها و دڵسۆزی بۆ </a:t>
            </a:r>
            <a:r>
              <a:rPr lang="ar-IQ" dirty="0" smtClean="0">
                <a:solidFill>
                  <a:prstClr val="black"/>
                </a:solidFill>
              </a:rPr>
              <a:t>مرۆڤ دەگەیەنێت.</a:t>
            </a:r>
          </a:p>
          <a:p>
            <a:pPr lvl="0" algn="r" rtl="1"/>
            <a:endParaRPr lang="ar-IQ" dirty="0">
              <a:solidFill>
                <a:prstClr val="black"/>
              </a:solidFill>
            </a:endParaRPr>
          </a:p>
          <a:p>
            <a:pPr lvl="0" algn="r" rtl="1"/>
            <a:r>
              <a:rPr lang="ar-IQ" dirty="0">
                <a:solidFill>
                  <a:prstClr val="black"/>
                </a:solidFill>
              </a:rPr>
              <a:t> هەروەها </a:t>
            </a:r>
            <a:r>
              <a:rPr lang="ar-IQ" dirty="0" smtClean="0">
                <a:solidFill>
                  <a:prstClr val="black"/>
                </a:solidFill>
              </a:rPr>
              <a:t>ئەو ئەدەبیاتی </a:t>
            </a:r>
            <a:r>
              <a:rPr lang="ar-IQ" dirty="0">
                <a:solidFill>
                  <a:prstClr val="black"/>
                </a:solidFill>
              </a:rPr>
              <a:t>منداڵان کە بە زمانی ئینگلیزی </a:t>
            </a:r>
            <a:r>
              <a:rPr lang="ar-IQ" dirty="0" smtClean="0">
                <a:solidFill>
                  <a:prstClr val="black"/>
                </a:solidFill>
              </a:rPr>
              <a:t>نووسرابوون، </a:t>
            </a:r>
            <a:r>
              <a:rPr lang="ar-IQ" dirty="0">
                <a:solidFill>
                  <a:prstClr val="black"/>
                </a:solidFill>
              </a:rPr>
              <a:t>لە ئۆپەراسیۆنەکانی پڕوپاگەندەدا بەکاردەهێنرا، وەک چۆن لە ئیتالیا و ئەڵمانیا، کۆمۆنیستەکانی ئەمریکاش منداڵانیان بە جەماوەرگەلێکی گرنگ دەزانی، لە کۆمەڵە چیرۆکەکاندا لەکتێبی (پێشەنگی نوێی چیرۆک)ەوە ساڵی 1935 </a:t>
            </a:r>
            <a:r>
              <a:rPr lang="ar-IQ" dirty="0" smtClean="0">
                <a:solidFill>
                  <a:prstClr val="black"/>
                </a:solidFill>
              </a:rPr>
              <a:t>نووسراوە -کە </a:t>
            </a:r>
            <a:r>
              <a:rPr lang="ar-IQ" dirty="0">
                <a:solidFill>
                  <a:prstClr val="black"/>
                </a:solidFill>
              </a:rPr>
              <a:t>پێشەکییەکەی ماکس بیداخت نووسیوێتی، ئەوکات سکرتێری گشتی رێکخراوی نێودەوڵەتی کرێکاران بووە و دەڵێت: ئەدەبی منداڵان هێزی گۆڕینی ژیانی تاکەکان و تەواوی کەلتورەکانی هەیە:</a:t>
            </a:r>
          </a:p>
          <a:p>
            <a:pPr lvl="0" algn="r" rtl="1"/>
            <a:r>
              <a:rPr lang="ar-IQ" dirty="0">
                <a:solidFill>
                  <a:prstClr val="black"/>
                </a:solidFill>
              </a:rPr>
              <a:t>«خوێندنەوەی ئەم چیرۆکانە یارمەتیتان دەدات لەو ژیانە تێبگەن کە لەپێشتاندایە، کاتێک فێری تێگەیشتن لە ژیان دەبن، فێردەبن چۆن دەتوانن ژیانتان پێکبهێنن، ئێوە تەنها پیاوێکی شەترەنج نابن کە چارەنووس بە پەنجەکانی بتانجوڵێنێت، بەڵکو دەبنە خاوەنی چارەنووسەکانتان، نەک هەر بەشێک دەبن لە مێژوو، بەڵکو خۆتان مێژوو دروست دەکەن</a:t>
            </a:r>
            <a:r>
              <a:rPr lang="ar-IQ" dirty="0" smtClean="0">
                <a:solidFill>
                  <a:prstClr val="black"/>
                </a:solidFill>
              </a:rPr>
              <a:t>.</a:t>
            </a:r>
          </a:p>
          <a:p>
            <a:pPr lvl="0" algn="r" rtl="1"/>
            <a:endParaRPr lang="ar-IQ" dirty="0">
              <a:solidFill>
                <a:prstClr val="black"/>
              </a:solidFill>
            </a:endParaRPr>
          </a:p>
          <a:p>
            <a:pPr lvl="0" algn="r" rtl="1"/>
            <a:r>
              <a:rPr lang="ar-IQ" dirty="0">
                <a:solidFill>
                  <a:prstClr val="black"/>
                </a:solidFill>
              </a:rPr>
              <a:t>کەواتە نووسینی ئەدەبی منداڵان (کارێکی گرانە) چونکە جیھانی منداڵ پێویستی (بەو بەھرەیە) ھەیە لەگەڵ ئاستی تێگەیشتنی منداڵ وابێ لەگەڵ ژیانی منداڵ بگونجێ لەگەڵ قۆناغەکانی تەمەنی منداڵ بگونجێ وە دەبێ نووسەر شارەزایی سایکۆلۆژیای منداڵ بێت.</a:t>
            </a:r>
          </a:p>
          <a:p>
            <a:pPr lvl="0" algn="r" rtl="1"/>
            <a:r>
              <a:rPr lang="ar-IQ" sz="1600" dirty="0" smtClean="0">
                <a:solidFill>
                  <a:srgbClr val="0070C0"/>
                </a:solidFill>
              </a:rPr>
              <a:t>تۆتالیتاریانیزم </a:t>
            </a:r>
            <a:r>
              <a:rPr lang="ar-IQ" sz="1600" dirty="0">
                <a:solidFill>
                  <a:srgbClr val="0070C0"/>
                </a:solidFill>
              </a:rPr>
              <a:t>سیسته‌مێکی سیاسییه، بیرۆکه‌ی’ تۆتالیتاریانیزم’ وه‌ک زاراوه‌یه‌کی وه‌رگیراو له وشه‌ی ‘ تۆتاڵ، واته سه‌رجه‌م یان سه‌رتاپا’ ئینگلیزی، به مانای سه‌رجه‌می ده‌سه‌ڵاتی سیاسی ده‌وڵه‌ت، وشه و تێرمی تۆتالیتاریانیزم له سه‌ره‌تاکانی ساڵانی سییه‌کان و چله‌کانی سه‌ده‌ی بیستدا له‌لایه‌ن ژماره‌یه‌ک بیرمه‌نده‌وه، به‌زۆری بیرمه‌ندانی به‌ڕه‌چه‌ڵه‌ک ئه‌وروپی، به‌کارهات و سیما و تیۆریه‌کانی دیاریکرا، وه‌ک هه‌وڵێک بۆ تێگه‌یشتن له‌و دیکتاتۆریه‌ته‌ی که سه‌ری ده‌ردێنا له ئه‌ڵمانیای ژێر سایه‌ی هیتله‌ر، ڕوسیای ژێر سێبه‌ری ستالین و ئیتالیای ژێر ڕکێفی مۆسۆلینی.</a:t>
            </a:r>
          </a:p>
          <a:p>
            <a:pPr lvl="0" algn="r" rtl="1"/>
            <a:endParaRPr lang="en-US" sz="1600" dirty="0">
              <a:solidFill>
                <a:prstClr val="black"/>
              </a:solidFill>
            </a:endParaRPr>
          </a:p>
        </p:txBody>
      </p:sp>
    </p:spTree>
    <p:extLst>
      <p:ext uri="{BB962C8B-B14F-4D97-AF65-F5344CB8AC3E}">
        <p14:creationId xmlns:p14="http://schemas.microsoft.com/office/powerpoint/2010/main" val="264487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
            <a:ext cx="8077200" cy="6247864"/>
          </a:xfrm>
          <a:prstGeom prst="rect">
            <a:avLst/>
          </a:prstGeom>
        </p:spPr>
        <p:txBody>
          <a:bodyPr wrap="square">
            <a:spAutoFit/>
          </a:bodyPr>
          <a:lstStyle/>
          <a:p>
            <a:pPr algn="justLow" rtl="1"/>
            <a:r>
              <a:rPr lang="ar-IQ" sz="2000" b="1" u="sng" dirty="0"/>
              <a:t>*پێویستە لەكاتی نووسینی بەرهەمی </a:t>
            </a:r>
            <a:r>
              <a:rPr lang="ar-IQ" sz="2000" b="1" u="sng" dirty="0" smtClean="0"/>
              <a:t>منداڵان </a:t>
            </a:r>
            <a:r>
              <a:rPr lang="ar-IQ" sz="2000" b="1" u="sng" dirty="0"/>
              <a:t>رەچاوی </a:t>
            </a:r>
            <a:r>
              <a:rPr lang="ar-IQ" sz="2000" b="1" u="sng"/>
              <a:t>ئەم </a:t>
            </a:r>
            <a:r>
              <a:rPr lang="ar-IQ" sz="2000" b="1" u="sng" smtClean="0"/>
              <a:t>خاڵانەی </a:t>
            </a:r>
            <a:r>
              <a:rPr lang="ar-IQ" sz="2000" b="1" u="sng" dirty="0"/>
              <a:t>خوارەوە بكەین</a:t>
            </a:r>
            <a:r>
              <a:rPr lang="ar-IQ" sz="2000" b="1" u="sng" dirty="0" smtClean="0"/>
              <a:t>:</a:t>
            </a:r>
          </a:p>
          <a:p>
            <a:pPr algn="justLow" rtl="1"/>
            <a:endParaRPr lang="ar-IQ" sz="2000" b="1" u="sng" dirty="0"/>
          </a:p>
          <a:p>
            <a:pPr algn="just" rtl="1"/>
            <a:r>
              <a:rPr lang="ar-IQ" dirty="0"/>
              <a:t>1-پێویستە شێوەی </a:t>
            </a:r>
            <a:r>
              <a:rPr lang="ar-IQ" dirty="0" smtClean="0"/>
              <a:t>نووسین بۆ </a:t>
            </a:r>
            <a:r>
              <a:rPr lang="ar-IQ" dirty="0"/>
              <a:t>منداڵ لەگەڵ ئاستی گەشەكردنی دەروونی و زمانیدا بگونجێ.</a:t>
            </a:r>
          </a:p>
          <a:p>
            <a:pPr algn="just" rtl="1"/>
            <a:r>
              <a:rPr lang="ar-IQ" dirty="0"/>
              <a:t>هەندێ لە زانایان وای بە چاك دەزانن كە دەبێ نووسەری مندااڵن مامۆستا بێ ولەگەڵیاندا</a:t>
            </a:r>
          </a:p>
          <a:p>
            <a:pPr algn="just" rtl="1"/>
            <a:r>
              <a:rPr lang="ar-IQ" dirty="0"/>
              <a:t>ژیابێ،چونكە لەهەموو كەسێ زیاتر شارەزای جیهانی منداڵەو دەتوانێ پەی بە نهێنییەكانی</a:t>
            </a:r>
          </a:p>
          <a:p>
            <a:pPr algn="just" rtl="1"/>
            <a:r>
              <a:rPr lang="ar-IQ" dirty="0"/>
              <a:t>ببات وپەردە لەسەر گرێ كۆڵەی دەروونی البەرێ وبەو زمانە قسەی لەگەڵدا بكا كە لەئاستی</a:t>
            </a:r>
          </a:p>
          <a:p>
            <a:pPr algn="just" rtl="1"/>
            <a:r>
              <a:rPr lang="ar-IQ" dirty="0"/>
              <a:t>ژییری ئەو دایە </a:t>
            </a:r>
            <a:r>
              <a:rPr lang="ar-IQ" dirty="0" smtClean="0"/>
              <a:t>.</a:t>
            </a:r>
          </a:p>
          <a:p>
            <a:pPr algn="just" rtl="1"/>
            <a:endParaRPr lang="ar-IQ" dirty="0"/>
          </a:p>
          <a:p>
            <a:pPr algn="justLow" rtl="1"/>
            <a:r>
              <a:rPr lang="ar-IQ" dirty="0"/>
              <a:t>2-زۆرگرنگە نووسەر لە نووسینەكانیدا پەنا بباتە بەر وشەو ڕستەی سادە، هەرچەندە تەمەنی</a:t>
            </a:r>
          </a:p>
          <a:p>
            <a:pPr algn="justLow" rtl="1"/>
            <a:r>
              <a:rPr lang="ar-IQ" dirty="0"/>
              <a:t>منداڵ كەمتر بێ پێویستە وشەكان زیاتر هەستپێكراوبن ولەدەوروبەری منداڵدا هەبن ،بەرە</a:t>
            </a:r>
          </a:p>
          <a:p>
            <a:pPr algn="justLow" rtl="1"/>
            <a:r>
              <a:rPr lang="ar-IQ" dirty="0"/>
              <a:t>بەرە تاگەورەتر دەبێ دەتوانرێ ئاسۆی وشەكانیش فراوانتر بكرێ</a:t>
            </a:r>
            <a:r>
              <a:rPr lang="ar-IQ" dirty="0" smtClean="0"/>
              <a:t>.</a:t>
            </a:r>
          </a:p>
          <a:p>
            <a:pPr algn="justLow" rtl="1"/>
            <a:endParaRPr lang="ar-IQ" dirty="0"/>
          </a:p>
          <a:p>
            <a:pPr algn="justLow" rtl="1"/>
            <a:r>
              <a:rPr lang="ar-IQ" dirty="0"/>
              <a:t>3-واچاكە بۆ منداڵی بچوك هەندێ وشە دووبارە بكرێتەوە بۆ ئەوەی هەستی ببزوێنی</a:t>
            </a:r>
          </a:p>
          <a:p>
            <a:pPr algn="justLow" rtl="1"/>
            <a:r>
              <a:rPr lang="ar-IQ" dirty="0"/>
              <a:t>وجۆرەمۆسیقایەكی پێ ببەخشێ، بۆنموونە: لەجیاتی بنووسین )داری زۆر بەرزی تێدا بوو(،</a:t>
            </a:r>
          </a:p>
          <a:p>
            <a:pPr algn="justLow" rtl="1"/>
            <a:r>
              <a:rPr lang="ar-IQ" dirty="0"/>
              <a:t>واباشترە بنووسین )داری بەرز بەرزی تێدا بوو</a:t>
            </a:r>
            <a:r>
              <a:rPr lang="ar-IQ" dirty="0" smtClean="0"/>
              <a:t>(،</a:t>
            </a:r>
          </a:p>
          <a:p>
            <a:pPr algn="justLow" rtl="1"/>
            <a:endParaRPr lang="ar-IQ" dirty="0"/>
          </a:p>
          <a:p>
            <a:pPr algn="justLow" rtl="1"/>
            <a:r>
              <a:rPr lang="ar-IQ" dirty="0"/>
              <a:t>4-زۆر گرنگە نووسەری مندااڵن نووسینەكەی بەشێوەیەكی وابێت كە چێژ بداتە</a:t>
            </a:r>
          </a:p>
          <a:p>
            <a:pPr algn="justLow" rtl="1"/>
            <a:r>
              <a:rPr lang="ar-IQ" dirty="0"/>
              <a:t>منداڵ و بۆ الی خۆی كێشی بكات </a:t>
            </a:r>
            <a:r>
              <a:rPr lang="ar-IQ" dirty="0" smtClean="0"/>
              <a:t>.</a:t>
            </a:r>
          </a:p>
          <a:p>
            <a:pPr algn="justLow" rtl="1"/>
            <a:endParaRPr lang="ar-IQ" dirty="0"/>
          </a:p>
          <a:p>
            <a:pPr algn="justLow" rtl="1"/>
            <a:r>
              <a:rPr lang="ar-IQ" dirty="0"/>
              <a:t>5-دەتوانرێ یەك بیرۆكە بەچەند شێوەیەكی جیاواز بنووسرێ،كە هەر</a:t>
            </a:r>
          </a:p>
          <a:p>
            <a:pPr algn="justLow" rtl="1"/>
            <a:r>
              <a:rPr lang="ar-IQ" dirty="0"/>
              <a:t>شێوەیەكی لەگەڵ قۆناغێ لە تەمەنی منداڵدا بشێت</a:t>
            </a:r>
            <a:r>
              <a:rPr lang="ar-IQ" dirty="0" smtClean="0"/>
              <a:t>.</a:t>
            </a:r>
          </a:p>
          <a:p>
            <a:pPr algn="justLow" rtl="1"/>
            <a:endParaRPr lang="ar-IQ" dirty="0"/>
          </a:p>
        </p:txBody>
      </p:sp>
    </p:spTree>
    <p:extLst>
      <p:ext uri="{BB962C8B-B14F-4D97-AF65-F5344CB8AC3E}">
        <p14:creationId xmlns:p14="http://schemas.microsoft.com/office/powerpoint/2010/main" val="363108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153400" cy="5016758"/>
          </a:xfrm>
          <a:prstGeom prst="rect">
            <a:avLst/>
          </a:prstGeom>
        </p:spPr>
        <p:txBody>
          <a:bodyPr wrap="square">
            <a:spAutoFit/>
          </a:bodyPr>
          <a:lstStyle/>
          <a:p>
            <a:pPr algn="justLow" rtl="1"/>
            <a:r>
              <a:rPr lang="ar-IQ" sz="2000" dirty="0"/>
              <a:t>6-دەبێ لە نووسینەكانماندا لە شێوەی ئامۆژگاریكردن و ڕابەری </a:t>
            </a:r>
            <a:r>
              <a:rPr lang="ar-IQ" sz="2000" dirty="0" smtClean="0"/>
              <a:t>ڕاستەوخۆ دووركەوینەوە</a:t>
            </a:r>
            <a:r>
              <a:rPr lang="ar-IQ" sz="2000" dirty="0"/>
              <a:t>، ئەگەر ویستمان ڕەوشتێكی چاك فێری مندااڵن </a:t>
            </a:r>
            <a:r>
              <a:rPr lang="ar-IQ" sz="2000" dirty="0" smtClean="0"/>
              <a:t>بكەین،چونكە ئەگەر </a:t>
            </a:r>
            <a:r>
              <a:rPr lang="ar-IQ" sz="2000" dirty="0"/>
              <a:t>توانیمان هەست ونەستی منداڵ بەرەو پاڵەوانی چیڕۆكەكە كێش </a:t>
            </a:r>
            <a:r>
              <a:rPr lang="ar-IQ" sz="2000" dirty="0" smtClean="0"/>
              <a:t>بكەین، ئەوكاتە </a:t>
            </a:r>
            <a:r>
              <a:rPr lang="ar-IQ" sz="2000" dirty="0"/>
              <a:t>دەتوانین وای لێبكەین كە هەڵس وكەوت وخوو ڕەوشتی </a:t>
            </a:r>
            <a:r>
              <a:rPr lang="ar-IQ" sz="2000" dirty="0" smtClean="0"/>
              <a:t>پاڵەوانەكەشی لا </a:t>
            </a:r>
            <a:r>
              <a:rPr lang="ar-IQ" sz="2000" dirty="0"/>
              <a:t>پەسند </a:t>
            </a:r>
            <a:r>
              <a:rPr lang="ar-IQ" sz="2000" dirty="0" smtClean="0"/>
              <a:t>بێت. بە </a:t>
            </a:r>
            <a:r>
              <a:rPr lang="ar-IQ" sz="2000" dirty="0"/>
              <a:t>پێچەوانەشەوە بۆدووركەوتنەوە لە ڕەوشتی خراپ،دەبێ هەستی منداڵەكە </a:t>
            </a:r>
            <a:r>
              <a:rPr lang="ar-IQ" sz="2000" dirty="0" smtClean="0"/>
              <a:t>وا گۆش </a:t>
            </a:r>
            <a:r>
              <a:rPr lang="ar-IQ" sz="2000" dirty="0"/>
              <a:t>بكرێ كە ڕقی لە ڕەوشتی بەدی پاڵوانی چیڕۆكەكە ببێتەوە و الی </a:t>
            </a:r>
            <a:r>
              <a:rPr lang="ar-IQ" sz="2000" dirty="0" smtClean="0"/>
              <a:t>پەسند نەبێت.</a:t>
            </a:r>
          </a:p>
          <a:p>
            <a:pPr algn="justLow" rtl="1"/>
            <a:endParaRPr lang="ar-IQ" sz="2000" dirty="0"/>
          </a:p>
          <a:p>
            <a:pPr algn="justLow" rtl="1"/>
            <a:r>
              <a:rPr lang="ar-IQ" sz="2000" dirty="0"/>
              <a:t>7 -هەڵبژاردنی ناوی چیڕۆك وپاڵەوانەكەی كارێكی مەزن دەكەنە سەر </a:t>
            </a:r>
            <a:r>
              <a:rPr lang="ar-IQ" sz="2000" dirty="0" smtClean="0"/>
              <a:t>هەست و </a:t>
            </a:r>
            <a:r>
              <a:rPr lang="ar-IQ" sz="2000" dirty="0"/>
              <a:t>دەروونی منداڵ .</a:t>
            </a:r>
          </a:p>
          <a:p>
            <a:pPr algn="justLow" rtl="1"/>
            <a:r>
              <a:rPr lang="ar-IQ" sz="2000" dirty="0"/>
              <a:t>لەو قۆناغەی كە منداڵ حەزی لە چیڕۆكی ئاژەڵ وباڵندەیە،واحەز دەكات </a:t>
            </a:r>
            <a:r>
              <a:rPr lang="ar-IQ" sz="2000" dirty="0" smtClean="0"/>
              <a:t>ئەم چیڕۆكانەی </a:t>
            </a:r>
            <a:r>
              <a:rPr lang="ar-IQ" sz="2000" dirty="0"/>
              <a:t>بۆبنووسرێت)ڕێوی فێڵباز ،بزنۆكەو مەڕۆكە،كۆترو مێروولە( </a:t>
            </a:r>
            <a:r>
              <a:rPr lang="ar-IQ" sz="2000" dirty="0" smtClean="0"/>
              <a:t>لەو قۆناغەی </a:t>
            </a:r>
            <a:r>
              <a:rPr lang="ar-IQ" sz="2000" dirty="0"/>
              <a:t>كە ئەندیشەی سەركەشە حەز بەم چیڕۆكانە دەكات )پاشای </a:t>
            </a:r>
            <a:r>
              <a:rPr lang="ar-IQ" sz="2000" dirty="0" smtClean="0"/>
              <a:t>جنۆكەكان ،پیرێژن </a:t>
            </a:r>
            <a:r>
              <a:rPr lang="ar-IQ" sz="2000" dirty="0"/>
              <a:t>و دێوەكە</a:t>
            </a:r>
            <a:r>
              <a:rPr lang="ar-IQ" sz="2000" dirty="0" smtClean="0"/>
              <a:t>(.</a:t>
            </a:r>
          </a:p>
          <a:p>
            <a:pPr algn="justLow" rtl="1"/>
            <a:endParaRPr lang="ar-IQ" sz="2000" dirty="0"/>
          </a:p>
          <a:p>
            <a:pPr algn="justLow" rtl="1"/>
            <a:r>
              <a:rPr lang="ar-IQ" sz="2000" dirty="0"/>
              <a:t>كەواتە بەهۆی ئەو خااڵنەی باسمان دەكرێ بڵێین نووسین وگەیاندنی پەیام </a:t>
            </a:r>
            <a:r>
              <a:rPr lang="ar-IQ" sz="2000" dirty="0" smtClean="0"/>
              <a:t>لە چوارچیوەی </a:t>
            </a:r>
            <a:r>
              <a:rPr lang="ar-IQ" sz="2000" dirty="0"/>
              <a:t>ئەدەبی مندااڵن كارێكی هەر وا ئاسان نیە، كەسێك تەنها </a:t>
            </a:r>
            <a:r>
              <a:rPr lang="ar-IQ" sz="2000" dirty="0" smtClean="0"/>
              <a:t>بەهۆی ئەوەی </a:t>
            </a:r>
            <a:r>
              <a:rPr lang="ar-IQ" sz="2000" dirty="0"/>
              <a:t>نووسەرە لە بوارێكی دیاریكراوی نووسیندا بتوانێت لە بواری </a:t>
            </a:r>
            <a:r>
              <a:rPr lang="ar-IQ" sz="2000" dirty="0" smtClean="0"/>
              <a:t>مندااڵنیش بنووسێت</a:t>
            </a:r>
            <a:r>
              <a:rPr lang="ar-IQ" sz="2000" dirty="0"/>
              <a:t>.</a:t>
            </a:r>
            <a:endParaRPr lang="ar-IQ" sz="2000" dirty="0" smtClean="0"/>
          </a:p>
          <a:p>
            <a:pPr algn="justLow" rtl="1"/>
            <a:endParaRPr lang="ar-IQ" sz="2000" dirty="0"/>
          </a:p>
          <a:p>
            <a:pPr algn="justLow" rtl="1"/>
            <a:endParaRPr lang="ar-IQ" sz="2000" dirty="0"/>
          </a:p>
        </p:txBody>
      </p:sp>
    </p:spTree>
    <p:extLst>
      <p:ext uri="{BB962C8B-B14F-4D97-AF65-F5344CB8AC3E}">
        <p14:creationId xmlns:p14="http://schemas.microsoft.com/office/powerpoint/2010/main" val="221802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74345"/>
            <a:ext cx="7162800" cy="4708981"/>
          </a:xfrm>
          <a:prstGeom prst="rect">
            <a:avLst/>
          </a:prstGeom>
        </p:spPr>
        <p:txBody>
          <a:bodyPr wrap="square">
            <a:spAutoFit/>
          </a:bodyPr>
          <a:lstStyle/>
          <a:p>
            <a:pPr algn="justLow" rtl="1"/>
            <a:r>
              <a:rPr lang="ar-IQ" sz="2000" b="1" dirty="0"/>
              <a:t>بۆیە پێویستە نووسەری بابەتی مندااڵن،بەر لەهەموو شتێك ومەرجێك ئەوە بزانێت </a:t>
            </a:r>
            <a:r>
              <a:rPr lang="ar-IQ" sz="2000" b="1" dirty="0" smtClean="0"/>
              <a:t>كە نووسین </a:t>
            </a:r>
            <a:r>
              <a:rPr lang="ar-IQ" sz="2000" b="1" dirty="0"/>
              <a:t>بۆ مندااڵن،كارێكی ئاسان نییە، چونكە نووسینی بەرهەمی مندااڵن،هەر ئەوە </a:t>
            </a:r>
            <a:r>
              <a:rPr lang="ar-IQ" sz="2000" b="1" dirty="0" smtClean="0"/>
              <a:t>نییە نووسەر </a:t>
            </a:r>
            <a:r>
              <a:rPr lang="ar-IQ" sz="2000" b="1" dirty="0"/>
              <a:t>چەند دێرێكی سادەو مندااڵنە بنووسێت وناوی لێبنێت بەرهەمی </a:t>
            </a:r>
            <a:r>
              <a:rPr lang="ar-IQ" sz="2000" b="1" dirty="0" smtClean="0"/>
              <a:t>مندااڵن،نووسینی بابەتی </a:t>
            </a:r>
            <a:r>
              <a:rPr lang="ar-IQ" sz="2000" b="1" dirty="0"/>
              <a:t>مندااڵن بنەماو تایبەتمەندی خۆی هەیە كە پێویستە لەكاتی نووسینەكانی </a:t>
            </a:r>
            <a:r>
              <a:rPr lang="ar-IQ" sz="2000" b="1" dirty="0" smtClean="0"/>
              <a:t>ڕەچاویان بكات،گرنگترینیان </a:t>
            </a:r>
            <a:r>
              <a:rPr lang="ar-IQ" sz="2000" b="1" dirty="0"/>
              <a:t>ئەوەیە</a:t>
            </a:r>
            <a:r>
              <a:rPr lang="ar-IQ" sz="2000" b="1" dirty="0" smtClean="0"/>
              <a:t>:</a:t>
            </a:r>
          </a:p>
          <a:p>
            <a:pPr algn="justLow" rtl="1"/>
            <a:endParaRPr lang="ar-IQ" sz="2000" dirty="0"/>
          </a:p>
          <a:p>
            <a:pPr algn="r" rtl="1"/>
            <a:r>
              <a:rPr lang="ar-IQ" sz="2000" dirty="0"/>
              <a:t>1-پێویستە شارەزایی قۆناغەكانی گەشەكردنی مندااڵن هەبێت، </a:t>
            </a:r>
            <a:r>
              <a:rPr lang="ar-IQ" sz="2000" dirty="0" smtClean="0"/>
              <a:t>خواست وئارەزوو </a:t>
            </a:r>
            <a:r>
              <a:rPr lang="ar-IQ" sz="2000" dirty="0"/>
              <a:t>و هیواوخەونەكانیان لە بەرچاوبگریت</a:t>
            </a:r>
            <a:r>
              <a:rPr lang="ar-IQ" sz="2000" dirty="0" smtClean="0"/>
              <a:t>.</a:t>
            </a:r>
          </a:p>
          <a:p>
            <a:pPr algn="r" rtl="1"/>
            <a:endParaRPr lang="ar-IQ" sz="2000" dirty="0"/>
          </a:p>
          <a:p>
            <a:pPr algn="r" rtl="1"/>
            <a:r>
              <a:rPr lang="ar-IQ" sz="2000" dirty="0"/>
              <a:t>2-هەروەها شارەزایی تەواوی لە قۆناغەكانی گەشەی منداڵ هەبێت لەڕووی</a:t>
            </a:r>
          </a:p>
          <a:p>
            <a:pPr algn="r" rtl="1"/>
            <a:r>
              <a:rPr lang="ar-IQ" sz="2000" dirty="0"/>
              <a:t>توانای دەروونی وجەستەیی و پەروەردەیی كۆمەاڵیەتی و سۆزداری وهزری </a:t>
            </a:r>
            <a:r>
              <a:rPr lang="ar-IQ" sz="2000" dirty="0" smtClean="0"/>
              <a:t>وخەیاڵ </a:t>
            </a:r>
            <a:r>
              <a:rPr lang="ar-IQ" sz="2000" dirty="0"/>
              <a:t>وحەزو ئارەزووەكانی منداڵ</a:t>
            </a:r>
            <a:r>
              <a:rPr lang="ar-IQ" sz="2000" dirty="0" smtClean="0"/>
              <a:t>.</a:t>
            </a:r>
          </a:p>
          <a:p>
            <a:pPr algn="r" rtl="1"/>
            <a:endParaRPr lang="ar-IQ" sz="2000" dirty="0"/>
          </a:p>
          <a:p>
            <a:pPr algn="r" rtl="1"/>
            <a:r>
              <a:rPr lang="ar-IQ" sz="2000" dirty="0"/>
              <a:t>3 -نابێت لە ژێر كاریگەری هیچ ئایدۆلۆژیایەكی دیاریكراودابن </a:t>
            </a:r>
            <a:r>
              <a:rPr lang="ar-IQ" sz="2000" dirty="0" smtClean="0"/>
              <a:t>وڕەنگدانەوەی لەسەر </a:t>
            </a:r>
            <a:r>
              <a:rPr lang="ar-IQ" sz="2000" dirty="0"/>
              <a:t>نووسینەكان هەبێت و بەرەو الیەنێكی دیاریكراو ئاراستەیان بكات.</a:t>
            </a:r>
            <a:endParaRPr lang="en-US" sz="2000" dirty="0"/>
          </a:p>
        </p:txBody>
      </p:sp>
    </p:spTree>
    <p:extLst>
      <p:ext uri="{BB962C8B-B14F-4D97-AF65-F5344CB8AC3E}">
        <p14:creationId xmlns:p14="http://schemas.microsoft.com/office/powerpoint/2010/main" val="290289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5286" y="609600"/>
            <a:ext cx="7391400" cy="5940088"/>
          </a:xfrm>
          <a:prstGeom prst="rect">
            <a:avLst/>
          </a:prstGeom>
        </p:spPr>
        <p:txBody>
          <a:bodyPr wrap="square">
            <a:spAutoFit/>
          </a:bodyPr>
          <a:lstStyle/>
          <a:p>
            <a:pPr algn="r" rtl="1"/>
            <a:r>
              <a:rPr lang="ar-IQ" sz="2000" b="1" dirty="0">
                <a:solidFill>
                  <a:srgbClr val="FF0000"/>
                </a:solidFill>
                <a:latin typeface="Segoe UI Historic"/>
              </a:rPr>
              <a:t>چەمک و پێناسەی ئەدەبی منداڵان</a:t>
            </a:r>
          </a:p>
          <a:p>
            <a:pPr algn="just" rtl="1"/>
            <a:endParaRPr lang="ar-JO" sz="2000" dirty="0">
              <a:solidFill>
                <a:srgbClr val="555555"/>
              </a:solidFill>
              <a:latin typeface="Conv_Bold"/>
            </a:endParaRPr>
          </a:p>
          <a:p>
            <a:pPr algn="just" rtl="1"/>
            <a:r>
              <a:rPr lang="ar-IQ" sz="2000" dirty="0" smtClean="0">
                <a:latin typeface="Conv_Bold"/>
              </a:rPr>
              <a:t>لە</a:t>
            </a:r>
            <a:r>
              <a:rPr lang="ar-JO" sz="2000" dirty="0" smtClean="0">
                <a:latin typeface="Conv_Bold"/>
              </a:rPr>
              <a:t> </a:t>
            </a:r>
            <a:r>
              <a:rPr lang="ar-IQ" sz="2000" dirty="0" smtClean="0">
                <a:latin typeface="Conv_Bold"/>
              </a:rPr>
              <a:t>سەردەمی نوێدا </a:t>
            </a:r>
            <a:r>
              <a:rPr lang="ar-IQ" sz="2000" dirty="0">
                <a:latin typeface="Conv_Bold"/>
              </a:rPr>
              <a:t>پێگەی منداڵان لە کۆمەڵگادا </a:t>
            </a:r>
            <a:r>
              <a:rPr lang="ar-IQ" sz="2000" dirty="0" smtClean="0">
                <a:latin typeface="Conv_Bold"/>
              </a:rPr>
              <a:t>بایەخی تایبەتی پێدەدرێت، </a:t>
            </a:r>
            <a:r>
              <a:rPr lang="ar-IQ" sz="2000" dirty="0">
                <a:latin typeface="Conv_Bold"/>
              </a:rPr>
              <a:t>لە ئێستادا</a:t>
            </a:r>
            <a:r>
              <a:rPr lang="ar-IQ" sz="2000" dirty="0" smtClean="0">
                <a:latin typeface="Conv_Bold"/>
              </a:rPr>
              <a:t>، </a:t>
            </a:r>
            <a:r>
              <a:rPr lang="ar-IQ" sz="2000" dirty="0">
                <a:latin typeface="Conv_Bold"/>
              </a:rPr>
              <a:t>قسەکردن لەسەر ئـەدەبی منـداڵان و </a:t>
            </a:r>
            <a:r>
              <a:rPr lang="ar-IQ" sz="2000" dirty="0" smtClean="0">
                <a:latin typeface="Conv_Bold"/>
              </a:rPr>
              <a:t>بایەخ وگرنگی </a:t>
            </a:r>
            <a:r>
              <a:rPr lang="ar-IQ" sz="2000" dirty="0">
                <a:latin typeface="Conv_Bold"/>
              </a:rPr>
              <a:t>ئـەدەب بـۆ منـداڵان، </a:t>
            </a:r>
            <a:r>
              <a:rPr lang="ar-IQ" sz="2000" dirty="0" smtClean="0">
                <a:latin typeface="Conv_Bold"/>
              </a:rPr>
              <a:t>بۆتە مایەی گرینگی خێزانەکان </a:t>
            </a:r>
            <a:r>
              <a:rPr lang="ar-IQ" sz="2000" dirty="0">
                <a:latin typeface="Conv_Bold"/>
              </a:rPr>
              <a:t>و </a:t>
            </a:r>
            <a:r>
              <a:rPr lang="ar-IQ" sz="2000" dirty="0" smtClean="0">
                <a:latin typeface="Conv_Bold"/>
              </a:rPr>
              <a:t>مامۆسـتا وپەروەردەکـاران </a:t>
            </a:r>
            <a:r>
              <a:rPr lang="ar-IQ" sz="2000" dirty="0" smtClean="0">
                <a:latin typeface="Conv_Bold"/>
              </a:rPr>
              <a:t>و </a:t>
            </a:r>
            <a:r>
              <a:rPr lang="ar-IQ" sz="2000" dirty="0">
                <a:latin typeface="Conv_Bold"/>
              </a:rPr>
              <a:t>نووسـەران و دەرووننـاسانی منـداڵان </a:t>
            </a:r>
            <a:r>
              <a:rPr lang="ar-IQ" sz="2000" dirty="0" smtClean="0">
                <a:latin typeface="Conv_Bold"/>
              </a:rPr>
              <a:t>و </a:t>
            </a:r>
            <a:r>
              <a:rPr lang="ar-IQ" sz="2000" dirty="0">
                <a:latin typeface="Conv_Bold"/>
              </a:rPr>
              <a:t>تـوێـژێنەرانی بواری گەشەکـردنی منـداڵان </a:t>
            </a:r>
            <a:r>
              <a:rPr lang="ar-IQ" sz="2000" dirty="0" smtClean="0">
                <a:latin typeface="Conv_Bold"/>
              </a:rPr>
              <a:t>لەم بوارەدا </a:t>
            </a:r>
            <a:r>
              <a:rPr lang="ar-IQ" sz="2000" dirty="0">
                <a:latin typeface="Conv_Bold"/>
              </a:rPr>
              <a:t>بە دەیـان گـروپ و کۆمەڵە و دامەزراوەیـان لە جیهـاندا </a:t>
            </a:r>
            <a:r>
              <a:rPr lang="ar-IQ" sz="2000" dirty="0" smtClean="0">
                <a:latin typeface="Conv_Bold"/>
              </a:rPr>
              <a:t>لەم بابەتە دامەزراندووە. </a:t>
            </a:r>
            <a:r>
              <a:rPr lang="ar-IQ" sz="2000" dirty="0">
                <a:latin typeface="Conv_Bold"/>
              </a:rPr>
              <a:t>سـاڵ لە دوای ساڵـیش بایەخـێکی زیـاتر بە ئەدەبی منـداڵان دەدرێت. چـونـکە باشـتریـن بـوارە بـۆ گـۆڕانکـاری و بـۆ هـێنانـەدی داهـاتـوویـەکی </a:t>
            </a:r>
            <a:r>
              <a:rPr lang="ar-IQ" sz="2000" dirty="0" smtClean="0">
                <a:latin typeface="Conv_Bold"/>
              </a:rPr>
              <a:t>گەش و کۆمەڵگایەکی تەندروست</a:t>
            </a:r>
            <a:r>
              <a:rPr lang="ar-IQ" sz="2000" dirty="0" smtClean="0">
                <a:latin typeface="Conv_Bold"/>
              </a:rPr>
              <a:t>. (</a:t>
            </a:r>
            <a:r>
              <a:rPr lang="ar-IQ" sz="2000" dirty="0">
                <a:latin typeface="Conv_Bold"/>
              </a:rPr>
              <a:t>ئـەدەبی منـداڵان، رەزا </a:t>
            </a:r>
            <a:r>
              <a:rPr lang="ar-IQ" sz="2000" dirty="0" smtClean="0">
                <a:latin typeface="Conv_Bold"/>
              </a:rPr>
              <a:t>شـوان، سـویـد</a:t>
            </a:r>
            <a:r>
              <a:rPr lang="ar-IQ" sz="2000" dirty="0">
                <a:latin typeface="Conv_Bold"/>
              </a:rPr>
              <a:t>: ٢٠٢١، ماڵپەڕی چرا، </a:t>
            </a:r>
            <a:r>
              <a:rPr lang="ar-IQ" sz="2000" dirty="0" smtClean="0">
                <a:latin typeface="Conv_Bold"/>
              </a:rPr>
              <a:t>29/08/2021)</a:t>
            </a:r>
          </a:p>
          <a:p>
            <a:pPr algn="just"/>
            <a:r>
              <a:rPr lang="en-US" sz="2000" dirty="0">
                <a:latin typeface="Conv_Bold"/>
              </a:rPr>
              <a:t>https://</a:t>
            </a:r>
            <a:r>
              <a:rPr lang="en-US" sz="2000" dirty="0" smtClean="0">
                <a:latin typeface="Conv_Bold"/>
              </a:rPr>
              <a:t>chra.tv/</a:t>
            </a:r>
            <a:r>
              <a:rPr lang="ar-IQ" sz="2000" smtClean="0">
                <a:latin typeface="Conv_Bold"/>
              </a:rPr>
              <a:t>/ئـەدەبی </a:t>
            </a:r>
            <a:r>
              <a:rPr lang="ar-IQ" sz="2000" dirty="0">
                <a:latin typeface="Conv_Bold"/>
              </a:rPr>
              <a:t>منـداڵان</a:t>
            </a:r>
            <a:endParaRPr lang="ar-IQ" sz="2000" dirty="0" smtClean="0">
              <a:latin typeface="Conv_Bold"/>
            </a:endParaRPr>
          </a:p>
          <a:p>
            <a:pPr algn="just" rtl="1"/>
            <a:endParaRPr lang="ar-IQ" sz="2000" dirty="0">
              <a:solidFill>
                <a:srgbClr val="555555"/>
              </a:solidFill>
              <a:latin typeface="Conv_Bold"/>
            </a:endParaRPr>
          </a:p>
          <a:p>
            <a:pPr algn="just" rtl="1"/>
            <a:r>
              <a:rPr lang="ar-IQ" sz="2000" dirty="0" smtClean="0">
                <a:solidFill>
                  <a:srgbClr val="555555"/>
                </a:solidFill>
                <a:latin typeface="Conv_Bold"/>
              </a:rPr>
              <a:t>لە کوردستانیشدا ئەدەبی </a:t>
            </a:r>
            <a:r>
              <a:rPr lang="ar-IQ" sz="2000" dirty="0">
                <a:solidFill>
                  <a:srgbClr val="555555"/>
                </a:solidFill>
                <a:latin typeface="Conv_Bold"/>
              </a:rPr>
              <a:t>منداڵان بەشێوەیەکی گشتی (نوێیە) لەم ساڵانەی دواییدا نەبێ </a:t>
            </a:r>
            <a:r>
              <a:rPr lang="ar-IQ" sz="2000" dirty="0" smtClean="0">
                <a:solidFill>
                  <a:srgbClr val="555555"/>
                </a:solidFill>
                <a:latin typeface="Conv_Bold"/>
              </a:rPr>
              <a:t>دەزگای </a:t>
            </a:r>
            <a:r>
              <a:rPr lang="ar-IQ" sz="2000" dirty="0">
                <a:solidFill>
                  <a:srgbClr val="555555"/>
                </a:solidFill>
                <a:latin typeface="Conv_Bold"/>
              </a:rPr>
              <a:t>تایبەتی بۆ دانەمەزرابوو بۆیە ئەگەر بەراوردێک بکەین لەگەڵ شێوەکانی تری ئەدەب (تازەیە) سەبارەت بەو حکایەت و ئەفسانانەی کە لەکۆنەوە بۆمان ماوەتەوە بریتین لە شتی سەرزار و گێڕانەوە و بۆچوون ئەوکاتی مرۆڤەکان سەبارەت بە (ژیان و تاقی کردنەوەکانیان) ئێمە </a:t>
            </a:r>
            <a:r>
              <a:rPr lang="ar-IQ" sz="2000" dirty="0" smtClean="0">
                <a:solidFill>
                  <a:srgbClr val="555555"/>
                </a:solidFill>
                <a:latin typeface="Conv_Bold"/>
              </a:rPr>
              <a:t>دەتوانین </a:t>
            </a:r>
            <a:r>
              <a:rPr lang="ar-IQ" sz="2000" dirty="0">
                <a:solidFill>
                  <a:srgbClr val="555555"/>
                </a:solidFill>
                <a:latin typeface="Conv_Bold"/>
              </a:rPr>
              <a:t>ئەم حکایەت و ئەفسانانە </a:t>
            </a:r>
            <a:r>
              <a:rPr lang="ar-IQ" sz="2000" dirty="0" smtClean="0">
                <a:solidFill>
                  <a:srgbClr val="555555"/>
                </a:solidFill>
                <a:latin typeface="Conv_Bold"/>
              </a:rPr>
              <a:t>بە سەرچاوەی ئامۆژگاری </a:t>
            </a:r>
            <a:r>
              <a:rPr lang="ar-IQ" sz="2000" dirty="0">
                <a:solidFill>
                  <a:srgbClr val="555555"/>
                </a:solidFill>
                <a:latin typeface="Conv_Bold"/>
              </a:rPr>
              <a:t>و پەند </a:t>
            </a:r>
            <a:r>
              <a:rPr lang="ar-IQ" sz="2000" dirty="0" smtClean="0">
                <a:solidFill>
                  <a:srgbClr val="555555"/>
                </a:solidFill>
                <a:latin typeface="Conv_Bold"/>
              </a:rPr>
              <a:t>وڕێنمایی دابنێین بۆ </a:t>
            </a:r>
            <a:r>
              <a:rPr lang="ar-IQ" sz="2000" dirty="0">
                <a:solidFill>
                  <a:srgbClr val="555555"/>
                </a:solidFill>
                <a:latin typeface="Conv_Bold"/>
              </a:rPr>
              <a:t>منداڵان </a:t>
            </a:r>
            <a:r>
              <a:rPr lang="ar-IQ" sz="2000" dirty="0" smtClean="0">
                <a:solidFill>
                  <a:srgbClr val="555555"/>
                </a:solidFill>
                <a:latin typeface="Conv_Bold"/>
              </a:rPr>
              <a:t> </a:t>
            </a:r>
            <a:r>
              <a:rPr lang="ar-IQ" sz="2000" dirty="0">
                <a:solidFill>
                  <a:srgbClr val="555555"/>
                </a:solidFill>
                <a:latin typeface="Conv_Bold"/>
              </a:rPr>
              <a:t>کە ھەرچەندە لەکاتی خۆی منداڵان گوێیان بۆ شل </a:t>
            </a:r>
            <a:r>
              <a:rPr lang="ar-IQ" sz="2000" dirty="0" smtClean="0">
                <a:solidFill>
                  <a:srgbClr val="555555"/>
                </a:solidFill>
                <a:latin typeface="Conv_Bold"/>
              </a:rPr>
              <a:t>کردووە.</a:t>
            </a:r>
          </a:p>
          <a:p>
            <a:pPr algn="just" rtl="1"/>
            <a:endParaRPr lang="ar-IQ" sz="2000" dirty="0">
              <a:solidFill>
                <a:srgbClr val="555555"/>
              </a:solidFill>
              <a:latin typeface="Conv_Bold"/>
            </a:endParaRPr>
          </a:p>
        </p:txBody>
      </p:sp>
    </p:spTree>
    <p:extLst>
      <p:ext uri="{BB962C8B-B14F-4D97-AF65-F5344CB8AC3E}">
        <p14:creationId xmlns:p14="http://schemas.microsoft.com/office/powerpoint/2010/main" val="61288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467600" cy="5016758"/>
          </a:xfrm>
          <a:prstGeom prst="rect">
            <a:avLst/>
          </a:prstGeom>
        </p:spPr>
        <p:txBody>
          <a:bodyPr wrap="square">
            <a:spAutoFit/>
          </a:bodyPr>
          <a:lstStyle/>
          <a:p>
            <a:pPr lvl="0" algn="r" rtl="1"/>
            <a:r>
              <a:rPr lang="ar-IQ" sz="2000" dirty="0">
                <a:solidFill>
                  <a:srgbClr val="050505"/>
                </a:solidFill>
                <a:latin typeface="Segoe UI Historic"/>
              </a:rPr>
              <a:t>ل</a:t>
            </a:r>
            <a:r>
              <a:rPr lang="ar-JO" sz="2000" dirty="0">
                <a:solidFill>
                  <a:srgbClr val="050505"/>
                </a:solidFill>
                <a:latin typeface="Segoe UI Historic"/>
              </a:rPr>
              <a:t>ە راستیدا تا ئەمڕۆش دەقـێکی یەکگـرتووی چەسپاو، بۆ پێـناسەکـردنی چەمکی ئەدەبی منـداڵان نیـیە. بەڵام خـاڵی هـاوبەش و را و هـاوبـۆچـوونی نزیـک لە یەکـترییەوە، لە پێناسەکردنی ئەدەبی منـداڵان هـەیە. وەکو:</a:t>
            </a:r>
          </a:p>
          <a:p>
            <a:pPr lvl="0" algn="r" rtl="1"/>
            <a:endParaRPr lang="ar-JO" sz="2000" dirty="0">
              <a:solidFill>
                <a:srgbClr val="050505"/>
              </a:solidFill>
              <a:latin typeface="Segoe UI Historic"/>
            </a:endParaRPr>
          </a:p>
          <a:p>
            <a:pPr lvl="0" algn="r" rtl="1"/>
            <a:r>
              <a:rPr lang="ar-JO" sz="2000" b="1" dirty="0">
                <a:solidFill>
                  <a:srgbClr val="FF0000"/>
                </a:solidFill>
                <a:latin typeface="Segoe UI Historic"/>
              </a:rPr>
              <a:t>ئەدەبی منداڵان</a:t>
            </a:r>
            <a:r>
              <a:rPr lang="ar-JO" sz="2000" dirty="0">
                <a:solidFill>
                  <a:srgbClr val="050505"/>
                </a:solidFill>
                <a:latin typeface="Segoe UI Historic"/>
              </a:rPr>
              <a:t>: ئەدەبی منداڵان ھونەرێکی ئەدەبییە چەندەھا بیرۆکەو ھەست وخەیاڵ </a:t>
            </a:r>
            <a:r>
              <a:rPr lang="ar-IQ" sz="2000" dirty="0">
                <a:solidFill>
                  <a:srgbClr val="050505"/>
                </a:solidFill>
                <a:latin typeface="Segoe UI Historic"/>
              </a:rPr>
              <a:t> </a:t>
            </a:r>
            <a:r>
              <a:rPr lang="ar-JO" sz="2000" dirty="0">
                <a:solidFill>
                  <a:srgbClr val="050505"/>
                </a:solidFill>
                <a:latin typeface="Segoe UI Historic"/>
              </a:rPr>
              <a:t>لە</a:t>
            </a:r>
            <a:r>
              <a:rPr lang="ar-IQ" sz="2000" dirty="0">
                <a:solidFill>
                  <a:srgbClr val="050505"/>
                </a:solidFill>
                <a:latin typeface="Segoe UI Historic"/>
              </a:rPr>
              <a:t> </a:t>
            </a:r>
            <a:r>
              <a:rPr lang="ar-JO" sz="2000" dirty="0">
                <a:solidFill>
                  <a:srgbClr val="050505"/>
                </a:solidFill>
                <a:latin typeface="Segoe UI Historic"/>
              </a:rPr>
              <a:t>خۆدەگرێت</a:t>
            </a:r>
            <a:r>
              <a:rPr lang="ar-IQ" sz="2000" dirty="0">
                <a:solidFill>
                  <a:srgbClr val="050505"/>
                </a:solidFill>
                <a:latin typeface="Segoe UI Historic"/>
              </a:rPr>
              <a:t>،</a:t>
            </a:r>
            <a:r>
              <a:rPr lang="ar-JO" sz="2000" dirty="0">
                <a:solidFill>
                  <a:srgbClr val="050505"/>
                </a:solidFill>
                <a:latin typeface="Segoe UI Historic"/>
              </a:rPr>
              <a:t> بەشێوەیەک بگونجێ لەگەڵ تێگەیشتنی منداڵ لە  شێوەی</a:t>
            </a:r>
            <a:r>
              <a:rPr lang="ar-IQ" sz="2000" dirty="0">
                <a:solidFill>
                  <a:srgbClr val="050505"/>
                </a:solidFill>
                <a:latin typeface="Segoe UI Historic"/>
              </a:rPr>
              <a:t> ژانڕەکانی</a:t>
            </a:r>
            <a:r>
              <a:rPr lang="ar-JO" sz="2000" dirty="0">
                <a:solidFill>
                  <a:srgbClr val="050505"/>
                </a:solidFill>
                <a:latin typeface="Segoe UI Historic"/>
              </a:rPr>
              <a:t> (چیڕۆک، شیعر، رۆمـان، شـانـۆ، ئـۆپـەرێـت، وتار، گۆرانی، سرود)</a:t>
            </a:r>
            <a:r>
              <a:rPr lang="ar-IQ" sz="2000" dirty="0">
                <a:solidFill>
                  <a:srgbClr val="050505"/>
                </a:solidFill>
                <a:latin typeface="Segoe UI Historic"/>
              </a:rPr>
              <a:t> لەخۆدەگرێت،</a:t>
            </a:r>
            <a:r>
              <a:rPr lang="ar-JO" sz="2000" dirty="0">
                <a:solidFill>
                  <a:srgbClr val="050505"/>
                </a:solidFill>
                <a:latin typeface="Segoe UI Historic"/>
              </a:rPr>
              <a:t> کە لەپـاڵ فـێرکـردن و سـوودبەخـشـین، چـێژ و شـادی و خـۆشیش بە منـداڵان دەبـەخـشـن.</a:t>
            </a:r>
            <a:endParaRPr lang="ar-IQ" sz="2000" dirty="0">
              <a:solidFill>
                <a:srgbClr val="050505"/>
              </a:solidFill>
              <a:latin typeface="Segoe UI Historic"/>
            </a:endParaRPr>
          </a:p>
          <a:p>
            <a:pPr lvl="0" algn="r" rtl="1"/>
            <a:endParaRPr lang="ar-IQ" sz="2000" dirty="0">
              <a:solidFill>
                <a:srgbClr val="050505"/>
              </a:solidFill>
              <a:latin typeface="Segoe UI Historic"/>
            </a:endParaRPr>
          </a:p>
          <a:p>
            <a:pPr lvl="0" algn="r" rtl="1"/>
            <a:r>
              <a:rPr lang="ar-IQ" sz="2000" b="1" dirty="0">
                <a:solidFill>
                  <a:srgbClr val="FF0000"/>
                </a:solidFill>
                <a:latin typeface="Segoe UI Historic"/>
              </a:rPr>
              <a:t>ئەدەبی منداڵان: </a:t>
            </a:r>
            <a:r>
              <a:rPr lang="ar-IQ" sz="2000" dirty="0">
                <a:solidFill>
                  <a:srgbClr val="050505"/>
                </a:solidFill>
                <a:latin typeface="Segoe UI Historic"/>
              </a:rPr>
              <a:t>ئەو بەرھەمانەیەکە ھەست و سۆزی منداڵ بەرەو خۆی ڕادەکێشێ و ھۆش و سۆزی کێش دەکات. </a:t>
            </a:r>
          </a:p>
          <a:p>
            <a:pPr lvl="0" algn="r" rtl="1"/>
            <a:endParaRPr lang="ar-IQ" sz="2000" b="1" dirty="0">
              <a:solidFill>
                <a:srgbClr val="FF0000"/>
              </a:solidFill>
              <a:latin typeface="Segoe UI Historic"/>
            </a:endParaRPr>
          </a:p>
          <a:p>
            <a:pPr lvl="0" algn="r" rtl="1"/>
            <a:r>
              <a:rPr lang="ar-JO" sz="2000" b="1" dirty="0">
                <a:solidFill>
                  <a:srgbClr val="FF0000"/>
                </a:solidFill>
                <a:latin typeface="Segoe UI Historic"/>
              </a:rPr>
              <a:t>ئەدەبی منداڵان</a:t>
            </a:r>
            <a:r>
              <a:rPr lang="ar-JO" sz="2000" dirty="0">
                <a:solidFill>
                  <a:srgbClr val="050505"/>
                </a:solidFill>
                <a:latin typeface="Segoe UI Historic"/>
              </a:rPr>
              <a:t>: </a:t>
            </a:r>
            <a:r>
              <a:rPr lang="ar-IQ" sz="2000" dirty="0">
                <a:solidFill>
                  <a:srgbClr val="050505"/>
                </a:solidFill>
                <a:latin typeface="Segoe UI Historic"/>
              </a:rPr>
              <a:t>زانستە ، پەروەردەیە، هونەرە ، کە </a:t>
            </a:r>
            <a:r>
              <a:rPr lang="ar-JO" sz="2000" dirty="0">
                <a:solidFill>
                  <a:srgbClr val="050505"/>
                </a:solidFill>
                <a:latin typeface="Segoe UI Historic"/>
              </a:rPr>
              <a:t>تایبەتە بە منـداڵانی قۆنـاغی پێـش قوتـابخـانەی بنەڕەتی تا قـۆنـاغی مێردمنـداڵی و باڵـقـبوون. هەموو ئەو بابـەتە نووسـراو و زارەکییانەش دەگـرێتەوە، کە بۆ منـداڵانیان نووسیون و دەنووسن یا گێڕاویانەتەوە و بۆیان دەگێڕنەوە، کە بە تایبەتی بۆ منـداڵان نووسراون یا وتـراون.</a:t>
            </a:r>
            <a:endParaRPr lang="ar-IQ" sz="2000" dirty="0">
              <a:solidFill>
                <a:srgbClr val="050505"/>
              </a:solidFill>
              <a:latin typeface="Segoe UI Historic"/>
            </a:endParaRPr>
          </a:p>
        </p:txBody>
      </p:sp>
    </p:spTree>
    <p:extLst>
      <p:ext uri="{BB962C8B-B14F-4D97-AF65-F5344CB8AC3E}">
        <p14:creationId xmlns:p14="http://schemas.microsoft.com/office/powerpoint/2010/main" val="31997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533401"/>
            <a:ext cx="6781800" cy="5262979"/>
          </a:xfrm>
          <a:prstGeom prst="rect">
            <a:avLst/>
          </a:prstGeom>
        </p:spPr>
        <p:txBody>
          <a:bodyPr wrap="square">
            <a:spAutoFit/>
          </a:bodyPr>
          <a:lstStyle/>
          <a:p>
            <a:pPr lvl="0" algn="r" rtl="1"/>
            <a:endParaRPr lang="ar-IQ" dirty="0">
              <a:solidFill>
                <a:srgbClr val="050505"/>
              </a:solidFill>
              <a:latin typeface="Segoe UI Historic"/>
            </a:endParaRPr>
          </a:p>
          <a:p>
            <a:pPr lvl="0" algn="r" rtl="1"/>
            <a:endParaRPr lang="ar-IQ" dirty="0">
              <a:solidFill>
                <a:srgbClr val="050505"/>
              </a:solidFill>
              <a:latin typeface="Segoe UI Historic"/>
            </a:endParaRPr>
          </a:p>
          <a:p>
            <a:pPr lvl="0" algn="r" rtl="1"/>
            <a:r>
              <a:rPr lang="ar-JO" sz="2000" b="1" dirty="0">
                <a:solidFill>
                  <a:srgbClr val="FF0000"/>
                </a:solidFill>
                <a:latin typeface="Segoe UI Historic"/>
              </a:rPr>
              <a:t>ئەدەبی منداڵان: </a:t>
            </a:r>
            <a:r>
              <a:rPr lang="ar-JO" sz="2000" dirty="0">
                <a:solidFill>
                  <a:srgbClr val="050505"/>
                </a:solidFill>
                <a:latin typeface="Segoe UI Historic"/>
              </a:rPr>
              <a:t>بەگشتی ئەو بەرھەمانە دەگرێتەوە کە بریتین لە (کتێب و نامیلکەی منداڵان، گۆڤار چ نووسراو وێنەدار بێت یاخود وێنەداری بێ نووسین ھەرچەندە منداڵ لەقۆناغی سەرەتایی بێت کتێب وگۆڤارەکانی وێنەی زۆرە نوسینی کەمە وە ھەرچەندە بەرەو قۆناغی گەورەبوون وگەشە بڕوات وێنە کەمتر دەبێت و نووسین زیاتر دەبێت ئەمەش ئەو کتێبانە دەگرێتەوە کە تایبەتن بە منداڵان لەنێوانیاندا کتێبەکانی باخچە و کتێبخانە جگە لەمە (نامیلکە و </a:t>
            </a:r>
            <a:r>
              <a:rPr lang="ar-JO" sz="2000" dirty="0" smtClean="0">
                <a:solidFill>
                  <a:srgbClr val="050505"/>
                </a:solidFill>
                <a:latin typeface="Segoe UI Historic"/>
              </a:rPr>
              <a:t>گۆڤار</a:t>
            </a:r>
            <a:r>
              <a:rPr lang="ar-IQ" sz="2000" dirty="0" smtClean="0">
                <a:solidFill>
                  <a:srgbClr val="050505"/>
                </a:solidFill>
                <a:latin typeface="Segoe UI Historic"/>
              </a:rPr>
              <a:t> و بڵاوکراوە</a:t>
            </a:r>
            <a:r>
              <a:rPr lang="ar-JO" sz="2000" dirty="0" smtClean="0">
                <a:solidFill>
                  <a:srgbClr val="050505"/>
                </a:solidFill>
                <a:latin typeface="Segoe UI Historic"/>
              </a:rPr>
              <a:t>) </a:t>
            </a:r>
            <a:r>
              <a:rPr lang="ar-JO" sz="2000" dirty="0">
                <a:solidFill>
                  <a:srgbClr val="050505"/>
                </a:solidFill>
                <a:latin typeface="Segoe UI Historic"/>
              </a:rPr>
              <a:t>کە دەزگاکانی تایبەت بە منداڵان بڵاوی دەکەنەوە بەمەبەستی (پەروەردە و فێکردنیان کردنیان).</a:t>
            </a:r>
          </a:p>
          <a:p>
            <a:pPr lvl="0" algn="r" rtl="1"/>
            <a:endParaRPr lang="ar-JO" sz="2000" dirty="0">
              <a:solidFill>
                <a:srgbClr val="050505"/>
              </a:solidFill>
              <a:latin typeface="Segoe UI Historic"/>
            </a:endParaRPr>
          </a:p>
          <a:p>
            <a:pPr lvl="0" algn="r" rtl="1"/>
            <a:endParaRPr lang="ar-JO" sz="2000" dirty="0">
              <a:solidFill>
                <a:srgbClr val="050505"/>
              </a:solidFill>
              <a:latin typeface="Segoe UI Historic"/>
            </a:endParaRPr>
          </a:p>
          <a:p>
            <a:pPr lvl="0" algn="r" rtl="1"/>
            <a:r>
              <a:rPr lang="ar-IQ" sz="2000" b="1" dirty="0">
                <a:solidFill>
                  <a:srgbClr val="FF0000"/>
                </a:solidFill>
                <a:latin typeface="Segoe UI Historic"/>
              </a:rPr>
              <a:t>ئـەدەبی منـداڵان</a:t>
            </a:r>
          </a:p>
          <a:p>
            <a:pPr lvl="0" algn="r" rtl="1"/>
            <a:r>
              <a:rPr lang="ar-IQ" sz="2000" dirty="0">
                <a:solidFill>
                  <a:srgbClr val="050505"/>
                </a:solidFill>
                <a:latin typeface="Segoe UI Historic"/>
              </a:rPr>
              <a:t>باشـترین پێناسـە بۆ چـەمکی ئـەدەبی منـداڵان، پێناسەکەی (ماریـا نیکـۆڵا) یە کە دەڵـێت:" ئـەدەبی منـداڵان، ئـەو ئەدەبـەیە کە لە لایـەن کەسـانی شـارەزای جیـهانی منـداڵانـەوە نووسراوە و بەرهەمهـێنراوە و بڵاوکراوەتەوە. کە خوێنەری سەرکییەکەی منـداڵانـن"</a:t>
            </a:r>
          </a:p>
        </p:txBody>
      </p:sp>
    </p:spTree>
    <p:extLst>
      <p:ext uri="{BB962C8B-B14F-4D97-AF65-F5344CB8AC3E}">
        <p14:creationId xmlns:p14="http://schemas.microsoft.com/office/powerpoint/2010/main" val="86333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12845"/>
            <a:ext cx="7239000" cy="4678204"/>
          </a:xfrm>
          <a:prstGeom prst="rect">
            <a:avLst/>
          </a:prstGeom>
        </p:spPr>
        <p:txBody>
          <a:bodyPr wrap="square">
            <a:spAutoFit/>
          </a:bodyPr>
          <a:lstStyle/>
          <a:p>
            <a:pPr algn="r" rtl="1"/>
            <a:r>
              <a:rPr lang="ar-IQ" sz="2000" b="1" dirty="0">
                <a:solidFill>
                  <a:srgbClr val="FF0000"/>
                </a:solidFill>
              </a:rPr>
              <a:t>پ/ ئایا چ جیاوازیەک ھەیە لەنێوان ئەدەبی منداڵان وئەدەبی گەوران</a:t>
            </a:r>
            <a:r>
              <a:rPr lang="ar-IQ" sz="2000" b="1" dirty="0" smtClean="0">
                <a:solidFill>
                  <a:srgbClr val="FF0000"/>
                </a:solidFill>
              </a:rPr>
              <a:t>؟</a:t>
            </a:r>
          </a:p>
          <a:p>
            <a:pPr algn="r" rtl="1"/>
            <a:endParaRPr lang="ar-IQ" sz="2000" dirty="0"/>
          </a:p>
          <a:p>
            <a:pPr algn="r" rtl="1"/>
            <a:endParaRPr lang="ar-IQ" sz="2000" dirty="0"/>
          </a:p>
          <a:p>
            <a:pPr algn="r" rtl="1"/>
            <a:r>
              <a:rPr lang="ar-IQ" sz="2000" dirty="0"/>
              <a:t>و/ چەندین خاڵ دەتوانین دەست نیشانی بکەین کە جیاوازی لەنێوان ئەدەبی منداڵان و ئەدەبی گەوران بخەینەڕوو لەوانە:</a:t>
            </a:r>
          </a:p>
          <a:p>
            <a:pPr algn="r" rtl="1"/>
            <a:r>
              <a:rPr lang="ar-IQ" sz="2000" dirty="0" smtClean="0"/>
              <a:t>١-جیاوازی </a:t>
            </a:r>
            <a:r>
              <a:rPr lang="ar-IQ" sz="2000" dirty="0"/>
              <a:t>زمان.</a:t>
            </a:r>
          </a:p>
          <a:p>
            <a:pPr algn="r" rtl="1"/>
            <a:r>
              <a:rPr lang="ar-IQ" sz="2000" dirty="0" smtClean="0"/>
              <a:t>٢-جیاوازی </a:t>
            </a:r>
            <a:r>
              <a:rPr lang="ar-IQ" sz="2000" dirty="0"/>
              <a:t>بابەت مەبەست (ناوەڕۆک) بۆ نموونە بابەتی ئەدەبی منداڵان فێرکردن و ئامۆژگاری کردن و پەروەردەکردن.</a:t>
            </a:r>
          </a:p>
          <a:p>
            <a:pPr algn="r" rtl="1"/>
            <a:r>
              <a:rPr lang="ar-IQ" sz="2000" dirty="0" smtClean="0"/>
              <a:t>٣-لەڕووی </a:t>
            </a:r>
            <a:r>
              <a:rPr lang="ar-IQ" sz="2000" dirty="0"/>
              <a:t>(ڕووخسار و قالبەوە) ئەدەبی منداڵان دەبێ کورت و پوخت بێت.</a:t>
            </a:r>
          </a:p>
          <a:p>
            <a:pPr algn="r" rtl="1"/>
            <a:r>
              <a:rPr lang="ar-IQ" sz="2000" dirty="0" smtClean="0"/>
              <a:t>٤-بابەتەکان </a:t>
            </a:r>
            <a:r>
              <a:rPr lang="ar-IQ" sz="2000" dirty="0"/>
              <a:t>زیاتر لەگەڵ عەقڵ و ھۆش و تەمەنی منداڵ بگونجێ.</a:t>
            </a:r>
          </a:p>
          <a:p>
            <a:pPr algn="r" rtl="1"/>
            <a:r>
              <a:rPr lang="ar-IQ" sz="2000" dirty="0" smtClean="0"/>
              <a:t>٥-مەبەستی </a:t>
            </a:r>
            <a:r>
              <a:rPr lang="ar-IQ" sz="2000" dirty="0"/>
              <a:t>ئەدەبەکە زیاتر ئاشکرا و ڕوونە لای منداڵان.</a:t>
            </a:r>
          </a:p>
          <a:p>
            <a:pPr algn="r" rtl="1"/>
            <a:r>
              <a:rPr lang="ar-IQ" sz="2000" dirty="0" smtClean="0"/>
              <a:t>٦-ئەدەبی </a:t>
            </a:r>
            <a:r>
              <a:rPr lang="ar-IQ" sz="2000" dirty="0"/>
              <a:t>منداڵان لقێکە لە لقەکانی ئەدەبی باڵاکە چەند (سیفەتێکی تایبەتی) خۆی ھەیە وە بەھۆی ئەو خاسیەت و تایبەتمەندیە لە ئەدەبی گەوران جیادەکرێتەوە.</a:t>
            </a:r>
          </a:p>
          <a:p>
            <a:pPr algn="r" rtl="1"/>
            <a:r>
              <a:rPr lang="ar-IQ" sz="2000" dirty="0" smtClean="0"/>
              <a:t>٧- </a:t>
            </a:r>
            <a:r>
              <a:rPr lang="ar-IQ" sz="2000" dirty="0"/>
              <a:t>ئەدەبی منداڵان لقێکی نوێیە بەبەراورد بەئەدەبی گەوران ئەمە لەڕووی زەمەنەوە.</a:t>
            </a:r>
          </a:p>
          <a:p>
            <a:pPr algn="r" rtl="1"/>
            <a:endParaRPr lang="ar-IQ" dirty="0"/>
          </a:p>
        </p:txBody>
      </p:sp>
    </p:spTree>
    <p:extLst>
      <p:ext uri="{BB962C8B-B14F-4D97-AF65-F5344CB8AC3E}">
        <p14:creationId xmlns:p14="http://schemas.microsoft.com/office/powerpoint/2010/main" val="391251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458200" cy="5261377"/>
          </a:xfrm>
          <a:prstGeom prst="rect">
            <a:avLst/>
          </a:prstGeom>
        </p:spPr>
        <p:txBody>
          <a:bodyPr wrap="square">
            <a:spAutoFit/>
          </a:bodyPr>
          <a:lstStyle/>
          <a:p>
            <a:pPr lvl="0" algn="r" rtl="1">
              <a:lnSpc>
                <a:spcPct val="106000"/>
              </a:lnSpc>
              <a:spcAft>
                <a:spcPts val="800"/>
              </a:spcAft>
            </a:pPr>
            <a:r>
              <a:rPr lang="ar-SA" sz="2000" b="1" dirty="0">
                <a:solidFill>
                  <a:srgbClr val="FF0000"/>
                </a:solidFill>
              </a:rPr>
              <a:t>پ/ ئایا ئەدەبی منداڵان تەنھا بۆ چێژ بەخشینە</a:t>
            </a:r>
            <a:r>
              <a:rPr lang="ar-SA" sz="2000" b="1" dirty="0" smtClean="0">
                <a:solidFill>
                  <a:srgbClr val="FF0000"/>
                </a:solidFill>
              </a:rPr>
              <a:t>؟</a:t>
            </a:r>
            <a:endParaRPr lang="ar-IQ" sz="2000" b="1" dirty="0" smtClean="0">
              <a:solidFill>
                <a:srgbClr val="FF0000"/>
              </a:solidFill>
            </a:endParaRPr>
          </a:p>
          <a:p>
            <a:pPr lvl="0" algn="r" rtl="1">
              <a:lnSpc>
                <a:spcPct val="106000"/>
              </a:lnSpc>
              <a:spcAft>
                <a:spcPts val="800"/>
              </a:spcAft>
            </a:pPr>
            <a:endParaRPr lang="ar-IQ" dirty="0" smtClean="0">
              <a:solidFill>
                <a:prstClr val="black"/>
              </a:solidFill>
            </a:endParaRPr>
          </a:p>
          <a:p>
            <a:pPr lvl="0" algn="just" rtl="1">
              <a:lnSpc>
                <a:spcPct val="106000"/>
              </a:lnSpc>
              <a:spcAft>
                <a:spcPts val="800"/>
              </a:spcAft>
            </a:pPr>
            <a:r>
              <a:rPr lang="ar-IQ" dirty="0">
                <a:solidFill>
                  <a:prstClr val="black"/>
                </a:solidFill>
              </a:rPr>
              <a:t>گەیاندنى ناوەڕۆکی ئەدەبی پێویستى بە فۆڕمێکى جوانە، فۆڕمیش شێوازى نوسین، وشە و ڕستە، وێنە و ڕەنگ،</a:t>
            </a:r>
          </a:p>
          <a:p>
            <a:pPr lvl="0" algn="just" rtl="1">
              <a:lnSpc>
                <a:spcPct val="106000"/>
              </a:lnSpc>
              <a:spcAft>
                <a:spcPts val="800"/>
              </a:spcAft>
            </a:pPr>
            <a:r>
              <a:rPr lang="ar-IQ" dirty="0">
                <a:solidFill>
                  <a:prstClr val="black"/>
                </a:solidFill>
              </a:rPr>
              <a:t>هونەرى جوانى و ڕازاندنەوە... دەگرێتەوە، ناوەڕۆک و فۆڕم وا لە ئەدەبى منداڵان دەکات کە چێژبەخش</a:t>
            </a:r>
          </a:p>
          <a:p>
            <a:pPr lvl="0" algn="just" rtl="1">
              <a:lnSpc>
                <a:spcPct val="106000"/>
              </a:lnSpc>
              <a:spcAft>
                <a:spcPts val="800"/>
              </a:spcAft>
            </a:pPr>
            <a:r>
              <a:rPr lang="ar-IQ" dirty="0">
                <a:solidFill>
                  <a:prstClr val="black"/>
                </a:solidFill>
              </a:rPr>
              <a:t>بێت، چێژ بەخشین بنەمایەکى گرنگى ئەو ئەدەبەیە کە منداڵ بۆ لای خۆى کێش دەکا، چونکە کۆمەڵێک پەندو</a:t>
            </a:r>
          </a:p>
          <a:p>
            <a:pPr lvl="0" algn="just" rtl="1">
              <a:lnSpc>
                <a:spcPct val="106000"/>
              </a:lnSpc>
              <a:spcAft>
                <a:spcPts val="800"/>
              </a:spcAft>
            </a:pPr>
            <a:r>
              <a:rPr lang="ar-IQ" dirty="0">
                <a:solidFill>
                  <a:prstClr val="black"/>
                </a:solidFill>
              </a:rPr>
              <a:t>ئامۆژگارى وشکى دوور لە چێژ ناتوانێت بە باشى ئامانجەکان بێنێتە دى. کەواتە ئەدەبى منداڵان بە هەموو</a:t>
            </a:r>
          </a:p>
          <a:p>
            <a:pPr lvl="0" algn="just" rtl="1">
              <a:lnSpc>
                <a:spcPct val="106000"/>
              </a:lnSpc>
              <a:spcAft>
                <a:spcPts val="800"/>
              </a:spcAft>
            </a:pPr>
            <a:r>
              <a:rPr lang="ar-IQ" dirty="0">
                <a:solidFill>
                  <a:prstClr val="black"/>
                </a:solidFill>
              </a:rPr>
              <a:t>جۆرو ڕەگەزەکانییەوە تەنیا بۆ چێژ بەخشین نییە، چێژبەخشین بە پێوەر دانانرێ لە ناساندنی ئەدەبی منداڵان چونکە لەگەڵ چێژ بەخشین ئەم ئەدەبە سوودیش دەبەخشێ  هەروەها لە پاڵ چێژ بەخشین هەوڵى هێنانەدى ئامانجەکانى</a:t>
            </a:r>
          </a:p>
          <a:p>
            <a:pPr lvl="0" algn="just" rtl="1">
              <a:lnSpc>
                <a:spcPct val="106000"/>
              </a:lnSpc>
              <a:spcAft>
                <a:spcPts val="800"/>
              </a:spcAft>
            </a:pPr>
            <a:r>
              <a:rPr lang="ar-IQ" dirty="0">
                <a:solidFill>
                  <a:prstClr val="black"/>
                </a:solidFill>
              </a:rPr>
              <a:t>ئەو ئەدەبە دەدات، کە خۆى لە فێرکردن و پەروەردەى جوانى و ڕەوشتى و زمانى، دۆزینەوەى بەهرەو</a:t>
            </a:r>
          </a:p>
          <a:p>
            <a:pPr lvl="0" algn="just" rtl="1">
              <a:lnSpc>
                <a:spcPct val="106000"/>
              </a:lnSpc>
              <a:spcAft>
                <a:spcPts val="800"/>
              </a:spcAft>
            </a:pPr>
            <a:r>
              <a:rPr lang="ar-IQ" dirty="0">
                <a:solidFill>
                  <a:prstClr val="black"/>
                </a:solidFill>
              </a:rPr>
              <a:t>گەشەپێدانى... ئەمەش وا لەمنداڵ دەکات کەوا (کەسێکی ڕۆشنبیر و ڕەوشت بەرز دەربچێ) چونکە منداڵ لەسەرەتادا مێشکی وەک لاپەڕەیەکی سپی وایە چۆنت بوێ وای دروست دەکەی وە ھەر شتێک وەریگری لەدوا ڕۆژدا کاردانەوەی دەبێت لەسەر کەسایەتی.</a:t>
            </a:r>
          </a:p>
          <a:p>
            <a:pPr lvl="0" algn="r" rtl="1">
              <a:lnSpc>
                <a:spcPct val="106000"/>
              </a:lnSpc>
              <a:spcAft>
                <a:spcPts val="800"/>
              </a:spcAft>
            </a:pPr>
            <a:endParaRPr lang="ar-IQ" dirty="0" smtClean="0">
              <a:solidFill>
                <a:prstClr val="black"/>
              </a:solidFill>
            </a:endParaRPr>
          </a:p>
          <a:p>
            <a:pPr lvl="0" algn="r" rtl="1">
              <a:lnSpc>
                <a:spcPct val="106000"/>
              </a:lnSpc>
              <a:spcAft>
                <a:spcPts val="800"/>
              </a:spcAft>
            </a:pPr>
            <a:endParaRPr lang="ar-JO" dirty="0">
              <a:solidFill>
                <a:prstClr val="black"/>
              </a:solidFill>
            </a:endParaRPr>
          </a:p>
        </p:txBody>
      </p:sp>
    </p:spTree>
    <p:extLst>
      <p:ext uri="{BB962C8B-B14F-4D97-AF65-F5344CB8AC3E}">
        <p14:creationId xmlns:p14="http://schemas.microsoft.com/office/powerpoint/2010/main" val="363352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5751511"/>
          </a:xfrm>
          <a:prstGeom prst="rect">
            <a:avLst/>
          </a:prstGeom>
        </p:spPr>
        <p:txBody>
          <a:bodyPr wrap="square">
            <a:spAutoFit/>
          </a:bodyPr>
          <a:lstStyle/>
          <a:p>
            <a:pPr lvl="0" algn="r" rtl="1">
              <a:lnSpc>
                <a:spcPct val="106000"/>
              </a:lnSpc>
              <a:spcAft>
                <a:spcPts val="800"/>
              </a:spcAft>
            </a:pPr>
            <a:r>
              <a:rPr lang="ar-SA" b="1" dirty="0">
                <a:solidFill>
                  <a:srgbClr val="FF0000"/>
                </a:solidFill>
              </a:rPr>
              <a:t>پ/ ئایا نووسین لەبواری ئەدەبی منداڵان کارێکی ئاسانە یان گرانە؟ </a:t>
            </a:r>
            <a:endParaRPr lang="ar-JO" b="1" dirty="0">
              <a:solidFill>
                <a:srgbClr val="FF0000"/>
              </a:solidFill>
            </a:endParaRPr>
          </a:p>
          <a:p>
            <a:pPr algn="r" rtl="1"/>
            <a:endParaRPr lang="ar-IQ" dirty="0" smtClean="0"/>
          </a:p>
          <a:p>
            <a:pPr algn="r" rtl="1"/>
            <a:r>
              <a:rPr lang="ar-IQ" dirty="0" smtClean="0"/>
              <a:t>زۆر </a:t>
            </a:r>
            <a:r>
              <a:rPr lang="ar-IQ" dirty="0"/>
              <a:t>کەس وا هەست دەکەن کە نووسین بۆ منـداڵان، کارێکی ئاسانە. بەڵام لە راستـیدا وانییە و زۆر لە نووسین بۆ گەورەکـان گرانـترە. بە هـۆی ئەو مەرجـە پـەروەردەیی و رۆشـنبـیری و هـونـەری و تەکـنیکـییانەی کە پێـویسـتە نـووسـەرانی ئـەدەبی منـداڵان پێـیانەوە پابەنـدبن. چـونکە نووسەرانی ئەدەبی منـداڵان، بە کۆمەڵـێک وشـەی کـەم و ساکـار، بـە زمانـێکی شـیرین و ئاسـان و رەوان و گـونجـاو، بـۆ منـداڵان دەنـووسـن.</a:t>
            </a:r>
          </a:p>
          <a:p>
            <a:pPr algn="r" rtl="1"/>
            <a:endParaRPr lang="ar-IQ" dirty="0"/>
          </a:p>
          <a:p>
            <a:pPr algn="r" rtl="1"/>
            <a:r>
              <a:rPr lang="ar-IQ" dirty="0"/>
              <a:t>رۆمـاننوسی ئینگـلیزی (جـوان ئایـکـن) لە پەرتـووکی (رێـگای نـووسین بـۆ منـداڵان) دەڵێـت:"نـووسـین بـۆ منـداڵان، لەوانەیە بەو ئاسانییە نەبێـت کە بـیری لێـدەکـەنەوە"</a:t>
            </a:r>
          </a:p>
          <a:p>
            <a:pPr algn="r" rtl="1"/>
            <a:r>
              <a:rPr lang="ar-IQ" dirty="0"/>
              <a:t>نووسەرانی ئەدەبی منداڵان، پێویستە پەروەردەکار و مامۆستا و دەروونناسی منـداڵان و هونەرمەنـدبن. شارەزای قۆناغەکانی گەشەکردنی منداڵان و پێویستییەکانی هەریەکە لە قۆنـاغـەکانی منـداڵی بن. شارەزای تواناکانی فـێربوون و وەرگـرتن و بـڕکردنی خەیاڵی منـداڵان بـن، لە هـەر قـۆنـاغـێکـدا. کەواتا دیمۆگـرافـیای قـۆناغـەکانی منـداڵی، لە کاتی نووسین بۆ منـداڵان پێویستـییەکی سەرەکیی نووسەرانی بواری ئەدەبی منداڵانە. چونکە هەر قـۆنـاغـێک لە قـۆناغـەکانی منـداڵی، تایبەتمەنی خـۆی هـەیە، لە رووی درکـردن و زمـان و سۆزداری و خەیـاڵەوە. هەر قـۆناغێکیش جۆرەکانی ئەدەبی گونجـاویان هەیە.</a:t>
            </a:r>
          </a:p>
          <a:p>
            <a:pPr algn="r" rtl="1"/>
            <a:endParaRPr lang="ar-IQ" dirty="0"/>
          </a:p>
          <a:p>
            <a:pPr algn="r" rtl="1"/>
            <a:r>
              <a:rPr lang="ar-IQ" dirty="0"/>
              <a:t>دەشـتوانن بە خەیـاڵ هـەمـوو شتـێک بۆ منـداڵان دروسـت بکەن. هەر نووسەرێکـیش منـداڵی خـۆی لەنـاخی دایـە. پێویستە قـۆناغـەکانی منـداڵی خۆیان بهـێننە بەرچاویـان.</a:t>
            </a:r>
          </a:p>
          <a:p>
            <a:pPr algn="r" rtl="1"/>
            <a:r>
              <a:rPr lang="ar-IQ" dirty="0"/>
              <a:t>(چیخـۆف) دەڵێت:"پیـربوومە، بـەڵام هـێشتا بە دوای جـۆلانەیەکی منداڵـدا دەگەڕێـم"</a:t>
            </a:r>
            <a:endParaRPr lang="ar-IQ" dirty="0" smtClean="0"/>
          </a:p>
          <a:p>
            <a:pPr algn="r" rtl="1"/>
            <a:endParaRPr lang="ar-IQ" dirty="0" smtClean="0"/>
          </a:p>
        </p:txBody>
      </p:sp>
    </p:spTree>
    <p:extLst>
      <p:ext uri="{BB962C8B-B14F-4D97-AF65-F5344CB8AC3E}">
        <p14:creationId xmlns:p14="http://schemas.microsoft.com/office/powerpoint/2010/main" val="36840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51344"/>
            <a:ext cx="7162800" cy="4524315"/>
          </a:xfrm>
          <a:prstGeom prst="rect">
            <a:avLst/>
          </a:prstGeom>
        </p:spPr>
        <p:txBody>
          <a:bodyPr wrap="square">
            <a:spAutoFit/>
          </a:bodyPr>
          <a:lstStyle/>
          <a:p>
            <a:pPr lvl="0" algn="r" rtl="1"/>
            <a:r>
              <a:rPr lang="ar-IQ" dirty="0">
                <a:solidFill>
                  <a:prstClr val="black"/>
                </a:solidFill>
              </a:rPr>
              <a:t>نووسین بۆ منداڵان جۆرێکە لە ئاڕاستەکردن، ئەم جۆرە ئاڕاستەیە، ئاڕاستەیەکە بۆ جەماوەرێک  زۆر هەستیار و پێکاریگەرن و لە قۆناغی بنیاتنان و گەشەی کەسایەتییاندان. بۆیە گرنگە بۆ هەر چالاکیی و بیرکردنەوەیەکی ئەخلاقیی، ئاگاییمان بۆ چینە جۆربەجۆرەکان- هەندێک جار بەرهەڵستەکان هەبێت کە لە میانەیاندا کرداری نووسین بۆ منداڵان و تازەلاوان دێتە کایەوە.</a:t>
            </a:r>
          </a:p>
          <a:p>
            <a:pPr lvl="0" algn="r" rtl="1"/>
            <a:endParaRPr lang="ar-IQ" dirty="0">
              <a:solidFill>
                <a:prstClr val="black"/>
              </a:solidFill>
            </a:endParaRPr>
          </a:p>
          <a:p>
            <a:pPr lvl="0" algn="r" rtl="1"/>
            <a:r>
              <a:rPr lang="ar-IQ" dirty="0" smtClean="0">
                <a:solidFill>
                  <a:prstClr val="black"/>
                </a:solidFill>
              </a:rPr>
              <a:t>نووسین </a:t>
            </a:r>
            <a:r>
              <a:rPr lang="ar-IQ" dirty="0">
                <a:solidFill>
                  <a:prstClr val="black"/>
                </a:solidFill>
              </a:rPr>
              <a:t>بۆ منداڵآن لە رێگەی ئەدەبی مندڵان زۆر گرینگە چوونکە پەیوەستە بە زۆر لایەنی گرینگەوە:</a:t>
            </a:r>
          </a:p>
          <a:p>
            <a:pPr lvl="0" algn="r" rtl="1"/>
            <a:r>
              <a:rPr lang="ar-IQ" dirty="0">
                <a:solidFill>
                  <a:prstClr val="black"/>
                </a:solidFill>
              </a:rPr>
              <a:t>پەیوەستە ستراتیژیەتی پلان و سیاسەتی دەوڵەت</a:t>
            </a:r>
          </a:p>
          <a:p>
            <a:pPr lvl="0" algn="r" rtl="1"/>
            <a:r>
              <a:rPr lang="ar-IQ" dirty="0">
                <a:solidFill>
                  <a:prstClr val="black"/>
                </a:solidFill>
              </a:rPr>
              <a:t>پەیوەستە ئاسایشی نیشتیمانی</a:t>
            </a:r>
          </a:p>
          <a:p>
            <a:pPr lvl="0" algn="r" rtl="1"/>
            <a:r>
              <a:rPr lang="ar-IQ" dirty="0">
                <a:solidFill>
                  <a:prstClr val="black"/>
                </a:solidFill>
              </a:rPr>
              <a:t>پەیوەستە ئاین و مەزهەب</a:t>
            </a:r>
          </a:p>
          <a:p>
            <a:pPr lvl="0" algn="r" rtl="1"/>
            <a:r>
              <a:rPr lang="ar-IQ" dirty="0">
                <a:solidFill>
                  <a:prstClr val="black"/>
                </a:solidFill>
              </a:rPr>
              <a:t>پەیوەستە بنیادی کۆمەڵایەتی</a:t>
            </a:r>
          </a:p>
          <a:p>
            <a:pPr lvl="0" algn="r" rtl="1"/>
            <a:r>
              <a:rPr lang="ar-IQ" dirty="0">
                <a:solidFill>
                  <a:prstClr val="black"/>
                </a:solidFill>
              </a:rPr>
              <a:t>پەیوەستە دوارۆژ</a:t>
            </a:r>
          </a:p>
          <a:p>
            <a:pPr lvl="0" algn="r" rtl="1"/>
            <a:endParaRPr lang="ar-IQ" dirty="0">
              <a:solidFill>
                <a:prstClr val="black"/>
              </a:solidFill>
            </a:endParaRPr>
          </a:p>
          <a:p>
            <a:pPr lvl="0" algn="r" rtl="1"/>
            <a:endParaRPr lang="ar-IQ" dirty="0">
              <a:solidFill>
                <a:prstClr val="black"/>
              </a:solidFill>
            </a:endParaRPr>
          </a:p>
          <a:p>
            <a:pPr lvl="0" algn="r" rtl="1"/>
            <a:endParaRPr lang="ar-IQ" dirty="0">
              <a:solidFill>
                <a:prstClr val="black"/>
              </a:solidFill>
            </a:endParaRPr>
          </a:p>
          <a:p>
            <a:pPr lvl="0" algn="r" rtl="1"/>
            <a:endParaRPr lang="en-US" dirty="0">
              <a:solidFill>
                <a:prstClr val="black"/>
              </a:solidFill>
            </a:endParaRPr>
          </a:p>
        </p:txBody>
      </p:sp>
    </p:spTree>
    <p:extLst>
      <p:ext uri="{BB962C8B-B14F-4D97-AF65-F5344CB8AC3E}">
        <p14:creationId xmlns:p14="http://schemas.microsoft.com/office/powerpoint/2010/main" val="162289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47777"/>
            <a:ext cx="8534400" cy="5847755"/>
          </a:xfrm>
          <a:prstGeom prst="rect">
            <a:avLst/>
          </a:prstGeom>
        </p:spPr>
        <p:txBody>
          <a:bodyPr wrap="square">
            <a:spAutoFit/>
          </a:bodyPr>
          <a:lstStyle/>
          <a:p>
            <a:pPr algn="r" rtl="1"/>
            <a:endParaRPr lang="ar-IQ" dirty="0" smtClean="0"/>
          </a:p>
          <a:p>
            <a:pPr algn="r" rtl="1"/>
            <a:r>
              <a:rPr lang="ar-IQ" dirty="0" smtClean="0"/>
              <a:t>هەمیشە </a:t>
            </a:r>
            <a:r>
              <a:rPr lang="ar-IQ" dirty="0"/>
              <a:t>رەخنەگران و </a:t>
            </a:r>
            <a:r>
              <a:rPr lang="ar-IQ" dirty="0" smtClean="0"/>
              <a:t>زانا و رۆشنبیرانی بواری ئەدەبی </a:t>
            </a:r>
            <a:r>
              <a:rPr lang="ar-IQ" dirty="0"/>
              <a:t>منداڵان، بە گرنگییەوە ئاماژەیان بەوە کردووە کە ئەوانەی بۆ منداڵان دەنووسن، سەبارەت بە رەچاوکردنی ئاڕاستەی خوێنەرەکانیان ئەرک و بەرپرسیارێتیان لە ئەستۆدایە. بەواتای ئەوەی دەبێت ئاگایان لەوەبێت ئازاری سۆزداریی منداڵان نەدەن (وەک ترساندنی زۆر و نائومێدکردنیان)، ئەم نیگەرانییە ئەوەمان دەخاتەوە یاد کە لە ئەدەبی منداڵاندا پەیوەندیی نێوان نووسەر و خوێنەر پەیوەندییەکی هاوشان و یەکسان نین، بەڵکو پەیوەندییەکە لە نێوان کەسێکی گەورە و کەسێکی منداڵدا، ئەرکی لەبەرچاوگرتنی خوێنەر ئەوەش دەگرێتەوە کە کۆنترۆڵی هەر رێگە و شێوازێک بکرێت کە لە خزمەت و بەرژەوەندیی خوێنەرانی منداڵدا نەبێت، </a:t>
            </a:r>
            <a:endParaRPr lang="ar-IQ" dirty="0" smtClean="0"/>
          </a:p>
          <a:p>
            <a:pPr algn="r" rtl="1"/>
            <a:endParaRPr lang="ar-IQ" dirty="0"/>
          </a:p>
          <a:p>
            <a:pPr algn="r" rtl="1"/>
            <a:r>
              <a:rPr lang="ar-IQ" dirty="0" smtClean="0"/>
              <a:t>بۆ </a:t>
            </a:r>
            <a:r>
              <a:rPr lang="ar-IQ" dirty="0"/>
              <a:t>نموونە (جاکلین روز) ساڵی 1984 ئەوەی خستووەتەڕوو کە تێڕوانینی پەیوەندیی گەورەکان بە منداڵانەوە لە ئەدەبی منداڵاندا، پەیوەندییەکە کە نووسەران بە شێوەیەک خوێنەری منداڵ رادەکێشن و دەیانخەنە تەڵەوە بە شێوەیەک وایان لێدەکەن کەمتر </a:t>
            </a:r>
            <a:r>
              <a:rPr lang="ar-IQ" dirty="0" smtClean="0"/>
              <a:t>تەحەدای </a:t>
            </a:r>
            <a:r>
              <a:rPr lang="ar-IQ" dirty="0"/>
              <a:t>گەورە ساڵان </a:t>
            </a:r>
            <a:r>
              <a:rPr lang="ar-IQ" dirty="0" smtClean="0"/>
              <a:t>بکەن.</a:t>
            </a:r>
          </a:p>
          <a:p>
            <a:pPr algn="r" rtl="1"/>
            <a:endParaRPr lang="ar-IQ" dirty="0"/>
          </a:p>
          <a:p>
            <a:pPr algn="r" rtl="1"/>
            <a:r>
              <a:rPr lang="ar-IQ" dirty="0" smtClean="0"/>
              <a:t>هەروەها (رۆبێرتا </a:t>
            </a:r>
            <a:r>
              <a:rPr lang="ar-IQ" dirty="0"/>
              <a:t>سێلینگەر </a:t>
            </a:r>
            <a:r>
              <a:rPr lang="ar-IQ" dirty="0" smtClean="0"/>
              <a:t>ترایتس)  </a:t>
            </a:r>
            <a:r>
              <a:rPr lang="ar-IQ" dirty="0"/>
              <a:t>ساڵی2000 باس لەوە دەکات کە ئەدەبیاتی منداڵان هەوڵدەدات هێز و سەربەخۆیی گەنجان لەخۆبگرێت، بە جەختکردنەوە لەسەر جددییەتی تەحەدای دۆخی ئێستا. </a:t>
            </a:r>
          </a:p>
          <a:p>
            <a:pPr algn="r" rtl="1"/>
            <a:endParaRPr lang="ar-IQ" dirty="0" smtClean="0"/>
          </a:p>
          <a:p>
            <a:pPr algn="r" rtl="1"/>
            <a:r>
              <a:rPr lang="ar-IQ" dirty="0" smtClean="0"/>
              <a:t>(ماریا نیکۆلایڤا) </a:t>
            </a:r>
            <a:r>
              <a:rPr lang="ar-IQ" dirty="0"/>
              <a:t>ساڵی 2009 ئاماژە بەوە دەکات کە ئەو رێگەیەی ئەدەبیاتی منداڵان خواستێتی لەڕێیەوە تەمەنی باڵغبوون بکاتە نۆرمێک کە منداڵان لەسەری یاخی دەبن، رێگەیەکی نادروست و نائاساییە. بۆیە ئەگەر وەشانێکی ستانداردی پێگەیشتن لە پشت نووسینەوە بۆ منداڵان هەبێت یان نا، گومان لەوەدا نییە کە زۆرجاران گەورەکان ئەدەبیاتی منداڵانیان بە هۆکاری جۆربەجۆر بۆ بڵاوکردنەوەی زانیاری و چاندنی بەهاکان بەکارهێناوە</a:t>
            </a:r>
            <a:r>
              <a:rPr lang="ar-IQ" dirty="0" smtClean="0"/>
              <a:t>.</a:t>
            </a:r>
          </a:p>
          <a:p>
            <a:pPr algn="r" rtl="1"/>
            <a:endParaRPr lang="ar-IQ" sz="1400" dirty="0"/>
          </a:p>
        </p:txBody>
      </p:sp>
    </p:spTree>
    <p:extLst>
      <p:ext uri="{BB962C8B-B14F-4D97-AF65-F5344CB8AC3E}">
        <p14:creationId xmlns:p14="http://schemas.microsoft.com/office/powerpoint/2010/main" val="486344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2107</Words>
  <Application>Microsoft Office PowerPoint</Application>
  <PresentationFormat>On-screen Show (4:3)</PresentationFormat>
  <Paragraphs>118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31</cp:revision>
  <dcterms:created xsi:type="dcterms:W3CDTF">2006-08-16T00:00:00Z</dcterms:created>
  <dcterms:modified xsi:type="dcterms:W3CDTF">2024-04-22T21:27:54Z</dcterms:modified>
</cp:coreProperties>
</file>