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486" r:id="rId4"/>
    <p:sldId id="270" r:id="rId5"/>
    <p:sldId id="441" r:id="rId6"/>
    <p:sldId id="453" r:id="rId7"/>
    <p:sldId id="273" r:id="rId8"/>
    <p:sldId id="452" r:id="rId9"/>
    <p:sldId id="454" r:id="rId10"/>
    <p:sldId id="459" r:id="rId11"/>
    <p:sldId id="456" r:id="rId12"/>
    <p:sldId id="457" r:id="rId13"/>
    <p:sldId id="460" r:id="rId14"/>
    <p:sldId id="462" r:id="rId15"/>
    <p:sldId id="46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04" d="100"/>
          <a:sy n="104" d="100"/>
        </p:scale>
        <p:origin x="18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6B0EF4-87E8-42AD-9C55-3E804E232B35}"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D199D-66CE-47F6-B74B-61CA0BF89D40}" type="slidenum">
              <a:rPr lang="en-GB" smtClean="0"/>
              <a:t>‹#›</a:t>
            </a:fld>
            <a:endParaRPr lang="en-GB"/>
          </a:p>
        </p:txBody>
      </p:sp>
    </p:spTree>
    <p:extLst>
      <p:ext uri="{BB962C8B-B14F-4D97-AF65-F5344CB8AC3E}">
        <p14:creationId xmlns:p14="http://schemas.microsoft.com/office/powerpoint/2010/main" val="308317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B0EF4-87E8-42AD-9C55-3E804E232B35}"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D199D-66CE-47F6-B74B-61CA0BF89D40}" type="slidenum">
              <a:rPr lang="en-GB" smtClean="0"/>
              <a:t>‹#›</a:t>
            </a:fld>
            <a:endParaRPr lang="en-GB"/>
          </a:p>
        </p:txBody>
      </p:sp>
    </p:spTree>
    <p:extLst>
      <p:ext uri="{BB962C8B-B14F-4D97-AF65-F5344CB8AC3E}">
        <p14:creationId xmlns:p14="http://schemas.microsoft.com/office/powerpoint/2010/main" val="369726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B0EF4-87E8-42AD-9C55-3E804E232B35}"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D199D-66CE-47F6-B74B-61CA0BF89D40}" type="slidenum">
              <a:rPr lang="en-GB" smtClean="0"/>
              <a:t>‹#›</a:t>
            </a:fld>
            <a:endParaRPr lang="en-GB"/>
          </a:p>
        </p:txBody>
      </p:sp>
    </p:spTree>
    <p:extLst>
      <p:ext uri="{BB962C8B-B14F-4D97-AF65-F5344CB8AC3E}">
        <p14:creationId xmlns:p14="http://schemas.microsoft.com/office/powerpoint/2010/main" val="409039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6B0EF4-87E8-42AD-9C55-3E804E232B35}"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D199D-66CE-47F6-B74B-61CA0BF89D40}" type="slidenum">
              <a:rPr lang="en-GB" smtClean="0"/>
              <a:t>‹#›</a:t>
            </a:fld>
            <a:endParaRPr lang="en-GB"/>
          </a:p>
        </p:txBody>
      </p:sp>
    </p:spTree>
    <p:extLst>
      <p:ext uri="{BB962C8B-B14F-4D97-AF65-F5344CB8AC3E}">
        <p14:creationId xmlns:p14="http://schemas.microsoft.com/office/powerpoint/2010/main" val="1984689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6B0EF4-87E8-42AD-9C55-3E804E232B35}"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DD199D-66CE-47F6-B74B-61CA0BF89D40}" type="slidenum">
              <a:rPr lang="en-GB" smtClean="0"/>
              <a:t>‹#›</a:t>
            </a:fld>
            <a:endParaRPr lang="en-GB"/>
          </a:p>
        </p:txBody>
      </p:sp>
    </p:spTree>
    <p:extLst>
      <p:ext uri="{BB962C8B-B14F-4D97-AF65-F5344CB8AC3E}">
        <p14:creationId xmlns:p14="http://schemas.microsoft.com/office/powerpoint/2010/main" val="1224952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6B0EF4-87E8-42AD-9C55-3E804E232B35}"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DD199D-66CE-47F6-B74B-61CA0BF89D40}" type="slidenum">
              <a:rPr lang="en-GB" smtClean="0"/>
              <a:t>‹#›</a:t>
            </a:fld>
            <a:endParaRPr lang="en-GB"/>
          </a:p>
        </p:txBody>
      </p:sp>
    </p:spTree>
    <p:extLst>
      <p:ext uri="{BB962C8B-B14F-4D97-AF65-F5344CB8AC3E}">
        <p14:creationId xmlns:p14="http://schemas.microsoft.com/office/powerpoint/2010/main" val="261626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6B0EF4-87E8-42AD-9C55-3E804E232B35}" type="datetimeFigureOut">
              <a:rPr lang="en-GB" smtClean="0"/>
              <a:t>22/05/2024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DD199D-66CE-47F6-B74B-61CA0BF89D40}" type="slidenum">
              <a:rPr lang="en-GB" smtClean="0"/>
              <a:t>‹#›</a:t>
            </a:fld>
            <a:endParaRPr lang="en-GB"/>
          </a:p>
        </p:txBody>
      </p:sp>
    </p:spTree>
    <p:extLst>
      <p:ext uri="{BB962C8B-B14F-4D97-AF65-F5344CB8AC3E}">
        <p14:creationId xmlns:p14="http://schemas.microsoft.com/office/powerpoint/2010/main" val="1849061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6B0EF4-87E8-42AD-9C55-3E804E232B35}" type="datetimeFigureOut">
              <a:rPr lang="en-GB" smtClean="0"/>
              <a:t>22/05/2024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DD199D-66CE-47F6-B74B-61CA0BF89D40}" type="slidenum">
              <a:rPr lang="en-GB" smtClean="0"/>
              <a:t>‹#›</a:t>
            </a:fld>
            <a:endParaRPr lang="en-GB"/>
          </a:p>
        </p:txBody>
      </p:sp>
    </p:spTree>
    <p:extLst>
      <p:ext uri="{BB962C8B-B14F-4D97-AF65-F5344CB8AC3E}">
        <p14:creationId xmlns:p14="http://schemas.microsoft.com/office/powerpoint/2010/main" val="12241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B0EF4-87E8-42AD-9C55-3E804E232B35}" type="datetimeFigureOut">
              <a:rPr lang="en-GB" smtClean="0"/>
              <a:t>22/05/2024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DD199D-66CE-47F6-B74B-61CA0BF89D40}" type="slidenum">
              <a:rPr lang="en-GB" smtClean="0"/>
              <a:t>‹#›</a:t>
            </a:fld>
            <a:endParaRPr lang="en-GB"/>
          </a:p>
        </p:txBody>
      </p:sp>
    </p:spTree>
    <p:extLst>
      <p:ext uri="{BB962C8B-B14F-4D97-AF65-F5344CB8AC3E}">
        <p14:creationId xmlns:p14="http://schemas.microsoft.com/office/powerpoint/2010/main" val="1228037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6B0EF4-87E8-42AD-9C55-3E804E232B35}"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DD199D-66CE-47F6-B74B-61CA0BF89D40}" type="slidenum">
              <a:rPr lang="en-GB" smtClean="0"/>
              <a:t>‹#›</a:t>
            </a:fld>
            <a:endParaRPr lang="en-GB"/>
          </a:p>
        </p:txBody>
      </p:sp>
    </p:spTree>
    <p:extLst>
      <p:ext uri="{BB962C8B-B14F-4D97-AF65-F5344CB8AC3E}">
        <p14:creationId xmlns:p14="http://schemas.microsoft.com/office/powerpoint/2010/main" val="319929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6B0EF4-87E8-42AD-9C55-3E804E232B35}"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DD199D-66CE-47F6-B74B-61CA0BF89D40}" type="slidenum">
              <a:rPr lang="en-GB" smtClean="0"/>
              <a:t>‹#›</a:t>
            </a:fld>
            <a:endParaRPr lang="en-GB"/>
          </a:p>
        </p:txBody>
      </p:sp>
    </p:spTree>
    <p:extLst>
      <p:ext uri="{BB962C8B-B14F-4D97-AF65-F5344CB8AC3E}">
        <p14:creationId xmlns:p14="http://schemas.microsoft.com/office/powerpoint/2010/main" val="2945422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B0EF4-87E8-42AD-9C55-3E804E232B35}" type="datetimeFigureOut">
              <a:rPr lang="en-GB" smtClean="0"/>
              <a:t>22/05/2024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D199D-66CE-47F6-B74B-61CA0BF89D40}" type="slidenum">
              <a:rPr lang="en-GB" smtClean="0"/>
              <a:t>‹#›</a:t>
            </a:fld>
            <a:endParaRPr lang="en-GB"/>
          </a:p>
        </p:txBody>
      </p:sp>
    </p:spTree>
    <p:extLst>
      <p:ext uri="{BB962C8B-B14F-4D97-AF65-F5344CB8AC3E}">
        <p14:creationId xmlns:p14="http://schemas.microsoft.com/office/powerpoint/2010/main" val="333015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A598981C-6D77-44ED-A4A2-D9109399F83B}"/>
              </a:ext>
            </a:extLst>
          </p:cNvPr>
          <p:cNvSpPr>
            <a:spLocks noGrp="1" noChangeArrowheads="1"/>
          </p:cNvSpPr>
          <p:nvPr>
            <p:ph type="ctrTitle"/>
          </p:nvPr>
        </p:nvSpPr>
        <p:spPr>
          <a:xfrm>
            <a:off x="588065" y="2963862"/>
            <a:ext cx="7967870" cy="930275"/>
          </a:xfrm>
        </p:spPr>
        <p:txBody>
          <a:bodyPr>
            <a:normAutofit fontScale="90000"/>
          </a:bodyPr>
          <a:lstStyle/>
          <a:p>
            <a:r>
              <a:rPr lang="en-US" altLang="en-US" b="1" i="1" dirty="0"/>
              <a:t>The Risk Assessment Process</a:t>
            </a:r>
            <a:endParaRPr lang="en-US" altLang="en-US" dirty="0"/>
          </a:p>
        </p:txBody>
      </p:sp>
      <p:pic>
        <p:nvPicPr>
          <p:cNvPr id="2051" name="Picture 3">
            <a:extLst>
              <a:ext uri="{FF2B5EF4-FFF2-40B4-BE49-F238E27FC236}">
                <a16:creationId xmlns:a16="http://schemas.microsoft.com/office/drawing/2014/main" id="{A6ED7106-F97B-4068-A3E3-B85CF67771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69250" y="0"/>
            <a:ext cx="1122363"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6">
            <a:extLst>
              <a:ext uri="{FF2B5EF4-FFF2-40B4-BE49-F238E27FC236}">
                <a16:creationId xmlns:a16="http://schemas.microsoft.com/office/drawing/2014/main" id="{C1E57B55-6CFB-4194-A672-FE583EEE021A}"/>
              </a:ext>
            </a:extLst>
          </p:cNvPr>
          <p:cNvSpPr>
            <a:spLocks noChangeArrowheads="1"/>
          </p:cNvSpPr>
          <p:nvPr/>
        </p:nvSpPr>
        <p:spPr bwMode="auto">
          <a:xfrm>
            <a:off x="0" y="176213"/>
            <a:ext cx="6237288"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US" altLang="en-US" sz="1800" b="1">
                <a:latin typeface="Arial" panose="020B0604020202020204" pitchFamily="34" charset="0"/>
                <a:cs typeface="Arial" panose="020B0604020202020204" pitchFamily="34" charset="0"/>
              </a:rPr>
              <a:t>Salahaddin University – Erbil</a:t>
            </a:r>
          </a:p>
          <a:p>
            <a:pPr eaLnBrk="1" hangingPunct="1">
              <a:lnSpc>
                <a:spcPct val="150000"/>
              </a:lnSpc>
              <a:spcBef>
                <a:spcPct val="0"/>
              </a:spcBef>
              <a:buFontTx/>
              <a:buNone/>
            </a:pPr>
            <a:r>
              <a:rPr lang="en-US" altLang="en-US" sz="1800" b="1">
                <a:latin typeface="Arial" panose="020B0604020202020204" pitchFamily="34" charset="0"/>
                <a:cs typeface="Arial" panose="020B0604020202020204" pitchFamily="34" charset="0"/>
              </a:rPr>
              <a:t>College of Science</a:t>
            </a:r>
          </a:p>
          <a:p>
            <a:pPr eaLnBrk="1" hangingPunct="1">
              <a:lnSpc>
                <a:spcPct val="150000"/>
              </a:lnSpc>
              <a:spcBef>
                <a:spcPct val="0"/>
              </a:spcBef>
              <a:buFontTx/>
              <a:buNone/>
            </a:pPr>
            <a:r>
              <a:rPr lang="en-US" altLang="en-US" sz="1800" b="1">
                <a:latin typeface="Arial" panose="020B0604020202020204" pitchFamily="34" charset="0"/>
                <a:cs typeface="Arial" panose="020B0604020202020204" pitchFamily="34" charset="0"/>
              </a:rPr>
              <a:t>Department of Environmental Science and Health</a:t>
            </a:r>
          </a:p>
        </p:txBody>
      </p:sp>
      <p:sp>
        <p:nvSpPr>
          <p:cNvPr id="2053" name="TextBox 4">
            <a:extLst>
              <a:ext uri="{FF2B5EF4-FFF2-40B4-BE49-F238E27FC236}">
                <a16:creationId xmlns:a16="http://schemas.microsoft.com/office/drawing/2014/main" id="{CE781C13-450B-4609-AFC6-7D6DF9C2F599}"/>
              </a:ext>
            </a:extLst>
          </p:cNvPr>
          <p:cNvSpPr txBox="1">
            <a:spLocks noChangeArrowheads="1"/>
          </p:cNvSpPr>
          <p:nvPr/>
        </p:nvSpPr>
        <p:spPr bwMode="auto">
          <a:xfrm>
            <a:off x="0" y="4792663"/>
            <a:ext cx="914400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794" tIns="50397" rIns="100794" bIns="50397">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50000"/>
              </a:lnSpc>
              <a:spcBef>
                <a:spcPct val="0"/>
              </a:spcBef>
              <a:buFontTx/>
              <a:buNone/>
            </a:pPr>
            <a:r>
              <a:rPr lang="en-GB" altLang="en-US" sz="2200" b="1"/>
              <a:t>Mr. Fars Zedan</a:t>
            </a:r>
          </a:p>
          <a:p>
            <a:pPr eaLnBrk="1" hangingPunct="1">
              <a:lnSpc>
                <a:spcPct val="150000"/>
              </a:lnSpc>
              <a:spcBef>
                <a:spcPct val="0"/>
              </a:spcBef>
              <a:buFontTx/>
              <a:buNone/>
            </a:pPr>
            <a:r>
              <a:rPr lang="en-GB" altLang="en-US" sz="2200"/>
              <a:t>faris.jarjees@su.edu.krd</a:t>
            </a:r>
          </a:p>
        </p:txBody>
      </p:sp>
      <p:sp>
        <p:nvSpPr>
          <p:cNvPr id="2054" name="TextBox 8">
            <a:extLst>
              <a:ext uri="{FF2B5EF4-FFF2-40B4-BE49-F238E27FC236}">
                <a16:creationId xmlns:a16="http://schemas.microsoft.com/office/drawing/2014/main" id="{B8CEC1F5-62CE-4FCC-B186-7892089BD236}"/>
              </a:ext>
            </a:extLst>
          </p:cNvPr>
          <p:cNvSpPr txBox="1">
            <a:spLocks noChangeArrowheads="1"/>
          </p:cNvSpPr>
          <p:nvPr/>
        </p:nvSpPr>
        <p:spPr bwMode="auto">
          <a:xfrm>
            <a:off x="3086100" y="6269038"/>
            <a:ext cx="297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dirty="0">
                <a:latin typeface="Times New Roman" panose="02020603050405020304" pitchFamily="18" charset="0"/>
                <a:cs typeface="Times New Roman" panose="02020603050405020304" pitchFamily="18" charset="0"/>
              </a:rPr>
              <a:t>2023 - 2024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F63C0A-187B-4050-821C-65FC72152904}"/>
              </a:ext>
            </a:extLst>
          </p:cNvPr>
          <p:cNvSpPr txBox="1"/>
          <p:nvPr/>
        </p:nvSpPr>
        <p:spPr>
          <a:xfrm>
            <a:off x="0" y="294215"/>
            <a:ext cx="9144000" cy="4174669"/>
          </a:xfrm>
          <a:prstGeom prst="rect">
            <a:avLst/>
          </a:prstGeom>
          <a:noFill/>
        </p:spPr>
        <p:txBody>
          <a:bodyPr wrap="square">
            <a:spAutoFit/>
          </a:bodyPr>
          <a:lstStyle/>
          <a:p>
            <a:pPr algn="ctr">
              <a:lnSpc>
                <a:spcPts val="3200"/>
              </a:lnSpc>
            </a:pPr>
            <a:r>
              <a:rPr lang="en-GB" sz="2800" b="1" dirty="0"/>
              <a:t>Residual Risk </a:t>
            </a:r>
            <a:endParaRPr lang="en-GB" sz="2400" b="1" dirty="0"/>
          </a:p>
          <a:p>
            <a:pPr algn="just">
              <a:lnSpc>
                <a:spcPts val="3200"/>
              </a:lnSpc>
            </a:pPr>
            <a:endParaRPr lang="en-GB" sz="2400" dirty="0"/>
          </a:p>
          <a:p>
            <a:pPr algn="just">
              <a:lnSpc>
                <a:spcPts val="3200"/>
              </a:lnSpc>
            </a:pPr>
            <a:r>
              <a:rPr lang="en-GB" sz="2400" dirty="0"/>
              <a:t>Residual risk is the risk that remains once controls have been put in place. </a:t>
            </a:r>
          </a:p>
          <a:p>
            <a:pPr algn="just">
              <a:lnSpc>
                <a:spcPts val="3200"/>
              </a:lnSpc>
            </a:pPr>
            <a:endParaRPr lang="en-GB" sz="2400" dirty="0"/>
          </a:p>
          <a:p>
            <a:pPr algn="just">
              <a:lnSpc>
                <a:spcPts val="3200"/>
              </a:lnSpc>
            </a:pPr>
            <a:r>
              <a:rPr lang="en-GB" sz="2400" dirty="0"/>
              <a:t>When a hazard is controlled in some way so as to prevent harm arising, there are always likely to be circumstances when those controls will not be effective and there will therefore be some element of risk remaining. </a:t>
            </a:r>
          </a:p>
          <a:p>
            <a:pPr algn="just">
              <a:lnSpc>
                <a:spcPts val="3200"/>
              </a:lnSpc>
            </a:pPr>
            <a:endParaRPr lang="en-GB" sz="2400" dirty="0"/>
          </a:p>
          <a:p>
            <a:pPr algn="just">
              <a:lnSpc>
                <a:spcPts val="3200"/>
              </a:lnSpc>
            </a:pPr>
            <a:r>
              <a:rPr lang="en-GB" sz="2400" dirty="0"/>
              <a:t>Residual risk must be at an acceptable or tolerable level. </a:t>
            </a:r>
          </a:p>
        </p:txBody>
      </p:sp>
    </p:spTree>
    <p:extLst>
      <p:ext uri="{BB962C8B-B14F-4D97-AF65-F5344CB8AC3E}">
        <p14:creationId xmlns:p14="http://schemas.microsoft.com/office/powerpoint/2010/main" val="3000714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04B67-2D24-4FDE-8CD3-80BE536C166A}"/>
              </a:ext>
            </a:extLst>
          </p:cNvPr>
          <p:cNvSpPr txBox="1"/>
          <p:nvPr/>
        </p:nvSpPr>
        <p:spPr>
          <a:xfrm>
            <a:off x="0" y="92764"/>
            <a:ext cx="9144000" cy="5816144"/>
          </a:xfrm>
          <a:prstGeom prst="rect">
            <a:avLst/>
          </a:prstGeom>
          <a:noFill/>
        </p:spPr>
        <p:txBody>
          <a:bodyPr wrap="square">
            <a:spAutoFit/>
          </a:bodyPr>
          <a:lstStyle/>
          <a:p>
            <a:pPr algn="just">
              <a:lnSpc>
                <a:spcPts val="3200"/>
              </a:lnSpc>
            </a:pPr>
            <a:r>
              <a:rPr lang="en-GB" sz="2400" b="1" dirty="0"/>
              <a:t>• Step 4: Record your findings </a:t>
            </a:r>
          </a:p>
          <a:p>
            <a:pPr algn="just">
              <a:lnSpc>
                <a:spcPts val="3200"/>
              </a:lnSpc>
            </a:pPr>
            <a:endParaRPr lang="en-GB" sz="2400" dirty="0"/>
          </a:p>
          <a:p>
            <a:pPr algn="just">
              <a:lnSpc>
                <a:spcPts val="3200"/>
              </a:lnSpc>
            </a:pPr>
            <a:r>
              <a:rPr lang="en-GB" sz="2400" dirty="0"/>
              <a:t>The significant findings of the assessment should be recorded and kept. There should be a record of all hazards, the risks that they present and what precautions are in place to protect people from harm. </a:t>
            </a:r>
          </a:p>
          <a:p>
            <a:pPr algn="just">
              <a:lnSpc>
                <a:spcPts val="3200"/>
              </a:lnSpc>
            </a:pPr>
            <a:endParaRPr lang="en-GB" sz="2400" dirty="0"/>
          </a:p>
          <a:p>
            <a:pPr algn="just">
              <a:lnSpc>
                <a:spcPts val="3200"/>
              </a:lnSpc>
            </a:pPr>
            <a:r>
              <a:rPr lang="en-GB" sz="2400" dirty="0"/>
              <a:t>This written record is an important reference for future use, not only as the basis for reviewing risks, but also as information for enforcement officers; or even as evidence in any court proceedings arising from an accident involving the risk. </a:t>
            </a:r>
          </a:p>
          <a:p>
            <a:pPr algn="just">
              <a:lnSpc>
                <a:spcPts val="3200"/>
              </a:lnSpc>
            </a:pPr>
            <a:endParaRPr lang="en-GB" sz="2400" dirty="0"/>
          </a:p>
          <a:p>
            <a:pPr algn="just">
              <a:lnSpc>
                <a:spcPts val="3200"/>
              </a:lnSpc>
            </a:pPr>
            <a:r>
              <a:rPr lang="en-GB" sz="2400" dirty="0"/>
              <a:t>The record must cover all significant risks and state the current position; for example, "electrical wiring checks carried out in building A and everything found to be satisfactory".</a:t>
            </a:r>
          </a:p>
        </p:txBody>
      </p:sp>
    </p:spTree>
    <p:extLst>
      <p:ext uri="{BB962C8B-B14F-4D97-AF65-F5344CB8AC3E}">
        <p14:creationId xmlns:p14="http://schemas.microsoft.com/office/powerpoint/2010/main" val="352395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C8913D-4AD7-487F-B1E9-A752061AE9A6}"/>
              </a:ext>
            </a:extLst>
          </p:cNvPr>
          <p:cNvSpPr txBox="1"/>
          <p:nvPr/>
        </p:nvSpPr>
        <p:spPr>
          <a:xfrm>
            <a:off x="0" y="117255"/>
            <a:ext cx="9018104" cy="6226513"/>
          </a:xfrm>
          <a:prstGeom prst="rect">
            <a:avLst/>
          </a:prstGeom>
          <a:noFill/>
        </p:spPr>
        <p:txBody>
          <a:bodyPr wrap="square">
            <a:spAutoFit/>
          </a:bodyPr>
          <a:lstStyle/>
          <a:p>
            <a:pPr algn="ctr">
              <a:lnSpc>
                <a:spcPts val="3200"/>
              </a:lnSpc>
            </a:pPr>
            <a:r>
              <a:rPr lang="en-GB" sz="2400" b="1" dirty="0"/>
              <a:t>• Step 5: Review your assessment from time to time and revise it if necessary</a:t>
            </a:r>
          </a:p>
          <a:p>
            <a:pPr algn="just">
              <a:lnSpc>
                <a:spcPts val="3200"/>
              </a:lnSpc>
            </a:pPr>
            <a:endParaRPr lang="en-GB" sz="2400" dirty="0"/>
          </a:p>
          <a:p>
            <a:pPr algn="just">
              <a:lnSpc>
                <a:spcPts val="3200"/>
              </a:lnSpc>
            </a:pPr>
            <a:r>
              <a:rPr lang="en-GB" sz="2400" dirty="0"/>
              <a:t>The way we work is constantly changing, perhaps as a result of new equipment or modifications of existing equipment, building alterations, new procedures, new or modified products, etc. </a:t>
            </a:r>
          </a:p>
          <a:p>
            <a:pPr algn="just">
              <a:lnSpc>
                <a:spcPts val="3200"/>
              </a:lnSpc>
            </a:pPr>
            <a:endParaRPr lang="en-GB" sz="2400" dirty="0"/>
          </a:p>
          <a:p>
            <a:pPr algn="just">
              <a:lnSpc>
                <a:spcPts val="3200"/>
              </a:lnSpc>
            </a:pPr>
            <a:r>
              <a:rPr lang="en-GB" sz="2400" dirty="0"/>
              <a:t>Sometimes systems and procedures are changed by the staff themselves. They all bring their own hazards, but new hazards can also arise in existing methods of work; the effects of stress is a recent example. </a:t>
            </a:r>
          </a:p>
          <a:p>
            <a:pPr algn="just">
              <a:lnSpc>
                <a:spcPts val="3200"/>
              </a:lnSpc>
            </a:pPr>
            <a:endParaRPr lang="en-GB" sz="2400" dirty="0"/>
          </a:p>
          <a:p>
            <a:pPr algn="just">
              <a:lnSpc>
                <a:spcPts val="3200"/>
              </a:lnSpc>
            </a:pPr>
            <a:r>
              <a:rPr lang="en-GB" sz="2400" dirty="0"/>
              <a:t>It is important that we continue to be vigilant about hazards and risks and review workplace conditions regularly. How often is "regularly" will depend on the extent of the risks and the degree of change. </a:t>
            </a:r>
          </a:p>
        </p:txBody>
      </p:sp>
    </p:spTree>
    <p:extLst>
      <p:ext uri="{BB962C8B-B14F-4D97-AF65-F5344CB8AC3E}">
        <p14:creationId xmlns:p14="http://schemas.microsoft.com/office/powerpoint/2010/main" val="3791000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38671E-8BB3-427C-B6C0-92DBD9FAABFE}"/>
              </a:ext>
            </a:extLst>
          </p:cNvPr>
          <p:cNvSpPr txBox="1"/>
          <p:nvPr/>
        </p:nvSpPr>
        <p:spPr>
          <a:xfrm>
            <a:off x="0" y="373796"/>
            <a:ext cx="9144000" cy="5816144"/>
          </a:xfrm>
          <a:prstGeom prst="rect">
            <a:avLst/>
          </a:prstGeom>
          <a:noFill/>
        </p:spPr>
        <p:txBody>
          <a:bodyPr wrap="square">
            <a:spAutoFit/>
          </a:bodyPr>
          <a:lstStyle/>
          <a:p>
            <a:pPr algn="ctr">
              <a:lnSpc>
                <a:spcPts val="3200"/>
              </a:lnSpc>
            </a:pPr>
            <a:r>
              <a:rPr lang="en-GB" sz="2800" b="1" dirty="0">
                <a:latin typeface="Comic Sans MS" panose="030F0702030302020204" pitchFamily="66" charset="0"/>
              </a:rPr>
              <a:t>Reviewing</a:t>
            </a:r>
            <a:r>
              <a:rPr lang="en-GB" sz="2400" dirty="0"/>
              <a:t> </a:t>
            </a:r>
          </a:p>
          <a:p>
            <a:pPr algn="ctr">
              <a:lnSpc>
                <a:spcPts val="3200"/>
              </a:lnSpc>
            </a:pPr>
            <a:endParaRPr lang="en-GB" sz="2400" dirty="0"/>
          </a:p>
          <a:p>
            <a:pPr algn="just">
              <a:lnSpc>
                <a:spcPts val="3200"/>
              </a:lnSpc>
            </a:pPr>
            <a:r>
              <a:rPr lang="en-GB" sz="2400" dirty="0"/>
              <a:t>An organisation's safety policy may include a number of circumstances when reassessment of relevant risks is necessary. </a:t>
            </a:r>
          </a:p>
          <a:p>
            <a:pPr algn="just">
              <a:lnSpc>
                <a:spcPts val="3200"/>
              </a:lnSpc>
            </a:pPr>
            <a:endParaRPr lang="en-GB" sz="2400" dirty="0"/>
          </a:p>
          <a:p>
            <a:pPr algn="just">
              <a:lnSpc>
                <a:spcPts val="3200"/>
              </a:lnSpc>
            </a:pPr>
            <a:r>
              <a:rPr lang="en-GB" sz="2400" dirty="0"/>
              <a:t>Factors that would require an automatic review might include: </a:t>
            </a:r>
          </a:p>
          <a:p>
            <a:pPr marL="803275" indent="-457200" algn="just">
              <a:lnSpc>
                <a:spcPts val="3200"/>
              </a:lnSpc>
              <a:buFont typeface="+mj-lt"/>
              <a:buAutoNum type="arabicPeriod"/>
            </a:pPr>
            <a:r>
              <a:rPr lang="en-GB" sz="2400" dirty="0"/>
              <a:t>A change in legislation. </a:t>
            </a:r>
          </a:p>
          <a:p>
            <a:pPr marL="803275" indent="-457200" algn="just">
              <a:lnSpc>
                <a:spcPts val="3200"/>
              </a:lnSpc>
              <a:buFont typeface="+mj-lt"/>
              <a:buAutoNum type="arabicPeriod"/>
            </a:pPr>
            <a:r>
              <a:rPr lang="en-GB" sz="2400" dirty="0"/>
              <a:t>A change in control measures. </a:t>
            </a:r>
          </a:p>
          <a:p>
            <a:pPr marL="803275" indent="-457200" algn="just">
              <a:lnSpc>
                <a:spcPts val="3200"/>
              </a:lnSpc>
              <a:buFont typeface="+mj-lt"/>
              <a:buAutoNum type="arabicPeriod"/>
            </a:pPr>
            <a:r>
              <a:rPr lang="en-GB" sz="2400" dirty="0"/>
              <a:t>Any significant change in work practices and processes. </a:t>
            </a:r>
          </a:p>
          <a:p>
            <a:pPr marL="803275" indent="-457200" algn="just">
              <a:lnSpc>
                <a:spcPts val="3200"/>
              </a:lnSpc>
              <a:buFont typeface="+mj-lt"/>
              <a:buAutoNum type="arabicPeriod"/>
            </a:pPr>
            <a:r>
              <a:rPr lang="en-GB" sz="2400" dirty="0"/>
              <a:t>Installation of new machinery and equipment. </a:t>
            </a:r>
          </a:p>
          <a:p>
            <a:pPr algn="just">
              <a:lnSpc>
                <a:spcPts val="3200"/>
              </a:lnSpc>
            </a:pPr>
            <a:endParaRPr lang="en-GB" sz="2400" dirty="0"/>
          </a:p>
          <a:p>
            <a:pPr algn="just">
              <a:lnSpc>
                <a:spcPts val="3200"/>
              </a:lnSpc>
            </a:pPr>
            <a:r>
              <a:rPr lang="en-GB" sz="2400" dirty="0"/>
              <a:t>However, it is important to realise that work situations are always changing without necessarily involving these factors. It is important that risk assessment is not seen as a one-off event, but an on-going process.</a:t>
            </a:r>
          </a:p>
        </p:txBody>
      </p:sp>
    </p:spTree>
    <p:extLst>
      <p:ext uri="{BB962C8B-B14F-4D97-AF65-F5344CB8AC3E}">
        <p14:creationId xmlns:p14="http://schemas.microsoft.com/office/powerpoint/2010/main" val="223208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422689-2030-44C2-970B-BDBEA5CA3755}"/>
              </a:ext>
            </a:extLst>
          </p:cNvPr>
          <p:cNvSpPr txBox="1"/>
          <p:nvPr/>
        </p:nvSpPr>
        <p:spPr>
          <a:xfrm>
            <a:off x="0" y="69275"/>
            <a:ext cx="9144000" cy="6630148"/>
          </a:xfrm>
          <a:prstGeom prst="rect">
            <a:avLst/>
          </a:prstGeom>
          <a:noFill/>
        </p:spPr>
        <p:txBody>
          <a:bodyPr wrap="square">
            <a:spAutoFit/>
          </a:bodyPr>
          <a:lstStyle/>
          <a:p>
            <a:pPr algn="ctr">
              <a:lnSpc>
                <a:spcPts val="3200"/>
              </a:lnSpc>
            </a:pPr>
            <a:r>
              <a:rPr lang="en-GB" sz="2400" b="1" dirty="0">
                <a:latin typeface="Comic Sans MS" panose="030F0702030302020204" pitchFamily="66" charset="0"/>
              </a:rPr>
              <a:t>Identifying Population at Risk </a:t>
            </a:r>
          </a:p>
          <a:p>
            <a:pPr algn="just">
              <a:lnSpc>
                <a:spcPts val="3200"/>
              </a:lnSpc>
            </a:pPr>
            <a:endParaRPr lang="en-GB" sz="2200" dirty="0"/>
          </a:p>
          <a:p>
            <a:pPr algn="just">
              <a:lnSpc>
                <a:spcPts val="3200"/>
              </a:lnSpc>
            </a:pPr>
            <a:r>
              <a:rPr lang="en-GB" sz="2200" dirty="0"/>
              <a:t>When considering people at risk, it is important to think not only of those carrying out particular activities, but also of all those who may be affected by those activities. This may include other workers who may be in the area, both during working hours (such as maintenance staff, contractors and other staff who just happen to be passing) as well as those who may be present at other times, such as cleaners and security guards. In addition, the position of visitors and other members of the public who may be affected must be assessed. </a:t>
            </a:r>
          </a:p>
          <a:p>
            <a:pPr algn="just">
              <a:lnSpc>
                <a:spcPts val="3200"/>
              </a:lnSpc>
            </a:pPr>
            <a:endParaRPr lang="en-GB" sz="2200" dirty="0"/>
          </a:p>
          <a:p>
            <a:pPr algn="just">
              <a:lnSpc>
                <a:spcPts val="3200"/>
              </a:lnSpc>
            </a:pPr>
            <a:r>
              <a:rPr lang="en-GB" sz="2200" dirty="0"/>
              <a:t>Any groups who may particularly be at risk must be identified; for example, young or inexperienced workers, those who work alone, and any disabled staff. These people may be subject to different levels of risk, depending on their personal qualities, competence, experience, age, state of health, etc. </a:t>
            </a:r>
          </a:p>
          <a:p>
            <a:pPr algn="just">
              <a:lnSpc>
                <a:spcPts val="3200"/>
              </a:lnSpc>
            </a:pPr>
            <a:endParaRPr lang="en-GB" sz="2200" dirty="0"/>
          </a:p>
          <a:p>
            <a:pPr algn="ctr">
              <a:lnSpc>
                <a:spcPts val="3200"/>
              </a:lnSpc>
            </a:pPr>
            <a:r>
              <a:rPr lang="en-GB" sz="2200" b="1" dirty="0"/>
              <a:t>Operators, Maintenance Staff, Cleaners, Contractors, Visitors, Public</a:t>
            </a:r>
          </a:p>
        </p:txBody>
      </p:sp>
    </p:spTree>
    <p:extLst>
      <p:ext uri="{BB962C8B-B14F-4D97-AF65-F5344CB8AC3E}">
        <p14:creationId xmlns:p14="http://schemas.microsoft.com/office/powerpoint/2010/main" val="2523389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4DA9D4-7ED9-4EA6-80E7-F22142069F14}"/>
              </a:ext>
            </a:extLst>
          </p:cNvPr>
          <p:cNvSpPr>
            <a:spLocks noGrp="1"/>
          </p:cNvSpPr>
          <p:nvPr>
            <p:ph idx="1"/>
          </p:nvPr>
        </p:nvSpPr>
        <p:spPr>
          <a:xfrm>
            <a:off x="628650" y="490330"/>
            <a:ext cx="8343072" cy="5686633"/>
          </a:xfrm>
        </p:spPr>
        <p:txBody>
          <a:bodyPr>
            <a:normAutofit fontScale="92500"/>
          </a:bodyPr>
          <a:lstStyle/>
          <a:p>
            <a:pPr>
              <a:lnSpc>
                <a:spcPct val="150000"/>
              </a:lnSpc>
            </a:pPr>
            <a:r>
              <a:rPr lang="en-US" dirty="0"/>
              <a:t>Revision Questions</a:t>
            </a:r>
          </a:p>
          <a:p>
            <a:pPr marL="514350" indent="-514350">
              <a:lnSpc>
                <a:spcPct val="150000"/>
              </a:lnSpc>
              <a:buAutoNum type="arabicPeriod"/>
            </a:pPr>
            <a:r>
              <a:rPr lang="en-US" dirty="0"/>
              <a:t>What is risk assessment?</a:t>
            </a:r>
          </a:p>
          <a:p>
            <a:pPr marL="514350" indent="-514350">
              <a:lnSpc>
                <a:spcPct val="150000"/>
              </a:lnSpc>
              <a:buAutoNum type="arabicPeriod"/>
            </a:pPr>
            <a:r>
              <a:rPr lang="en-US" dirty="0"/>
              <a:t>State the five steps involved in risk assessment?</a:t>
            </a:r>
          </a:p>
          <a:p>
            <a:pPr marL="514350" indent="-514350">
              <a:lnSpc>
                <a:spcPct val="150000"/>
              </a:lnSpc>
              <a:buAutoNum type="arabicPeriod"/>
            </a:pPr>
            <a:r>
              <a:rPr lang="en-US" dirty="0"/>
              <a:t>What is residual risk?</a:t>
            </a:r>
          </a:p>
          <a:p>
            <a:pPr marL="514350" indent="-514350">
              <a:lnSpc>
                <a:spcPct val="150000"/>
              </a:lnSpc>
              <a:buAutoNum type="arabicPeriod"/>
            </a:pPr>
            <a:r>
              <a:rPr lang="en-US" dirty="0"/>
              <a:t>What conditions might trigger a risk assessment review?</a:t>
            </a:r>
          </a:p>
          <a:p>
            <a:pPr marL="514350" indent="-514350">
              <a:lnSpc>
                <a:spcPct val="150000"/>
              </a:lnSpc>
              <a:buAutoNum type="arabicPeriod"/>
            </a:pPr>
            <a:r>
              <a:rPr lang="en-US" dirty="0"/>
              <a:t>What factors are used to evaluate the risk?</a:t>
            </a:r>
          </a:p>
          <a:p>
            <a:pPr marL="514350" indent="-514350">
              <a:lnSpc>
                <a:spcPct val="150000"/>
              </a:lnSpc>
              <a:buAutoNum type="arabicPeriod"/>
            </a:pPr>
            <a:r>
              <a:rPr lang="en-US" dirty="0"/>
              <a:t>Apart from operators, what particular staff groups require special consideration during a risk assessment?</a:t>
            </a:r>
          </a:p>
        </p:txBody>
      </p:sp>
    </p:spTree>
    <p:extLst>
      <p:ext uri="{BB962C8B-B14F-4D97-AF65-F5344CB8AC3E}">
        <p14:creationId xmlns:p14="http://schemas.microsoft.com/office/powerpoint/2010/main" val="10480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5DB83B-97E7-40A3-AE44-A8FF06745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57" y="501361"/>
            <a:ext cx="7334250" cy="3943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8D825-7CFC-E64D-918C-FF97E4F08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723" y="866042"/>
            <a:ext cx="6834554" cy="5125916"/>
          </a:xfrm>
          <a:prstGeom prst="rect">
            <a:avLst/>
          </a:prstGeom>
        </p:spPr>
      </p:pic>
    </p:spTree>
    <p:extLst>
      <p:ext uri="{BB962C8B-B14F-4D97-AF65-F5344CB8AC3E}">
        <p14:creationId xmlns:p14="http://schemas.microsoft.com/office/powerpoint/2010/main" val="3860154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67AAA88E-C4D9-444E-B696-C7EA3CC60BFE}"/>
              </a:ext>
            </a:extLst>
          </p:cNvPr>
          <p:cNvPicPr>
            <a:picLocks noChangeAspect="1"/>
          </p:cNvPicPr>
          <p:nvPr/>
        </p:nvPicPr>
        <p:blipFill>
          <a:blip r:embed="rId2">
            <a:extLst>
              <a:ext uri="{28A0092B-C50C-407E-A947-70E740481C1C}">
                <a14:useLocalDpi xmlns:a14="http://schemas.microsoft.com/office/drawing/2010/main" val="0"/>
              </a:ext>
            </a:extLst>
          </a:blip>
          <a:srcRect l="13235" t="18613" r="57301" b="70663"/>
          <a:stretch>
            <a:fillRect/>
          </a:stretch>
        </p:blipFill>
        <p:spPr bwMode="auto">
          <a:xfrm>
            <a:off x="2817813" y="0"/>
            <a:ext cx="3508375"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a:extLst>
              <a:ext uri="{FF2B5EF4-FFF2-40B4-BE49-F238E27FC236}">
                <a16:creationId xmlns:a16="http://schemas.microsoft.com/office/drawing/2014/main" id="{D626D9CE-AB25-4B37-82AE-0E32373B85E5}"/>
              </a:ext>
            </a:extLst>
          </p:cNvPr>
          <p:cNvPicPr>
            <a:picLocks noChangeAspect="1"/>
          </p:cNvPicPr>
          <p:nvPr/>
        </p:nvPicPr>
        <p:blipFill>
          <a:blip r:embed="rId2">
            <a:extLst>
              <a:ext uri="{28A0092B-C50C-407E-A947-70E740481C1C}">
                <a14:useLocalDpi xmlns:a14="http://schemas.microsoft.com/office/drawing/2010/main" val="0"/>
              </a:ext>
            </a:extLst>
          </a:blip>
          <a:srcRect l="13087" t="46860" r="10780" b="42896"/>
          <a:stretch>
            <a:fillRect/>
          </a:stretch>
        </p:blipFill>
        <p:spPr bwMode="auto">
          <a:xfrm>
            <a:off x="0" y="833438"/>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
            <a:extLst>
              <a:ext uri="{FF2B5EF4-FFF2-40B4-BE49-F238E27FC236}">
                <a16:creationId xmlns:a16="http://schemas.microsoft.com/office/drawing/2014/main" id="{A160CCD2-4B9F-43F7-96E7-97A042D4B4E4}"/>
              </a:ext>
            </a:extLst>
          </p:cNvPr>
          <p:cNvPicPr>
            <a:picLocks noChangeAspect="1"/>
          </p:cNvPicPr>
          <p:nvPr/>
        </p:nvPicPr>
        <p:blipFill>
          <a:blip r:embed="rId3">
            <a:extLst>
              <a:ext uri="{28A0092B-C50C-407E-A947-70E740481C1C}">
                <a14:useLocalDpi xmlns:a14="http://schemas.microsoft.com/office/drawing/2010/main" val="0"/>
              </a:ext>
            </a:extLst>
          </a:blip>
          <a:srcRect l="14410" t="31689" r="12354" b="18350"/>
          <a:stretch>
            <a:fillRect/>
          </a:stretch>
        </p:blipFill>
        <p:spPr bwMode="auto">
          <a:xfrm>
            <a:off x="0" y="2097088"/>
            <a:ext cx="9115425"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anim calcmode="lin" valueType="num">
                                      <p:cBhvr>
                                        <p:cTn id="8" dur="1000" fill="hold"/>
                                        <p:tgtEl>
                                          <p:spTgt spid="17412"/>
                                        </p:tgtEl>
                                        <p:attrNameLst>
                                          <p:attrName>ppt_x</p:attrName>
                                        </p:attrNameLst>
                                      </p:cBhvr>
                                      <p:tavLst>
                                        <p:tav tm="0">
                                          <p:val>
                                            <p:strVal val="#ppt_x"/>
                                          </p:val>
                                        </p:tav>
                                        <p:tav tm="100000">
                                          <p:val>
                                            <p:strVal val="#ppt_x"/>
                                          </p:val>
                                        </p:tav>
                                      </p:tavLst>
                                    </p:anim>
                                    <p:anim calcmode="lin" valueType="num">
                                      <p:cBhvr>
                                        <p:cTn id="9" dur="1000" fill="hold"/>
                                        <p:tgtEl>
                                          <p:spTgt spid="174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D12B48A4-1E4F-49C6-BB7E-5871E0EE12E1}"/>
              </a:ext>
            </a:extLst>
          </p:cNvPr>
          <p:cNvPicPr>
            <a:picLocks noChangeAspect="1"/>
          </p:cNvPicPr>
          <p:nvPr/>
        </p:nvPicPr>
        <p:blipFill>
          <a:blip r:embed="rId2">
            <a:extLst>
              <a:ext uri="{28A0092B-C50C-407E-A947-70E740481C1C}">
                <a14:useLocalDpi xmlns:a14="http://schemas.microsoft.com/office/drawing/2010/main" val="0"/>
              </a:ext>
            </a:extLst>
          </a:blip>
          <a:srcRect l="17941" t="11812" r="11913" b="9457"/>
          <a:stretch>
            <a:fillRect/>
          </a:stretch>
        </p:blipFill>
        <p:spPr bwMode="auto">
          <a:xfrm>
            <a:off x="2687638" y="2782888"/>
            <a:ext cx="6456362"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a:extLst>
              <a:ext uri="{FF2B5EF4-FFF2-40B4-BE49-F238E27FC236}">
                <a16:creationId xmlns:a16="http://schemas.microsoft.com/office/drawing/2014/main" id="{198A4520-9F20-4D1D-9D66-306244E7D04E}"/>
              </a:ext>
            </a:extLst>
          </p:cNvPr>
          <p:cNvPicPr>
            <a:picLocks noChangeAspect="1"/>
          </p:cNvPicPr>
          <p:nvPr/>
        </p:nvPicPr>
        <p:blipFill>
          <a:blip r:embed="rId3">
            <a:extLst>
              <a:ext uri="{28A0092B-C50C-407E-A947-70E740481C1C}">
                <a14:useLocalDpi xmlns:a14="http://schemas.microsoft.com/office/drawing/2010/main" val="0"/>
              </a:ext>
            </a:extLst>
          </a:blip>
          <a:srcRect l="7941" t="21490" r="38824" b="11812"/>
          <a:stretch>
            <a:fillRect/>
          </a:stretch>
        </p:blipFill>
        <p:spPr bwMode="auto">
          <a:xfrm>
            <a:off x="-1" y="175591"/>
            <a:ext cx="6771861"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5AD-3513-4C6E-AF43-90426491EABD}"/>
              </a:ext>
            </a:extLst>
          </p:cNvPr>
          <p:cNvSpPr txBox="1"/>
          <p:nvPr/>
        </p:nvSpPr>
        <p:spPr>
          <a:xfrm>
            <a:off x="0" y="353202"/>
            <a:ext cx="9144000" cy="5405775"/>
          </a:xfrm>
          <a:prstGeom prst="rect">
            <a:avLst/>
          </a:prstGeom>
          <a:noFill/>
        </p:spPr>
        <p:txBody>
          <a:bodyPr wrap="square">
            <a:spAutoFit/>
          </a:bodyPr>
          <a:lstStyle/>
          <a:p>
            <a:pPr algn="just">
              <a:lnSpc>
                <a:spcPts val="3200"/>
              </a:lnSpc>
            </a:pPr>
            <a:r>
              <a:rPr lang="en-GB" sz="2400" b="1" dirty="0"/>
              <a:t>• Step 1: Identify the hazard (Look for the hazards) </a:t>
            </a:r>
          </a:p>
          <a:p>
            <a:pPr algn="just">
              <a:lnSpc>
                <a:spcPts val="3200"/>
              </a:lnSpc>
            </a:pPr>
            <a:endParaRPr lang="en-GB" sz="2400" dirty="0"/>
          </a:p>
          <a:p>
            <a:pPr algn="just">
              <a:lnSpc>
                <a:spcPts val="3200"/>
              </a:lnSpc>
            </a:pPr>
            <a:r>
              <a:rPr lang="en-GB" sz="2400" dirty="0"/>
              <a:t>This is the process of identifying all the hazards that exist in the workplace. You must be aware of all the possible hazards, but it is the significant ones which are important.</a:t>
            </a:r>
          </a:p>
          <a:p>
            <a:pPr algn="just">
              <a:lnSpc>
                <a:spcPts val="3200"/>
              </a:lnSpc>
            </a:pPr>
            <a:endParaRPr lang="en-GB" sz="2400" dirty="0"/>
          </a:p>
          <a:p>
            <a:pPr algn="just">
              <a:lnSpc>
                <a:spcPts val="3200"/>
              </a:lnSpc>
            </a:pPr>
            <a:r>
              <a:rPr lang="en-GB" sz="2400" dirty="0"/>
              <a:t>One approach is to take each task and break it down into steps, assessing the hazards associated with each step. </a:t>
            </a:r>
          </a:p>
          <a:p>
            <a:pPr algn="just">
              <a:lnSpc>
                <a:spcPts val="3200"/>
              </a:lnSpc>
            </a:pPr>
            <a:endParaRPr lang="en-GB" sz="2400" dirty="0"/>
          </a:p>
          <a:p>
            <a:pPr algn="just">
              <a:lnSpc>
                <a:spcPts val="3200"/>
              </a:lnSpc>
            </a:pPr>
            <a:r>
              <a:rPr lang="en-GB" sz="2400" dirty="0"/>
              <a:t>Each step will have its own hazards. The staff actually performing the tasks are likely to be the best people to assess them, although their familiarity with the job may make them less objective about potential hazards.</a:t>
            </a:r>
          </a:p>
        </p:txBody>
      </p:sp>
    </p:spTree>
    <p:extLst>
      <p:ext uri="{BB962C8B-B14F-4D97-AF65-F5344CB8AC3E}">
        <p14:creationId xmlns:p14="http://schemas.microsoft.com/office/powerpoint/2010/main" val="418580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F23B9C0F-BC58-40A6-9489-8E244E03FF07}"/>
              </a:ext>
            </a:extLst>
          </p:cNvPr>
          <p:cNvPicPr>
            <a:picLocks noChangeAspect="1"/>
          </p:cNvPicPr>
          <p:nvPr/>
        </p:nvPicPr>
        <p:blipFill>
          <a:blip r:embed="rId2">
            <a:extLst>
              <a:ext uri="{28A0092B-C50C-407E-A947-70E740481C1C}">
                <a14:useLocalDpi xmlns:a14="http://schemas.microsoft.com/office/drawing/2010/main" val="0"/>
              </a:ext>
            </a:extLst>
          </a:blip>
          <a:srcRect l="21619" t="30644" r="21765" b="5534"/>
          <a:stretch>
            <a:fillRect/>
          </a:stretch>
        </p:blipFill>
        <p:spPr bwMode="auto">
          <a:xfrm>
            <a:off x="0" y="417513"/>
            <a:ext cx="9102725" cy="576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AA241B-FA56-46CC-ADDC-14DE29104646}"/>
              </a:ext>
            </a:extLst>
          </p:cNvPr>
          <p:cNvSpPr txBox="1"/>
          <p:nvPr/>
        </p:nvSpPr>
        <p:spPr>
          <a:xfrm>
            <a:off x="0" y="435013"/>
            <a:ext cx="9144000" cy="6226513"/>
          </a:xfrm>
          <a:prstGeom prst="rect">
            <a:avLst/>
          </a:prstGeom>
          <a:noFill/>
        </p:spPr>
        <p:txBody>
          <a:bodyPr wrap="square">
            <a:spAutoFit/>
          </a:bodyPr>
          <a:lstStyle/>
          <a:p>
            <a:pPr algn="just">
              <a:lnSpc>
                <a:spcPts val="3200"/>
              </a:lnSpc>
            </a:pPr>
            <a:r>
              <a:rPr lang="en-GB" sz="2400" b="1" dirty="0">
                <a:cs typeface="Times New Roman" panose="02020603050405020304" pitchFamily="18" charset="0"/>
              </a:rPr>
              <a:t>• Step 2: Estimate the risk (Decide who might be harmed, and how) </a:t>
            </a:r>
          </a:p>
          <a:p>
            <a:pPr algn="just">
              <a:lnSpc>
                <a:spcPts val="3200"/>
              </a:lnSpc>
            </a:pPr>
            <a:endParaRPr lang="en-GB" sz="2400" dirty="0">
              <a:cs typeface="Times New Roman" panose="02020603050405020304" pitchFamily="18" charset="0"/>
            </a:endParaRPr>
          </a:p>
          <a:p>
            <a:pPr algn="just">
              <a:lnSpc>
                <a:spcPts val="3200"/>
              </a:lnSpc>
            </a:pPr>
            <a:r>
              <a:rPr lang="en-GB" sz="2400" dirty="0">
                <a:cs typeface="Times New Roman" panose="02020603050405020304" pitchFamily="18" charset="0"/>
              </a:rPr>
              <a:t>This is the process of determining who may be at risk from the hazards, that is the groups of staff and others likely to be affected in the case of an incident involving the hazard. </a:t>
            </a:r>
          </a:p>
          <a:p>
            <a:pPr algn="just">
              <a:lnSpc>
                <a:spcPts val="3200"/>
              </a:lnSpc>
            </a:pPr>
            <a:endParaRPr lang="en-GB" sz="2400" dirty="0">
              <a:cs typeface="Times New Roman" panose="02020603050405020304" pitchFamily="18" charset="0"/>
            </a:endParaRPr>
          </a:p>
          <a:p>
            <a:pPr algn="just">
              <a:lnSpc>
                <a:spcPts val="3200"/>
              </a:lnSpc>
            </a:pPr>
            <a:r>
              <a:rPr lang="en-GB" sz="2400" dirty="0">
                <a:cs typeface="Times New Roman" panose="02020603050405020304" pitchFamily="18" charset="0"/>
              </a:rPr>
              <a:t>It is important to consider the wider implications of hazards, not just as they may affect those working in the immediate environment. </a:t>
            </a:r>
          </a:p>
          <a:p>
            <a:pPr algn="just">
              <a:lnSpc>
                <a:spcPts val="3200"/>
              </a:lnSpc>
            </a:pPr>
            <a:endParaRPr lang="en-GB" sz="2400" dirty="0">
              <a:cs typeface="Times New Roman" panose="02020603050405020304" pitchFamily="18" charset="0"/>
            </a:endParaRPr>
          </a:p>
          <a:p>
            <a:pPr algn="just">
              <a:lnSpc>
                <a:spcPts val="3200"/>
              </a:lnSpc>
            </a:pPr>
            <a:r>
              <a:rPr lang="en-GB" sz="2400" dirty="0">
                <a:cs typeface="Times New Roman" panose="02020603050405020304" pitchFamily="18" charset="0"/>
              </a:rPr>
              <a:t>We have to be aware of other staff groups, such as maintenance personnel and cleaners, as well as visitors and the public. </a:t>
            </a:r>
          </a:p>
          <a:p>
            <a:pPr algn="just">
              <a:lnSpc>
                <a:spcPts val="3200"/>
              </a:lnSpc>
            </a:pPr>
            <a:endParaRPr lang="en-GB" sz="2400" dirty="0">
              <a:cs typeface="Times New Roman" panose="02020603050405020304" pitchFamily="18" charset="0"/>
            </a:endParaRPr>
          </a:p>
          <a:p>
            <a:pPr algn="just">
              <a:lnSpc>
                <a:spcPts val="3200"/>
              </a:lnSpc>
            </a:pPr>
            <a:r>
              <a:rPr lang="en-GB" sz="2400" dirty="0">
                <a:cs typeface="Times New Roman" panose="02020603050405020304" pitchFamily="18" charset="0"/>
              </a:rPr>
              <a:t>Special attention should be given to inexperienced staff, lone workers or temporary staff, and to the particular needs of disabled staff, pregnant women and children. </a:t>
            </a:r>
          </a:p>
        </p:txBody>
      </p:sp>
    </p:spTree>
    <p:extLst>
      <p:ext uri="{BB962C8B-B14F-4D97-AF65-F5344CB8AC3E}">
        <p14:creationId xmlns:p14="http://schemas.microsoft.com/office/powerpoint/2010/main" val="369410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A72047-EE5C-4F06-8411-DECF6FFF8994}"/>
              </a:ext>
            </a:extLst>
          </p:cNvPr>
          <p:cNvSpPr txBox="1"/>
          <p:nvPr/>
        </p:nvSpPr>
        <p:spPr>
          <a:xfrm>
            <a:off x="0" y="634398"/>
            <a:ext cx="9144000" cy="3764300"/>
          </a:xfrm>
          <a:prstGeom prst="rect">
            <a:avLst/>
          </a:prstGeom>
          <a:noFill/>
        </p:spPr>
        <p:txBody>
          <a:bodyPr wrap="square">
            <a:spAutoFit/>
          </a:bodyPr>
          <a:lstStyle/>
          <a:p>
            <a:pPr algn="just">
              <a:lnSpc>
                <a:spcPts val="3200"/>
              </a:lnSpc>
            </a:pPr>
            <a:r>
              <a:rPr lang="en-GB" sz="2400" b="1" dirty="0"/>
              <a:t>• Step 3: Evaluate the risks arising from the hazards and decide if existing precautions are adequate or more should be done </a:t>
            </a:r>
          </a:p>
          <a:p>
            <a:pPr algn="just">
              <a:lnSpc>
                <a:spcPts val="3200"/>
              </a:lnSpc>
            </a:pPr>
            <a:endParaRPr lang="en-GB" sz="2400" dirty="0"/>
          </a:p>
          <a:p>
            <a:pPr algn="just">
              <a:lnSpc>
                <a:spcPts val="3200"/>
              </a:lnSpc>
            </a:pPr>
            <a:r>
              <a:rPr lang="en-GB" sz="2400" dirty="0"/>
              <a:t>This is where we assess the significance of the risks and suggest what should be done to protect people. </a:t>
            </a:r>
          </a:p>
          <a:p>
            <a:pPr algn="just">
              <a:lnSpc>
                <a:spcPts val="3200"/>
              </a:lnSpc>
            </a:pPr>
            <a:endParaRPr lang="en-GB" sz="2400" dirty="0"/>
          </a:p>
          <a:p>
            <a:pPr algn="just">
              <a:lnSpc>
                <a:spcPts val="3200"/>
              </a:lnSpc>
            </a:pPr>
            <a:endParaRPr lang="en-GB" sz="2400" dirty="0"/>
          </a:p>
          <a:p>
            <a:pPr algn="just">
              <a:lnSpc>
                <a:spcPts val="3200"/>
              </a:lnSpc>
            </a:pPr>
            <a:r>
              <a:rPr lang="en-GB" sz="2400" dirty="0"/>
              <a:t> Action has to be taken where any existing measures do not appear to be adequate.</a:t>
            </a:r>
          </a:p>
        </p:txBody>
      </p:sp>
    </p:spTree>
    <p:extLst>
      <p:ext uri="{BB962C8B-B14F-4D97-AF65-F5344CB8AC3E}">
        <p14:creationId xmlns:p14="http://schemas.microsoft.com/office/powerpoint/2010/main" val="15748599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TotalTime>
  <Words>982</Words>
  <Application>Microsoft Macintosh PowerPoint</Application>
  <PresentationFormat>On-screen Show (4:3)</PresentationFormat>
  <Paragraphs>75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Comic Sans MS</vt:lpstr>
      <vt:lpstr>Times New Roman</vt:lpstr>
      <vt:lpstr>Office Theme</vt:lpstr>
      <vt:lpstr>The Risk Assessment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Risk</dc:title>
  <dc:creator>Sony</dc:creator>
  <cp:lastModifiedBy>Sidra</cp:lastModifiedBy>
  <cp:revision>50</cp:revision>
  <dcterms:created xsi:type="dcterms:W3CDTF">2020-10-14T07:55:55Z</dcterms:created>
  <dcterms:modified xsi:type="dcterms:W3CDTF">2024-05-22T18:18:21Z</dcterms:modified>
</cp:coreProperties>
</file>