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546" r:id="rId3"/>
    <p:sldId id="548" r:id="rId4"/>
    <p:sldId id="549" r:id="rId5"/>
    <p:sldId id="269" r:id="rId6"/>
    <p:sldId id="257" r:id="rId7"/>
    <p:sldId id="550" r:id="rId8"/>
    <p:sldId id="258" r:id="rId9"/>
    <p:sldId id="261" r:id="rId10"/>
    <p:sldId id="262" r:id="rId11"/>
    <p:sldId id="263" r:id="rId12"/>
    <p:sldId id="264" r:id="rId13"/>
    <p:sldId id="54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9"/>
  </p:normalViewPr>
  <p:slideViewPr>
    <p:cSldViewPr snapToGrid="0">
      <p:cViewPr varScale="1">
        <p:scale>
          <a:sx n="97" d="100"/>
          <a:sy n="97" d="100"/>
        </p:scale>
        <p:origin x="19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C505F9-CC49-43DD-A137-9857D2297ECC}" type="datetimeFigureOut">
              <a:rPr lang="en-GB" smtClean="0"/>
              <a:t>22/05/2024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28A35-A09F-4FE2-9342-4842740265F1}" type="slidenum">
              <a:rPr lang="en-GB" smtClean="0"/>
              <a:t>‹#›</a:t>
            </a:fld>
            <a:endParaRPr lang="en-GB"/>
          </a:p>
        </p:txBody>
      </p:sp>
    </p:spTree>
    <p:extLst>
      <p:ext uri="{BB962C8B-B14F-4D97-AF65-F5344CB8AC3E}">
        <p14:creationId xmlns:p14="http://schemas.microsoft.com/office/powerpoint/2010/main" val="421291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77C5514-ADFD-4E9D-9CA2-51BD84BD7B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DDA68E-8989-4DDF-AEAB-21FC0297E40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123" name="Rectangle 2">
            <a:extLst>
              <a:ext uri="{FF2B5EF4-FFF2-40B4-BE49-F238E27FC236}">
                <a16:creationId xmlns:a16="http://schemas.microsoft.com/office/drawing/2014/main" id="{47946679-BCBD-46EE-A40A-9A37569BB125}"/>
              </a:ext>
            </a:extLst>
          </p:cNvPr>
          <p:cNvSpPr>
            <a:spLocks noGrp="1" noRot="1" noChangeAspect="1" noChangeArrowheads="1" noTextEdit="1"/>
          </p:cNvSpPr>
          <p:nvPr>
            <p:ph type="sldImg"/>
          </p:nvPr>
        </p:nvSpPr>
        <p:spPr>
          <a:xfrm>
            <a:off x="1154113" y="703263"/>
            <a:ext cx="4595812" cy="3446462"/>
          </a:xfrm>
          <a:ln/>
        </p:spPr>
      </p:sp>
      <p:sp>
        <p:nvSpPr>
          <p:cNvPr id="5124" name="Rectangle 3">
            <a:extLst>
              <a:ext uri="{FF2B5EF4-FFF2-40B4-BE49-F238E27FC236}">
                <a16:creationId xmlns:a16="http://schemas.microsoft.com/office/drawing/2014/main" id="{AEE9F9D9-EE39-4D70-A39A-10C5F633D4CD}"/>
              </a:ext>
            </a:extLst>
          </p:cNvPr>
          <p:cNvSpPr>
            <a:spLocks noGrp="1" noChangeArrowheads="1"/>
          </p:cNvSpPr>
          <p:nvPr>
            <p:ph type="body" idx="1"/>
          </p:nvPr>
        </p:nvSpPr>
        <p:spPr>
          <a:xfrm>
            <a:off x="941388" y="4360863"/>
            <a:ext cx="5019675" cy="407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74952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011AB4-1CFD-498F-B4AE-CBCFC1F238D7}" type="datetimeFigureOut">
              <a:rPr lang="en-GB" smtClean="0"/>
              <a:t>22/05/2024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5968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11AB4-1CFD-498F-B4AE-CBCFC1F238D7}" type="datetimeFigureOut">
              <a:rPr lang="en-GB" smtClean="0"/>
              <a:t>22/05/2024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62569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11AB4-1CFD-498F-B4AE-CBCFC1F238D7}" type="datetimeFigureOut">
              <a:rPr lang="en-GB" smtClean="0"/>
              <a:t>22/05/2024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3275626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DF87318-66CE-4B22-88F3-B73EF04649D9}"/>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3985AA9-6F11-45FF-8E4A-148B9CAA4B5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10C3182-6484-40F2-808B-FDEB5A70D0BE}"/>
              </a:ext>
            </a:extLst>
          </p:cNvPr>
          <p:cNvSpPr>
            <a:spLocks noGrp="1" noChangeArrowheads="1"/>
          </p:cNvSpPr>
          <p:nvPr>
            <p:ph type="sldNum" sz="quarter" idx="12"/>
          </p:nvPr>
        </p:nvSpPr>
        <p:spPr>
          <a:ln/>
        </p:spPr>
        <p:txBody>
          <a:bodyPr/>
          <a:lstStyle>
            <a:lvl1pPr>
              <a:defRPr/>
            </a:lvl1pPr>
          </a:lstStyle>
          <a:p>
            <a:fld id="{61815FCF-3C8E-45B3-AA85-0F21D0D6FC80}" type="slidenum">
              <a:rPr lang="en-GB" altLang="en-US"/>
              <a:pPr/>
              <a:t>‹#›</a:t>
            </a:fld>
            <a:endParaRPr lang="en-GB" altLang="en-US"/>
          </a:p>
        </p:txBody>
      </p:sp>
    </p:spTree>
    <p:extLst>
      <p:ext uri="{BB962C8B-B14F-4D97-AF65-F5344CB8AC3E}">
        <p14:creationId xmlns:p14="http://schemas.microsoft.com/office/powerpoint/2010/main" val="1304072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A90D297-FD61-4F5A-AE56-83E79B062D3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3D83C4F-2F4A-4FFA-8059-346A0A46145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CEDF3BB-F61C-46AB-9BA8-D07DE453FAA3}"/>
              </a:ext>
            </a:extLst>
          </p:cNvPr>
          <p:cNvSpPr>
            <a:spLocks noGrp="1" noChangeArrowheads="1"/>
          </p:cNvSpPr>
          <p:nvPr>
            <p:ph type="sldNum" sz="quarter" idx="12"/>
          </p:nvPr>
        </p:nvSpPr>
        <p:spPr>
          <a:ln/>
        </p:spPr>
        <p:txBody>
          <a:bodyPr/>
          <a:lstStyle>
            <a:lvl1pPr>
              <a:defRPr/>
            </a:lvl1pPr>
          </a:lstStyle>
          <a:p>
            <a:fld id="{AA662011-4D88-4643-8B0E-0E0AE7077805}" type="slidenum">
              <a:rPr lang="en-GB" altLang="en-US"/>
              <a:pPr/>
              <a:t>‹#›</a:t>
            </a:fld>
            <a:endParaRPr lang="en-GB" altLang="en-US"/>
          </a:p>
        </p:txBody>
      </p:sp>
    </p:spTree>
    <p:extLst>
      <p:ext uri="{BB962C8B-B14F-4D97-AF65-F5344CB8AC3E}">
        <p14:creationId xmlns:p14="http://schemas.microsoft.com/office/powerpoint/2010/main" val="950560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F41E8F5-6531-4EB8-884C-BB65D434A50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973F56C-3408-4E27-B6AC-4BD93CF6BED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8178A9F-E2BA-4197-9D40-71BDEA12C58C}"/>
              </a:ext>
            </a:extLst>
          </p:cNvPr>
          <p:cNvSpPr>
            <a:spLocks noGrp="1" noChangeArrowheads="1"/>
          </p:cNvSpPr>
          <p:nvPr>
            <p:ph type="sldNum" sz="quarter" idx="12"/>
          </p:nvPr>
        </p:nvSpPr>
        <p:spPr>
          <a:ln/>
        </p:spPr>
        <p:txBody>
          <a:bodyPr/>
          <a:lstStyle>
            <a:lvl1pPr>
              <a:defRPr/>
            </a:lvl1pPr>
          </a:lstStyle>
          <a:p>
            <a:fld id="{2CDB9B2E-5A9C-42A1-AC3C-AD5F4B429A8F}" type="slidenum">
              <a:rPr lang="en-GB" altLang="en-US"/>
              <a:pPr/>
              <a:t>‹#›</a:t>
            </a:fld>
            <a:endParaRPr lang="en-GB" altLang="en-US"/>
          </a:p>
        </p:txBody>
      </p:sp>
    </p:spTree>
    <p:extLst>
      <p:ext uri="{BB962C8B-B14F-4D97-AF65-F5344CB8AC3E}">
        <p14:creationId xmlns:p14="http://schemas.microsoft.com/office/powerpoint/2010/main" val="2439115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BD383C3-0787-4615-B7F4-243BE9D89DA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473F8E8-2B2D-4AC7-97FE-5E1F231A53D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DD15D9A-4524-4E72-9AD0-6925DD110686}"/>
              </a:ext>
            </a:extLst>
          </p:cNvPr>
          <p:cNvSpPr>
            <a:spLocks noGrp="1" noChangeArrowheads="1"/>
          </p:cNvSpPr>
          <p:nvPr>
            <p:ph type="sldNum" sz="quarter" idx="12"/>
          </p:nvPr>
        </p:nvSpPr>
        <p:spPr>
          <a:ln/>
        </p:spPr>
        <p:txBody>
          <a:bodyPr/>
          <a:lstStyle>
            <a:lvl1pPr>
              <a:defRPr/>
            </a:lvl1pPr>
          </a:lstStyle>
          <a:p>
            <a:fld id="{E9905FF9-3AAE-4197-8D40-7CBBD1165115}" type="slidenum">
              <a:rPr lang="en-GB" altLang="en-US"/>
              <a:pPr/>
              <a:t>‹#›</a:t>
            </a:fld>
            <a:endParaRPr lang="en-GB" altLang="en-US"/>
          </a:p>
        </p:txBody>
      </p:sp>
    </p:spTree>
    <p:extLst>
      <p:ext uri="{BB962C8B-B14F-4D97-AF65-F5344CB8AC3E}">
        <p14:creationId xmlns:p14="http://schemas.microsoft.com/office/powerpoint/2010/main" val="3288413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95FCD6C-E930-4F49-A6A3-45CCE039A72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E9763FD-1792-49F4-A51C-B0E87E026E0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DC38F458-B4F0-479D-83D9-7F4E01E5FF50}"/>
              </a:ext>
            </a:extLst>
          </p:cNvPr>
          <p:cNvSpPr>
            <a:spLocks noGrp="1" noChangeArrowheads="1"/>
          </p:cNvSpPr>
          <p:nvPr>
            <p:ph type="sldNum" sz="quarter" idx="12"/>
          </p:nvPr>
        </p:nvSpPr>
        <p:spPr>
          <a:ln/>
        </p:spPr>
        <p:txBody>
          <a:bodyPr/>
          <a:lstStyle>
            <a:lvl1pPr>
              <a:defRPr/>
            </a:lvl1pPr>
          </a:lstStyle>
          <a:p>
            <a:fld id="{04EAA323-1B9B-4E3C-A8F0-7A10E4FF9808}" type="slidenum">
              <a:rPr lang="en-GB" altLang="en-US"/>
              <a:pPr/>
              <a:t>‹#›</a:t>
            </a:fld>
            <a:endParaRPr lang="en-GB" altLang="en-US"/>
          </a:p>
        </p:txBody>
      </p:sp>
    </p:spTree>
    <p:extLst>
      <p:ext uri="{BB962C8B-B14F-4D97-AF65-F5344CB8AC3E}">
        <p14:creationId xmlns:p14="http://schemas.microsoft.com/office/powerpoint/2010/main" val="1610607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3A4C116-34EF-456E-B520-E12218348FCE}"/>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41972A30-C123-4DD0-9098-65FB445B122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1C9ABCDC-F0C1-408C-B09C-88EE97DF421E}"/>
              </a:ext>
            </a:extLst>
          </p:cNvPr>
          <p:cNvSpPr>
            <a:spLocks noGrp="1" noChangeArrowheads="1"/>
          </p:cNvSpPr>
          <p:nvPr>
            <p:ph type="sldNum" sz="quarter" idx="12"/>
          </p:nvPr>
        </p:nvSpPr>
        <p:spPr>
          <a:ln/>
        </p:spPr>
        <p:txBody>
          <a:bodyPr/>
          <a:lstStyle>
            <a:lvl1pPr>
              <a:defRPr/>
            </a:lvl1pPr>
          </a:lstStyle>
          <a:p>
            <a:fld id="{28D1CED0-4B2B-4188-B3EC-32E48F2A2C2B}" type="slidenum">
              <a:rPr lang="en-GB" altLang="en-US"/>
              <a:pPr/>
              <a:t>‹#›</a:t>
            </a:fld>
            <a:endParaRPr lang="en-GB" altLang="en-US"/>
          </a:p>
        </p:txBody>
      </p:sp>
    </p:spTree>
    <p:extLst>
      <p:ext uri="{BB962C8B-B14F-4D97-AF65-F5344CB8AC3E}">
        <p14:creationId xmlns:p14="http://schemas.microsoft.com/office/powerpoint/2010/main" val="2039832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B2E3900-9E2F-4F99-9CB2-60F893FD944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554242A-7979-43D2-A3B7-49B2CA7B8D3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46D1EC45-5758-459F-811E-D50A2D782197}"/>
              </a:ext>
            </a:extLst>
          </p:cNvPr>
          <p:cNvSpPr>
            <a:spLocks noGrp="1" noChangeArrowheads="1"/>
          </p:cNvSpPr>
          <p:nvPr>
            <p:ph type="sldNum" sz="quarter" idx="12"/>
          </p:nvPr>
        </p:nvSpPr>
        <p:spPr>
          <a:ln/>
        </p:spPr>
        <p:txBody>
          <a:bodyPr/>
          <a:lstStyle>
            <a:lvl1pPr>
              <a:defRPr/>
            </a:lvl1pPr>
          </a:lstStyle>
          <a:p>
            <a:fld id="{4341CA72-3723-4EE3-B85D-F848D5B12059}" type="slidenum">
              <a:rPr lang="en-GB" altLang="en-US"/>
              <a:pPr/>
              <a:t>‹#›</a:t>
            </a:fld>
            <a:endParaRPr lang="en-GB" altLang="en-US"/>
          </a:p>
        </p:txBody>
      </p:sp>
    </p:spTree>
    <p:extLst>
      <p:ext uri="{BB962C8B-B14F-4D97-AF65-F5344CB8AC3E}">
        <p14:creationId xmlns:p14="http://schemas.microsoft.com/office/powerpoint/2010/main" val="2738739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8C2003A-AC9B-4D7E-AB2A-C18E0861C49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A8DA8B9-667F-4070-9F07-EC660888E4A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D89B6CB-F1C5-4FC2-9C75-61B18E642C12}"/>
              </a:ext>
            </a:extLst>
          </p:cNvPr>
          <p:cNvSpPr>
            <a:spLocks noGrp="1" noChangeArrowheads="1"/>
          </p:cNvSpPr>
          <p:nvPr>
            <p:ph type="sldNum" sz="quarter" idx="12"/>
          </p:nvPr>
        </p:nvSpPr>
        <p:spPr>
          <a:ln/>
        </p:spPr>
        <p:txBody>
          <a:bodyPr/>
          <a:lstStyle>
            <a:lvl1pPr>
              <a:defRPr/>
            </a:lvl1pPr>
          </a:lstStyle>
          <a:p>
            <a:fld id="{FB67D386-6296-4C15-8836-5B29970E3D40}" type="slidenum">
              <a:rPr lang="en-GB" altLang="en-US"/>
              <a:pPr/>
              <a:t>‹#›</a:t>
            </a:fld>
            <a:endParaRPr lang="en-GB" altLang="en-US"/>
          </a:p>
        </p:txBody>
      </p:sp>
    </p:spTree>
    <p:extLst>
      <p:ext uri="{BB962C8B-B14F-4D97-AF65-F5344CB8AC3E}">
        <p14:creationId xmlns:p14="http://schemas.microsoft.com/office/powerpoint/2010/main" val="216011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11AB4-1CFD-498F-B4AE-CBCFC1F238D7}" type="datetimeFigureOut">
              <a:rPr lang="en-GB" smtClean="0"/>
              <a:t>22/05/2024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2814390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21A480-C4F0-4C85-B777-059FB4F26D0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3B8B617-BA94-46E2-8F3E-D1C99D43F7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B63810DA-E173-4520-BE34-B8E7EC8D2DF4}"/>
              </a:ext>
            </a:extLst>
          </p:cNvPr>
          <p:cNvSpPr>
            <a:spLocks noGrp="1" noChangeArrowheads="1"/>
          </p:cNvSpPr>
          <p:nvPr>
            <p:ph type="sldNum" sz="quarter" idx="12"/>
          </p:nvPr>
        </p:nvSpPr>
        <p:spPr>
          <a:ln/>
        </p:spPr>
        <p:txBody>
          <a:bodyPr/>
          <a:lstStyle>
            <a:lvl1pPr>
              <a:defRPr/>
            </a:lvl1pPr>
          </a:lstStyle>
          <a:p>
            <a:fld id="{B9C7EF37-23F0-4C7C-97B2-E78FEF085712}" type="slidenum">
              <a:rPr lang="en-GB" altLang="en-US"/>
              <a:pPr/>
              <a:t>‹#›</a:t>
            </a:fld>
            <a:endParaRPr lang="en-GB" altLang="en-US"/>
          </a:p>
        </p:txBody>
      </p:sp>
    </p:spTree>
    <p:extLst>
      <p:ext uri="{BB962C8B-B14F-4D97-AF65-F5344CB8AC3E}">
        <p14:creationId xmlns:p14="http://schemas.microsoft.com/office/powerpoint/2010/main" val="2074342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8EDAD4-F9E3-4E38-AC0C-F429AD44F20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F7FEDA2-24E5-4FF9-B2FB-AEFE8CA6776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16BDF108-2B4C-40D9-B74F-546DFCD69E48}"/>
              </a:ext>
            </a:extLst>
          </p:cNvPr>
          <p:cNvSpPr>
            <a:spLocks noGrp="1" noChangeArrowheads="1"/>
          </p:cNvSpPr>
          <p:nvPr>
            <p:ph type="sldNum" sz="quarter" idx="12"/>
          </p:nvPr>
        </p:nvSpPr>
        <p:spPr>
          <a:ln/>
        </p:spPr>
        <p:txBody>
          <a:bodyPr/>
          <a:lstStyle>
            <a:lvl1pPr>
              <a:defRPr/>
            </a:lvl1pPr>
          </a:lstStyle>
          <a:p>
            <a:fld id="{989103AA-5E30-4999-BF0A-C7507A5D223C}" type="slidenum">
              <a:rPr lang="en-GB" altLang="en-US"/>
              <a:pPr/>
              <a:t>‹#›</a:t>
            </a:fld>
            <a:endParaRPr lang="en-GB" altLang="en-US"/>
          </a:p>
        </p:txBody>
      </p:sp>
    </p:spTree>
    <p:extLst>
      <p:ext uri="{BB962C8B-B14F-4D97-AF65-F5344CB8AC3E}">
        <p14:creationId xmlns:p14="http://schemas.microsoft.com/office/powerpoint/2010/main" val="1005319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7EF98B-4256-400C-B587-41AAD17991C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4D4B68B-896B-487D-B5CD-B54D65D6240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E8F6BF8-8CAA-497D-BA8B-4532FE82E169}"/>
              </a:ext>
            </a:extLst>
          </p:cNvPr>
          <p:cNvSpPr>
            <a:spLocks noGrp="1" noChangeArrowheads="1"/>
          </p:cNvSpPr>
          <p:nvPr>
            <p:ph type="sldNum" sz="quarter" idx="12"/>
          </p:nvPr>
        </p:nvSpPr>
        <p:spPr>
          <a:ln/>
        </p:spPr>
        <p:txBody>
          <a:bodyPr/>
          <a:lstStyle>
            <a:lvl1pPr>
              <a:defRPr/>
            </a:lvl1pPr>
          </a:lstStyle>
          <a:p>
            <a:fld id="{D7920550-A4B7-46D1-ACA2-CDB2A4122EE9}" type="slidenum">
              <a:rPr lang="en-GB" altLang="en-US"/>
              <a:pPr/>
              <a:t>‹#›</a:t>
            </a:fld>
            <a:endParaRPr lang="en-GB" altLang="en-US"/>
          </a:p>
        </p:txBody>
      </p:sp>
    </p:spTree>
    <p:extLst>
      <p:ext uri="{BB962C8B-B14F-4D97-AF65-F5344CB8AC3E}">
        <p14:creationId xmlns:p14="http://schemas.microsoft.com/office/powerpoint/2010/main" val="74928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011AB4-1CFD-498F-B4AE-CBCFC1F238D7}" type="datetimeFigureOut">
              <a:rPr lang="en-GB" smtClean="0"/>
              <a:t>22/05/2024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382787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011AB4-1CFD-498F-B4AE-CBCFC1F238D7}" type="datetimeFigureOut">
              <a:rPr lang="en-GB" smtClean="0"/>
              <a:t>22/05/2024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349607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011AB4-1CFD-498F-B4AE-CBCFC1F238D7}" type="datetimeFigureOut">
              <a:rPr lang="en-GB" smtClean="0"/>
              <a:t>22/05/2024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39452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011AB4-1CFD-498F-B4AE-CBCFC1F238D7}" type="datetimeFigureOut">
              <a:rPr lang="en-GB" smtClean="0"/>
              <a:t>22/05/2024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363390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11AB4-1CFD-498F-B4AE-CBCFC1F238D7}" type="datetimeFigureOut">
              <a:rPr lang="en-GB" smtClean="0"/>
              <a:t>22/05/2024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167139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11AB4-1CFD-498F-B4AE-CBCFC1F238D7}" type="datetimeFigureOut">
              <a:rPr lang="en-GB" smtClean="0"/>
              <a:t>22/05/2024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245797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011AB4-1CFD-498F-B4AE-CBCFC1F238D7}" type="datetimeFigureOut">
              <a:rPr lang="en-GB" smtClean="0"/>
              <a:t>22/05/2024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FF0DEE-F191-4BFE-9CDA-05FD11B0A9F4}" type="slidenum">
              <a:rPr lang="en-GB" smtClean="0"/>
              <a:t>‹#›</a:t>
            </a:fld>
            <a:endParaRPr lang="en-GB"/>
          </a:p>
        </p:txBody>
      </p:sp>
    </p:spTree>
    <p:extLst>
      <p:ext uri="{BB962C8B-B14F-4D97-AF65-F5344CB8AC3E}">
        <p14:creationId xmlns:p14="http://schemas.microsoft.com/office/powerpoint/2010/main" val="222552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011AB4-1CFD-498F-B4AE-CBCFC1F238D7}" type="datetimeFigureOut">
              <a:rPr lang="en-GB" smtClean="0"/>
              <a:t>22/05/2024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F0DEE-F191-4BFE-9CDA-05FD11B0A9F4}" type="slidenum">
              <a:rPr lang="en-GB" smtClean="0"/>
              <a:t>‹#›</a:t>
            </a:fld>
            <a:endParaRPr lang="en-GB"/>
          </a:p>
        </p:txBody>
      </p:sp>
    </p:spTree>
    <p:extLst>
      <p:ext uri="{BB962C8B-B14F-4D97-AF65-F5344CB8AC3E}">
        <p14:creationId xmlns:p14="http://schemas.microsoft.com/office/powerpoint/2010/main" val="2246371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2D1FD1-F05F-42B2-BAC7-04A4F3451747}"/>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62A7E0D-DD13-41A9-9C58-9BF97606F097}"/>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611FAEA0-4154-4DD1-9B64-F1DFD5584A3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defRPr sz="1400">
                <a:latin typeface="Times New Roman" charset="0"/>
              </a:defRPr>
            </a:lvl1pPr>
          </a:lstStyle>
          <a:p>
            <a:pPr>
              <a:defRPr/>
            </a:pPr>
            <a:endParaRPr lang="en-GB"/>
          </a:p>
        </p:txBody>
      </p:sp>
      <p:sp>
        <p:nvSpPr>
          <p:cNvPr id="1029" name="Rectangle 5">
            <a:extLst>
              <a:ext uri="{FF2B5EF4-FFF2-40B4-BE49-F238E27FC236}">
                <a16:creationId xmlns:a16="http://schemas.microsoft.com/office/drawing/2014/main" id="{07CB2584-B9B2-4707-8897-7B8AA37B7C5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defRPr sz="1400">
                <a:latin typeface="Times New Roman" charset="0"/>
              </a:defRPr>
            </a:lvl1pPr>
          </a:lstStyle>
          <a:p>
            <a:pPr>
              <a:defRPr/>
            </a:pPr>
            <a:endParaRPr lang="en-GB"/>
          </a:p>
        </p:txBody>
      </p:sp>
      <p:sp>
        <p:nvSpPr>
          <p:cNvPr id="1030" name="Rectangle 6">
            <a:extLst>
              <a:ext uri="{FF2B5EF4-FFF2-40B4-BE49-F238E27FC236}">
                <a16:creationId xmlns:a16="http://schemas.microsoft.com/office/drawing/2014/main" id="{F3E3F859-15D0-4314-8BCC-DBEC8A8EC0C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A5963881-0E55-46F9-987C-981211D0B5FD}" type="slidenum">
              <a:rPr lang="en-GB" altLang="en-US"/>
              <a:pPr/>
              <a:t>‹#›</a:t>
            </a:fld>
            <a:endParaRPr lang="en-GB" altLang="en-US"/>
          </a:p>
        </p:txBody>
      </p:sp>
    </p:spTree>
    <p:extLst>
      <p:ext uri="{BB962C8B-B14F-4D97-AF65-F5344CB8AC3E}">
        <p14:creationId xmlns:p14="http://schemas.microsoft.com/office/powerpoint/2010/main" val="149012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FC22E29-E6FA-459C-8797-7645D9B02E73}"/>
              </a:ext>
            </a:extLst>
          </p:cNvPr>
          <p:cNvSpPr>
            <a:spLocks noGrp="1" noChangeArrowheads="1"/>
          </p:cNvSpPr>
          <p:nvPr>
            <p:ph type="ctrTitle"/>
          </p:nvPr>
        </p:nvSpPr>
        <p:spPr>
          <a:xfrm>
            <a:off x="20638" y="2773721"/>
            <a:ext cx="9123364" cy="725129"/>
          </a:xfrm>
          <a:solidFill>
            <a:srgbClr val="FFFFFF"/>
          </a:solidFill>
        </p:spPr>
        <p:txBody>
          <a:bodyPr anchor="t"/>
          <a:lstStyle/>
          <a:p>
            <a:pPr eaLnBrk="1" hangingPunct="1"/>
            <a:r>
              <a:rPr lang="en-US" altLang="en-US" sz="3200" b="1" dirty="0">
                <a:latin typeface="Comic Sans MS" panose="030F0702030302020204" pitchFamily="66" charset="0"/>
              </a:rPr>
              <a:t>Principles of Control in Health and Safety</a:t>
            </a:r>
          </a:p>
        </p:txBody>
      </p:sp>
      <p:sp>
        <p:nvSpPr>
          <p:cNvPr id="4099" name="Rectangle 3">
            <a:extLst>
              <a:ext uri="{FF2B5EF4-FFF2-40B4-BE49-F238E27FC236}">
                <a16:creationId xmlns:a16="http://schemas.microsoft.com/office/drawing/2014/main" id="{B032673C-036C-4AE1-A3A1-9264D7E57CBC}"/>
              </a:ext>
            </a:extLst>
          </p:cNvPr>
          <p:cNvSpPr>
            <a:spLocks noChangeArrowheads="1"/>
          </p:cNvSpPr>
          <p:nvPr/>
        </p:nvSpPr>
        <p:spPr bwMode="auto">
          <a:xfrm>
            <a:off x="0" y="5805488"/>
            <a:ext cx="9144000" cy="2889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ts val="400"/>
              </a:lnSpc>
              <a:spcBef>
                <a:spcPct val="0"/>
              </a:spcBef>
              <a:spcAft>
                <a:spcPct val="0"/>
              </a:spcAft>
              <a:buClrTx/>
              <a:buSzTx/>
              <a:buFontTx/>
              <a:buNone/>
              <a:tabLst/>
              <a:defRPr/>
            </a:pPr>
            <a:endParaRPr kumimoji="0" lang="es-ES" altLang="en-US" sz="2400" b="0" i="0" u="none" strike="noStrike" kern="1200" cap="none" spc="0" normalizeH="0" baseline="0" noProof="0">
              <a:ln>
                <a:noFill/>
              </a:ln>
              <a:solidFill>
                <a:srgbClr val="3333CC"/>
              </a:solidFill>
              <a:effectLst/>
              <a:uLnTx/>
              <a:uFillTx/>
              <a:latin typeface="Arial" panose="020B0604020202020204" pitchFamily="34" charset="0"/>
              <a:ea typeface="+mn-ea"/>
              <a:cs typeface="Arial" panose="020B0604020202020204" pitchFamily="34" charset="0"/>
            </a:endParaRPr>
          </a:p>
        </p:txBody>
      </p:sp>
      <p:sp>
        <p:nvSpPr>
          <p:cNvPr id="7" name="Subtitle 2">
            <a:extLst>
              <a:ext uri="{FF2B5EF4-FFF2-40B4-BE49-F238E27FC236}">
                <a16:creationId xmlns:a16="http://schemas.microsoft.com/office/drawing/2014/main" id="{B56CE5AF-89EB-4836-B32B-8CC1317B2417}"/>
              </a:ext>
            </a:extLst>
          </p:cNvPr>
          <p:cNvSpPr txBox="1">
            <a:spLocks/>
          </p:cNvSpPr>
          <p:nvPr/>
        </p:nvSpPr>
        <p:spPr>
          <a:xfrm>
            <a:off x="142875" y="26988"/>
            <a:ext cx="4716463" cy="9810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Char char="–"/>
              <a:defRPr sz="2800">
                <a:solidFill>
                  <a:schemeClr val="tx1"/>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Char char="•"/>
              <a:defRPr sz="2400">
                <a:solidFill>
                  <a:schemeClr val="tx1"/>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Char char="–"/>
              <a:defRPr sz="2000">
                <a:solidFill>
                  <a:schemeClr val="tx1"/>
                </a:solidFill>
                <a:latin typeface="Verdana" pitchFamily="34" charset="0"/>
                <a:ea typeface="Verdana" pitchFamily="34" charset="0"/>
                <a:cs typeface="Verdana" pitchFamily="34" charset="0"/>
              </a:defRPr>
            </a:lvl4pPr>
            <a:lvl5pPr marL="2057400" indent="-228600" algn="l" rtl="0" eaLnBrk="0" fontAlgn="base" hangingPunct="0">
              <a:spcBef>
                <a:spcPct val="20000"/>
              </a:spcBef>
              <a:spcAft>
                <a:spcPct val="0"/>
              </a:spcAft>
              <a:buChar char="»"/>
              <a:defRPr sz="2000">
                <a:solidFill>
                  <a:schemeClr val="tx1"/>
                </a:solidFill>
                <a:latin typeface="Verdana" pitchFamily="34" charset="0"/>
                <a:ea typeface="Verdana" pitchFamily="34" charset="0"/>
                <a:cs typeface="Verdana"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1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Verdana" pitchFamily="34" charset="0"/>
                <a:ea typeface="Verdana" pitchFamily="34" charset="0"/>
              </a:rPr>
              <a:t>College of Science</a:t>
            </a:r>
          </a:p>
          <a:p>
            <a:pPr marL="0" marR="0" lvl="0" indent="0" algn="l" defTabSz="914400" rtl="0" eaLnBrk="0" fontAlgn="base" latinLnBrk="0" hangingPunct="0">
              <a:lnSpc>
                <a:spcPct val="11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Verdana" pitchFamily="34" charset="0"/>
                <a:ea typeface="Verdana" pitchFamily="34" charset="0"/>
              </a:rPr>
              <a:t>Env. Science and Health Dept.</a:t>
            </a:r>
          </a:p>
        </p:txBody>
      </p:sp>
      <p:sp>
        <p:nvSpPr>
          <p:cNvPr id="4101" name="TextBox 8">
            <a:extLst>
              <a:ext uri="{FF2B5EF4-FFF2-40B4-BE49-F238E27FC236}">
                <a16:creationId xmlns:a16="http://schemas.microsoft.com/office/drawing/2014/main" id="{E8891BA2-5CB2-4B13-BA11-7B3DAA074C48}"/>
              </a:ext>
            </a:extLst>
          </p:cNvPr>
          <p:cNvSpPr txBox="1">
            <a:spLocks noChangeArrowheads="1"/>
          </p:cNvSpPr>
          <p:nvPr/>
        </p:nvSpPr>
        <p:spPr bwMode="auto">
          <a:xfrm>
            <a:off x="20638" y="5084763"/>
            <a:ext cx="57721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ts val="400"/>
              </a:lnSpc>
              <a:spcBef>
                <a:spcPct val="0"/>
              </a:spcBef>
              <a:spcAft>
                <a:spcPct val="0"/>
              </a:spcAft>
              <a:buClrTx/>
              <a:buSzTx/>
              <a:buFontTx/>
              <a:buNone/>
              <a:tabLst/>
              <a:defRPr/>
            </a:pPr>
            <a:r>
              <a:rPr kumimoji="0" lang="en-GB" altLang="en-US" sz="2000" b="0" i="1"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 </a:t>
            </a:r>
          </a:p>
          <a:p>
            <a:pPr marL="0" marR="0" lvl="0" indent="0" algn="l" defTabSz="914400" rtl="0" eaLnBrk="1" fontAlgn="base" latinLnBrk="0" hangingPunct="1">
              <a:lnSpc>
                <a:spcPts val="400"/>
              </a:lnSpc>
              <a:spcBef>
                <a:spcPct val="0"/>
              </a:spcBef>
              <a:spcAft>
                <a:spcPct val="0"/>
              </a:spcAft>
              <a:buClrTx/>
              <a:buSzTx/>
              <a:buFontTx/>
              <a:buNone/>
              <a:tabLst/>
              <a:defRPr/>
            </a:pPr>
            <a:endParaRPr kumimoji="0" lang="en-GB" altLang="en-US" sz="2000" b="0" i="1"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1" fontAlgn="base" latinLnBrk="0" hangingPunct="1">
              <a:lnSpc>
                <a:spcPts val="400"/>
              </a:lnSpc>
              <a:spcBef>
                <a:spcPct val="0"/>
              </a:spcBef>
              <a:spcAft>
                <a:spcPct val="0"/>
              </a:spcAft>
              <a:buClrTx/>
              <a:buSzTx/>
              <a:buFontTx/>
              <a:buNone/>
              <a:tabLst/>
              <a:defRPr/>
            </a:pPr>
            <a:r>
              <a:rPr kumimoji="0" lang="en-GB" altLang="en-US" sz="2000" b="0" i="1"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Slides supplied by Fars </a:t>
            </a:r>
            <a:r>
              <a:rPr kumimoji="0" lang="en-GB" altLang="en-US" sz="2000" b="0" i="1" u="none" strike="noStrike" kern="1200" cap="none" spc="0" normalizeH="0" baseline="0" noProof="0" dirty="0" err="1">
                <a:ln>
                  <a:noFill/>
                </a:ln>
                <a:solidFill>
                  <a:srgbClr val="000000"/>
                </a:solidFill>
                <a:effectLst/>
                <a:uLnTx/>
                <a:uFillTx/>
                <a:latin typeface="Verdana" panose="020B0604030504040204" pitchFamily="34" charset="0"/>
                <a:ea typeface="+mn-ea"/>
                <a:cs typeface="Arial" panose="020B0604020202020204" pitchFamily="34" charset="0"/>
              </a:rPr>
              <a:t>Zedan</a:t>
            </a:r>
            <a:endParaRPr kumimoji="0" lang="en-GB" altLang="en-US" sz="2000" b="0" i="1"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pic>
        <p:nvPicPr>
          <p:cNvPr id="4104" name="Picture 3" descr="http://su.edu.krd/userFiles/vicepresident/slide/salahaddin%20scripty.jpg">
            <a:extLst>
              <a:ext uri="{FF2B5EF4-FFF2-40B4-BE49-F238E27FC236}">
                <a16:creationId xmlns:a16="http://schemas.microsoft.com/office/drawing/2014/main" id="{A22E541C-56E9-43C2-8CED-A20F0CA62D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2150" y="1588"/>
            <a:ext cx="33718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A8C4D23D-89D1-41B2-A28F-39681E513FBB}"/>
              </a:ext>
            </a:extLst>
          </p:cNvPr>
          <p:cNvSpPr txBox="1"/>
          <p:nvPr/>
        </p:nvSpPr>
        <p:spPr>
          <a:xfrm>
            <a:off x="7551174" y="6165334"/>
            <a:ext cx="1592826" cy="369332"/>
          </a:xfrm>
          <a:prstGeom prst="rect">
            <a:avLst/>
          </a:prstGeom>
          <a:noFill/>
        </p:spPr>
        <p:txBody>
          <a:bodyPr wrap="square">
            <a:spAutoFit/>
          </a:bodyPr>
          <a:lstStyle/>
          <a:p>
            <a:r>
              <a:rPr lang="en-GB" sz="1800" dirty="0">
                <a:latin typeface="Verdana" panose="020B0604030504040204" pitchFamily="34" charset="0"/>
                <a:ea typeface="Verdana" panose="020B0604030504040204" pitchFamily="34" charset="0"/>
              </a:rPr>
              <a:t>Lecture: 3</a:t>
            </a:r>
            <a:endParaRPr lang="en-GB" dirty="0">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916D0F14-6463-E141-AAA9-CF39A81175E3}"/>
              </a:ext>
            </a:extLst>
          </p:cNvPr>
          <p:cNvSpPr/>
          <p:nvPr/>
        </p:nvSpPr>
        <p:spPr>
          <a:xfrm>
            <a:off x="3486692" y="6165334"/>
            <a:ext cx="2170616" cy="369332"/>
          </a:xfrm>
          <a:prstGeom prst="rect">
            <a:avLst/>
          </a:prstGeom>
        </p:spPr>
        <p:txBody>
          <a:bodyPr wrap="square">
            <a:spAutoFit/>
          </a:bodyPr>
          <a:lstStyle/>
          <a:p>
            <a:pPr algn="ctr"/>
            <a:r>
              <a:rPr lang="en-US" altLang="en-US" b="1" dirty="0">
                <a:latin typeface="Comic Sans MS" panose="030F0702030302020204" pitchFamily="66" charset="0"/>
              </a:rPr>
              <a:t>2023 - 2024</a:t>
            </a:r>
            <a:endParaRPr lang="en-US" dirty="0"/>
          </a:p>
        </p:txBody>
      </p:sp>
    </p:spTree>
    <p:extLst>
      <p:ext uri="{BB962C8B-B14F-4D97-AF65-F5344CB8AC3E}">
        <p14:creationId xmlns:p14="http://schemas.microsoft.com/office/powerpoint/2010/main" val="163026439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9B395-3D94-42E8-8234-3A6B1384911C}"/>
              </a:ext>
            </a:extLst>
          </p:cNvPr>
          <p:cNvSpPr>
            <a:spLocks noGrp="1"/>
          </p:cNvSpPr>
          <p:nvPr>
            <p:ph type="title"/>
          </p:nvPr>
        </p:nvSpPr>
        <p:spPr>
          <a:xfrm>
            <a:off x="628650" y="0"/>
            <a:ext cx="7886700" cy="560439"/>
          </a:xfrm>
        </p:spPr>
        <p:txBody>
          <a:bodyPr>
            <a:normAutofit/>
          </a:bodyPr>
          <a:lstStyle/>
          <a:p>
            <a:pPr algn="ctr"/>
            <a:r>
              <a:rPr lang="en-GB" sz="2800" b="1" dirty="0">
                <a:solidFill>
                  <a:srgbClr val="FF0000"/>
                </a:solidFill>
                <a:latin typeface="Comic Sans MS" panose="030F0702030302020204" pitchFamily="66" charset="0"/>
              </a:rPr>
              <a:t>Changing Work Patterns </a:t>
            </a:r>
          </a:p>
        </p:txBody>
      </p:sp>
      <p:sp>
        <p:nvSpPr>
          <p:cNvPr id="3" name="Content Placeholder 2">
            <a:extLst>
              <a:ext uri="{FF2B5EF4-FFF2-40B4-BE49-F238E27FC236}">
                <a16:creationId xmlns:a16="http://schemas.microsoft.com/office/drawing/2014/main" id="{4F0D46F1-5DBD-48C2-80C4-79C6CC0280E4}"/>
              </a:ext>
            </a:extLst>
          </p:cNvPr>
          <p:cNvSpPr>
            <a:spLocks noGrp="1"/>
          </p:cNvSpPr>
          <p:nvPr>
            <p:ph idx="1"/>
          </p:nvPr>
        </p:nvSpPr>
        <p:spPr>
          <a:xfrm>
            <a:off x="0" y="560439"/>
            <a:ext cx="9144000" cy="6297561"/>
          </a:xfrm>
        </p:spPr>
        <p:txBody>
          <a:bodyPr>
            <a:noAutofit/>
          </a:bodyPr>
          <a:lstStyle/>
          <a:p>
            <a:pPr algn="just">
              <a:lnSpc>
                <a:spcPct val="100000"/>
              </a:lnSpc>
            </a:pPr>
            <a:r>
              <a:rPr lang="en-GB" sz="2200" dirty="0"/>
              <a:t>The ill-health effects arising from activities and hazardous substances in the workplace are often related to the length of time of exposure as well as the severity of the hazard. </a:t>
            </a:r>
          </a:p>
          <a:p>
            <a:pPr algn="just">
              <a:lnSpc>
                <a:spcPct val="100000"/>
              </a:lnSpc>
              <a:buFontTx/>
              <a:buChar char="-"/>
            </a:pPr>
            <a:r>
              <a:rPr lang="en-GB" sz="2200" dirty="0"/>
              <a:t>The combination of these two factors is referred to as the "dose". </a:t>
            </a:r>
          </a:p>
          <a:p>
            <a:pPr algn="just">
              <a:lnSpc>
                <a:spcPct val="100000"/>
              </a:lnSpc>
              <a:buFontTx/>
              <a:buChar char="-"/>
            </a:pPr>
            <a:r>
              <a:rPr lang="en-GB" sz="2200" dirty="0"/>
              <a:t>such hazards as noise, airborne contaminants, vibration, radiation, heat and manual handling. </a:t>
            </a:r>
          </a:p>
          <a:p>
            <a:pPr algn="just">
              <a:lnSpc>
                <a:spcPct val="100000"/>
              </a:lnSpc>
            </a:pPr>
            <a:r>
              <a:rPr lang="en-GB" sz="2200" dirty="0"/>
              <a:t>We can use a reduction of exposure as a means of minimising possible ill-health effects. </a:t>
            </a:r>
          </a:p>
          <a:p>
            <a:pPr marL="530225" algn="just">
              <a:lnSpc>
                <a:spcPct val="100000"/>
              </a:lnSpc>
              <a:buFontTx/>
              <a:buChar char="-"/>
            </a:pPr>
            <a:r>
              <a:rPr lang="en-GB" sz="2200" dirty="0"/>
              <a:t>set strict time limits on exposure to prevent harm. </a:t>
            </a:r>
          </a:p>
          <a:p>
            <a:pPr algn="just">
              <a:lnSpc>
                <a:spcPct val="100000"/>
              </a:lnSpc>
            </a:pPr>
            <a:r>
              <a:rPr lang="en-GB" sz="2200" dirty="0"/>
              <a:t>General principle, when a hazard exists from a substance or a physical agent, the cumulative dose should be reduced to as low a level as possible by </a:t>
            </a:r>
          </a:p>
          <a:p>
            <a:pPr marL="530225" indent="-265113" algn="just">
              <a:lnSpc>
                <a:spcPct val="100000"/>
              </a:lnSpc>
              <a:buFontTx/>
              <a:buChar char="-"/>
            </a:pPr>
            <a:r>
              <a:rPr lang="en-GB" sz="2200" dirty="0"/>
              <a:t>organising the work pattern to provide periods of no exposure. </a:t>
            </a:r>
          </a:p>
          <a:p>
            <a:pPr marL="530225" algn="just">
              <a:lnSpc>
                <a:spcPct val="100000"/>
              </a:lnSpc>
              <a:buFontTx/>
              <a:buChar char="-"/>
            </a:pPr>
            <a:r>
              <a:rPr lang="en-GB" sz="2200" dirty="0"/>
              <a:t>Another method is job rotation, where the exposure of any particular individual is reduced by sharing the dose with other workers. </a:t>
            </a:r>
          </a:p>
          <a:p>
            <a:pPr marL="900113" algn="just">
              <a:lnSpc>
                <a:spcPct val="100000"/>
              </a:lnSpc>
              <a:buFont typeface="Courier New" panose="02070309020205020404" pitchFamily="49" charset="0"/>
              <a:buChar char="o"/>
            </a:pPr>
            <a:r>
              <a:rPr lang="en-GB" sz="2200" dirty="0"/>
              <a:t>This method was often used in the nuclear industry</a:t>
            </a:r>
          </a:p>
        </p:txBody>
      </p:sp>
    </p:spTree>
    <p:extLst>
      <p:ext uri="{BB962C8B-B14F-4D97-AF65-F5344CB8AC3E}">
        <p14:creationId xmlns:p14="http://schemas.microsoft.com/office/powerpoint/2010/main" val="391501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8992-9227-4D99-91DA-7773936F5B79}"/>
              </a:ext>
            </a:extLst>
          </p:cNvPr>
          <p:cNvSpPr>
            <a:spLocks noGrp="1"/>
          </p:cNvSpPr>
          <p:nvPr>
            <p:ph type="title"/>
          </p:nvPr>
        </p:nvSpPr>
        <p:spPr>
          <a:xfrm>
            <a:off x="628650" y="83114"/>
            <a:ext cx="7886700" cy="593519"/>
          </a:xfrm>
        </p:spPr>
        <p:txBody>
          <a:bodyPr>
            <a:normAutofit/>
          </a:bodyPr>
          <a:lstStyle/>
          <a:p>
            <a:pPr algn="ctr"/>
            <a:r>
              <a:rPr lang="en-GB" sz="2800" b="1" dirty="0">
                <a:solidFill>
                  <a:srgbClr val="FF0000"/>
                </a:solidFill>
                <a:latin typeface="Comic Sans MS" panose="030F0702030302020204" pitchFamily="66" charset="0"/>
              </a:rPr>
              <a:t>Isolation/Segregation</a:t>
            </a:r>
          </a:p>
        </p:txBody>
      </p:sp>
      <p:sp>
        <p:nvSpPr>
          <p:cNvPr id="3" name="Content Placeholder 2">
            <a:extLst>
              <a:ext uri="{FF2B5EF4-FFF2-40B4-BE49-F238E27FC236}">
                <a16:creationId xmlns:a16="http://schemas.microsoft.com/office/drawing/2014/main" id="{396811F4-E59A-431F-8C3F-9EE312DFE879}"/>
              </a:ext>
            </a:extLst>
          </p:cNvPr>
          <p:cNvSpPr>
            <a:spLocks noGrp="1"/>
          </p:cNvSpPr>
          <p:nvPr>
            <p:ph idx="1"/>
          </p:nvPr>
        </p:nvSpPr>
        <p:spPr>
          <a:xfrm>
            <a:off x="0" y="936316"/>
            <a:ext cx="9144000" cy="5541810"/>
          </a:xfrm>
        </p:spPr>
        <p:txBody>
          <a:bodyPr>
            <a:normAutofit/>
          </a:bodyPr>
          <a:lstStyle/>
          <a:p>
            <a:pPr marL="0" indent="0" algn="just">
              <a:lnSpc>
                <a:spcPts val="3200"/>
              </a:lnSpc>
              <a:buNone/>
            </a:pPr>
            <a:r>
              <a:rPr lang="en-GB" sz="2400" dirty="0"/>
              <a:t>The aim here is to isolate the hazard physically so that nobody is exposed to risk. Total enclosure or containment is the best form of risk control since no one can then be exposed to the hazard. Examples include: </a:t>
            </a:r>
          </a:p>
          <a:p>
            <a:pPr marL="354013" algn="just">
              <a:lnSpc>
                <a:spcPts val="3200"/>
              </a:lnSpc>
            </a:pPr>
            <a:r>
              <a:rPr lang="en-GB" sz="2400" dirty="0"/>
              <a:t>Total enclosure of a process which generates dust or fumes to prevent the escape of airborne contaminants which could be inhaled by operators in the vicinity.</a:t>
            </a:r>
          </a:p>
          <a:p>
            <a:pPr marL="354013" algn="just">
              <a:lnSpc>
                <a:spcPts val="3200"/>
              </a:lnSpc>
            </a:pPr>
            <a:r>
              <a:rPr lang="en-GB" sz="2400" dirty="0"/>
              <a:t>Acoustic enclosure of a noisy machine to reduce noise levels and consequently the noise exposure to people working nearby.</a:t>
            </a:r>
          </a:p>
          <a:p>
            <a:pPr marL="354013" algn="just">
              <a:lnSpc>
                <a:spcPts val="3200"/>
              </a:lnSpc>
            </a:pPr>
            <a:r>
              <a:rPr lang="en-GB" sz="2400" dirty="0"/>
              <a:t>Guards around moving or other dangerous machines, or parts of them, to prevent operators coming into contact with them. </a:t>
            </a:r>
          </a:p>
        </p:txBody>
      </p:sp>
    </p:spTree>
    <p:extLst>
      <p:ext uri="{BB962C8B-B14F-4D97-AF65-F5344CB8AC3E}">
        <p14:creationId xmlns:p14="http://schemas.microsoft.com/office/powerpoint/2010/main" val="270313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BB8DA-7257-47C2-A937-F4A82DAA4FCD}"/>
              </a:ext>
            </a:extLst>
          </p:cNvPr>
          <p:cNvSpPr>
            <a:spLocks noGrp="1"/>
          </p:cNvSpPr>
          <p:nvPr>
            <p:ph idx="1"/>
          </p:nvPr>
        </p:nvSpPr>
        <p:spPr>
          <a:xfrm>
            <a:off x="628650" y="854954"/>
            <a:ext cx="7886700" cy="4351338"/>
          </a:xfrm>
        </p:spPr>
        <p:txBody>
          <a:bodyPr/>
          <a:lstStyle/>
          <a:p>
            <a:pPr>
              <a:lnSpc>
                <a:spcPct val="150000"/>
              </a:lnSpc>
            </a:pPr>
            <a:r>
              <a:rPr lang="en-US" dirty="0"/>
              <a:t>Revision Questions</a:t>
            </a:r>
          </a:p>
          <a:p>
            <a:pPr marL="514350" indent="-514350">
              <a:lnSpc>
                <a:spcPct val="150000"/>
              </a:lnSpc>
              <a:buAutoNum type="arabicPeriod"/>
            </a:pPr>
            <a:r>
              <a:rPr lang="en-US" dirty="0"/>
              <a:t>What are the general principles of prevention?</a:t>
            </a:r>
          </a:p>
          <a:p>
            <a:pPr marL="514350" indent="-514350">
              <a:lnSpc>
                <a:spcPct val="150000"/>
              </a:lnSpc>
              <a:buAutoNum type="arabicPeriod"/>
            </a:pPr>
            <a:r>
              <a:rPr lang="en-US" dirty="0"/>
              <a:t>State the three principles which underlie the order of the general control hierarchy?</a:t>
            </a:r>
          </a:p>
          <a:p>
            <a:pPr marL="514350" indent="-514350">
              <a:lnSpc>
                <a:spcPct val="150000"/>
              </a:lnSpc>
              <a:buAutoNum type="arabicPeriod"/>
            </a:pPr>
            <a:r>
              <a:rPr lang="en-US" dirty="0"/>
              <a:t>Differentiate between </a:t>
            </a:r>
            <a:r>
              <a:rPr lang="en-US" b="1" dirty="0"/>
              <a:t>Collective</a:t>
            </a:r>
            <a:r>
              <a:rPr lang="en-US" dirty="0"/>
              <a:t> and </a:t>
            </a:r>
            <a:r>
              <a:rPr lang="en-US" b="1" dirty="0"/>
              <a:t>Individual </a:t>
            </a:r>
            <a:r>
              <a:rPr lang="en-US" dirty="0"/>
              <a:t>protective measures?</a:t>
            </a:r>
          </a:p>
        </p:txBody>
      </p:sp>
    </p:spTree>
    <p:extLst>
      <p:ext uri="{BB962C8B-B14F-4D97-AF65-F5344CB8AC3E}">
        <p14:creationId xmlns:p14="http://schemas.microsoft.com/office/powerpoint/2010/main" val="100323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71BF9A-7981-D848-A560-DD768EFE7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19600" cy="6210300"/>
          </a:xfrm>
          <a:prstGeom prst="rect">
            <a:avLst/>
          </a:prstGeom>
        </p:spPr>
      </p:pic>
      <p:pic>
        <p:nvPicPr>
          <p:cNvPr id="5" name="Picture 4">
            <a:extLst>
              <a:ext uri="{FF2B5EF4-FFF2-40B4-BE49-F238E27FC236}">
                <a16:creationId xmlns:a16="http://schemas.microsoft.com/office/drawing/2014/main" id="{0AE3D055-CEB8-CC45-86DC-A3F74C084B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073150"/>
            <a:ext cx="4419600" cy="4064000"/>
          </a:xfrm>
          <a:prstGeom prst="rect">
            <a:avLst/>
          </a:prstGeom>
        </p:spPr>
      </p:pic>
    </p:spTree>
    <p:extLst>
      <p:ext uri="{BB962C8B-B14F-4D97-AF65-F5344CB8AC3E}">
        <p14:creationId xmlns:p14="http://schemas.microsoft.com/office/powerpoint/2010/main" val="107043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E3EBE9F-D106-A04E-82E1-22998ED64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837" y="0"/>
            <a:ext cx="7050326" cy="3373362"/>
          </a:xfrm>
          <a:prstGeom prst="rect">
            <a:avLst/>
          </a:prstGeom>
        </p:spPr>
      </p:pic>
      <p:pic>
        <p:nvPicPr>
          <p:cNvPr id="5" name="Picture 4">
            <a:extLst>
              <a:ext uri="{FF2B5EF4-FFF2-40B4-BE49-F238E27FC236}">
                <a16:creationId xmlns:a16="http://schemas.microsoft.com/office/drawing/2014/main" id="{AF60FD61-1AD8-E345-B9D3-87F3F5DFAE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213" y="3424442"/>
            <a:ext cx="6629574" cy="3433558"/>
          </a:xfrm>
          <a:prstGeom prst="rect">
            <a:avLst/>
          </a:prstGeom>
        </p:spPr>
      </p:pic>
    </p:spTree>
    <p:extLst>
      <p:ext uri="{BB962C8B-B14F-4D97-AF65-F5344CB8AC3E}">
        <p14:creationId xmlns:p14="http://schemas.microsoft.com/office/powerpoint/2010/main" val="287112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7CA1-6A8A-4A24-9B6F-744DA25A3554}"/>
              </a:ext>
            </a:extLst>
          </p:cNvPr>
          <p:cNvSpPr>
            <a:spLocks noGrp="1"/>
          </p:cNvSpPr>
          <p:nvPr>
            <p:ph type="title"/>
          </p:nvPr>
        </p:nvSpPr>
        <p:spPr>
          <a:xfrm>
            <a:off x="628650" y="18256"/>
            <a:ext cx="7886700" cy="542183"/>
          </a:xfrm>
        </p:spPr>
        <p:txBody>
          <a:bodyPr>
            <a:normAutofit/>
          </a:bodyPr>
          <a:lstStyle/>
          <a:p>
            <a:pPr algn="ctr"/>
            <a:r>
              <a:rPr lang="en-GB" sz="2800" b="1" dirty="0">
                <a:solidFill>
                  <a:srgbClr val="FF0000"/>
                </a:solidFill>
                <a:latin typeface="Comic Sans MS" panose="030F0702030302020204" pitchFamily="66" charset="0"/>
              </a:rPr>
              <a:t>GENERAL PRINCIPLES OF PREVENTION</a:t>
            </a:r>
          </a:p>
        </p:txBody>
      </p:sp>
      <p:sp>
        <p:nvSpPr>
          <p:cNvPr id="3" name="Content Placeholder 2">
            <a:extLst>
              <a:ext uri="{FF2B5EF4-FFF2-40B4-BE49-F238E27FC236}">
                <a16:creationId xmlns:a16="http://schemas.microsoft.com/office/drawing/2014/main" id="{55337148-2CEB-4DDF-96A1-CC44D0E40B6D}"/>
              </a:ext>
            </a:extLst>
          </p:cNvPr>
          <p:cNvSpPr>
            <a:spLocks noGrp="1"/>
          </p:cNvSpPr>
          <p:nvPr>
            <p:ph idx="1"/>
          </p:nvPr>
        </p:nvSpPr>
        <p:spPr>
          <a:xfrm>
            <a:off x="0" y="560439"/>
            <a:ext cx="9144000" cy="6279305"/>
          </a:xfrm>
        </p:spPr>
        <p:txBody>
          <a:bodyPr>
            <a:normAutofit fontScale="92500" lnSpcReduction="10000"/>
          </a:bodyPr>
          <a:lstStyle/>
          <a:p>
            <a:pPr marL="354013" indent="-354013" algn="just">
              <a:lnSpc>
                <a:spcPct val="120000"/>
              </a:lnSpc>
              <a:buFont typeface="+mj-lt"/>
              <a:buAutoNum type="arabicPeriod"/>
            </a:pPr>
            <a:r>
              <a:rPr lang="en-GB" sz="2000" b="1" dirty="0"/>
              <a:t>Avoiding risks </a:t>
            </a:r>
            <a:r>
              <a:rPr lang="en-GB" sz="2000" dirty="0"/>
              <a:t>(wherever possible). </a:t>
            </a:r>
          </a:p>
          <a:p>
            <a:pPr marL="354013" indent="-354013" algn="just">
              <a:lnSpc>
                <a:spcPct val="120000"/>
              </a:lnSpc>
              <a:buFont typeface="+mj-lt"/>
              <a:buAutoNum type="arabicPeriod"/>
            </a:pPr>
            <a:r>
              <a:rPr lang="en-GB" sz="2000" b="1" dirty="0"/>
              <a:t>Evaluating risks which cannot be avoided </a:t>
            </a:r>
            <a:r>
              <a:rPr lang="en-GB" sz="2000" dirty="0"/>
              <a:t>by carrying out a risk assessment. </a:t>
            </a:r>
          </a:p>
          <a:p>
            <a:pPr marL="354013" indent="-354013" algn="just">
              <a:lnSpc>
                <a:spcPct val="120000"/>
              </a:lnSpc>
              <a:buFont typeface="+mj-lt"/>
              <a:buAutoNum type="arabicPeriod"/>
            </a:pPr>
            <a:r>
              <a:rPr lang="en-GB" sz="2000" b="1" dirty="0"/>
              <a:t>Controlling the risks at source, </a:t>
            </a:r>
            <a:r>
              <a:rPr lang="en-GB" sz="2000" dirty="0"/>
              <a:t>rather than taking measures to control the risk in the wider context of the workplace.</a:t>
            </a:r>
          </a:p>
          <a:p>
            <a:pPr marL="354013" indent="-354013" algn="just">
              <a:lnSpc>
                <a:spcPct val="120000"/>
              </a:lnSpc>
              <a:buFont typeface="+mj-lt"/>
              <a:buAutoNum type="arabicPeriod"/>
            </a:pPr>
            <a:r>
              <a:rPr lang="en-GB" sz="2000" b="1" dirty="0"/>
              <a:t>Adapting work to the requirements of the individual. </a:t>
            </a:r>
            <a:r>
              <a:rPr lang="en-GB" sz="2000" dirty="0"/>
              <a:t>This applies particularly to the design of workplaces, the choice of work equipment and the choice of working and production methods, with a view to reducing repetitive work and work at a fixed pace, in order to minimise effects on health. </a:t>
            </a:r>
          </a:p>
          <a:p>
            <a:pPr marL="354013" indent="-354013" algn="just">
              <a:lnSpc>
                <a:spcPct val="120000"/>
              </a:lnSpc>
              <a:buFont typeface="+mj-lt"/>
              <a:buAutoNum type="arabicPeriod"/>
            </a:pPr>
            <a:r>
              <a:rPr lang="en-GB" sz="2000" b="1" dirty="0"/>
              <a:t>Adapting to technical progress. </a:t>
            </a:r>
          </a:p>
          <a:p>
            <a:pPr marL="354013" indent="-354013" algn="just">
              <a:lnSpc>
                <a:spcPct val="120000"/>
              </a:lnSpc>
              <a:buFont typeface="+mj-lt"/>
              <a:buAutoNum type="arabicPeriod"/>
            </a:pPr>
            <a:r>
              <a:rPr lang="en-GB" sz="2000" b="1" dirty="0"/>
              <a:t>Replacing the dangerous by the non-dangerous or less dangerous.</a:t>
            </a:r>
          </a:p>
          <a:p>
            <a:pPr marL="354013" indent="-354013" algn="just">
              <a:lnSpc>
                <a:spcPct val="120000"/>
              </a:lnSpc>
              <a:buFont typeface="+mj-lt"/>
              <a:buAutoNum type="arabicPeriod"/>
            </a:pPr>
            <a:r>
              <a:rPr lang="en-GB" sz="2000" b="1" dirty="0"/>
              <a:t>Developing a coherent overall prevention policy. </a:t>
            </a:r>
            <a:r>
              <a:rPr lang="en-GB" sz="2000" dirty="0"/>
              <a:t>This should cover technology, organisation of work, working conditions, social relationships and the influence of factors relating to the working environment. </a:t>
            </a:r>
          </a:p>
          <a:p>
            <a:pPr marL="354013" indent="-354013" algn="just">
              <a:lnSpc>
                <a:spcPct val="120000"/>
              </a:lnSpc>
              <a:buFont typeface="+mj-lt"/>
              <a:buAutoNum type="arabicPeriod"/>
            </a:pPr>
            <a:r>
              <a:rPr lang="en-GB" sz="2000" b="1" dirty="0"/>
              <a:t>Giving priority to collective protective measures over individual protective measures. </a:t>
            </a:r>
          </a:p>
          <a:p>
            <a:pPr marL="354013" indent="-354013" algn="just">
              <a:lnSpc>
                <a:spcPct val="120000"/>
              </a:lnSpc>
              <a:buFont typeface="+mj-lt"/>
              <a:buAutoNum type="arabicPeriod"/>
            </a:pPr>
            <a:r>
              <a:rPr lang="en-GB" sz="2000" b="1" dirty="0"/>
              <a:t>Giving appropriate instructions to workers. </a:t>
            </a:r>
            <a:r>
              <a:rPr lang="en-GB" sz="2000" dirty="0"/>
              <a:t>This covers specific and general instructions, including the use of safety signs, training and supervision. </a:t>
            </a:r>
          </a:p>
        </p:txBody>
      </p:sp>
    </p:spTree>
    <p:extLst>
      <p:ext uri="{BB962C8B-B14F-4D97-AF65-F5344CB8AC3E}">
        <p14:creationId xmlns:p14="http://schemas.microsoft.com/office/powerpoint/2010/main" val="183651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C4919E-5776-4CFC-BDFD-257C44627256}"/>
              </a:ext>
            </a:extLst>
          </p:cNvPr>
          <p:cNvSpPr txBox="1"/>
          <p:nvPr/>
        </p:nvSpPr>
        <p:spPr>
          <a:xfrm>
            <a:off x="0" y="1118393"/>
            <a:ext cx="9144001" cy="2533194"/>
          </a:xfrm>
          <a:prstGeom prst="rect">
            <a:avLst/>
          </a:prstGeom>
          <a:noFill/>
        </p:spPr>
        <p:txBody>
          <a:bodyPr wrap="square">
            <a:spAutoFit/>
          </a:bodyPr>
          <a:lstStyle/>
          <a:p>
            <a:pPr marL="342900" indent="-342900" algn="just">
              <a:lnSpc>
                <a:spcPts val="3200"/>
              </a:lnSpc>
              <a:buFont typeface="Arial" panose="020B0604020202020204" pitchFamily="34" charset="0"/>
              <a:buChar char="•"/>
            </a:pPr>
            <a:r>
              <a:rPr lang="en-GB" sz="2400" dirty="0"/>
              <a:t>There is a hierarchy of methods of control, starting from elimination of the hazard, through controlling the risk either by technical means applied to the hazard itself, or by rules and procedures which dictate how people work with the hazard; and as a last resort, providing protection for the individual worker through specific job training and personal protective equipment. </a:t>
            </a:r>
          </a:p>
        </p:txBody>
      </p:sp>
      <p:sp>
        <p:nvSpPr>
          <p:cNvPr id="5" name="TextBox 4">
            <a:extLst>
              <a:ext uri="{FF2B5EF4-FFF2-40B4-BE49-F238E27FC236}">
                <a16:creationId xmlns:a16="http://schemas.microsoft.com/office/drawing/2014/main" id="{8C8107BC-42EA-4248-82B2-A3956DD9E897}"/>
              </a:ext>
            </a:extLst>
          </p:cNvPr>
          <p:cNvSpPr txBox="1"/>
          <p:nvPr/>
        </p:nvSpPr>
        <p:spPr>
          <a:xfrm>
            <a:off x="2247313" y="227271"/>
            <a:ext cx="4649372" cy="523220"/>
          </a:xfrm>
          <a:prstGeom prst="rect">
            <a:avLst/>
          </a:prstGeom>
          <a:noFill/>
        </p:spPr>
        <p:txBody>
          <a:bodyPr wrap="square">
            <a:spAutoFit/>
          </a:bodyPr>
          <a:lstStyle/>
          <a:p>
            <a:pPr algn="ctr"/>
            <a:r>
              <a:rPr lang="en-GB" sz="2800" b="1" dirty="0">
                <a:solidFill>
                  <a:srgbClr val="FF0000"/>
                </a:solidFill>
                <a:latin typeface="Comic Sans MS" panose="030F0702030302020204" pitchFamily="66" charset="0"/>
              </a:rPr>
              <a:t>INTRODUCTION </a:t>
            </a:r>
          </a:p>
        </p:txBody>
      </p:sp>
      <p:sp>
        <p:nvSpPr>
          <p:cNvPr id="6" name="Title 1">
            <a:extLst>
              <a:ext uri="{FF2B5EF4-FFF2-40B4-BE49-F238E27FC236}">
                <a16:creationId xmlns:a16="http://schemas.microsoft.com/office/drawing/2014/main" id="{02E37A16-C177-4162-A299-BB6DAC9CAF51}"/>
              </a:ext>
            </a:extLst>
          </p:cNvPr>
          <p:cNvSpPr txBox="1">
            <a:spLocks/>
          </p:cNvSpPr>
          <p:nvPr/>
        </p:nvSpPr>
        <p:spPr>
          <a:xfrm>
            <a:off x="628649" y="4134218"/>
            <a:ext cx="7886700" cy="53798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solidFill>
                  <a:srgbClr val="FF0000"/>
                </a:solidFill>
                <a:latin typeface="Comic Sans MS" panose="030F0702030302020204" pitchFamily="66" charset="0"/>
              </a:rPr>
              <a:t>Overall Aims</a:t>
            </a:r>
          </a:p>
        </p:txBody>
      </p:sp>
      <p:sp>
        <p:nvSpPr>
          <p:cNvPr id="7" name="Content Placeholder 2">
            <a:extLst>
              <a:ext uri="{FF2B5EF4-FFF2-40B4-BE49-F238E27FC236}">
                <a16:creationId xmlns:a16="http://schemas.microsoft.com/office/drawing/2014/main" id="{52D893F1-8DD3-44CC-B4CD-1BADC2E75112}"/>
              </a:ext>
            </a:extLst>
          </p:cNvPr>
          <p:cNvSpPr txBox="1">
            <a:spLocks/>
          </p:cNvSpPr>
          <p:nvPr/>
        </p:nvSpPr>
        <p:spPr>
          <a:xfrm>
            <a:off x="-1" y="4910611"/>
            <a:ext cx="9144000" cy="12553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0225" algn="just">
              <a:lnSpc>
                <a:spcPts val="3200"/>
              </a:lnSpc>
            </a:pPr>
            <a:r>
              <a:rPr lang="en-GB" sz="2400" dirty="0"/>
              <a:t>Fundamental strategies for controlling hazards and reducing risk. </a:t>
            </a:r>
          </a:p>
          <a:p>
            <a:pPr marL="530225" algn="just">
              <a:lnSpc>
                <a:spcPts val="3200"/>
              </a:lnSpc>
            </a:pPr>
            <a:r>
              <a:rPr lang="en-GB" sz="2400" dirty="0"/>
              <a:t>The various hazard control and risk reduction methods available. </a:t>
            </a:r>
          </a:p>
        </p:txBody>
      </p:sp>
    </p:spTree>
    <p:extLst>
      <p:ext uri="{BB962C8B-B14F-4D97-AF65-F5344CB8AC3E}">
        <p14:creationId xmlns:p14="http://schemas.microsoft.com/office/powerpoint/2010/main" val="3879373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F71B86-A09A-404F-9741-352CF864CE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603" y="1315857"/>
            <a:ext cx="6799284" cy="4226286"/>
          </a:xfrm>
          <a:prstGeom prst="rect">
            <a:avLst/>
          </a:prstGeom>
        </p:spPr>
      </p:pic>
      <p:sp>
        <p:nvSpPr>
          <p:cNvPr id="4" name="Rectangle 3">
            <a:extLst>
              <a:ext uri="{FF2B5EF4-FFF2-40B4-BE49-F238E27FC236}">
                <a16:creationId xmlns:a16="http://schemas.microsoft.com/office/drawing/2014/main" id="{04519224-5CA4-7F40-98F1-67F5E3C516B8}"/>
              </a:ext>
            </a:extLst>
          </p:cNvPr>
          <p:cNvSpPr/>
          <p:nvPr/>
        </p:nvSpPr>
        <p:spPr>
          <a:xfrm>
            <a:off x="2701135" y="162931"/>
            <a:ext cx="3741730" cy="461665"/>
          </a:xfrm>
          <a:prstGeom prst="rect">
            <a:avLst/>
          </a:prstGeom>
        </p:spPr>
        <p:txBody>
          <a:bodyPr wrap="none">
            <a:spAutoFit/>
          </a:bodyPr>
          <a:lstStyle/>
          <a:p>
            <a:r>
              <a:rPr lang="en-US" sz="2400" b="1" dirty="0">
                <a:latin typeface="Helvetica" pitchFamily="2" charset="0"/>
              </a:rPr>
              <a:t>Hierarchy of risk control</a:t>
            </a:r>
            <a:endParaRPr lang="en-US" sz="2400" b="1" dirty="0">
              <a:effectLst/>
              <a:latin typeface="Helvetica" pitchFamily="2" charset="0"/>
            </a:endParaRPr>
          </a:p>
        </p:txBody>
      </p:sp>
    </p:spTree>
    <p:extLst>
      <p:ext uri="{BB962C8B-B14F-4D97-AF65-F5344CB8AC3E}">
        <p14:creationId xmlns:p14="http://schemas.microsoft.com/office/powerpoint/2010/main" val="245575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4757B1-0490-4B89-ACA1-DE28ADEDF3A6}"/>
              </a:ext>
            </a:extLst>
          </p:cNvPr>
          <p:cNvSpPr txBox="1"/>
          <p:nvPr/>
        </p:nvSpPr>
        <p:spPr>
          <a:xfrm>
            <a:off x="0" y="120192"/>
            <a:ext cx="9144000" cy="523220"/>
          </a:xfrm>
          <a:prstGeom prst="rect">
            <a:avLst/>
          </a:prstGeom>
          <a:noFill/>
        </p:spPr>
        <p:txBody>
          <a:bodyPr wrap="square">
            <a:spAutoFit/>
          </a:bodyPr>
          <a:lstStyle/>
          <a:p>
            <a:pPr algn="ctr"/>
            <a:r>
              <a:rPr lang="en-GB" sz="2800" b="1" dirty="0">
                <a:solidFill>
                  <a:srgbClr val="FF0000"/>
                </a:solidFill>
                <a:latin typeface="Comic Sans MS" panose="030F0702030302020204" pitchFamily="66" charset="0"/>
                <a:ea typeface="+mj-ea"/>
                <a:cs typeface="+mj-cs"/>
              </a:rPr>
              <a:t>Collective and Individual Protective Measures</a:t>
            </a:r>
          </a:p>
        </p:txBody>
      </p:sp>
      <p:sp>
        <p:nvSpPr>
          <p:cNvPr id="7" name="TextBox 6">
            <a:extLst>
              <a:ext uri="{FF2B5EF4-FFF2-40B4-BE49-F238E27FC236}">
                <a16:creationId xmlns:a16="http://schemas.microsoft.com/office/drawing/2014/main" id="{A596EFF9-AE78-4CAE-A27F-1688B0ECC438}"/>
              </a:ext>
            </a:extLst>
          </p:cNvPr>
          <p:cNvSpPr txBox="1"/>
          <p:nvPr/>
        </p:nvSpPr>
        <p:spPr>
          <a:xfrm>
            <a:off x="0" y="714949"/>
            <a:ext cx="9144000" cy="1302088"/>
          </a:xfrm>
          <a:prstGeom prst="rect">
            <a:avLst/>
          </a:prstGeom>
          <a:noFill/>
        </p:spPr>
        <p:txBody>
          <a:bodyPr wrap="square">
            <a:spAutoFit/>
          </a:bodyPr>
          <a:lstStyle/>
          <a:p>
            <a:pPr algn="just">
              <a:lnSpc>
                <a:spcPts val="3200"/>
              </a:lnSpc>
            </a:pPr>
            <a:r>
              <a:rPr lang="en-GB" sz="2400" dirty="0"/>
              <a:t>Collective protective measures are those which protect the whole workplace and everyone who works there, as opposed to individual ones which, naturally, just protect single individuals.</a:t>
            </a:r>
          </a:p>
        </p:txBody>
      </p:sp>
      <p:sp>
        <p:nvSpPr>
          <p:cNvPr id="13" name="TextBox 12">
            <a:extLst>
              <a:ext uri="{FF2B5EF4-FFF2-40B4-BE49-F238E27FC236}">
                <a16:creationId xmlns:a16="http://schemas.microsoft.com/office/drawing/2014/main" id="{8BF06EAF-6C17-4395-8139-07D6E8B4AA14}"/>
              </a:ext>
            </a:extLst>
          </p:cNvPr>
          <p:cNvSpPr txBox="1"/>
          <p:nvPr/>
        </p:nvSpPr>
        <p:spPr>
          <a:xfrm>
            <a:off x="0" y="2459900"/>
            <a:ext cx="9144000" cy="4174669"/>
          </a:xfrm>
          <a:prstGeom prst="rect">
            <a:avLst/>
          </a:prstGeom>
          <a:noFill/>
        </p:spPr>
        <p:txBody>
          <a:bodyPr wrap="square">
            <a:spAutoFit/>
          </a:bodyPr>
          <a:lstStyle/>
          <a:p>
            <a:pPr algn="just">
              <a:lnSpc>
                <a:spcPts val="3200"/>
              </a:lnSpc>
            </a:pPr>
            <a:r>
              <a:rPr lang="en-GB" sz="2400" dirty="0"/>
              <a:t>These two approaches give rise to the ideas of a safe place and a safe person: </a:t>
            </a:r>
          </a:p>
          <a:p>
            <a:pPr marL="342900" indent="-342900" algn="just">
              <a:lnSpc>
                <a:spcPts val="3200"/>
              </a:lnSpc>
              <a:buFont typeface="Arial" panose="020B0604020202020204" pitchFamily="34" charset="0"/>
              <a:buChar char="•"/>
            </a:pPr>
            <a:r>
              <a:rPr lang="en-GB" sz="2400" b="1" dirty="0"/>
              <a:t>Safe place </a:t>
            </a:r>
            <a:r>
              <a:rPr lang="en-GB" sz="2400" dirty="0"/>
              <a:t>- This refers to the environment of the workplace.</a:t>
            </a:r>
          </a:p>
          <a:p>
            <a:pPr marL="722313" indent="-342900" algn="just">
              <a:lnSpc>
                <a:spcPts val="3200"/>
              </a:lnSpc>
              <a:buFontTx/>
              <a:buChar char="-"/>
            </a:pPr>
            <a:r>
              <a:rPr lang="en-GB" sz="2400" dirty="0"/>
              <a:t>collective protective measures in the premises </a:t>
            </a:r>
          </a:p>
          <a:p>
            <a:pPr marL="722313" indent="-342900" algn="just">
              <a:lnSpc>
                <a:spcPts val="3200"/>
              </a:lnSpc>
              <a:buFontTx/>
              <a:buChar char="-"/>
            </a:pPr>
            <a:r>
              <a:rPr lang="en-GB" sz="2400" dirty="0"/>
              <a:t>(including access/egress), plant, processes, materials, systems of work, supervision/training and competent personnel. </a:t>
            </a:r>
          </a:p>
          <a:p>
            <a:pPr marL="342900" indent="-342900" algn="just">
              <a:lnSpc>
                <a:spcPts val="3200"/>
              </a:lnSpc>
              <a:buFont typeface="Arial" panose="020B0604020202020204" pitchFamily="34" charset="0"/>
              <a:buChar char="•"/>
            </a:pPr>
            <a:r>
              <a:rPr lang="en-GB" sz="2400" b="1" dirty="0"/>
              <a:t>Safe person </a:t>
            </a:r>
            <a:r>
              <a:rPr lang="en-GB" sz="2400" dirty="0"/>
              <a:t>- This applies to an individual who, in relation to his or her work, has received adequate information, instruction and training and who follows safe systems of work, hygiene standards and wearing of PPE.</a:t>
            </a:r>
          </a:p>
        </p:txBody>
      </p:sp>
    </p:spTree>
    <p:extLst>
      <p:ext uri="{BB962C8B-B14F-4D97-AF65-F5344CB8AC3E}">
        <p14:creationId xmlns:p14="http://schemas.microsoft.com/office/powerpoint/2010/main" val="172504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7765-FFAC-412F-80D4-C9508F925984}"/>
              </a:ext>
            </a:extLst>
          </p:cNvPr>
          <p:cNvSpPr>
            <a:spLocks noGrp="1"/>
          </p:cNvSpPr>
          <p:nvPr>
            <p:ph type="title"/>
          </p:nvPr>
        </p:nvSpPr>
        <p:spPr>
          <a:xfrm>
            <a:off x="628650" y="132735"/>
            <a:ext cx="7886700" cy="562708"/>
          </a:xfrm>
        </p:spPr>
        <p:txBody>
          <a:bodyPr>
            <a:normAutofit/>
          </a:bodyPr>
          <a:lstStyle/>
          <a:p>
            <a:pPr algn="ctr"/>
            <a:r>
              <a:rPr lang="en-GB" sz="2800" b="1" dirty="0">
                <a:solidFill>
                  <a:srgbClr val="FF0000"/>
                </a:solidFill>
                <a:latin typeface="Comic Sans MS" panose="030F0702030302020204" pitchFamily="66" charset="0"/>
              </a:rPr>
              <a:t>Elimination/Substitution</a:t>
            </a:r>
          </a:p>
        </p:txBody>
      </p:sp>
      <p:sp>
        <p:nvSpPr>
          <p:cNvPr id="3" name="Content Placeholder 2">
            <a:extLst>
              <a:ext uri="{FF2B5EF4-FFF2-40B4-BE49-F238E27FC236}">
                <a16:creationId xmlns:a16="http://schemas.microsoft.com/office/drawing/2014/main" id="{A83184F9-14BB-4C71-B915-779DB09858D9}"/>
              </a:ext>
            </a:extLst>
          </p:cNvPr>
          <p:cNvSpPr>
            <a:spLocks noGrp="1"/>
          </p:cNvSpPr>
          <p:nvPr>
            <p:ph idx="1"/>
          </p:nvPr>
        </p:nvSpPr>
        <p:spPr>
          <a:xfrm>
            <a:off x="0" y="855406"/>
            <a:ext cx="9144000" cy="6002593"/>
          </a:xfrm>
        </p:spPr>
        <p:txBody>
          <a:bodyPr>
            <a:normAutofit/>
          </a:bodyPr>
          <a:lstStyle/>
          <a:p>
            <a:pPr algn="just">
              <a:lnSpc>
                <a:spcPct val="110000"/>
              </a:lnSpc>
            </a:pPr>
            <a:r>
              <a:rPr lang="en-GB" sz="2400" dirty="0"/>
              <a:t>The first priority for control of any significant risk to health is to try to eliminate completely the agent responsible. </a:t>
            </a:r>
          </a:p>
          <a:p>
            <a:pPr marL="530225" algn="just">
              <a:lnSpc>
                <a:spcPct val="110000"/>
              </a:lnSpc>
              <a:buFontTx/>
              <a:buChar char="-"/>
            </a:pPr>
            <a:r>
              <a:rPr lang="en-GB" sz="2400" dirty="0"/>
              <a:t>This is particularly true in the chemical industry, where many highly toxic chemicals are used.</a:t>
            </a:r>
          </a:p>
          <a:p>
            <a:pPr marL="530225" algn="just">
              <a:lnSpc>
                <a:spcPct val="110000"/>
              </a:lnSpc>
              <a:buFontTx/>
              <a:buChar char="-"/>
            </a:pPr>
            <a:r>
              <a:rPr lang="en-GB" sz="2400" dirty="0"/>
              <a:t>This often involves the substitution of different types of equipment, substance or material for the hazardous one. </a:t>
            </a:r>
          </a:p>
          <a:p>
            <a:pPr marL="530225" algn="just">
              <a:lnSpc>
                <a:spcPct val="110000"/>
              </a:lnSpc>
              <a:buFontTx/>
              <a:buChar char="-"/>
            </a:pPr>
            <a:r>
              <a:rPr lang="en-GB" sz="2400" dirty="0"/>
              <a:t>For example, hazardous substances can sometimes be replaced with materials which do the same job but present no risk to health. Mechanical devices such as hoists and lifts can be used to avoid manual handling of difficult or heavy loads. </a:t>
            </a:r>
          </a:p>
          <a:p>
            <a:pPr algn="just">
              <a:lnSpc>
                <a:spcPct val="110000"/>
              </a:lnSpc>
            </a:pPr>
            <a:r>
              <a:rPr lang="en-GB" sz="2400" dirty="0"/>
              <a:t>The main objection to hazard elimination is usually the cost, since it may involve a radical change in the way that the work activity is carried out.</a:t>
            </a:r>
          </a:p>
        </p:txBody>
      </p:sp>
    </p:spTree>
    <p:extLst>
      <p:ext uri="{BB962C8B-B14F-4D97-AF65-F5344CB8AC3E}">
        <p14:creationId xmlns:p14="http://schemas.microsoft.com/office/powerpoint/2010/main" val="122409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86BCB-BEC0-427F-8347-DA54D1169615}"/>
              </a:ext>
            </a:extLst>
          </p:cNvPr>
          <p:cNvSpPr>
            <a:spLocks noGrp="1"/>
          </p:cNvSpPr>
          <p:nvPr>
            <p:ph type="title"/>
          </p:nvPr>
        </p:nvSpPr>
        <p:spPr>
          <a:xfrm>
            <a:off x="628650" y="169494"/>
            <a:ext cx="7886700" cy="577409"/>
          </a:xfrm>
        </p:spPr>
        <p:txBody>
          <a:bodyPr>
            <a:normAutofit/>
          </a:bodyPr>
          <a:lstStyle/>
          <a:p>
            <a:pPr algn="ctr"/>
            <a:r>
              <a:rPr lang="en-GB" sz="2800" b="1" dirty="0">
                <a:solidFill>
                  <a:srgbClr val="FF0000"/>
                </a:solidFill>
                <a:latin typeface="Comic Sans MS" panose="030F0702030302020204" pitchFamily="66" charset="0"/>
              </a:rPr>
              <a:t>Changing Work Methods</a:t>
            </a:r>
          </a:p>
        </p:txBody>
      </p:sp>
      <p:sp>
        <p:nvSpPr>
          <p:cNvPr id="3" name="Content Placeholder 2">
            <a:extLst>
              <a:ext uri="{FF2B5EF4-FFF2-40B4-BE49-F238E27FC236}">
                <a16:creationId xmlns:a16="http://schemas.microsoft.com/office/drawing/2014/main" id="{CFAFDDF5-88C4-4FC0-A80B-CC94D87BD4E4}"/>
              </a:ext>
            </a:extLst>
          </p:cNvPr>
          <p:cNvSpPr>
            <a:spLocks noGrp="1"/>
          </p:cNvSpPr>
          <p:nvPr>
            <p:ph idx="1"/>
          </p:nvPr>
        </p:nvSpPr>
        <p:spPr>
          <a:xfrm>
            <a:off x="0" y="1342104"/>
            <a:ext cx="9144000" cy="5515896"/>
          </a:xfrm>
        </p:spPr>
        <p:txBody>
          <a:bodyPr>
            <a:noAutofit/>
          </a:bodyPr>
          <a:lstStyle/>
          <a:p>
            <a:pPr algn="just">
              <a:lnSpc>
                <a:spcPts val="3000"/>
              </a:lnSpc>
            </a:pPr>
            <a:r>
              <a:rPr lang="en-GB" sz="2400" dirty="0"/>
              <a:t>A new method might minimise or suppress the generation of the agents of concern; for example, </a:t>
            </a:r>
          </a:p>
          <a:p>
            <a:pPr marL="633413" algn="just">
              <a:lnSpc>
                <a:spcPts val="3000"/>
              </a:lnSpc>
              <a:buFontTx/>
              <a:buChar char="-"/>
            </a:pPr>
            <a:r>
              <a:rPr lang="en-GB" sz="2400" dirty="0"/>
              <a:t>where harmful emissions of solvents are being generated, brush painting rather than spraying will considerably reduce the level of airborne contaminant. </a:t>
            </a:r>
          </a:p>
          <a:p>
            <a:pPr marL="633413" algn="just">
              <a:lnSpc>
                <a:spcPts val="3000"/>
              </a:lnSpc>
              <a:buFontTx/>
              <a:buChar char="-"/>
            </a:pPr>
            <a:r>
              <a:rPr lang="en-GB" sz="2400" dirty="0"/>
              <a:t>Similarly, the use of pressing techniques rather than panel beating will minimise noise generation. </a:t>
            </a:r>
          </a:p>
          <a:p>
            <a:pPr marL="404813" indent="0" algn="just">
              <a:lnSpc>
                <a:spcPts val="3000"/>
              </a:lnSpc>
              <a:buNone/>
            </a:pPr>
            <a:endParaRPr lang="en-GB" sz="2400" dirty="0"/>
          </a:p>
          <a:p>
            <a:pPr algn="just">
              <a:lnSpc>
                <a:spcPts val="3000"/>
              </a:lnSpc>
            </a:pPr>
            <a:r>
              <a:rPr lang="en-GB" sz="2400" dirty="0"/>
              <a:t>Health hazards arising from the way people work, such as keyboard use and manual handling, can often be controlled satisfactorily by redesign of the work method.</a:t>
            </a:r>
          </a:p>
        </p:txBody>
      </p:sp>
    </p:spTree>
    <p:extLst>
      <p:ext uri="{BB962C8B-B14F-4D97-AF65-F5344CB8AC3E}">
        <p14:creationId xmlns:p14="http://schemas.microsoft.com/office/powerpoint/2010/main" val="662575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ts val="4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ts val="4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516</TotalTime>
  <Words>966</Words>
  <Application>Microsoft Macintosh PowerPoint</Application>
  <PresentationFormat>On-screen Show (4:3)</PresentationFormat>
  <Paragraphs>63</Paragraphs>
  <Slides>12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Comic Sans MS</vt:lpstr>
      <vt:lpstr>Courier New</vt:lpstr>
      <vt:lpstr>Helvetica</vt:lpstr>
      <vt:lpstr>Times New Roman</vt:lpstr>
      <vt:lpstr>Verdana</vt:lpstr>
      <vt:lpstr>Office Theme</vt:lpstr>
      <vt:lpstr>3_Default Design</vt:lpstr>
      <vt:lpstr>Principles of Control in Health and Safety</vt:lpstr>
      <vt:lpstr>PowerPoint Presentation</vt:lpstr>
      <vt:lpstr>PowerPoint Presentation</vt:lpstr>
      <vt:lpstr>GENERAL PRINCIPLES OF PREVENTION</vt:lpstr>
      <vt:lpstr>PowerPoint Presentation</vt:lpstr>
      <vt:lpstr>PowerPoint Presentation</vt:lpstr>
      <vt:lpstr>PowerPoint Presentation</vt:lpstr>
      <vt:lpstr>Elimination/Substitution</vt:lpstr>
      <vt:lpstr>Changing Work Methods</vt:lpstr>
      <vt:lpstr>Changing Work Patterns </vt:lpstr>
      <vt:lpstr>Isolation/Segregation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Sidra</cp:lastModifiedBy>
  <cp:revision>118</cp:revision>
  <dcterms:created xsi:type="dcterms:W3CDTF">2020-10-22T17:40:48Z</dcterms:created>
  <dcterms:modified xsi:type="dcterms:W3CDTF">2024-05-22T18:09:25Z</dcterms:modified>
</cp:coreProperties>
</file>