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6"/>
  </p:notesMasterIdLst>
  <p:sldIdLst>
    <p:sldId id="257" r:id="rId2"/>
    <p:sldId id="259" r:id="rId3"/>
    <p:sldId id="262" r:id="rId4"/>
    <p:sldId id="311" r:id="rId5"/>
    <p:sldId id="312" r:id="rId6"/>
    <p:sldId id="324" r:id="rId7"/>
    <p:sldId id="313" r:id="rId8"/>
    <p:sldId id="322" r:id="rId9"/>
    <p:sldId id="321" r:id="rId10"/>
    <p:sldId id="325" r:id="rId11"/>
    <p:sldId id="327" r:id="rId12"/>
    <p:sldId id="264" r:id="rId13"/>
    <p:sldId id="266" r:id="rId14"/>
    <p:sldId id="314" r:id="rId15"/>
    <p:sldId id="326" r:id="rId16"/>
    <p:sldId id="267" r:id="rId17"/>
    <p:sldId id="268" r:id="rId18"/>
    <p:sldId id="316" r:id="rId19"/>
    <p:sldId id="317" r:id="rId20"/>
    <p:sldId id="318" r:id="rId21"/>
    <p:sldId id="278" r:id="rId22"/>
    <p:sldId id="279" r:id="rId23"/>
    <p:sldId id="283" r:id="rId24"/>
    <p:sldId id="284" r:id="rId25"/>
    <p:sldId id="298" r:id="rId26"/>
    <p:sldId id="299" r:id="rId27"/>
    <p:sldId id="301" r:id="rId28"/>
    <p:sldId id="302" r:id="rId29"/>
    <p:sldId id="303" r:id="rId30"/>
    <p:sldId id="304" r:id="rId31"/>
    <p:sldId id="305" r:id="rId32"/>
    <p:sldId id="306" r:id="rId33"/>
    <p:sldId id="307" r:id="rId34"/>
    <p:sldId id="308"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EC10A93D-60AF-467C-B002-F7103262EFCB}">
      <dgm:prSet phldrT="[نص]" custT="1"/>
      <dgm:spPr/>
      <dgm:t>
        <a:bodyPr/>
        <a:lstStyle/>
        <a:p>
          <a:pPr rtl="1"/>
          <a:r>
            <a:rPr lang="ar-SA" sz="6000" b="1" dirty="0" smtClean="0">
              <a:solidFill>
                <a:srgbClr val="FF0000"/>
              </a:solidFill>
              <a:latin typeface="Traditional Arabic" pitchFamily="18" charset="-78"/>
              <a:cs typeface="Traditional Arabic" pitchFamily="18" charset="-78"/>
            </a:rPr>
            <a:t>ال</a:t>
          </a:r>
          <a:r>
            <a:rPr lang="ar-IQ" sz="6000" b="1" dirty="0" smtClean="0">
              <a:solidFill>
                <a:srgbClr val="FF0000"/>
              </a:solidFill>
              <a:latin typeface="Traditional Arabic" pitchFamily="18" charset="-78"/>
              <a:cs typeface="Traditional Arabic" pitchFamily="18" charset="-78"/>
            </a:rPr>
            <a:t>فرض . الواجب </a:t>
          </a:r>
          <a:endParaRPr lang="ar-SA" sz="6000" b="1" dirty="0">
            <a:solidFill>
              <a:srgbClr val="FF0000"/>
            </a:solidFill>
            <a:latin typeface="Traditional Arabic" pitchFamily="18" charset="-78"/>
            <a:cs typeface="Traditional Arabic" pitchFamily="18" charset="-78"/>
          </a:endParaRPr>
        </a:p>
      </dgm:t>
    </dgm:pt>
    <dgm:pt modelId="{4CB47DBA-C361-4521-8F42-F59F56863F7B}" type="parTrans" cxnId="{0F49F22B-ACDF-47CD-A745-E8F32024C706}">
      <dgm:prSet/>
      <dgm:spPr/>
      <dgm:t>
        <a:bodyPr/>
        <a:lstStyle/>
        <a:p>
          <a:pPr rtl="1"/>
          <a:endParaRPr lang="ar-SA"/>
        </a:p>
      </dgm:t>
    </dgm:pt>
    <dgm:pt modelId="{4B42D2B7-7F85-4826-A6CA-6D344BD20DB7}" type="sibTrans" cxnId="{0F49F22B-ACDF-47CD-A745-E8F32024C706}">
      <dgm:prSet/>
      <dgm:spPr/>
      <dgm:t>
        <a:bodyPr/>
        <a:lstStyle/>
        <a:p>
          <a:pPr rtl="1"/>
          <a:endParaRPr lang="ar-SA"/>
        </a:p>
      </dgm:t>
    </dgm:pt>
    <dgm:pt modelId="{7A714665-A957-4883-B7C2-CD931449A5A5}">
      <dgm:prSet phldrT="[نص]" custT="1"/>
      <dgm:spPr/>
      <dgm:t>
        <a:bodyPr/>
        <a:lstStyle/>
        <a:p>
          <a:pPr rtl="1"/>
          <a:r>
            <a:rPr lang="ar-IQ" sz="24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د. فارس علي</a:t>
          </a:r>
          <a:endParaRPr lang="ar-SA" sz="24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3AACD581-DFA0-4EC1-A51E-76A8A426F24A}">
      <dgm:prSet phldrT="[نص]" custT="1"/>
      <dgm:spPr/>
      <dgm:t>
        <a:bodyPr/>
        <a:lstStyle/>
        <a:p>
          <a:pPr rtl="1"/>
          <a:r>
            <a:rPr lang="ar-IQ" sz="2400" b="1" dirty="0" smtClean="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rPr>
            <a:t>قسم الدراسات</a:t>
          </a:r>
          <a:endParaRPr lang="ar-SA" sz="2400" b="1" dirty="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4D41613C-BA19-42CE-B981-BE9FBD5FF2BB}" type="parTrans" cxnId="{F6F3B413-6798-44F2-AEB9-021C0E4EF557}">
      <dgm:prSet/>
      <dgm:spPr/>
      <dgm:t>
        <a:bodyPr/>
        <a:lstStyle/>
        <a:p>
          <a:pPr rtl="1"/>
          <a:endParaRPr lang="ar-SA"/>
        </a:p>
      </dgm:t>
    </dgm:pt>
    <dgm:pt modelId="{3D2F6B47-FCA2-4417-B527-BC9EAEABFAC4}" type="sibTrans" cxnId="{F6F3B413-6798-44F2-AEB9-021C0E4EF557}">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EA9A6E13-ECBB-4F27-814C-703D7717D04E}" type="pres">
      <dgm:prSet presAssocID="{EC10A93D-60AF-467C-B002-F7103262EFCB}" presName="circ1" presStyleLbl="vennNode1" presStyleIdx="0" presStyleCnt="3" custScaleX="187500"/>
      <dgm:spPr/>
      <dgm:t>
        <a:bodyPr/>
        <a:lstStyle/>
        <a:p>
          <a:pPr rtl="1"/>
          <a:endParaRPr lang="ar-SA"/>
        </a:p>
      </dgm:t>
    </dgm:pt>
    <dgm:pt modelId="{EE5AA3F0-2474-4632-BACB-EE3ED35DF42B}" type="pres">
      <dgm:prSet presAssocID="{EC10A93D-60AF-467C-B002-F7103262EFCB}" presName="circ1Tx" presStyleLbl="revTx" presStyleIdx="0" presStyleCnt="0">
        <dgm:presLayoutVars>
          <dgm:chMax val="0"/>
          <dgm:chPref val="0"/>
          <dgm:bulletEnabled val="1"/>
        </dgm:presLayoutVars>
      </dgm:prSet>
      <dgm:spPr/>
      <dgm:t>
        <a:bodyPr/>
        <a:lstStyle/>
        <a:p>
          <a:pPr rtl="1"/>
          <a:endParaRPr lang="ar-SA"/>
        </a:p>
      </dgm:t>
    </dgm:pt>
    <dgm:pt modelId="{B601DE5B-CD7E-4ECC-AB1D-7BC7F0FC8FDC}" type="pres">
      <dgm:prSet presAssocID="{7A714665-A957-4883-B7C2-CD931449A5A5}" presName="circ2" presStyleLbl="vennNode1" presStyleIdx="1" presStyleCnt="3" custScaleX="106184" custScaleY="68586"/>
      <dgm:spPr/>
      <dgm:t>
        <a:bodyPr/>
        <a:lstStyle/>
        <a:p>
          <a:pPr rtl="1"/>
          <a:endParaRPr lang="ar-SA"/>
        </a:p>
      </dgm:t>
    </dgm:pt>
    <dgm:pt modelId="{151DE554-A38B-4446-9C92-8A497A3B7849}" type="pres">
      <dgm:prSet presAssocID="{7A714665-A957-4883-B7C2-CD931449A5A5}" presName="circ2Tx" presStyleLbl="revTx" presStyleIdx="0" presStyleCnt="0">
        <dgm:presLayoutVars>
          <dgm:chMax val="0"/>
          <dgm:chPref val="0"/>
          <dgm:bulletEnabled val="1"/>
        </dgm:presLayoutVars>
      </dgm:prSet>
      <dgm:spPr/>
      <dgm:t>
        <a:bodyPr/>
        <a:lstStyle/>
        <a:p>
          <a:pPr rtl="1"/>
          <a:endParaRPr lang="ar-SA"/>
        </a:p>
      </dgm:t>
    </dgm:pt>
    <dgm:pt modelId="{AFA5E78F-2AAD-436A-8BF0-7A15D0F1C87A}" type="pres">
      <dgm:prSet presAssocID="{3AACD581-DFA0-4EC1-A51E-76A8A426F24A}" presName="circ3" presStyleLbl="vennNode1" presStyleIdx="2" presStyleCnt="3" custScaleX="122944" custScaleY="68586" custLinFactNeighborX="-18602" custLinFactNeighborY="3592"/>
      <dgm:spPr/>
      <dgm:t>
        <a:bodyPr/>
        <a:lstStyle/>
        <a:p>
          <a:pPr rtl="1"/>
          <a:endParaRPr lang="ar-SA"/>
        </a:p>
      </dgm:t>
    </dgm:pt>
    <dgm:pt modelId="{E1879CD4-4544-49D2-835E-43E30033B6F5}" type="pres">
      <dgm:prSet presAssocID="{3AACD581-DFA0-4EC1-A51E-76A8A426F24A}" presName="circ3Tx" presStyleLbl="revTx" presStyleIdx="0" presStyleCnt="0">
        <dgm:presLayoutVars>
          <dgm:chMax val="0"/>
          <dgm:chPref val="0"/>
          <dgm:bulletEnabled val="1"/>
        </dgm:presLayoutVars>
      </dgm:prSet>
      <dgm:spPr/>
      <dgm:t>
        <a:bodyPr/>
        <a:lstStyle/>
        <a:p>
          <a:pPr rtl="1"/>
          <a:endParaRPr lang="ar-SA"/>
        </a:p>
      </dgm:t>
    </dgm:pt>
  </dgm:ptLst>
  <dgm:cxnLst>
    <dgm:cxn modelId="{295584A6-1AF0-44DD-A72F-F195319B72D0}" type="presOf" srcId="{EC10A93D-60AF-467C-B002-F7103262EFCB}" destId="{EA9A6E13-ECBB-4F27-814C-703D7717D04E}" srcOrd="0" destOrd="0" presId="urn:microsoft.com/office/officeart/2005/8/layout/venn1"/>
    <dgm:cxn modelId="{8AB31DC1-A19E-4884-BA1F-9CF779A4DB3D}" type="presOf" srcId="{7A714665-A957-4883-B7C2-CD931449A5A5}" destId="{B601DE5B-CD7E-4ECC-AB1D-7BC7F0FC8FDC}" srcOrd="0" destOrd="0" presId="urn:microsoft.com/office/officeart/2005/8/layout/venn1"/>
    <dgm:cxn modelId="{4DBF8275-05B9-4FB6-9597-B7D5D4AD4B65}" type="presOf" srcId="{3AACD581-DFA0-4EC1-A51E-76A8A426F24A}" destId="{E1879CD4-4544-49D2-835E-43E30033B6F5}" srcOrd="1" destOrd="0" presId="urn:microsoft.com/office/officeart/2005/8/layout/venn1"/>
    <dgm:cxn modelId="{4519FD6A-789D-4AC0-B70D-46E6E8240EE8}" type="presOf" srcId="{3AACD581-DFA0-4EC1-A51E-76A8A426F24A}" destId="{AFA5E78F-2AAD-436A-8BF0-7A15D0F1C87A}" srcOrd="0" destOrd="0" presId="urn:microsoft.com/office/officeart/2005/8/layout/venn1"/>
    <dgm:cxn modelId="{89E077E8-E9DD-448A-9743-346C63DE837F}" type="presOf" srcId="{7A714665-A957-4883-B7C2-CD931449A5A5}" destId="{151DE554-A38B-4446-9C92-8A497A3B7849}" srcOrd="1" destOrd="0" presId="urn:microsoft.com/office/officeart/2005/8/layout/venn1"/>
    <dgm:cxn modelId="{54E89AF4-471C-45A5-B76F-97EB66C4BC9C}" type="presOf" srcId="{EC10A93D-60AF-467C-B002-F7103262EFCB}" destId="{EE5AA3F0-2474-4632-BACB-EE3ED35DF42B}" srcOrd="1" destOrd="0" presId="urn:microsoft.com/office/officeart/2005/8/layout/venn1"/>
    <dgm:cxn modelId="{14B7CAF1-BEA3-4ED5-843B-1799846676C4}" srcId="{83A81AD3-1F86-46AF-A86F-B916518D8DCA}" destId="{7A714665-A957-4883-B7C2-CD931449A5A5}" srcOrd="1" destOrd="0" parTransId="{B0417128-AD32-4D9C-97F1-3E69889572D2}" sibTransId="{447B9787-01A6-43A9-9047-72A7885265A4}"/>
    <dgm:cxn modelId="{A90D70AF-9524-4150-BF39-1D6816E26E20}" type="presOf" srcId="{83A81AD3-1F86-46AF-A86F-B916518D8DCA}" destId="{63F7D56B-43A0-4E1F-8CA7-5151C635C7EC}" srcOrd="0" destOrd="0" presId="urn:microsoft.com/office/officeart/2005/8/layout/venn1"/>
    <dgm:cxn modelId="{0F49F22B-ACDF-47CD-A745-E8F32024C706}" srcId="{83A81AD3-1F86-46AF-A86F-B916518D8DCA}" destId="{EC10A93D-60AF-467C-B002-F7103262EFCB}" srcOrd="0" destOrd="0" parTransId="{4CB47DBA-C361-4521-8F42-F59F56863F7B}" sibTransId="{4B42D2B7-7F85-4826-A6CA-6D344BD20DB7}"/>
    <dgm:cxn modelId="{F6F3B413-6798-44F2-AEB9-021C0E4EF557}" srcId="{83A81AD3-1F86-46AF-A86F-B916518D8DCA}" destId="{3AACD581-DFA0-4EC1-A51E-76A8A426F24A}" srcOrd="2" destOrd="0" parTransId="{4D41613C-BA19-42CE-B981-BE9FBD5FF2BB}" sibTransId="{3D2F6B47-FCA2-4417-B527-BC9EAEABFAC4}"/>
    <dgm:cxn modelId="{AAAAFC74-1E2F-4925-84B7-2773AB3FD0A5}" type="presParOf" srcId="{63F7D56B-43A0-4E1F-8CA7-5151C635C7EC}" destId="{EA9A6E13-ECBB-4F27-814C-703D7717D04E}" srcOrd="0" destOrd="0" presId="urn:microsoft.com/office/officeart/2005/8/layout/venn1"/>
    <dgm:cxn modelId="{69BC6434-A41E-4FD8-9687-8D7C3C73AFF2}" type="presParOf" srcId="{63F7D56B-43A0-4E1F-8CA7-5151C635C7EC}" destId="{EE5AA3F0-2474-4632-BACB-EE3ED35DF42B}" srcOrd="1" destOrd="0" presId="urn:microsoft.com/office/officeart/2005/8/layout/venn1"/>
    <dgm:cxn modelId="{C7938409-7C77-4473-9612-B0A7BF90D7AC}" type="presParOf" srcId="{63F7D56B-43A0-4E1F-8CA7-5151C635C7EC}" destId="{B601DE5B-CD7E-4ECC-AB1D-7BC7F0FC8FDC}" srcOrd="2" destOrd="0" presId="urn:microsoft.com/office/officeart/2005/8/layout/venn1"/>
    <dgm:cxn modelId="{658A7CB2-4F52-4479-AE1F-64CEE0331147}" type="presParOf" srcId="{63F7D56B-43A0-4E1F-8CA7-5151C635C7EC}" destId="{151DE554-A38B-4446-9C92-8A497A3B7849}" srcOrd="3" destOrd="0" presId="urn:microsoft.com/office/officeart/2005/8/layout/venn1"/>
    <dgm:cxn modelId="{D1A5D06F-EE9F-4E8A-A3A1-B035091AD9E4}" type="presParOf" srcId="{63F7D56B-43A0-4E1F-8CA7-5151C635C7EC}" destId="{AFA5E78F-2AAD-436A-8BF0-7A15D0F1C87A}" srcOrd="4" destOrd="0" presId="urn:microsoft.com/office/officeart/2005/8/layout/venn1"/>
    <dgm:cxn modelId="{2EE7B673-D0EE-4312-9A92-F125ECA43A92}" type="presParOf" srcId="{63F7D56B-43A0-4E1F-8CA7-5151C635C7EC}" destId="{E1879CD4-4544-49D2-835E-43E30033B6F5}"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dgm:t>
        <a:bodyPr/>
        <a:lstStyle/>
        <a:p>
          <a:pPr rtl="1"/>
          <a:r>
            <a:rPr lang="ar-SA" sz="36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أقسام الحكم التكليفي</a:t>
          </a:r>
        </a:p>
        <a:p>
          <a:pPr rtl="1"/>
          <a:r>
            <a:rPr lang="ar-SA" sz="3600" b="1" dirty="0" err="1"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ومتعلقاته</a:t>
          </a:r>
          <a:endParaRPr lang="ar-SA" sz="36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237500"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8351C598-23D9-4B5E-BB3E-FBAC763E821E}" type="presOf" srcId="{83A81AD3-1F86-46AF-A86F-B916518D8DCA}" destId="{63F7D56B-43A0-4E1F-8CA7-5151C635C7EC}" srcOrd="0" destOrd="0" presId="urn:microsoft.com/office/officeart/2005/8/layout/venn1"/>
    <dgm:cxn modelId="{FC6BDF26-905F-4375-8907-00242736DC44}" type="presOf" srcId="{7A714665-A957-4883-B7C2-CD931449A5A5}" destId="{BC4B82CF-A181-4A8D-AA0B-67A3BA935B99}" srcOrd="0" destOrd="0" presId="urn:microsoft.com/office/officeart/2005/8/layout/venn1"/>
    <dgm:cxn modelId="{9B68842A-E5ED-46F2-8753-1557591D2232}"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dgm:t>
        <a:bodyPr/>
        <a:lstStyle/>
        <a:p>
          <a:pPr rtl="1"/>
          <a:r>
            <a:rPr lang="ar-KW" sz="2800" b="1" dirty="0" smtClean="0">
              <a:latin typeface="Traditional Arabic" pitchFamily="18" charset="-78"/>
              <a:cs typeface="Traditional Arabic" pitchFamily="18" charset="-78"/>
            </a:rPr>
            <a:t> الأداء: </a:t>
          </a:r>
          <a:r>
            <a:rPr lang="ar-KW" sz="2800" dirty="0" smtClean="0">
              <a:latin typeface="Traditional Arabic" pitchFamily="18" charset="-78"/>
              <a:cs typeface="Traditional Arabic" pitchFamily="18" charset="-78"/>
            </a:rPr>
            <a:t>وهو فعل العبادة في وقتها المحدد لها من قبل الشرع، وذلك كصيام رمضان في شهر رمضان، وكصلاة الظهر في وقتها المحدد شرعاً.</a:t>
          </a:r>
          <a:endParaRPr lang="ar-IQ" sz="2800" dirty="0" smtClean="0">
            <a:latin typeface="Traditional Arabic" pitchFamily="18" charset="-78"/>
            <a:cs typeface="Traditional Arabic" pitchFamily="18" charset="-78"/>
          </a:endParaRPr>
        </a:p>
        <a:p>
          <a:pPr rtl="1"/>
          <a:r>
            <a:rPr lang="ar-KW" sz="2800" dirty="0" smtClean="0">
              <a:latin typeface="Traditional Arabic" pitchFamily="18" charset="-78"/>
              <a:cs typeface="Traditional Arabic" pitchFamily="18" charset="-78"/>
            </a:rPr>
            <a:t> </a:t>
          </a:r>
          <a:r>
            <a:rPr lang="ar-KW" sz="2800" b="1" dirty="0" smtClean="0">
              <a:latin typeface="Traditional Arabic" pitchFamily="18" charset="-78"/>
              <a:cs typeface="Traditional Arabic" pitchFamily="18" charset="-78"/>
            </a:rPr>
            <a:t>- القضاء: </a:t>
          </a:r>
          <a:r>
            <a:rPr lang="ar-KW" sz="2800" dirty="0" smtClean="0">
              <a:latin typeface="Traditional Arabic" pitchFamily="18" charset="-78"/>
              <a:cs typeface="Traditional Arabic" pitchFamily="18" charset="-78"/>
            </a:rPr>
            <a:t>وهو فعل العبادة التي وجبت خارج وقتها المحدد لها من قبل الشرع، وذلك كمن صام رمضان في غير رمضان بعد فواته، أو صلى الظهر في غير وقتها المحدد شرعاً بعد فواته. </a:t>
          </a:r>
          <a:endParaRPr lang="en-US" sz="2800" dirty="0" smtClean="0">
            <a:latin typeface="Traditional Arabic" pitchFamily="18" charset="-78"/>
            <a:cs typeface="Traditional Arabic" pitchFamily="18" charset="-78"/>
          </a:endParaRPr>
        </a:p>
        <a:p>
          <a:pPr rtl="1"/>
          <a:r>
            <a:rPr lang="ar-KW" sz="2800" dirty="0" smtClean="0">
              <a:latin typeface="Traditional Arabic" pitchFamily="18" charset="-78"/>
              <a:cs typeface="Traditional Arabic" pitchFamily="18" charset="-78"/>
            </a:rPr>
            <a:t>والقضاء واجب، سواء فاتت العبادة بعذر، أو بغير عذر، والفرق بينهما: أن فوتها بغير عذر موجب للإثم، وفوتها بعذر غير موجب للإثم. </a:t>
          </a:r>
          <a:endParaRPr lang="en-US" sz="2800" dirty="0" smtClean="0">
            <a:latin typeface="Traditional Arabic" pitchFamily="18" charset="-78"/>
            <a:cs typeface="Traditional Arabic" pitchFamily="18" charset="-78"/>
          </a:endParaRPr>
        </a:p>
        <a:p>
          <a:pPr rtl="1"/>
          <a:r>
            <a:rPr lang="ar-KW" sz="2800" dirty="0" smtClean="0">
              <a:latin typeface="Traditional Arabic" pitchFamily="18" charset="-78"/>
              <a:cs typeface="Traditional Arabic" pitchFamily="18" charset="-78"/>
            </a:rPr>
            <a:t>قال تعالى: </a:t>
          </a:r>
          <a:r>
            <a:rPr lang="en-US" sz="2800" dirty="0" smtClean="0">
              <a:latin typeface="Traditional Arabic" pitchFamily="18" charset="-78"/>
              <a:cs typeface="Traditional Arabic" pitchFamily="18" charset="-78"/>
              <a:sym typeface="AGA Arabesque"/>
            </a:rPr>
            <a:t></a:t>
          </a:r>
          <a:r>
            <a:rPr lang="ar-KW" sz="2800" dirty="0" smtClean="0">
              <a:latin typeface="Traditional Arabic" pitchFamily="18" charset="-78"/>
              <a:cs typeface="Traditional Arabic" pitchFamily="18" charset="-78"/>
            </a:rPr>
            <a:t>ِ فَمَن شَهِدَ مِنكُمُ الشَّهْرَ فَلْيَصُمْهُ وَمَن كَانَ مَرِيضاً أَوْ عَلَى سَفَرٍ فَعِدَّةٌ مِّنْ أَيَّامٍ أُخَرَ</a:t>
          </a:r>
          <a:r>
            <a:rPr lang="en-US" sz="2800" dirty="0" smtClean="0">
              <a:latin typeface="Traditional Arabic" pitchFamily="18" charset="-78"/>
              <a:cs typeface="Traditional Arabic" pitchFamily="18" charset="-78"/>
              <a:sym typeface="AGA Arabesque"/>
            </a:rPr>
            <a:t></a:t>
          </a:r>
          <a:r>
            <a:rPr lang="en-US" sz="2800" dirty="0" smtClean="0">
              <a:latin typeface="Traditional Arabic" pitchFamily="18" charset="-78"/>
              <a:cs typeface="Traditional Arabic" pitchFamily="18" charset="-78"/>
            </a:rPr>
            <a:t> </a:t>
          </a:r>
          <a:endParaRPr lang="ar-SA" sz="2800" b="1" dirty="0">
            <a:solidFill>
              <a:srgbClr val="000066"/>
            </a:solidFill>
            <a:latin typeface="Traditional Arabic" pitchFamily="18" charset="-78"/>
            <a:ea typeface="Arial Unicode MS" panose="020B0604020202020204" pitchFamily="34" charset="-128"/>
            <a:cs typeface="Traditional Arabic" pitchFamily="18" charset="-7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177600"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ACC4351E-E534-4CC6-AB73-E00825A3946B}" type="presOf" srcId="{83A81AD3-1F86-46AF-A86F-B916518D8DCA}" destId="{63F7D56B-43A0-4E1F-8CA7-5151C635C7EC}" srcOrd="0" destOrd="0" presId="urn:microsoft.com/office/officeart/2005/8/layout/venn1"/>
    <dgm:cxn modelId="{864605C3-4531-40C1-BC75-7561F0945DA3}" type="presOf" srcId="{7A714665-A957-4883-B7C2-CD931449A5A5}" destId="{BC4B82CF-A181-4A8D-AA0B-67A3BA935B99}" srcOrd="0" destOrd="0" presId="urn:microsoft.com/office/officeart/2005/8/layout/venn1"/>
    <dgm:cxn modelId="{25EEBA7D-03D8-4691-BD09-E4F2ADB0F6D0}"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dgm:t>
        <a:bodyPr/>
        <a:lstStyle/>
        <a:p>
          <a:pPr algn="r" rtl="1"/>
          <a:r>
            <a:rPr lang="ar-SA" sz="32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الصيغ التي تعرف بها الأحكام الشرعية</a:t>
          </a:r>
          <a:endParaRPr lang="ar-SA" sz="32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307042"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403CC92C-028F-49A4-8C87-F0633CD1AA2B}" type="presOf" srcId="{83A81AD3-1F86-46AF-A86F-B916518D8DCA}" destId="{63F7D56B-43A0-4E1F-8CA7-5151C635C7EC}" srcOrd="0" destOrd="0" presId="urn:microsoft.com/office/officeart/2005/8/layout/venn1"/>
    <dgm:cxn modelId="{F78983F8-2200-4BA7-B279-A879B13141C7}" type="presOf" srcId="{7A714665-A957-4883-B7C2-CD931449A5A5}" destId="{BC4B82CF-A181-4A8D-AA0B-67A3BA935B99}" srcOrd="0" destOrd="0" presId="urn:microsoft.com/office/officeart/2005/8/layout/venn1"/>
    <dgm:cxn modelId="{9102CA4D-21E4-4CC2-B429-540EEF8332CF}"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a:ln>
          <a:solidFill>
            <a:srgbClr val="003300"/>
          </a:solidFill>
        </a:ln>
      </dgm:spPr>
      <dgm:t>
        <a:bodyPr/>
        <a:lstStyle/>
        <a:p>
          <a:pPr algn="r" rtl="1"/>
          <a:r>
            <a:rPr lang="ar-SA" sz="32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الصيغ التي يعرف بها المكروه</a:t>
          </a:r>
          <a:endParaRPr lang="ar-SA" sz="32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243303"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FE6F920E-9AA7-44DD-9EBB-D6D6AA053EF1}" type="presOf" srcId="{7A714665-A957-4883-B7C2-CD931449A5A5}" destId="{BC4B82CF-A181-4A8D-AA0B-67A3BA935B99}" srcOrd="0" destOrd="0" presId="urn:microsoft.com/office/officeart/2005/8/layout/venn1"/>
    <dgm:cxn modelId="{54C13A39-A4BF-4D86-ACAF-3B574A931D49}" type="presOf" srcId="{83A81AD3-1F86-46AF-A86F-B916518D8DCA}" destId="{63F7D56B-43A0-4E1F-8CA7-5151C635C7EC}" srcOrd="0" destOrd="0" presId="urn:microsoft.com/office/officeart/2005/8/layout/venn1"/>
    <dgm:cxn modelId="{EE834AC3-1719-4929-B5B5-7711D37F84FC}"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A81AD3-1F86-46AF-A86F-B916518D8DCA}" type="doc">
      <dgm:prSet loTypeId="urn:microsoft.com/office/officeart/2005/8/layout/venn1" loCatId="relationship" qsTypeId="urn:microsoft.com/office/officeart/2005/8/quickstyle/simple1" qsCatId="simple" csTypeId="urn:microsoft.com/office/officeart/2005/8/colors/accent1_2" csCatId="accent1" phldr="1"/>
      <dgm:spPr/>
    </dgm:pt>
    <dgm:pt modelId="{7A714665-A957-4883-B7C2-CD931449A5A5}">
      <dgm:prSet phldrT="[نص]" custT="1"/>
      <dgm:spPr>
        <a:ln>
          <a:solidFill>
            <a:srgbClr val="C00000"/>
          </a:solidFill>
        </a:ln>
      </dgm:spPr>
      <dgm:t>
        <a:bodyPr/>
        <a:lstStyle/>
        <a:p>
          <a:pPr algn="r" rtl="1"/>
          <a:r>
            <a:rPr lang="ar-SA" sz="3200" b="1"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الصيغ التي يعرف بها الإباحة</a:t>
          </a:r>
          <a:endParaRPr lang="ar-SA" sz="3200" b="1"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gm:t>
    </dgm:pt>
    <dgm:pt modelId="{B0417128-AD32-4D9C-97F1-3E69889572D2}" type="parTrans" cxnId="{14B7CAF1-BEA3-4ED5-843B-1799846676C4}">
      <dgm:prSet/>
      <dgm:spPr/>
      <dgm:t>
        <a:bodyPr/>
        <a:lstStyle/>
        <a:p>
          <a:pPr rtl="1"/>
          <a:endParaRPr lang="ar-SA"/>
        </a:p>
      </dgm:t>
    </dgm:pt>
    <dgm:pt modelId="{447B9787-01A6-43A9-9047-72A7885265A4}" type="sibTrans" cxnId="{14B7CAF1-BEA3-4ED5-843B-1799846676C4}">
      <dgm:prSet/>
      <dgm:spPr/>
      <dgm:t>
        <a:bodyPr/>
        <a:lstStyle/>
        <a:p>
          <a:pPr rtl="1"/>
          <a:endParaRPr lang="ar-SA"/>
        </a:p>
      </dgm:t>
    </dgm:pt>
    <dgm:pt modelId="{63F7D56B-43A0-4E1F-8CA7-5151C635C7EC}" type="pres">
      <dgm:prSet presAssocID="{83A81AD3-1F86-46AF-A86F-B916518D8DCA}" presName="compositeShape" presStyleCnt="0">
        <dgm:presLayoutVars>
          <dgm:chMax val="7"/>
          <dgm:dir/>
          <dgm:resizeHandles val="exact"/>
        </dgm:presLayoutVars>
      </dgm:prSet>
      <dgm:spPr/>
    </dgm:pt>
    <dgm:pt modelId="{BC4B82CF-A181-4A8D-AA0B-67A3BA935B99}" type="pres">
      <dgm:prSet presAssocID="{7A714665-A957-4883-B7C2-CD931449A5A5}" presName="circ1TxSh" presStyleLbl="vennNode1" presStyleIdx="0" presStyleCnt="1" custScaleX="243303" custLinFactNeighborX="-2679" custLinFactNeighborY="8571"/>
      <dgm:spPr/>
      <dgm:t>
        <a:bodyPr/>
        <a:lstStyle/>
        <a:p>
          <a:pPr rtl="1"/>
          <a:endParaRPr lang="ar-SA"/>
        </a:p>
      </dgm:t>
    </dgm:pt>
  </dgm:ptLst>
  <dgm:cxnLst>
    <dgm:cxn modelId="{14B7CAF1-BEA3-4ED5-843B-1799846676C4}" srcId="{83A81AD3-1F86-46AF-A86F-B916518D8DCA}" destId="{7A714665-A957-4883-B7C2-CD931449A5A5}" srcOrd="0" destOrd="0" parTransId="{B0417128-AD32-4D9C-97F1-3E69889572D2}" sibTransId="{447B9787-01A6-43A9-9047-72A7885265A4}"/>
    <dgm:cxn modelId="{C4BBAD83-BAE8-4D39-9F25-FEAE755B49F1}" type="presOf" srcId="{7A714665-A957-4883-B7C2-CD931449A5A5}" destId="{BC4B82CF-A181-4A8D-AA0B-67A3BA935B99}" srcOrd="0" destOrd="0" presId="urn:microsoft.com/office/officeart/2005/8/layout/venn1"/>
    <dgm:cxn modelId="{48E2380C-F56B-482D-86ED-6F0CA5DCB16F}" type="presOf" srcId="{83A81AD3-1F86-46AF-A86F-B916518D8DCA}" destId="{63F7D56B-43A0-4E1F-8CA7-5151C635C7EC}" srcOrd="0" destOrd="0" presId="urn:microsoft.com/office/officeart/2005/8/layout/venn1"/>
    <dgm:cxn modelId="{9185EECC-61D5-4EDA-8103-C5F9819ADCF1}" type="presParOf" srcId="{63F7D56B-43A0-4E1F-8CA7-5151C635C7EC}" destId="{BC4B82CF-A181-4A8D-AA0B-67A3BA935B99}"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A6E13-ECBB-4F27-814C-703D7717D04E}">
      <dsp:nvSpPr>
        <dsp:cNvPr id="0" name=""/>
        <dsp:cNvSpPr/>
      </dsp:nvSpPr>
      <dsp:spPr>
        <a:xfrm>
          <a:off x="750333" y="333163"/>
          <a:ext cx="4923862" cy="26260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667000" rtl="1">
            <a:lnSpc>
              <a:spcPct val="90000"/>
            </a:lnSpc>
            <a:spcBef>
              <a:spcPct val="0"/>
            </a:spcBef>
            <a:spcAft>
              <a:spcPct val="35000"/>
            </a:spcAft>
          </a:pPr>
          <a:r>
            <a:rPr lang="ar-SA" sz="6000" b="1" kern="1200" dirty="0" smtClean="0">
              <a:solidFill>
                <a:srgbClr val="FF0000"/>
              </a:solidFill>
              <a:latin typeface="Traditional Arabic" pitchFamily="18" charset="-78"/>
              <a:cs typeface="Traditional Arabic" pitchFamily="18" charset="-78"/>
            </a:rPr>
            <a:t>ال</a:t>
          </a:r>
          <a:r>
            <a:rPr lang="ar-IQ" sz="6000" b="1" kern="1200" dirty="0" smtClean="0">
              <a:solidFill>
                <a:srgbClr val="FF0000"/>
              </a:solidFill>
              <a:latin typeface="Traditional Arabic" pitchFamily="18" charset="-78"/>
              <a:cs typeface="Traditional Arabic" pitchFamily="18" charset="-78"/>
            </a:rPr>
            <a:t>فرض . الواجب </a:t>
          </a:r>
          <a:endParaRPr lang="ar-SA" sz="6000" b="1" kern="1200" dirty="0">
            <a:solidFill>
              <a:srgbClr val="FF0000"/>
            </a:solidFill>
            <a:latin typeface="Traditional Arabic" pitchFamily="18" charset="-78"/>
            <a:cs typeface="Traditional Arabic" pitchFamily="18" charset="-78"/>
          </a:endParaRPr>
        </a:p>
      </dsp:txBody>
      <dsp:txXfrm>
        <a:off x="1406848" y="792724"/>
        <a:ext cx="3610832" cy="1181727"/>
      </dsp:txXfrm>
    </dsp:sp>
    <dsp:sp modelId="{B601DE5B-CD7E-4ECC-AB1D-7BC7F0FC8FDC}">
      <dsp:nvSpPr>
        <dsp:cNvPr id="0" name=""/>
        <dsp:cNvSpPr/>
      </dsp:nvSpPr>
      <dsp:spPr>
        <a:xfrm>
          <a:off x="2765607" y="2386926"/>
          <a:ext cx="2788455" cy="18011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IQ" sz="24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د. فارس علي</a:t>
          </a:r>
          <a:endParaRPr lang="ar-SA" sz="24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3618410" y="2852213"/>
        <a:ext cx="1673073" cy="990610"/>
      </dsp:txXfrm>
    </dsp:sp>
    <dsp:sp modelId="{AFA5E78F-2AAD-436A-8BF0-7A15D0F1C87A}">
      <dsp:nvSpPr>
        <dsp:cNvPr id="0" name=""/>
        <dsp:cNvSpPr/>
      </dsp:nvSpPr>
      <dsp:spPr>
        <a:xfrm>
          <a:off x="161903" y="2481254"/>
          <a:ext cx="3228583" cy="18011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IQ" sz="2400" b="1" kern="1200" dirty="0" smtClean="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rPr>
            <a:t>قسم الدراسات</a:t>
          </a:r>
          <a:endParaRPr lang="ar-SA" sz="2400" b="1" kern="1200" dirty="0">
            <a:solidFill>
              <a:srgbClr val="003300"/>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465928" y="2946541"/>
        <a:ext cx="1937149" cy="990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4762" y="0"/>
          <a:ext cx="6334125" cy="2667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أقسام الحكم التكليفي</a:t>
          </a:r>
        </a:p>
        <a:p>
          <a:pPr lvl="0" algn="ctr" defTabSz="1600200" rtl="1">
            <a:lnSpc>
              <a:spcPct val="90000"/>
            </a:lnSpc>
            <a:spcBef>
              <a:spcPct val="0"/>
            </a:spcBef>
            <a:spcAft>
              <a:spcPct val="35000"/>
            </a:spcAft>
          </a:pPr>
          <a:r>
            <a:rPr lang="ar-SA" sz="3600" b="1" kern="1200" dirty="0" err="1"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ومتعلقاته</a:t>
          </a:r>
          <a:endParaRPr lang="ar-SA" sz="36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922849" y="390573"/>
        <a:ext cx="4478903" cy="1885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782397" y="0"/>
          <a:ext cx="10022994" cy="564357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KW" sz="2800" b="1" kern="1200" dirty="0" smtClean="0">
              <a:latin typeface="Traditional Arabic" pitchFamily="18" charset="-78"/>
              <a:cs typeface="Traditional Arabic" pitchFamily="18" charset="-78"/>
            </a:rPr>
            <a:t> الأداء: </a:t>
          </a:r>
          <a:r>
            <a:rPr lang="ar-KW" sz="2800" kern="1200" dirty="0" smtClean="0">
              <a:latin typeface="Traditional Arabic" pitchFamily="18" charset="-78"/>
              <a:cs typeface="Traditional Arabic" pitchFamily="18" charset="-78"/>
            </a:rPr>
            <a:t>وهو فعل العبادة في وقتها المحدد لها من قبل الشرع، وذلك كصيام رمضان في شهر رمضان، وكصلاة الظهر في وقتها المحدد شرعاً.</a:t>
          </a:r>
          <a:endParaRPr lang="ar-IQ" sz="2800" kern="1200" dirty="0" smtClean="0">
            <a:latin typeface="Traditional Arabic" pitchFamily="18" charset="-78"/>
            <a:cs typeface="Traditional Arabic" pitchFamily="18" charset="-78"/>
          </a:endParaRPr>
        </a:p>
        <a:p>
          <a:pPr lvl="0" algn="ctr" defTabSz="1244600" rtl="1">
            <a:lnSpc>
              <a:spcPct val="90000"/>
            </a:lnSpc>
            <a:spcBef>
              <a:spcPct val="0"/>
            </a:spcBef>
            <a:spcAft>
              <a:spcPct val="35000"/>
            </a:spcAft>
          </a:pPr>
          <a:r>
            <a:rPr lang="ar-KW" sz="2800" kern="1200" dirty="0" smtClean="0">
              <a:latin typeface="Traditional Arabic" pitchFamily="18" charset="-78"/>
              <a:cs typeface="Traditional Arabic" pitchFamily="18" charset="-78"/>
            </a:rPr>
            <a:t> </a:t>
          </a:r>
          <a:r>
            <a:rPr lang="ar-KW" sz="2800" b="1" kern="1200" dirty="0" smtClean="0">
              <a:latin typeface="Traditional Arabic" pitchFamily="18" charset="-78"/>
              <a:cs typeface="Traditional Arabic" pitchFamily="18" charset="-78"/>
            </a:rPr>
            <a:t>- القضاء: </a:t>
          </a:r>
          <a:r>
            <a:rPr lang="ar-KW" sz="2800" kern="1200" dirty="0" smtClean="0">
              <a:latin typeface="Traditional Arabic" pitchFamily="18" charset="-78"/>
              <a:cs typeface="Traditional Arabic" pitchFamily="18" charset="-78"/>
            </a:rPr>
            <a:t>وهو فعل العبادة التي وجبت خارج وقتها المحدد لها من قبل الشرع، وذلك كمن صام رمضان في غير رمضان بعد فواته، أو صلى الظهر في غير وقتها المحدد شرعاً بعد فواته. </a:t>
          </a:r>
          <a:endParaRPr lang="en-US" sz="2800" kern="1200" dirty="0" smtClean="0">
            <a:latin typeface="Traditional Arabic" pitchFamily="18" charset="-78"/>
            <a:cs typeface="Traditional Arabic" pitchFamily="18" charset="-78"/>
          </a:endParaRPr>
        </a:p>
        <a:p>
          <a:pPr lvl="0" algn="ctr" defTabSz="1244600" rtl="1">
            <a:lnSpc>
              <a:spcPct val="90000"/>
            </a:lnSpc>
            <a:spcBef>
              <a:spcPct val="0"/>
            </a:spcBef>
            <a:spcAft>
              <a:spcPct val="35000"/>
            </a:spcAft>
          </a:pPr>
          <a:r>
            <a:rPr lang="ar-KW" sz="2800" kern="1200" dirty="0" smtClean="0">
              <a:latin typeface="Traditional Arabic" pitchFamily="18" charset="-78"/>
              <a:cs typeface="Traditional Arabic" pitchFamily="18" charset="-78"/>
            </a:rPr>
            <a:t>والقضاء واجب، سواء فاتت العبادة بعذر، أو بغير عذر، والفرق بينهما: أن فوتها بغير عذر موجب للإثم، وفوتها بعذر غير موجب للإثم. </a:t>
          </a:r>
          <a:endParaRPr lang="en-US" sz="2800" kern="1200" dirty="0" smtClean="0">
            <a:latin typeface="Traditional Arabic" pitchFamily="18" charset="-78"/>
            <a:cs typeface="Traditional Arabic" pitchFamily="18" charset="-78"/>
          </a:endParaRPr>
        </a:p>
        <a:p>
          <a:pPr lvl="0" algn="ctr" defTabSz="1244600" rtl="1">
            <a:lnSpc>
              <a:spcPct val="90000"/>
            </a:lnSpc>
            <a:spcBef>
              <a:spcPct val="0"/>
            </a:spcBef>
            <a:spcAft>
              <a:spcPct val="35000"/>
            </a:spcAft>
          </a:pPr>
          <a:r>
            <a:rPr lang="ar-KW" sz="2800" kern="1200" dirty="0" smtClean="0">
              <a:latin typeface="Traditional Arabic" pitchFamily="18" charset="-78"/>
              <a:cs typeface="Traditional Arabic" pitchFamily="18" charset="-78"/>
            </a:rPr>
            <a:t>قال تعالى: </a:t>
          </a:r>
          <a:r>
            <a:rPr lang="en-US" sz="2800" kern="1200" dirty="0" smtClean="0">
              <a:latin typeface="Traditional Arabic" pitchFamily="18" charset="-78"/>
              <a:cs typeface="Traditional Arabic" pitchFamily="18" charset="-78"/>
              <a:sym typeface="AGA Arabesque"/>
            </a:rPr>
            <a:t></a:t>
          </a:r>
          <a:r>
            <a:rPr lang="ar-KW" sz="2800" kern="1200" dirty="0" smtClean="0">
              <a:latin typeface="Traditional Arabic" pitchFamily="18" charset="-78"/>
              <a:cs typeface="Traditional Arabic" pitchFamily="18" charset="-78"/>
            </a:rPr>
            <a:t>ِ فَمَن شَهِدَ مِنكُمُ الشَّهْرَ فَلْيَصُمْهُ وَمَن كَانَ مَرِيضاً أَوْ عَلَى سَفَرٍ فَعِدَّةٌ مِّنْ أَيَّامٍ أُخَرَ</a:t>
          </a:r>
          <a:r>
            <a:rPr lang="en-US" sz="2800" kern="1200" dirty="0" smtClean="0">
              <a:latin typeface="Traditional Arabic" pitchFamily="18" charset="-78"/>
              <a:cs typeface="Traditional Arabic" pitchFamily="18" charset="-78"/>
              <a:sym typeface="AGA Arabesque"/>
            </a:rPr>
            <a:t></a:t>
          </a:r>
          <a:r>
            <a:rPr lang="en-US" sz="2800" kern="1200" dirty="0" smtClean="0">
              <a:latin typeface="Traditional Arabic" pitchFamily="18" charset="-78"/>
              <a:cs typeface="Traditional Arabic" pitchFamily="18" charset="-78"/>
            </a:rPr>
            <a:t> </a:t>
          </a:r>
          <a:endParaRPr lang="ar-SA" sz="2800" b="1" kern="1200" dirty="0">
            <a:solidFill>
              <a:srgbClr val="000066"/>
            </a:solidFill>
            <a:latin typeface="Traditional Arabic" pitchFamily="18" charset="-78"/>
            <a:ea typeface="Arial Unicode MS" panose="020B0604020202020204" pitchFamily="34" charset="-128"/>
            <a:cs typeface="Traditional Arabic" pitchFamily="18" charset="-78"/>
          </a:endParaRPr>
        </a:p>
      </dsp:txBody>
      <dsp:txXfrm>
        <a:off x="685436" y="826483"/>
        <a:ext cx="7087328" cy="39906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0" y="0"/>
          <a:ext cx="8305793" cy="27051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422400" rtl="1">
            <a:lnSpc>
              <a:spcPct val="90000"/>
            </a:lnSpc>
            <a:spcBef>
              <a:spcPct val="0"/>
            </a:spcBef>
            <a:spcAft>
              <a:spcPct val="35000"/>
            </a:spcAft>
          </a:pPr>
          <a:r>
            <a:rPr lang="ar-SA" sz="32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الصيغ التي تعرف بها الأحكام الشرعية</a:t>
          </a:r>
          <a:endParaRPr lang="ar-SA" sz="32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1216355" y="396153"/>
        <a:ext cx="5873083" cy="19127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294335" y="0"/>
          <a:ext cx="6581589" cy="2705100"/>
        </a:xfrm>
        <a:prstGeom prst="ellipse">
          <a:avLst/>
        </a:prstGeom>
        <a:solidFill>
          <a:schemeClr val="accent1">
            <a:alpha val="50000"/>
            <a:hueOff val="0"/>
            <a:satOff val="0"/>
            <a:lumOff val="0"/>
            <a:alphaOff val="0"/>
          </a:schemeClr>
        </a:solidFill>
        <a:ln w="25400" cap="flat" cmpd="sng" algn="ctr">
          <a:solidFill>
            <a:srgbClr val="0033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422400" rtl="1">
            <a:lnSpc>
              <a:spcPct val="90000"/>
            </a:lnSpc>
            <a:spcBef>
              <a:spcPct val="0"/>
            </a:spcBef>
            <a:spcAft>
              <a:spcPct val="35000"/>
            </a:spcAft>
          </a:pPr>
          <a:r>
            <a:rPr lang="ar-SA" sz="32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الصيغ التي يعرف بها المكروه</a:t>
          </a:r>
          <a:endParaRPr lang="ar-SA" sz="32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1258186" y="396153"/>
        <a:ext cx="4653887" cy="19127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B82CF-A181-4A8D-AA0B-67A3BA935B99}">
      <dsp:nvSpPr>
        <dsp:cNvPr id="0" name=""/>
        <dsp:cNvSpPr/>
      </dsp:nvSpPr>
      <dsp:spPr>
        <a:xfrm>
          <a:off x="294335" y="0"/>
          <a:ext cx="6581589" cy="2705100"/>
        </a:xfrm>
        <a:prstGeom prst="ellipse">
          <a:avLst/>
        </a:prstGeom>
        <a:solidFill>
          <a:schemeClr val="accent1">
            <a:alpha val="5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422400" rtl="1">
            <a:lnSpc>
              <a:spcPct val="90000"/>
            </a:lnSpc>
            <a:spcBef>
              <a:spcPct val="0"/>
            </a:spcBef>
            <a:spcAft>
              <a:spcPct val="35000"/>
            </a:spcAft>
          </a:pPr>
          <a:r>
            <a:rPr lang="ar-SA" sz="3200" b="1" kern="1200" dirty="0" smtClean="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rPr>
            <a:t>الصيغ التي يعرف بها الإباحة</a:t>
          </a:r>
          <a:endParaRPr lang="ar-SA" sz="3200" b="1" kern="1200" dirty="0">
            <a:solidFill>
              <a:srgbClr val="000066"/>
            </a:solidFill>
            <a:latin typeface="Arial Unicode MS" panose="020B0604020202020204" pitchFamily="34" charset="-128"/>
            <a:ea typeface="Arial Unicode MS" panose="020B0604020202020204" pitchFamily="34" charset="-128"/>
            <a:cs typeface="Arial Unicode MS" panose="020B0604020202020204" pitchFamily="34" charset="-128"/>
          </a:endParaRPr>
        </a:p>
      </dsp:txBody>
      <dsp:txXfrm>
        <a:off x="1258186" y="396153"/>
        <a:ext cx="4653887" cy="191279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7AA6807-1773-4C81-9CCC-34B6FFEE1CDF}" type="datetimeFigureOut">
              <a:rPr lang="ar-SA" smtClean="0"/>
              <a:pPr/>
              <a:t>14/10/1443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1AA865-22F8-43ED-8F33-123998B88289}" type="slidenum">
              <a:rPr lang="ar-SA" smtClean="0"/>
              <a:pPr/>
              <a:t>‹#›</a:t>
            </a:fld>
            <a:endParaRPr lang="ar-SA"/>
          </a:p>
        </p:txBody>
      </p:sp>
    </p:spTree>
    <p:extLst>
      <p:ext uri="{BB962C8B-B14F-4D97-AF65-F5344CB8AC3E}">
        <p14:creationId xmlns:p14="http://schemas.microsoft.com/office/powerpoint/2010/main" val="34658224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19763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21D26B29-1842-460F-8AAB-63C4E518A9B1}" type="slidenum">
              <a:rPr lang="ar-SA" altLang="ar-SA">
                <a:solidFill>
                  <a:prstClr val="black"/>
                </a:solidFill>
                <a:latin typeface="Arial" pitchFamily="34" charset="0"/>
              </a:rPr>
              <a:pPr eaLnBrk="1" hangingPunct="1">
                <a:spcBef>
                  <a:spcPct val="0"/>
                </a:spcBef>
              </a:pPr>
              <a:t>1</a:t>
            </a:fld>
            <a:endParaRPr lang="ar-SA" altLang="ar-SA">
              <a:solidFill>
                <a:prstClr val="black"/>
              </a:solidFill>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2016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352DE47-43EE-4D78-9C98-74308A061070}" type="slidenum">
              <a:rPr lang="ar-SA" altLang="ar-SA">
                <a:solidFill>
                  <a:prstClr val="black"/>
                </a:solidFill>
                <a:latin typeface="Arial" pitchFamily="34" charset="0"/>
              </a:rPr>
              <a:pPr eaLnBrk="1" hangingPunct="1">
                <a:spcBef>
                  <a:spcPct val="0"/>
                </a:spcBef>
              </a:pPr>
              <a:t>30</a:t>
            </a:fld>
            <a:endParaRPr lang="ar-SA" altLang="ar-SA">
              <a:solidFill>
                <a:prstClr val="black"/>
              </a:solidFill>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ar-SA" altLang="ar-SA" smtClean="0"/>
              <a:t>أي إذا تحللتم من إحرام الحج فالصيد مباح لكم</a:t>
            </a:r>
          </a:p>
        </p:txBody>
      </p:sp>
      <p:sp>
        <p:nvSpPr>
          <p:cNvPr id="22118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DE9C3DD8-ACB7-4B54-9B50-6643A4E4CA4B}" type="slidenum">
              <a:rPr lang="ar-SA" altLang="ar-SA">
                <a:solidFill>
                  <a:prstClr val="black"/>
                </a:solidFill>
                <a:latin typeface="Arial" pitchFamily="34" charset="0"/>
              </a:rPr>
              <a:pPr eaLnBrk="1" hangingPunct="1">
                <a:spcBef>
                  <a:spcPct val="0"/>
                </a:spcBef>
              </a:pPr>
              <a:t>33</a:t>
            </a:fld>
            <a:endParaRPr lang="ar-SA" altLang="ar-SA">
              <a:solidFill>
                <a:prstClr val="black"/>
              </a:solidFil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19968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E928AA6-1AD9-45C8-9716-2530811D60EB}" type="slidenum">
              <a:rPr lang="ar-SA" altLang="ar-SA">
                <a:solidFill>
                  <a:prstClr val="black"/>
                </a:solidFill>
                <a:latin typeface="Arial" pitchFamily="34" charset="0"/>
              </a:rPr>
              <a:pPr eaLnBrk="1" hangingPunct="1">
                <a:spcBef>
                  <a:spcPct val="0"/>
                </a:spcBef>
              </a:pPr>
              <a:t>2</a:t>
            </a:fld>
            <a:endParaRPr lang="ar-SA" altLang="ar-SA">
              <a:solidFill>
                <a:prstClr val="black"/>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0275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69E95612-DC52-41D9-98BF-B71DF89AAF58}" type="slidenum">
              <a:rPr lang="ar-SA" altLang="ar-SA">
                <a:solidFill>
                  <a:prstClr val="black"/>
                </a:solidFill>
                <a:latin typeface="Arial" pitchFamily="34" charset="0"/>
              </a:rPr>
              <a:pPr eaLnBrk="1" hangingPunct="1">
                <a:spcBef>
                  <a:spcPct val="0"/>
                </a:spcBef>
              </a:pPr>
              <a:t>3</a:t>
            </a:fld>
            <a:endParaRPr lang="ar-SA" altLang="ar-SA">
              <a:solidFill>
                <a:prstClr val="black"/>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6387"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smtClean="0"/>
          </a:p>
        </p:txBody>
      </p:sp>
      <p:sp>
        <p:nvSpPr>
          <p:cNvPr id="16388"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06832B-9C21-4998-80F4-241716764493}" type="slidenum">
              <a:rPr lang="ar-SA" smtClean="0"/>
              <a:pPr/>
              <a:t>6</a:t>
            </a:fld>
            <a:endParaRPr lang="ar-S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ar-SA" altLang="ar-SA" smtClean="0"/>
              <a:t>ملاحظة: تتوقف صحة الحكم على وجود الشرط</a:t>
            </a:r>
          </a:p>
        </p:txBody>
      </p:sp>
      <p:sp>
        <p:nvSpPr>
          <p:cNvPr id="26522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F50FA30-5148-4696-95F6-822258EB3BDE}" type="slidenum">
              <a:rPr lang="ar-SA" altLang="ar-SA">
                <a:solidFill>
                  <a:prstClr val="black"/>
                </a:solidFill>
              </a:rPr>
              <a:pPr eaLnBrk="1" hangingPunct="1"/>
              <a:t>11</a:t>
            </a:fld>
            <a:endParaRPr lang="ar-SA" altLang="ar-SA">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0480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0BBF1701-7184-49A4-A796-7D3F0AFAFFFB}" type="slidenum">
              <a:rPr lang="ar-SA" altLang="ar-SA">
                <a:solidFill>
                  <a:prstClr val="black"/>
                </a:solidFill>
                <a:latin typeface="Arial" pitchFamily="34" charset="0"/>
              </a:rPr>
              <a:pPr eaLnBrk="1" hangingPunct="1">
                <a:spcBef>
                  <a:spcPct val="0"/>
                </a:spcBef>
              </a:pPr>
              <a:t>21</a:t>
            </a:fld>
            <a:endParaRPr lang="ar-SA" altLang="ar-SA">
              <a:solidFill>
                <a:prstClr val="black"/>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0582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FD6EA17F-9A76-4CD0-AC07-FA0536489057}" type="slidenum">
              <a:rPr lang="ar-SA" altLang="ar-SA">
                <a:solidFill>
                  <a:prstClr val="black"/>
                </a:solidFill>
                <a:latin typeface="Arial" pitchFamily="34" charset="0"/>
              </a:rPr>
              <a:pPr eaLnBrk="1" hangingPunct="1">
                <a:spcBef>
                  <a:spcPct val="0"/>
                </a:spcBef>
              </a:pPr>
              <a:t>22</a:t>
            </a:fld>
            <a:endParaRPr lang="ar-SA" altLang="ar-SA">
              <a:solidFill>
                <a:prstClr val="black"/>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0992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8239E2BD-A761-47B6-9FEA-6A6539F5F73E}" type="slidenum">
              <a:rPr lang="ar-SA" altLang="ar-SA">
                <a:solidFill>
                  <a:prstClr val="black"/>
                </a:solidFill>
                <a:latin typeface="Arial" pitchFamily="34" charset="0"/>
              </a:rPr>
              <a:pPr eaLnBrk="1" hangingPunct="1">
                <a:spcBef>
                  <a:spcPct val="0"/>
                </a:spcBef>
              </a:pPr>
              <a:t>24</a:t>
            </a:fld>
            <a:endParaRPr lang="ar-SA" altLang="ar-SA">
              <a:solidFill>
                <a:prstClr val="black"/>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191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289C50A-A46A-4355-9F49-BF3BCF357BF1}" type="slidenum">
              <a:rPr lang="ar-SA" altLang="ar-SA">
                <a:solidFill>
                  <a:prstClr val="black"/>
                </a:solidFill>
                <a:latin typeface="Arial" pitchFamily="34" charset="0"/>
              </a:rPr>
              <a:pPr eaLnBrk="1" hangingPunct="1">
                <a:spcBef>
                  <a:spcPct val="0"/>
                </a:spcBef>
              </a:pPr>
              <a:t>27</a:t>
            </a:fld>
            <a:endParaRPr lang="ar-SA" altLang="ar-SA">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215930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335211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585034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44961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368120"/>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299868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658519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547098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630205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766006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902066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06228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p:txBody>
          <a:bodyPr/>
          <a:lstStyle/>
          <a:p>
            <a:pPr eaLnBrk="1" hangingPunct="1"/>
            <a:endParaRPr lang="en-US" altLang="ar-SA" smtClean="0"/>
          </a:p>
        </p:txBody>
      </p:sp>
      <p:sp>
        <p:nvSpPr>
          <p:cNvPr id="121859" name="Rectangle 3"/>
          <p:cNvSpPr>
            <a:spLocks noGrp="1" noChangeArrowheads="1"/>
          </p:cNvSpPr>
          <p:nvPr>
            <p:ph type="subTitle" idx="1"/>
          </p:nvPr>
        </p:nvSpPr>
        <p:spPr/>
        <p:txBody>
          <a:bodyPr/>
          <a:lstStyle/>
          <a:p>
            <a:pPr eaLnBrk="1" hangingPunct="1"/>
            <a:endParaRPr lang="en-US" altLang="ar-SA" smtClean="0"/>
          </a:p>
        </p:txBody>
      </p:sp>
      <p:pic>
        <p:nvPicPr>
          <p:cNvPr id="121860"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61"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121862" name="Rectangle 6"/>
          <p:cNvSpPr>
            <a:spLocks noChangeArrowheads="1"/>
          </p:cNvSpPr>
          <p:nvPr/>
        </p:nvSpPr>
        <p:spPr bwMode="auto">
          <a:xfrm>
            <a:off x="1562100" y="2314575"/>
            <a:ext cx="60198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Bef>
                <a:spcPct val="0"/>
              </a:spcBef>
              <a:spcAft>
                <a:spcPct val="0"/>
              </a:spcAft>
              <a:buFontTx/>
              <a:buNone/>
            </a:pPr>
            <a:endParaRPr lang="ar-SA" altLang="ar-SA" sz="4000" b="1" dirty="0">
              <a:solidFill>
                <a:srgbClr val="C00000"/>
              </a:solidFill>
              <a:latin typeface="Arial Unicode MS" pitchFamily="34" charset="-128"/>
              <a:ea typeface="Arial Unicode MS" pitchFamily="34" charset="-128"/>
              <a:cs typeface="Arial Unicode MS" pitchFamily="34" charset="-128"/>
            </a:endParaRPr>
          </a:p>
          <a:p>
            <a:pPr algn="ctr" eaLnBrk="1" fontAlgn="base" hangingPunct="1">
              <a:spcBef>
                <a:spcPct val="0"/>
              </a:spcBef>
              <a:spcAft>
                <a:spcPct val="0"/>
              </a:spcAft>
              <a:buFontTx/>
              <a:buNone/>
            </a:pPr>
            <a:r>
              <a:rPr lang="ar-IQ" altLang="ar-SA" sz="4000" b="1" dirty="0" smtClean="0">
                <a:solidFill>
                  <a:srgbClr val="C00000"/>
                </a:solidFill>
                <a:latin typeface="Arial Unicode MS" pitchFamily="34" charset="-128"/>
                <a:ea typeface="Arial Unicode MS" pitchFamily="34" charset="-128"/>
                <a:cs typeface="Arial Unicode MS" pitchFamily="34" charset="-128"/>
              </a:rPr>
              <a:t>المصطلحات الفقهيه</a:t>
            </a:r>
            <a:endParaRPr lang="ar-SA" altLang="ar-SA" sz="2400" b="1" dirty="0">
              <a:solidFill>
                <a:srgbClr val="000000"/>
              </a:solidFill>
            </a:endParaRPr>
          </a:p>
        </p:txBody>
      </p:sp>
      <p:sp>
        <p:nvSpPr>
          <p:cNvPr id="21511" name="Rectangle 7"/>
          <p:cNvSpPr>
            <a:spLocks noChangeArrowheads="1"/>
          </p:cNvSpPr>
          <p:nvPr/>
        </p:nvSpPr>
        <p:spPr bwMode="auto">
          <a:xfrm>
            <a:off x="0" y="-1"/>
            <a:ext cx="9144000" cy="2428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sz="3600" b="1" dirty="0" smtClean="0">
                <a:solidFill>
                  <a:srgbClr val="C00000"/>
                </a:solidFill>
                <a:latin typeface="Traditional Arabic" pitchFamily="18" charset="-78"/>
                <a:cs typeface="Traditional Arabic" pitchFamily="18" charset="-78"/>
              </a:rPr>
              <a:t>ال</a:t>
            </a:r>
            <a:r>
              <a:rPr lang="ar-IQ" altLang="ar-SA" sz="3600" b="1" dirty="0" smtClean="0">
                <a:solidFill>
                  <a:srgbClr val="C00000"/>
                </a:solidFill>
                <a:latin typeface="Traditional Arabic" pitchFamily="18" charset="-78"/>
                <a:cs typeface="Traditional Arabic" pitchFamily="18" charset="-78"/>
              </a:rPr>
              <a:t>مصطلحات الفقهية</a:t>
            </a:r>
            <a:r>
              <a:rPr lang="ar-SA" altLang="ar-SA" sz="3600" b="1" dirty="0" smtClean="0">
                <a:solidFill>
                  <a:srgbClr val="C00000"/>
                </a:solidFill>
                <a:latin typeface="Traditional Arabic" pitchFamily="18" charset="-78"/>
                <a:cs typeface="Traditional Arabic" pitchFamily="18" charset="-78"/>
              </a:rPr>
              <a:t>: </a:t>
            </a:r>
            <a:r>
              <a:rPr lang="ar-IQ" altLang="ar-SA" sz="3600" b="1" dirty="0" smtClean="0">
                <a:solidFill>
                  <a:srgbClr val="C00000"/>
                </a:solidFill>
                <a:latin typeface="Traditional Arabic" pitchFamily="18" charset="-78"/>
                <a:cs typeface="Traditional Arabic" pitchFamily="18" charset="-78"/>
              </a:rPr>
              <a:t> </a:t>
            </a:r>
            <a:r>
              <a:rPr lang="ar-IQ" altLang="ar-SA" sz="3600" b="1" dirty="0" smtClean="0">
                <a:solidFill>
                  <a:srgbClr val="000000"/>
                </a:solidFill>
                <a:latin typeface="Traditional Arabic" pitchFamily="18" charset="-78"/>
                <a:cs typeface="Traditional Arabic" pitchFamily="18" charset="-78"/>
              </a:rPr>
              <a:t>الفرض والواجب الفرض العيني الفرض الكفائي الركن الشرط المندوب والمباح الحرام المكروه</a:t>
            </a:r>
            <a:endParaRPr lang="ar-SA" altLang="ar-SA" sz="3600" b="1" dirty="0">
              <a:solidFill>
                <a:srgbClr val="000000"/>
              </a:solidFill>
              <a:latin typeface="Traditional Arabic" pitchFamily="18" charset="-78"/>
              <a:cs typeface="Traditional Arabic" pitchFamily="18" charset="-78"/>
            </a:endParaRPr>
          </a:p>
        </p:txBody>
      </p:sp>
      <p:sp>
        <p:nvSpPr>
          <p:cNvPr id="121864"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21865"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21866"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Tree>
    <p:extLst>
      <p:ext uri="{BB962C8B-B14F-4D97-AF65-F5344CB8AC3E}">
        <p14:creationId xmlns:p14="http://schemas.microsoft.com/office/powerpoint/2010/main" val="293297531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latin typeface="Traditional Arabic" pitchFamily="18" charset="-78"/>
                <a:cs typeface="Traditional Arabic" pitchFamily="18" charset="-78"/>
              </a:rPr>
              <a:t>الركن والشرط</a:t>
            </a:r>
            <a:endParaRPr lang="ar-IQ" b="1" dirty="0">
              <a:solidFill>
                <a:srgbClr val="FF0000"/>
              </a:solidFill>
              <a:latin typeface="Traditional Arabic" pitchFamily="18" charset="-78"/>
              <a:cs typeface="Traditional Arabic" pitchFamily="18" charset="-78"/>
            </a:endParaRPr>
          </a:p>
        </p:txBody>
      </p:sp>
      <p:sp>
        <p:nvSpPr>
          <p:cNvPr id="3" name="Content Placeholder 2"/>
          <p:cNvSpPr>
            <a:spLocks noGrp="1"/>
          </p:cNvSpPr>
          <p:nvPr>
            <p:ph idx="1"/>
          </p:nvPr>
        </p:nvSpPr>
        <p:spPr/>
        <p:txBody>
          <a:bodyPr/>
          <a:lstStyle/>
          <a:p>
            <a:pPr>
              <a:lnSpc>
                <a:spcPct val="150000"/>
              </a:lnSpc>
            </a:pPr>
            <a:r>
              <a:rPr lang="ar-KW" b="1" dirty="0" smtClean="0">
                <a:latin typeface="Traditional Arabic" pitchFamily="18" charset="-78"/>
                <a:cs typeface="Traditional Arabic" pitchFamily="18" charset="-78"/>
              </a:rPr>
              <a:t>- الركن: </a:t>
            </a:r>
            <a:endParaRPr lang="en-US" dirty="0" smtClean="0">
              <a:latin typeface="Traditional Arabic" pitchFamily="18" charset="-78"/>
              <a:cs typeface="Traditional Arabic" pitchFamily="18" charset="-78"/>
            </a:endParaRPr>
          </a:p>
          <a:p>
            <a:pPr>
              <a:lnSpc>
                <a:spcPct val="150000"/>
              </a:lnSpc>
            </a:pPr>
            <a:r>
              <a:rPr lang="ar-KW" dirty="0" smtClean="0">
                <a:latin typeface="Traditional Arabic" pitchFamily="18" charset="-78"/>
                <a:cs typeface="Traditional Arabic" pitchFamily="18" charset="-78"/>
              </a:rPr>
              <a:t>وهو ما وجب علينا فعله وكان جزءاً من حقيقة الفعل،</a:t>
            </a:r>
            <a:r>
              <a:rPr lang="en-US" dirty="0" smtClean="0">
                <a:latin typeface="Traditional Arabic" pitchFamily="18" charset="-78"/>
                <a:cs typeface="Traditional Arabic" pitchFamily="18" charset="-78"/>
              </a:rPr>
              <a:t> </a:t>
            </a:r>
            <a:r>
              <a:rPr lang="ar-KW" dirty="0" smtClean="0">
                <a:latin typeface="Traditional Arabic" pitchFamily="18" charset="-78"/>
                <a:cs typeface="Traditional Arabic" pitchFamily="18" charset="-78"/>
              </a:rPr>
              <a:t>وذلك مثل قراءة الفاتحة في الصلاة، والركوع، والسجود فيها، فهذه الأمور تسمى أركاناً. </a:t>
            </a:r>
            <a:endParaRPr lang="en-US" dirty="0" smtClean="0">
              <a:latin typeface="Traditional Arabic" pitchFamily="18" charset="-78"/>
              <a:cs typeface="Traditional Arabic" pitchFamily="18" charset="-78"/>
            </a:endParaRPr>
          </a:p>
          <a:p>
            <a:pPr>
              <a:lnSpc>
                <a:spcPct val="150000"/>
              </a:lnSpc>
            </a:pPr>
            <a:r>
              <a:rPr lang="ar-KW" b="1" dirty="0" smtClean="0">
                <a:latin typeface="Traditional Arabic" pitchFamily="18" charset="-78"/>
                <a:cs typeface="Traditional Arabic" pitchFamily="18" charset="-78"/>
              </a:rPr>
              <a:t>- الشرط: </a:t>
            </a:r>
            <a:endParaRPr lang="en-US" dirty="0" smtClean="0">
              <a:latin typeface="Traditional Arabic" pitchFamily="18" charset="-78"/>
              <a:cs typeface="Traditional Arabic" pitchFamily="18" charset="-78"/>
            </a:endParaRPr>
          </a:p>
          <a:p>
            <a:pPr>
              <a:lnSpc>
                <a:spcPct val="150000"/>
              </a:lnSpc>
            </a:pPr>
            <a:r>
              <a:rPr lang="ar-KW" dirty="0" smtClean="0">
                <a:latin typeface="Traditional Arabic" pitchFamily="18" charset="-78"/>
                <a:cs typeface="Traditional Arabic" pitchFamily="18" charset="-78"/>
              </a:rPr>
              <a:t>وهي ما وجب فعله، ولكنه ليس جزءاً من حقيقة الفعل، بل هو من مقدماته، وذلك مثل الوضوء،</a:t>
            </a:r>
            <a:endParaRPr lang="ar-IQ" dirty="0">
              <a:latin typeface="Traditional Arabic" pitchFamily="18" charset="-78"/>
              <a:cs typeface="Traditional Arabic" pitchFamily="18" charset="-78"/>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4"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solidFill>
            <a:srgbClr val="94FA96"/>
          </a:solidFill>
          <a:ln w="9525">
            <a:solidFill>
              <a:srgbClr val="4B754B"/>
            </a:solidFill>
            <a:miter lim="800000"/>
            <a:headEnd/>
            <a:tailEnd/>
          </a:ln>
        </p:spPr>
      </p:pic>
      <p:sp>
        <p:nvSpPr>
          <p:cNvPr id="2" name="مستطيل مستدير الزوايا 1"/>
          <p:cNvSpPr/>
          <p:nvPr/>
        </p:nvSpPr>
        <p:spPr>
          <a:xfrm>
            <a:off x="286002" y="152400"/>
            <a:ext cx="8572560" cy="857256"/>
          </a:xfrm>
          <a:prstGeom prst="roundRect">
            <a:avLst/>
          </a:prstGeom>
          <a:solidFill>
            <a:srgbClr val="94FA96"/>
          </a:solidFill>
          <a:ln>
            <a:solidFill>
              <a:srgbClr val="4B754B"/>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الوضعي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latin typeface="Traditional Arabic" pitchFamily="18" charset="-78"/>
                <a:cs typeface="Traditional Arabic" pitchFamily="18" charset="-78"/>
              </a:rPr>
              <a:t>الشرطية</a:t>
            </a:r>
            <a:endParaRPr lang="ar-SA" dirty="0">
              <a:solidFill>
                <a:srgbClr val="C00000"/>
              </a:solidFill>
              <a:latin typeface="Traditional Arabic" pitchFamily="18" charset="-78"/>
              <a:cs typeface="Traditional Arabic" pitchFamily="18" charset="-78"/>
            </a:endParaRPr>
          </a:p>
        </p:txBody>
      </p:sp>
      <p:sp>
        <p:nvSpPr>
          <p:cNvPr id="7" name="مستطيل مستدير الزوايا 6"/>
          <p:cNvSpPr/>
          <p:nvPr/>
        </p:nvSpPr>
        <p:spPr>
          <a:xfrm>
            <a:off x="2608263" y="1504950"/>
            <a:ext cx="37846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الشرط</a:t>
            </a:r>
          </a:p>
        </p:txBody>
      </p:sp>
      <p:sp>
        <p:nvSpPr>
          <p:cNvPr id="15" name="سهم إلى اليسار 14"/>
          <p:cNvSpPr/>
          <p:nvPr/>
        </p:nvSpPr>
        <p:spPr>
          <a:xfrm>
            <a:off x="6858000" y="2374683"/>
            <a:ext cx="1857404" cy="802740"/>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latin typeface="Traditional Arabic" pitchFamily="18" charset="-78"/>
                <a:cs typeface="Traditional Arabic" pitchFamily="18" charset="-78"/>
              </a:rPr>
              <a:t>الشرطية</a:t>
            </a:r>
            <a:endParaRPr lang="ar-SA" dirty="0">
              <a:solidFill>
                <a:srgbClr val="FFFFFF"/>
              </a:solidFill>
              <a:latin typeface="Traditional Arabic" pitchFamily="18" charset="-78"/>
              <a:cs typeface="Traditional Arabic" pitchFamily="18" charset="-78"/>
            </a:endParaRPr>
          </a:p>
        </p:txBody>
      </p:sp>
      <p:sp>
        <p:nvSpPr>
          <p:cNvPr id="16" name="سهم إلى اليسار 15"/>
          <p:cNvSpPr/>
          <p:nvPr/>
        </p:nvSpPr>
        <p:spPr>
          <a:xfrm>
            <a:off x="6849035" y="37099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latin typeface="Traditional Arabic" pitchFamily="18" charset="-78"/>
                <a:cs typeface="Traditional Arabic" pitchFamily="18" charset="-78"/>
              </a:rPr>
              <a:t>الشرط</a:t>
            </a:r>
            <a:endParaRPr lang="ar-SA" dirty="0">
              <a:solidFill>
                <a:srgbClr val="003300"/>
              </a:solidFill>
              <a:latin typeface="Traditional Arabic" pitchFamily="18" charset="-78"/>
              <a:cs typeface="Traditional Arabic" pitchFamily="18" charset="-78"/>
            </a:endParaRPr>
          </a:p>
        </p:txBody>
      </p:sp>
      <p:sp>
        <p:nvSpPr>
          <p:cNvPr id="17" name="سهم إلى اليسار 16"/>
          <p:cNvSpPr/>
          <p:nvPr/>
        </p:nvSpPr>
        <p:spPr>
          <a:xfrm>
            <a:off x="6866965" y="5310174"/>
            <a:ext cx="1857404" cy="862026"/>
          </a:xfrm>
          <a:prstGeom prst="leftArrow">
            <a:avLst>
              <a:gd name="adj1" fmla="val 73017"/>
              <a:gd name="adj2" fmla="val 57672"/>
            </a:avLst>
          </a:prstGeom>
          <a:solidFill>
            <a:srgbClr val="94FA96"/>
          </a:solidFill>
          <a:ln>
            <a:solidFill>
              <a:srgbClr val="4B754B"/>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latin typeface="Traditional Arabic" pitchFamily="18" charset="-78"/>
                <a:cs typeface="Traditional Arabic" pitchFamily="18" charset="-78"/>
              </a:rPr>
              <a:t>مثال</a:t>
            </a:r>
            <a:endParaRPr lang="ar-SA" dirty="0">
              <a:solidFill>
                <a:srgbClr val="7030A0"/>
              </a:solidFill>
              <a:latin typeface="Traditional Arabic" pitchFamily="18" charset="-78"/>
              <a:cs typeface="Traditional Arabic" pitchFamily="18" charset="-78"/>
            </a:endParaRPr>
          </a:p>
        </p:txBody>
      </p:sp>
      <p:sp>
        <p:nvSpPr>
          <p:cNvPr id="19" name="مستطيل مستدير الزوايا 18"/>
          <p:cNvSpPr/>
          <p:nvPr/>
        </p:nvSpPr>
        <p:spPr>
          <a:xfrm>
            <a:off x="381000" y="2441575"/>
            <a:ext cx="6019800" cy="70485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2060"/>
                </a:solidFill>
                <a:cs typeface="Arabic Transparent" pitchFamily="2" charset="-78"/>
              </a:rPr>
              <a:t>هي اعتبار الشيء شرطاً. </a:t>
            </a:r>
          </a:p>
        </p:txBody>
      </p:sp>
      <p:sp>
        <p:nvSpPr>
          <p:cNvPr id="20" name="مستطيل مستدير الزوايا 19"/>
          <p:cNvSpPr/>
          <p:nvPr/>
        </p:nvSpPr>
        <p:spPr>
          <a:xfrm>
            <a:off x="381000" y="3505200"/>
            <a:ext cx="6248400" cy="12192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3300"/>
                </a:solidFill>
                <a:cs typeface="Arabic Transparent" pitchFamily="2" charset="-78"/>
              </a:rPr>
              <a:t>الوصف الظاهر المنضبط، الذي  يلزم من عدمه عدم الحكم، ولا يلزم من وجوده وجود الحكم ولا عدمه</a:t>
            </a:r>
          </a:p>
        </p:txBody>
      </p:sp>
      <p:sp>
        <p:nvSpPr>
          <p:cNvPr id="21" name="مستطيل مستدير الزوايا 20"/>
          <p:cNvSpPr/>
          <p:nvPr/>
        </p:nvSpPr>
        <p:spPr>
          <a:xfrm>
            <a:off x="228600" y="4876800"/>
            <a:ext cx="6553200" cy="1752600"/>
          </a:xfrm>
          <a:prstGeom prst="roundRect">
            <a:avLst/>
          </a:prstGeom>
          <a:solidFill>
            <a:srgbClr val="94FA96"/>
          </a:solidFill>
          <a:ln>
            <a:solidFill>
              <a:srgbClr val="4B754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b="1" dirty="0">
                <a:solidFill>
                  <a:srgbClr val="FF0000"/>
                </a:solidFill>
                <a:cs typeface="Arabic Transparent" pitchFamily="2" charset="-78"/>
              </a:rPr>
              <a:t>الوضوء شرط لصحة الصلاة </a:t>
            </a:r>
            <a:r>
              <a:rPr lang="ar-SA" b="1" dirty="0">
                <a:solidFill>
                  <a:srgbClr val="7030A0"/>
                </a:solidFill>
                <a:cs typeface="Arabic Transparent" pitchFamily="2" charset="-78"/>
              </a:rPr>
              <a:t>(يَا أَيُّهَا الَّذِينَ آمَنُوا إِذَا قُمْتُمْ إِلَى الصَّلاةِ فَاغْسِلُوا) فلا تصح الصلاة الشرعية إلا إذا وجد الوضوء أو بدله عند العذر. ويلزم من عدم الطهارة عدم الصلاة. </a:t>
            </a:r>
          </a:p>
          <a:p>
            <a:pPr fontAlgn="base">
              <a:spcBef>
                <a:spcPct val="0"/>
              </a:spcBef>
              <a:spcAft>
                <a:spcPct val="0"/>
              </a:spcAft>
              <a:defRPr/>
            </a:pPr>
            <a:r>
              <a:rPr lang="ar-SA" b="1" dirty="0">
                <a:solidFill>
                  <a:srgbClr val="7030A0"/>
                </a:solidFill>
                <a:cs typeface="Arabic Transparent" pitchFamily="2" charset="-78"/>
              </a:rPr>
              <a:t>ولا يلزم من وجود الوضوء وجود الصلاة، لأن المتوضئ قد يصلي وقد لا يصلي. </a:t>
            </a:r>
          </a:p>
        </p:txBody>
      </p:sp>
    </p:spTree>
    <p:extLst>
      <p:ext uri="{BB962C8B-B14F-4D97-AF65-F5344CB8AC3E}">
        <p14:creationId xmlns:p14="http://schemas.microsoft.com/office/powerpoint/2010/main" val="42229949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222691"/>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4000" b="1" dirty="0">
                <a:solidFill>
                  <a:srgbClr val="C00000"/>
                </a:solidFill>
                <a:effectLst>
                  <a:outerShdw blurRad="38100" dist="38100" dir="2700000" algn="tl">
                    <a:srgbClr val="000000">
                      <a:alpha val="43137"/>
                    </a:srgbClr>
                  </a:outerShdw>
                </a:effectLst>
              </a:rPr>
              <a:t>أقسام الحكم التكليفي عند الجمهور </a:t>
            </a:r>
            <a:r>
              <a:rPr lang="ar-SA" sz="4000" b="1" dirty="0" err="1">
                <a:solidFill>
                  <a:srgbClr val="C00000"/>
                </a:solidFill>
                <a:effectLst>
                  <a:outerShdw blurRad="38100" dist="38100" dir="2700000" algn="tl">
                    <a:srgbClr val="000000">
                      <a:alpha val="43137"/>
                    </a:srgbClr>
                  </a:outerShdw>
                </a:effectLst>
              </a:rPr>
              <a:t>ومتعلقاته</a:t>
            </a:r>
            <a:endParaRPr lang="ar-SA" sz="40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الإيجاب</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الواجب</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الندب</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التحريم</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الكراهة</a:t>
            </a:r>
            <a:endParaRPr lang="ar-SA" dirty="0">
              <a:solidFill>
                <a:srgbClr val="7030A0"/>
              </a:solidFill>
            </a:endParaRPr>
          </a:p>
        </p:txBody>
      </p:sp>
      <p:sp>
        <p:nvSpPr>
          <p:cNvPr id="18" name="سهم إلى اليسار 17"/>
          <p:cNvSpPr/>
          <p:nvPr/>
        </p:nvSpPr>
        <p:spPr>
          <a:xfrm>
            <a:off x="6920473" y="5486400"/>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Monotype Koufi" pitchFamily="2" charset="-78"/>
              </a:rPr>
              <a:t>الإباحة</a:t>
            </a:r>
            <a:r>
              <a:rPr lang="ar-SA" sz="3200" b="1" dirty="0">
                <a:solidFill>
                  <a:srgbClr val="000099"/>
                </a:solidFill>
                <a:cs typeface="Monotype Koufi" pitchFamily="2" charset="-78"/>
              </a:rPr>
              <a:t> </a:t>
            </a:r>
            <a:endParaRPr lang="ar-SA" dirty="0">
              <a:solidFill>
                <a:srgbClr val="FFFFFF"/>
              </a:solidFill>
            </a:endParaRPr>
          </a:p>
        </p:txBody>
      </p:sp>
      <p:sp>
        <p:nvSpPr>
          <p:cNvPr id="19" name="مستطيل مستدير الزوايا 18"/>
          <p:cNvSpPr/>
          <p:nvPr/>
        </p:nvSpPr>
        <p:spPr>
          <a:xfrm>
            <a:off x="2608263" y="24193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2060"/>
                </a:solidFill>
                <a:cs typeface="Arabic Transparent" pitchFamily="2" charset="-78"/>
              </a:rPr>
              <a:t>المندوب</a:t>
            </a:r>
          </a:p>
        </p:txBody>
      </p:sp>
      <p:sp>
        <p:nvSpPr>
          <p:cNvPr id="20" name="مستطيل مستدير الزوايا 19"/>
          <p:cNvSpPr/>
          <p:nvPr/>
        </p:nvSpPr>
        <p:spPr>
          <a:xfrm>
            <a:off x="2679700" y="350520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3300"/>
                </a:solidFill>
                <a:cs typeface="Arabic Transparent" pitchFamily="2" charset="-78"/>
              </a:rPr>
              <a:t>الحرام أو المحرم</a:t>
            </a:r>
          </a:p>
        </p:txBody>
      </p:sp>
      <p:sp>
        <p:nvSpPr>
          <p:cNvPr id="21" name="مستطيل مستدير الزوايا 20"/>
          <p:cNvSpPr/>
          <p:nvPr/>
        </p:nvSpPr>
        <p:spPr>
          <a:xfrm>
            <a:off x="2640013" y="4449763"/>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7030A0"/>
                </a:solidFill>
                <a:cs typeface="Arabic Transparent" pitchFamily="2" charset="-78"/>
              </a:rPr>
              <a:t>المكروه</a:t>
            </a:r>
          </a:p>
        </p:txBody>
      </p:sp>
      <p:sp>
        <p:nvSpPr>
          <p:cNvPr id="22" name="مستطيل مستدير الزوايا 21"/>
          <p:cNvSpPr/>
          <p:nvPr/>
        </p:nvSpPr>
        <p:spPr>
          <a:xfrm>
            <a:off x="2608263" y="5599113"/>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FF0000"/>
                </a:solidFill>
                <a:cs typeface="Arabic Transparent" pitchFamily="2" charset="-78"/>
              </a:rPr>
              <a:t>المباح</a:t>
            </a:r>
          </a:p>
        </p:txBody>
      </p:sp>
    </p:spTree>
    <p:extLst>
      <p:ext uri="{BB962C8B-B14F-4D97-AF65-F5344CB8AC3E}">
        <p14:creationId xmlns:p14="http://schemas.microsoft.com/office/powerpoint/2010/main" val="318635185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2"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fill="hold"/>
                                        <p:tgtEl>
                                          <p:spTgt spid="18"/>
                                        </p:tgtEl>
                                        <p:attrNameLst>
                                          <p:attrName>ppt_x</p:attrName>
                                        </p:attrNameLst>
                                      </p:cBhvr>
                                      <p:tavLst>
                                        <p:tav tm="0">
                                          <p:val>
                                            <p:strVal val="1+#ppt_w/2"/>
                                          </p:val>
                                        </p:tav>
                                        <p:tav tm="100000">
                                          <p:val>
                                            <p:strVal val="#ppt_x"/>
                                          </p:val>
                                        </p:tav>
                                      </p:tavLst>
                                    </p:anim>
                                    <p:anim calcmode="lin" valueType="num">
                                      <p:cBhvr additive="base">
                                        <p:cTn id="5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circle(in)">
                                      <p:cBhvr>
                                        <p:cTn id="6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الجمهور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الندب</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المندوب</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الندب</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المندوب</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0198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2060"/>
                </a:solidFill>
                <a:cs typeface="Arabic Transparent" pitchFamily="2" charset="-78"/>
              </a:rPr>
              <a:t>خطاب الشرع الطالب للفعل طلبا غير جازم</a:t>
            </a:r>
          </a:p>
        </p:txBody>
      </p:sp>
      <p:sp>
        <p:nvSpPr>
          <p:cNvPr id="20" name="مستطيل مستدير الزوايا 19"/>
          <p:cNvSpPr/>
          <p:nvPr/>
        </p:nvSpPr>
        <p:spPr>
          <a:xfrm>
            <a:off x="500034" y="3500438"/>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200" b="1" dirty="0">
                <a:solidFill>
                  <a:srgbClr val="003300"/>
                </a:solidFill>
                <a:cs typeface="Arabic Transparent" pitchFamily="2" charset="-78"/>
              </a:rPr>
              <a:t>هو ما طلب الشارع فعله طلباً غير جازم</a:t>
            </a:r>
          </a:p>
        </p:txBody>
      </p:sp>
      <p:sp>
        <p:nvSpPr>
          <p:cNvPr id="21" name="مستطيل مستدير الزوايا 20"/>
          <p:cNvSpPr/>
          <p:nvPr/>
        </p:nvSpPr>
        <p:spPr>
          <a:xfrm>
            <a:off x="381000" y="4522788"/>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يَا أَيُّهَا الَّذِينَ آمَنُوا إِذَا تَدَايَنْتُمْ بِدَيْنٍ إِلَى أَجَلٍ مُسَمّىً فَاكْتُبُوهُ</a:t>
            </a:r>
          </a:p>
        </p:txBody>
      </p:sp>
    </p:spTree>
    <p:extLst>
      <p:ext uri="{BB962C8B-B14F-4D97-AF65-F5344CB8AC3E}">
        <p14:creationId xmlns:p14="http://schemas.microsoft.com/office/powerpoint/2010/main" val="326528521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الحنفية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الندب</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المندوب</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الندب</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المندوب</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4"/>
            <a:ext cx="5976950" cy="91598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endParaRPr lang="ar-IQ" sz="2000" b="1" dirty="0" smtClean="0">
              <a:solidFill>
                <a:srgbClr val="FF0000"/>
              </a:solidFill>
              <a:latin typeface="Traditional Arabic" pitchFamily="18" charset="-78"/>
              <a:cs typeface="Traditional Arabic" pitchFamily="18" charset="-78"/>
            </a:endParaRPr>
          </a:p>
          <a:p>
            <a:pPr fontAlgn="base">
              <a:spcBef>
                <a:spcPct val="0"/>
              </a:spcBef>
              <a:spcAft>
                <a:spcPct val="0"/>
              </a:spcAft>
              <a:defRPr/>
            </a:pPr>
            <a:r>
              <a:rPr lang="ar-KW" sz="2000" b="1" dirty="0" smtClean="0">
                <a:solidFill>
                  <a:srgbClr val="FF0000"/>
                </a:solidFill>
                <a:latin typeface="Traditional Arabic" pitchFamily="18" charset="-78"/>
                <a:cs typeface="Traditional Arabic" pitchFamily="18" charset="-78"/>
              </a:rPr>
              <a:t>والمندوب هو ما طلب الشرع فعله لكن طلباً عير جازم، حيث يترتب الثواب على فعله، ولا يترتب العقاب على تركه. </a:t>
            </a:r>
            <a:endParaRPr lang="en-US" sz="2000" b="1" dirty="0" smtClean="0">
              <a:solidFill>
                <a:srgbClr val="FF0000"/>
              </a:solidFill>
              <a:latin typeface="Traditional Arabic" pitchFamily="18" charset="-78"/>
              <a:cs typeface="Traditional Arabic" pitchFamily="18" charset="-78"/>
            </a:endParaRPr>
          </a:p>
          <a:p>
            <a:pPr fontAlgn="base">
              <a:spcBef>
                <a:spcPct val="0"/>
              </a:spcBef>
              <a:spcAft>
                <a:spcPct val="0"/>
              </a:spcAft>
              <a:defRPr/>
            </a:pPr>
            <a:endParaRPr lang="ar-SA" sz="3200" b="1" dirty="0">
              <a:solidFill>
                <a:srgbClr val="002060"/>
              </a:solidFill>
              <a:cs typeface="Arabic Transparent" pitchFamily="2" charset="-78"/>
            </a:endParaRPr>
          </a:p>
        </p:txBody>
      </p:sp>
      <p:sp>
        <p:nvSpPr>
          <p:cNvPr id="20" name="مستطيل مستدير الزوايا 19"/>
          <p:cNvSpPr/>
          <p:nvPr/>
        </p:nvSpPr>
        <p:spPr>
          <a:xfrm>
            <a:off x="381000" y="3505200"/>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3300"/>
                </a:solidFill>
                <a:cs typeface="Arabic Transparent" pitchFamily="2" charset="-78"/>
              </a:rPr>
              <a:t>المطلوب فعله شرعاً من غير ذم على تركه مطلقا</a:t>
            </a:r>
          </a:p>
        </p:txBody>
      </p:sp>
      <p:sp>
        <p:nvSpPr>
          <p:cNvPr id="21" name="مستطيل مستدير الزوايا 20"/>
          <p:cNvSpPr/>
          <p:nvPr/>
        </p:nvSpPr>
        <p:spPr>
          <a:xfrm>
            <a:off x="381000" y="4522788"/>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IQ" sz="2400" b="1" dirty="0" smtClean="0">
                <a:solidFill>
                  <a:srgbClr val="7030A0"/>
                </a:solidFill>
                <a:cs typeface="Arabic Transparent" pitchFamily="2" charset="-78"/>
              </a:rPr>
              <a:t>مثال ذلك:       صلاة الضحى</a:t>
            </a:r>
            <a:endParaRPr lang="ar-SA" sz="2400" b="1" dirty="0">
              <a:solidFill>
                <a:srgbClr val="7030A0"/>
              </a:solidFill>
              <a:cs typeface="Arabic Transparent" pitchFamily="2" charset="-78"/>
            </a:endParaRPr>
          </a:p>
        </p:txBody>
      </p:sp>
    </p:spTree>
    <p:extLst>
      <p:ext uri="{BB962C8B-B14F-4D97-AF65-F5344CB8AC3E}">
        <p14:creationId xmlns:p14="http://schemas.microsoft.com/office/powerpoint/2010/main" val="237005816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الجمهور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الإباحة</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المباح</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الإباحة</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المباح</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177800" y="2441575"/>
            <a:ext cx="6564313"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000" b="1" dirty="0">
                <a:solidFill>
                  <a:srgbClr val="002060"/>
                </a:solidFill>
                <a:cs typeface="Arabic Transparent" pitchFamily="2" charset="-78"/>
              </a:rPr>
              <a:t>هي خطاب الشرع المتعلق بأفعال المكلفين على وجه التخيير بين الفعل </a:t>
            </a:r>
            <a:r>
              <a:rPr lang="ar-SA" sz="2000" b="1" dirty="0" smtClean="0">
                <a:solidFill>
                  <a:srgbClr val="002060"/>
                </a:solidFill>
                <a:cs typeface="Arabic Transparent" pitchFamily="2" charset="-78"/>
              </a:rPr>
              <a:t>والترك</a:t>
            </a:r>
            <a:r>
              <a:rPr lang="ar-IQ" sz="2000" b="1" dirty="0" smtClean="0">
                <a:solidFill>
                  <a:srgbClr val="002060"/>
                </a:solidFill>
                <a:cs typeface="Arabic Transparent" pitchFamily="2" charset="-78"/>
              </a:rPr>
              <a:t>.</a:t>
            </a:r>
            <a:endParaRPr lang="ar-SA" sz="2000" b="1" dirty="0">
              <a:solidFill>
                <a:srgbClr val="002060"/>
              </a:solidFill>
              <a:cs typeface="Arabic Transparent" pitchFamily="2" charset="-78"/>
            </a:endParaRPr>
          </a:p>
        </p:txBody>
      </p:sp>
      <p:sp>
        <p:nvSpPr>
          <p:cNvPr id="20" name="مستطيل مستدير الزوايا 19"/>
          <p:cNvSpPr/>
          <p:nvPr/>
        </p:nvSpPr>
        <p:spPr>
          <a:xfrm>
            <a:off x="177800" y="3505200"/>
            <a:ext cx="6451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ما خير الشارع فيه بين الفعل والترك من غير اقتضاء ولا زجر</a:t>
            </a:r>
          </a:p>
        </p:txBody>
      </p:sp>
      <p:sp>
        <p:nvSpPr>
          <p:cNvPr id="21" name="مستطيل مستدير الزوايا 20"/>
          <p:cNvSpPr/>
          <p:nvPr/>
        </p:nvSpPr>
        <p:spPr>
          <a:xfrm>
            <a:off x="381000" y="4522788"/>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فَانْكِحُوا مَا طَابَ لَكُمْ،    كُلُوا مِمَّا فِي الأَرْضِ حَلالاً طَيِّبا</a:t>
            </a:r>
          </a:p>
        </p:txBody>
      </p:sp>
    </p:spTree>
    <p:extLst>
      <p:ext uri="{BB962C8B-B14F-4D97-AF65-F5344CB8AC3E}">
        <p14:creationId xmlns:p14="http://schemas.microsoft.com/office/powerpoint/2010/main" val="18503653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الجمهور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التحريم</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الحرام </a:t>
            </a:r>
            <a:r>
              <a:rPr lang="ar-SA" sz="3600" b="1" dirty="0" err="1">
                <a:solidFill>
                  <a:srgbClr val="C00000"/>
                </a:solidFill>
                <a:cs typeface="Arabic Transparent" pitchFamily="2" charset="-78"/>
              </a:rPr>
              <a:t>أوالمحرم</a:t>
            </a:r>
            <a:endParaRPr lang="ar-SA" sz="3600" b="1" dirty="0">
              <a:solidFill>
                <a:srgbClr val="C00000"/>
              </a:solidFill>
              <a:cs typeface="Arabic Transparent" pitchFamily="2" charset="-78"/>
            </a:endParaRP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التحريم</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المحرم</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285750" y="2441575"/>
            <a:ext cx="626745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2060"/>
                </a:solidFill>
                <a:cs typeface="Arabic Transparent" pitchFamily="2" charset="-78"/>
              </a:rPr>
              <a:t>هو خطاب الشرع المقتضي ترك الفعل اقتضاءً جازماً</a:t>
            </a:r>
          </a:p>
        </p:txBody>
      </p:sp>
      <p:sp>
        <p:nvSpPr>
          <p:cNvPr id="20" name="مستطيل مستدير الزوايا 19"/>
          <p:cNvSpPr/>
          <p:nvPr/>
        </p:nvSpPr>
        <p:spPr>
          <a:xfrm>
            <a:off x="381000" y="3505200"/>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600" b="1" dirty="0">
                <a:solidFill>
                  <a:srgbClr val="003300"/>
                </a:solidFill>
                <a:cs typeface="Arabic Transparent" pitchFamily="2" charset="-78"/>
              </a:rPr>
              <a:t>ما طلب الشرع تركه طلبا جازما</a:t>
            </a:r>
          </a:p>
        </p:txBody>
      </p:sp>
      <p:sp>
        <p:nvSpPr>
          <p:cNvPr id="21" name="مستطيل مستدير الزوايا 20"/>
          <p:cNvSpPr/>
          <p:nvPr/>
        </p:nvSpPr>
        <p:spPr>
          <a:xfrm>
            <a:off x="381000" y="4522788"/>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7030A0"/>
                </a:solidFill>
                <a:cs typeface="Arabic Transparent" pitchFamily="2" charset="-78"/>
              </a:rPr>
              <a:t>وَلا تَقْتُلُوا النَّفْسَ الَّتِي حَرَّمَ اللَّهُ إِلاَّ بِالْحَقّ</a:t>
            </a:r>
          </a:p>
        </p:txBody>
      </p:sp>
    </p:spTree>
    <p:extLst>
      <p:ext uri="{BB962C8B-B14F-4D97-AF65-F5344CB8AC3E}">
        <p14:creationId xmlns:p14="http://schemas.microsoft.com/office/powerpoint/2010/main" val="28344871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الجمهور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الكراهة</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المكروه</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الكراهة</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المكروه</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1722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2060"/>
                </a:solidFill>
                <a:cs typeface="Arabic Transparent" pitchFamily="2" charset="-78"/>
              </a:rPr>
              <a:t>خطاب الشرع المقتضى ترك الفعل اقتضاء غير جازم</a:t>
            </a:r>
          </a:p>
        </p:txBody>
      </p:sp>
      <p:sp>
        <p:nvSpPr>
          <p:cNvPr id="20" name="مستطيل مستدير الزوايا 19"/>
          <p:cNvSpPr/>
          <p:nvPr/>
        </p:nvSpPr>
        <p:spPr>
          <a:xfrm>
            <a:off x="381000" y="3505200"/>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600" b="1" dirty="0">
                <a:solidFill>
                  <a:srgbClr val="003300"/>
                </a:solidFill>
                <a:cs typeface="Arabic Transparent" pitchFamily="2" charset="-78"/>
              </a:rPr>
              <a:t>ما طلب الشرع تركه طلبا غير جازم</a:t>
            </a:r>
          </a:p>
        </p:txBody>
      </p:sp>
      <p:sp>
        <p:nvSpPr>
          <p:cNvPr id="21" name="مستطيل مستدير الزوايا 20"/>
          <p:cNvSpPr/>
          <p:nvPr/>
        </p:nvSpPr>
        <p:spPr>
          <a:xfrm>
            <a:off x="381000" y="4522788"/>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أكل الثوم والبصل, الجلوس في المسجد دون صلاة ركعتين</a:t>
            </a:r>
          </a:p>
        </p:txBody>
      </p:sp>
    </p:spTree>
    <p:extLst>
      <p:ext uri="{BB962C8B-B14F-4D97-AF65-F5344CB8AC3E}">
        <p14:creationId xmlns:p14="http://schemas.microsoft.com/office/powerpoint/2010/main" val="6461901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الحنفية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705600" y="1423974"/>
            <a:ext cx="2152962"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الكراهة التحريمية</a:t>
            </a:r>
            <a:endParaRPr lang="ar-SA" sz="1100"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المكروه تحريما</a:t>
            </a:r>
          </a:p>
        </p:txBody>
      </p:sp>
      <p:sp>
        <p:nvSpPr>
          <p:cNvPr id="15" name="سهم إلى اليسار 14"/>
          <p:cNvSpPr/>
          <p:nvPr/>
        </p:nvSpPr>
        <p:spPr>
          <a:xfrm>
            <a:off x="6705600" y="2374683"/>
            <a:ext cx="2152962"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الكراهة التحريمية</a:t>
            </a:r>
            <a:endParaRPr lang="ar-SA" sz="1100" dirty="0">
              <a:solidFill>
                <a:srgbClr val="C00000"/>
              </a:solidFill>
            </a:endParaRPr>
          </a:p>
        </p:txBody>
      </p:sp>
      <p:sp>
        <p:nvSpPr>
          <p:cNvPr id="16" name="سهم إلى اليسار 15"/>
          <p:cNvSpPr/>
          <p:nvPr/>
        </p:nvSpPr>
        <p:spPr>
          <a:xfrm>
            <a:off x="6705600" y="3393143"/>
            <a:ext cx="2152961"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   المكروه تحريما</a:t>
            </a:r>
            <a:endParaRPr lang="ar-SA" sz="1100" dirty="0">
              <a:solidFill>
                <a:srgbClr val="C000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1722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2060"/>
                </a:solidFill>
                <a:cs typeface="Arabic Transparent" pitchFamily="2" charset="-78"/>
              </a:rPr>
              <a:t>هي خطاب الشارع الطالب ترك الفعل طلباً جازماً بدليل ظني</a:t>
            </a:r>
          </a:p>
        </p:txBody>
      </p:sp>
      <p:sp>
        <p:nvSpPr>
          <p:cNvPr id="20" name="مستطيل مستدير الزوايا 19"/>
          <p:cNvSpPr/>
          <p:nvPr/>
        </p:nvSpPr>
        <p:spPr>
          <a:xfrm>
            <a:off x="152400" y="3505200"/>
            <a:ext cx="6477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ما طلب الشارع من المكلف الكف عنه حتماً بدليل ظني لا قطعي</a:t>
            </a:r>
          </a:p>
        </p:txBody>
      </p:sp>
      <p:sp>
        <p:nvSpPr>
          <p:cNvPr id="21" name="مستطيل مستدير الزوايا 20"/>
          <p:cNvSpPr/>
          <p:nvPr/>
        </p:nvSpPr>
        <p:spPr>
          <a:xfrm>
            <a:off x="152400" y="4522788"/>
            <a:ext cx="6477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لا يبع أحدكم على بيع أخيه ولا يخطب على خطبة أخيه إلا أن يأذن له</a:t>
            </a:r>
          </a:p>
        </p:txBody>
      </p:sp>
    </p:spTree>
    <p:extLst>
      <p:ext uri="{BB962C8B-B14F-4D97-AF65-F5344CB8AC3E}">
        <p14:creationId xmlns:p14="http://schemas.microsoft.com/office/powerpoint/2010/main" val="167612436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الحنفية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705600" y="1423974"/>
            <a:ext cx="2152962"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الكراهة التحريمية</a:t>
            </a:r>
            <a:endParaRPr lang="ar-SA" sz="1100"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المكروه تحريما</a:t>
            </a:r>
          </a:p>
        </p:txBody>
      </p:sp>
      <p:sp>
        <p:nvSpPr>
          <p:cNvPr id="15" name="سهم إلى اليسار 14"/>
          <p:cNvSpPr/>
          <p:nvPr/>
        </p:nvSpPr>
        <p:spPr>
          <a:xfrm>
            <a:off x="6705600" y="2374683"/>
            <a:ext cx="2152962"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الكراهة التحريمية</a:t>
            </a:r>
            <a:endParaRPr lang="ar-SA" sz="1100" dirty="0">
              <a:solidFill>
                <a:srgbClr val="C00000"/>
              </a:solidFill>
            </a:endParaRPr>
          </a:p>
        </p:txBody>
      </p:sp>
      <p:sp>
        <p:nvSpPr>
          <p:cNvPr id="16" name="سهم إلى اليسار 15"/>
          <p:cNvSpPr/>
          <p:nvPr/>
        </p:nvSpPr>
        <p:spPr>
          <a:xfrm>
            <a:off x="6705600" y="3393143"/>
            <a:ext cx="2152961"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   المكروه تحريما</a:t>
            </a:r>
            <a:endParaRPr lang="ar-SA" sz="1100" dirty="0">
              <a:solidFill>
                <a:srgbClr val="C000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1722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2060"/>
                </a:solidFill>
                <a:cs typeface="Arabic Transparent" pitchFamily="2" charset="-78"/>
              </a:rPr>
              <a:t>هي خطاب الشارع الطالب ترك الفعل طلباً جازماً بدليل ظني</a:t>
            </a:r>
          </a:p>
        </p:txBody>
      </p:sp>
      <p:sp>
        <p:nvSpPr>
          <p:cNvPr id="20" name="مستطيل مستدير الزوايا 19"/>
          <p:cNvSpPr/>
          <p:nvPr/>
        </p:nvSpPr>
        <p:spPr>
          <a:xfrm>
            <a:off x="152400" y="3505200"/>
            <a:ext cx="6477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ما طلب الشارع من المكلف الكف عنه حتماً بدليل ظني لا قطعي</a:t>
            </a:r>
          </a:p>
        </p:txBody>
      </p:sp>
      <p:sp>
        <p:nvSpPr>
          <p:cNvPr id="21" name="مستطيل مستدير الزوايا 20"/>
          <p:cNvSpPr/>
          <p:nvPr/>
        </p:nvSpPr>
        <p:spPr>
          <a:xfrm>
            <a:off x="152400" y="4522788"/>
            <a:ext cx="6477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لا يبع أحدكم على بيع أخيه ولا يخطب على خطبة أخيه إلا أن يأذن له</a:t>
            </a:r>
          </a:p>
        </p:txBody>
      </p:sp>
    </p:spTree>
    <p:extLst>
      <p:ext uri="{BB962C8B-B14F-4D97-AF65-F5344CB8AC3E}">
        <p14:creationId xmlns:p14="http://schemas.microsoft.com/office/powerpoint/2010/main" val="167612436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p:txBody>
          <a:bodyPr/>
          <a:lstStyle/>
          <a:p>
            <a:pPr eaLnBrk="1" hangingPunct="1"/>
            <a:endParaRPr lang="en-US" altLang="ar-SA" smtClean="0"/>
          </a:p>
        </p:txBody>
      </p:sp>
      <p:sp>
        <p:nvSpPr>
          <p:cNvPr id="123907" name="Rectangle 3"/>
          <p:cNvSpPr>
            <a:spLocks noGrp="1" noChangeArrowheads="1"/>
          </p:cNvSpPr>
          <p:nvPr>
            <p:ph type="subTitle" idx="1"/>
          </p:nvPr>
        </p:nvSpPr>
        <p:spPr/>
        <p:txBody>
          <a:bodyPr/>
          <a:lstStyle/>
          <a:p>
            <a:pPr eaLnBrk="1" hangingPunct="1"/>
            <a:endParaRPr lang="en-US" altLang="ar-SA" smtClean="0"/>
          </a:p>
        </p:txBody>
      </p:sp>
      <p:pic>
        <p:nvPicPr>
          <p:cNvPr id="123908"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457200" y="85725"/>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IQ" altLang="ar-SA" sz="4800" b="1" dirty="0" smtClean="0">
                <a:solidFill>
                  <a:srgbClr val="C00000"/>
                </a:solidFill>
              </a:rPr>
              <a:t>التعريف ببعض المصطلحات الشرعية</a:t>
            </a:r>
            <a:endParaRPr lang="ar-SA" altLang="ar-SA" sz="4800" dirty="0">
              <a:solidFill>
                <a:srgbClr val="000000"/>
              </a:solidFill>
            </a:endParaRPr>
          </a:p>
        </p:txBody>
      </p:sp>
      <p:sp>
        <p:nvSpPr>
          <p:cNvPr id="12391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2391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2391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1409700" y="1447800"/>
          <a:ext cx="6324600" cy="4521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746486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الحنفية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705600" y="1423974"/>
            <a:ext cx="2152962"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الكراهة </a:t>
            </a:r>
            <a:r>
              <a:rPr lang="ar-SA" b="1" dirty="0" err="1">
                <a:solidFill>
                  <a:srgbClr val="C00000"/>
                </a:solidFill>
                <a:cs typeface="Monotype Koufi" pitchFamily="2" charset="-78"/>
              </a:rPr>
              <a:t>التنزيهية</a:t>
            </a:r>
            <a:endParaRPr lang="ar-SA" sz="1100"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المكروه تنزيها</a:t>
            </a:r>
          </a:p>
        </p:txBody>
      </p:sp>
      <p:sp>
        <p:nvSpPr>
          <p:cNvPr id="15" name="سهم إلى اليسار 14"/>
          <p:cNvSpPr/>
          <p:nvPr/>
        </p:nvSpPr>
        <p:spPr>
          <a:xfrm>
            <a:off x="6705600" y="2374683"/>
            <a:ext cx="2152962"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الكراهة </a:t>
            </a:r>
            <a:r>
              <a:rPr lang="ar-SA" b="1" dirty="0" err="1">
                <a:solidFill>
                  <a:srgbClr val="C00000"/>
                </a:solidFill>
                <a:cs typeface="Monotype Koufi" pitchFamily="2" charset="-78"/>
              </a:rPr>
              <a:t>التنزيهية</a:t>
            </a:r>
            <a:endParaRPr lang="ar-SA" sz="1100" dirty="0">
              <a:solidFill>
                <a:srgbClr val="C00000"/>
              </a:solidFill>
            </a:endParaRPr>
          </a:p>
        </p:txBody>
      </p:sp>
      <p:sp>
        <p:nvSpPr>
          <p:cNvPr id="16" name="سهم إلى اليسار 15"/>
          <p:cNvSpPr/>
          <p:nvPr/>
        </p:nvSpPr>
        <p:spPr>
          <a:xfrm>
            <a:off x="6705600" y="3393143"/>
            <a:ext cx="2152961"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fontAlgn="base">
              <a:spcBef>
                <a:spcPct val="0"/>
              </a:spcBef>
              <a:spcAft>
                <a:spcPct val="0"/>
              </a:spcAft>
              <a:defRPr/>
            </a:pPr>
            <a:r>
              <a:rPr lang="ar-SA" b="1" dirty="0">
                <a:solidFill>
                  <a:srgbClr val="C00000"/>
                </a:solidFill>
                <a:cs typeface="Monotype Koufi" pitchFamily="2" charset="-78"/>
              </a:rPr>
              <a:t>   المكروه تنزيها</a:t>
            </a:r>
            <a:endParaRPr lang="ar-SA" sz="1100" dirty="0">
              <a:solidFill>
                <a:srgbClr val="C000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41575"/>
            <a:ext cx="61722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2060"/>
                </a:solidFill>
                <a:cs typeface="Arabic Transparent" pitchFamily="2" charset="-78"/>
              </a:rPr>
              <a:t>هي خطاب الشارع الطالب ترك الفعل طلبا غير جازم</a:t>
            </a:r>
          </a:p>
        </p:txBody>
      </p:sp>
      <p:sp>
        <p:nvSpPr>
          <p:cNvPr id="20" name="مستطيل مستدير الزوايا 19"/>
          <p:cNvSpPr/>
          <p:nvPr/>
        </p:nvSpPr>
        <p:spPr>
          <a:xfrm>
            <a:off x="152400" y="3505200"/>
            <a:ext cx="6477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هو ما طلب الشارع تركه لا على وجه الحتم والالزام</a:t>
            </a:r>
          </a:p>
        </p:txBody>
      </p:sp>
      <p:sp>
        <p:nvSpPr>
          <p:cNvPr id="21" name="مستطيل مستدير الزوايا 20"/>
          <p:cNvSpPr/>
          <p:nvPr/>
        </p:nvSpPr>
        <p:spPr>
          <a:xfrm>
            <a:off x="152400" y="4522788"/>
            <a:ext cx="6477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من أكل ثوما أو بصلا فلا يقربن مصلانا</a:t>
            </a:r>
          </a:p>
        </p:txBody>
      </p:sp>
    </p:spTree>
    <p:extLst>
      <p:ext uri="{BB962C8B-B14F-4D97-AF65-F5344CB8AC3E}">
        <p14:creationId xmlns:p14="http://schemas.microsoft.com/office/powerpoint/2010/main" val="11589157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p:txBody>
          <a:bodyPr/>
          <a:lstStyle/>
          <a:p>
            <a:pPr eaLnBrk="1" hangingPunct="1"/>
            <a:endParaRPr lang="en-US" altLang="ar-SA" smtClean="0"/>
          </a:p>
        </p:txBody>
      </p:sp>
      <p:sp>
        <p:nvSpPr>
          <p:cNvPr id="143363" name="Rectangle 3"/>
          <p:cNvSpPr>
            <a:spLocks noGrp="1" noChangeArrowheads="1"/>
          </p:cNvSpPr>
          <p:nvPr>
            <p:ph type="subTitle" idx="1"/>
          </p:nvPr>
        </p:nvSpPr>
        <p:spPr/>
        <p:txBody>
          <a:bodyPr/>
          <a:lstStyle/>
          <a:p>
            <a:pPr eaLnBrk="1" hangingPunct="1"/>
            <a:endParaRPr lang="en-US" altLang="ar-SA" smtClean="0"/>
          </a:p>
        </p:txBody>
      </p:sp>
      <p:pic>
        <p:nvPicPr>
          <p:cNvPr id="143364"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9144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IQ" altLang="ar-SA" sz="6600" b="1" dirty="0" smtClean="0">
                <a:solidFill>
                  <a:srgbClr val="C00000"/>
                </a:solidFill>
                <a:latin typeface="Traditional Arabic" pitchFamily="18" charset="-78"/>
                <a:cs typeface="Traditional Arabic" pitchFamily="18" charset="-78"/>
              </a:rPr>
              <a:t>الأداء والقضاء</a:t>
            </a:r>
            <a:endParaRPr lang="ar-SA" altLang="ar-SA" sz="6600" dirty="0">
              <a:solidFill>
                <a:srgbClr val="000000"/>
              </a:solidFill>
              <a:latin typeface="Traditional Arabic" pitchFamily="18" charset="-78"/>
              <a:cs typeface="Traditional Arabic" pitchFamily="18" charset="-78"/>
            </a:endParaRPr>
          </a:p>
        </p:txBody>
      </p:sp>
      <p:sp>
        <p:nvSpPr>
          <p:cNvPr id="143366"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43367"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43368"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685800" y="1214422"/>
          <a:ext cx="8458200" cy="5643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43370" name="Pictur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 y="1438840"/>
            <a:ext cx="1643042" cy="364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16084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par>
                                <p:cTn id="13" presetID="31" presetClass="entr" presetSubtype="0" fill="hold" nodeType="withEffect">
                                  <p:stCondLst>
                                    <p:cond delay="0"/>
                                  </p:stCondLst>
                                  <p:childTnLst>
                                    <p:set>
                                      <p:cBhvr>
                                        <p:cTn id="14" dur="1" fill="hold">
                                          <p:stCondLst>
                                            <p:cond delay="0"/>
                                          </p:stCondLst>
                                        </p:cTn>
                                        <p:tgtEl>
                                          <p:spTgt spid="143370"/>
                                        </p:tgtEl>
                                        <p:attrNameLst>
                                          <p:attrName>style.visibility</p:attrName>
                                        </p:attrNameLst>
                                      </p:cBhvr>
                                      <p:to>
                                        <p:strVal val="visible"/>
                                      </p:to>
                                    </p:set>
                                    <p:anim calcmode="lin" valueType="num">
                                      <p:cBhvr>
                                        <p:cTn id="15" dur="1000" fill="hold"/>
                                        <p:tgtEl>
                                          <p:spTgt spid="143370"/>
                                        </p:tgtEl>
                                        <p:attrNameLst>
                                          <p:attrName>ppt_w</p:attrName>
                                        </p:attrNameLst>
                                      </p:cBhvr>
                                      <p:tavLst>
                                        <p:tav tm="0">
                                          <p:val>
                                            <p:fltVal val="0"/>
                                          </p:val>
                                        </p:tav>
                                        <p:tav tm="100000">
                                          <p:val>
                                            <p:strVal val="#ppt_w"/>
                                          </p:val>
                                        </p:tav>
                                      </p:tavLst>
                                    </p:anim>
                                    <p:anim calcmode="lin" valueType="num">
                                      <p:cBhvr>
                                        <p:cTn id="16" dur="1000" fill="hold"/>
                                        <p:tgtEl>
                                          <p:spTgt spid="143370"/>
                                        </p:tgtEl>
                                        <p:attrNameLst>
                                          <p:attrName>ppt_h</p:attrName>
                                        </p:attrNameLst>
                                      </p:cBhvr>
                                      <p:tavLst>
                                        <p:tav tm="0">
                                          <p:val>
                                            <p:fltVal val="0"/>
                                          </p:val>
                                        </p:tav>
                                        <p:tav tm="100000">
                                          <p:val>
                                            <p:strVal val="#ppt_h"/>
                                          </p:val>
                                        </p:tav>
                                      </p:tavLst>
                                    </p:anim>
                                    <p:anim calcmode="lin" valueType="num">
                                      <p:cBhvr>
                                        <p:cTn id="17" dur="1000" fill="hold"/>
                                        <p:tgtEl>
                                          <p:spTgt spid="143370"/>
                                        </p:tgtEl>
                                        <p:attrNameLst>
                                          <p:attrName>style.rotation</p:attrName>
                                        </p:attrNameLst>
                                      </p:cBhvr>
                                      <p:tavLst>
                                        <p:tav tm="0">
                                          <p:val>
                                            <p:fltVal val="90"/>
                                          </p:val>
                                        </p:tav>
                                        <p:tav tm="100000">
                                          <p:val>
                                            <p:fltVal val="0"/>
                                          </p:val>
                                        </p:tav>
                                      </p:tavLst>
                                    </p:anim>
                                    <p:animEffect transition="in" filter="fade">
                                      <p:cBhvr>
                                        <p:cTn id="18" dur="1000"/>
                                        <p:tgtEl>
                                          <p:spTgt spid="143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p:txBody>
          <a:bodyPr/>
          <a:lstStyle/>
          <a:p>
            <a:pPr eaLnBrk="1" hangingPunct="1"/>
            <a:endParaRPr lang="en-US" altLang="ar-SA" smtClean="0"/>
          </a:p>
        </p:txBody>
      </p:sp>
      <p:sp>
        <p:nvSpPr>
          <p:cNvPr id="144387" name="Rectangle 3"/>
          <p:cNvSpPr>
            <a:spLocks noGrp="1" noChangeArrowheads="1"/>
          </p:cNvSpPr>
          <p:nvPr>
            <p:ph type="subTitle" idx="1"/>
          </p:nvPr>
        </p:nvSpPr>
        <p:spPr/>
        <p:txBody>
          <a:bodyPr/>
          <a:lstStyle/>
          <a:p>
            <a:pPr eaLnBrk="1" hangingPunct="1"/>
            <a:endParaRPr lang="en-US" altLang="ar-SA" smtClean="0"/>
          </a:p>
        </p:txBody>
      </p:sp>
      <p:pic>
        <p:nvPicPr>
          <p:cNvPr id="144388"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89" name="Text Box 5"/>
          <p:cNvSpPr txBox="1">
            <a:spLocks noChangeArrowheads="1"/>
          </p:cNvSpPr>
          <p:nvPr/>
        </p:nvSpPr>
        <p:spPr bwMode="auto">
          <a:xfrm>
            <a:off x="571500" y="1524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50000"/>
              </a:spcBef>
              <a:spcAft>
                <a:spcPct val="0"/>
              </a:spcAft>
              <a:buFontTx/>
              <a:buNone/>
            </a:pPr>
            <a:endParaRPr lang="en-US" altLang="ar-SA" sz="1800">
              <a:solidFill>
                <a:srgbClr val="000000"/>
              </a:solidFill>
            </a:endParaRPr>
          </a:p>
        </p:txBody>
      </p:sp>
      <p:sp>
        <p:nvSpPr>
          <p:cNvPr id="144390" name="Rectangle 6"/>
          <p:cNvSpPr>
            <a:spLocks noChangeArrowheads="1"/>
          </p:cNvSpPr>
          <p:nvPr/>
        </p:nvSpPr>
        <p:spPr bwMode="auto">
          <a:xfrm>
            <a:off x="747713" y="1524000"/>
            <a:ext cx="778668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r>
              <a:rPr lang="ar-SA" altLang="ar-SA" sz="3600" b="1" dirty="0" smtClean="0">
                <a:solidFill>
                  <a:srgbClr val="C00000"/>
                </a:solidFill>
                <a:latin typeface="Traditional Arabic" pitchFamily="18" charset="-78"/>
                <a:ea typeface="Arial Unicode MS" pitchFamily="34" charset="-128"/>
                <a:cs typeface="Traditional Arabic" pitchFamily="18" charset="-78"/>
              </a:rPr>
              <a:t>.</a:t>
            </a:r>
            <a:r>
              <a:rPr lang="ar-KW" sz="3600" b="1" dirty="0" smtClean="0">
                <a:latin typeface="Traditional Arabic" pitchFamily="18" charset="-78"/>
                <a:cs typeface="Traditional Arabic" pitchFamily="18" charset="-78"/>
              </a:rPr>
              <a:t> - الإعادة: </a:t>
            </a:r>
            <a:endParaRPr lang="en-US" sz="3600" dirty="0" smtClean="0">
              <a:latin typeface="Traditional Arabic" pitchFamily="18" charset="-78"/>
              <a:cs typeface="Traditional Arabic" pitchFamily="18" charset="-78"/>
            </a:endParaRPr>
          </a:p>
          <a:p>
            <a:r>
              <a:rPr lang="ar-KW" sz="3600" dirty="0" smtClean="0">
                <a:latin typeface="Traditional Arabic" pitchFamily="18" charset="-78"/>
                <a:cs typeface="Traditional Arabic" pitchFamily="18" charset="-78"/>
              </a:rPr>
              <a:t>والإعادة هي فعل العبادة في وقتها مرة ثانية لزيادة فضيلة، وذلك كمن صلى الظهر منفرداً، ثم حضرت جماعة، فإنه يُسَنُّ له إعادتها تحصيلاَ لثواب الجماعة. </a:t>
            </a:r>
            <a:endParaRPr lang="en-US" sz="3600" dirty="0" smtClean="0">
              <a:latin typeface="Traditional Arabic" pitchFamily="18" charset="-78"/>
              <a:cs typeface="Traditional Arabic" pitchFamily="18" charset="-78"/>
            </a:endParaRPr>
          </a:p>
          <a:p>
            <a:pPr algn="ctr" fontAlgn="base">
              <a:spcAft>
                <a:spcPct val="0"/>
              </a:spcAft>
              <a:buFontTx/>
              <a:buNone/>
            </a:pPr>
            <a:endParaRPr lang="ar-SA" altLang="ar-SA" sz="2400" b="1" dirty="0">
              <a:solidFill>
                <a:srgbClr val="C00000"/>
              </a:solidFill>
              <a:latin typeface="Arial Unicode MS" pitchFamily="34" charset="-128"/>
              <a:ea typeface="Arial Unicode MS" pitchFamily="34" charset="-128"/>
              <a:cs typeface="Arial Unicode MS" pitchFamily="34" charset="-128"/>
            </a:endParaRPr>
          </a:p>
        </p:txBody>
      </p:sp>
      <p:sp>
        <p:nvSpPr>
          <p:cNvPr id="21511" name="Rectangle 7"/>
          <p:cNvSpPr>
            <a:spLocks noChangeArrowheads="1"/>
          </p:cNvSpPr>
          <p:nvPr/>
        </p:nvSpPr>
        <p:spPr bwMode="auto">
          <a:xfrm>
            <a:off x="904875" y="85725"/>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fontAlgn="base" hangingPunct="1">
              <a:spcAft>
                <a:spcPct val="0"/>
              </a:spcAft>
              <a:buFontTx/>
              <a:buNone/>
            </a:pPr>
            <a:r>
              <a:rPr lang="ar-SA" altLang="ar-SA" sz="5400" b="1" dirty="0" smtClean="0">
                <a:solidFill>
                  <a:srgbClr val="C00000"/>
                </a:solidFill>
                <a:latin typeface="Traditional Arabic" pitchFamily="18" charset="-78"/>
                <a:cs typeface="Traditional Arabic" pitchFamily="18" charset="-78"/>
              </a:rPr>
              <a:t>ا</a:t>
            </a:r>
            <a:r>
              <a:rPr lang="ar-IQ" altLang="ar-SA" sz="5400" b="1" dirty="0" smtClean="0">
                <a:solidFill>
                  <a:srgbClr val="C00000"/>
                </a:solidFill>
                <a:latin typeface="Traditional Arabic" pitchFamily="18" charset="-78"/>
                <a:cs typeface="Traditional Arabic" pitchFamily="18" charset="-78"/>
              </a:rPr>
              <a:t>لإعادة</a:t>
            </a:r>
            <a:endParaRPr lang="ar-SA" altLang="ar-SA" sz="5400" dirty="0">
              <a:solidFill>
                <a:srgbClr val="000000"/>
              </a:solidFill>
              <a:latin typeface="Traditional Arabic" pitchFamily="18" charset="-78"/>
              <a:cs typeface="Traditional Arabic" pitchFamily="18" charset="-78"/>
            </a:endParaRPr>
          </a:p>
        </p:txBody>
      </p:sp>
      <p:sp>
        <p:nvSpPr>
          <p:cNvPr id="144392"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44393"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44394"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pic>
        <p:nvPicPr>
          <p:cNvPr id="11" name="Picture 11" descr="C:\Users\PC HOME\Desktop\مواد الفصل الثاني 2015\صور كتب\27236738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7601" y="304800"/>
            <a:ext cx="928799" cy="1026298"/>
          </a:xfrm>
          <a:prstGeom prst="rect">
            <a:avLst/>
          </a:prstGeom>
          <a:ln>
            <a:noFill/>
          </a:ln>
          <a:effectLst>
            <a:outerShdw blurRad="225425" dist="50800" dir="5220000" algn="ctr">
              <a:srgbClr val="000000">
                <a:alpha val="33000"/>
              </a:srgbClr>
            </a:outerShdw>
            <a:softEdge rad="1125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059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22225"/>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339792" y="106146"/>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effectLst>
                  <a:outerShdw blurRad="38100" dist="38100" dir="2700000" algn="tl">
                    <a:srgbClr val="000000">
                      <a:alpha val="43137"/>
                    </a:srgbClr>
                  </a:outerShdw>
                </a:effectLst>
              </a:rPr>
              <a:t>أحكام متعلقات الأحكام الشرعية</a:t>
            </a:r>
          </a:p>
        </p:txBody>
      </p:sp>
      <p:sp>
        <p:nvSpPr>
          <p:cNvPr id="3" name="سهم إلى اليسار 2"/>
          <p:cNvSpPr/>
          <p:nvPr/>
        </p:nvSpPr>
        <p:spPr>
          <a:xfrm>
            <a:off x="6920473" y="1251538"/>
            <a:ext cx="1857404" cy="41380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C00000"/>
                </a:solidFill>
                <a:latin typeface="Traditional Arabic" pitchFamily="18" charset="-78"/>
                <a:cs typeface="Traditional Arabic" pitchFamily="18" charset="-78"/>
              </a:rPr>
              <a:t>الواجب</a:t>
            </a:r>
            <a:endParaRPr lang="ar-SA" sz="1600" dirty="0">
              <a:solidFill>
                <a:srgbClr val="C00000"/>
              </a:solidFill>
              <a:latin typeface="Traditional Arabic" pitchFamily="18" charset="-78"/>
              <a:cs typeface="Traditional Arabic" pitchFamily="18" charset="-78"/>
            </a:endParaRPr>
          </a:p>
        </p:txBody>
      </p:sp>
      <p:sp>
        <p:nvSpPr>
          <p:cNvPr id="7" name="مستطيل مستدير الزوايا 6"/>
          <p:cNvSpPr/>
          <p:nvPr/>
        </p:nvSpPr>
        <p:spPr>
          <a:xfrm>
            <a:off x="228600" y="1219200"/>
            <a:ext cx="6646863" cy="406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000" b="1" dirty="0">
                <a:solidFill>
                  <a:srgbClr val="C00000"/>
                </a:solidFill>
                <a:cs typeface="Arabic Transparent" pitchFamily="2" charset="-78"/>
              </a:rPr>
              <a:t>أنه يلزم الإتيان به ويثاب فاعله، ويعاقب تاركه ويكفر من أنكره إلا عند الحنفية.</a:t>
            </a:r>
          </a:p>
        </p:txBody>
      </p:sp>
      <p:sp>
        <p:nvSpPr>
          <p:cNvPr id="15" name="سهم إلى اليسار 14"/>
          <p:cNvSpPr/>
          <p:nvPr/>
        </p:nvSpPr>
        <p:spPr>
          <a:xfrm>
            <a:off x="6920473" y="1828800"/>
            <a:ext cx="1857404" cy="501952"/>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000099"/>
                </a:solidFill>
                <a:latin typeface="Traditional Arabic" pitchFamily="18" charset="-78"/>
                <a:cs typeface="Traditional Arabic" pitchFamily="18" charset="-78"/>
              </a:rPr>
              <a:t>المندوب</a:t>
            </a:r>
            <a:endParaRPr lang="ar-SA" sz="1600" dirty="0">
              <a:solidFill>
                <a:srgbClr val="FFFFFF"/>
              </a:solidFill>
              <a:latin typeface="Traditional Arabic" pitchFamily="18" charset="-78"/>
              <a:cs typeface="Traditional Arabic" pitchFamily="18" charset="-78"/>
            </a:endParaRPr>
          </a:p>
        </p:txBody>
      </p:sp>
      <p:sp>
        <p:nvSpPr>
          <p:cNvPr id="16" name="سهم إلى اليسار 15"/>
          <p:cNvSpPr/>
          <p:nvPr/>
        </p:nvSpPr>
        <p:spPr>
          <a:xfrm>
            <a:off x="6920473" y="2581508"/>
            <a:ext cx="1857404" cy="41380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003300"/>
                </a:solidFill>
                <a:latin typeface="Traditional Arabic" pitchFamily="18" charset="-78"/>
                <a:cs typeface="Traditional Arabic" pitchFamily="18" charset="-78"/>
              </a:rPr>
              <a:t>الحرام</a:t>
            </a:r>
            <a:endParaRPr lang="ar-SA" sz="1600" dirty="0">
              <a:solidFill>
                <a:srgbClr val="003300"/>
              </a:solidFill>
              <a:latin typeface="Traditional Arabic" pitchFamily="18" charset="-78"/>
              <a:cs typeface="Traditional Arabic" pitchFamily="18" charset="-78"/>
            </a:endParaRPr>
          </a:p>
        </p:txBody>
      </p:sp>
      <p:sp>
        <p:nvSpPr>
          <p:cNvPr id="17" name="سهم إلى اليسار 16"/>
          <p:cNvSpPr/>
          <p:nvPr/>
        </p:nvSpPr>
        <p:spPr>
          <a:xfrm>
            <a:off x="6947650" y="3148690"/>
            <a:ext cx="1857404" cy="41380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FF0000"/>
                </a:solidFill>
                <a:latin typeface="Traditional Arabic" pitchFamily="18" charset="-78"/>
                <a:cs typeface="Traditional Arabic" pitchFamily="18" charset="-78"/>
              </a:rPr>
              <a:t>المكروه</a:t>
            </a:r>
            <a:endParaRPr lang="ar-SA" sz="1600" dirty="0">
              <a:solidFill>
                <a:srgbClr val="7030A0"/>
              </a:solidFill>
              <a:latin typeface="Traditional Arabic" pitchFamily="18" charset="-78"/>
              <a:cs typeface="Traditional Arabic" pitchFamily="18" charset="-78"/>
            </a:endParaRPr>
          </a:p>
        </p:txBody>
      </p:sp>
      <p:sp>
        <p:nvSpPr>
          <p:cNvPr id="18" name="سهم إلى اليسار 17"/>
          <p:cNvSpPr/>
          <p:nvPr/>
        </p:nvSpPr>
        <p:spPr>
          <a:xfrm>
            <a:off x="6875930" y="4428529"/>
            <a:ext cx="2036422" cy="524469"/>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 </a:t>
            </a:r>
            <a:r>
              <a:rPr lang="ar-SA" b="1" dirty="0">
                <a:solidFill>
                  <a:srgbClr val="7030A0"/>
                </a:solidFill>
                <a:latin typeface="Traditional Arabic" pitchFamily="18" charset="-78"/>
                <a:cs typeface="Traditional Arabic" pitchFamily="18" charset="-78"/>
              </a:rPr>
              <a:t>المكروه تحريما</a:t>
            </a:r>
            <a:endParaRPr lang="ar-SA" sz="1100" dirty="0">
              <a:solidFill>
                <a:srgbClr val="7030A0"/>
              </a:solidFill>
              <a:latin typeface="Traditional Arabic" pitchFamily="18" charset="-78"/>
              <a:cs typeface="Traditional Arabic" pitchFamily="18" charset="-78"/>
            </a:endParaRPr>
          </a:p>
        </p:txBody>
      </p:sp>
      <p:sp>
        <p:nvSpPr>
          <p:cNvPr id="19" name="مستطيل مستدير الزوايا 18"/>
          <p:cNvSpPr/>
          <p:nvPr/>
        </p:nvSpPr>
        <p:spPr>
          <a:xfrm>
            <a:off x="228600" y="1828800"/>
            <a:ext cx="6553200" cy="46196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2060"/>
                </a:solidFill>
                <a:cs typeface="Arabic Transparent" pitchFamily="2" charset="-78"/>
              </a:rPr>
              <a:t>يستحق فاعله الثواب، ولا يعاقب تاركه. </a:t>
            </a:r>
          </a:p>
        </p:txBody>
      </p:sp>
      <p:sp>
        <p:nvSpPr>
          <p:cNvPr id="20" name="مستطيل مستدير الزوايا 19"/>
          <p:cNvSpPr/>
          <p:nvPr/>
        </p:nvSpPr>
        <p:spPr>
          <a:xfrm>
            <a:off x="339725" y="2640013"/>
            <a:ext cx="6223000" cy="33337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endParaRPr lang="ar-SA" sz="3600" b="1" dirty="0">
              <a:solidFill>
                <a:srgbClr val="003300"/>
              </a:solidFill>
              <a:cs typeface="Arabic Transparent" pitchFamily="2" charset="-78"/>
            </a:endParaRPr>
          </a:p>
        </p:txBody>
      </p:sp>
      <p:sp>
        <p:nvSpPr>
          <p:cNvPr id="22" name="مستطيل مستدير الزوايا 21"/>
          <p:cNvSpPr/>
          <p:nvPr/>
        </p:nvSpPr>
        <p:spPr>
          <a:xfrm>
            <a:off x="120650" y="4443413"/>
            <a:ext cx="6661150" cy="50958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7030A0"/>
                </a:solidFill>
                <a:cs typeface="Arabic Transparent" pitchFamily="2" charset="-78"/>
              </a:rPr>
              <a:t>يستحق فاعله العقاب واللوم، ولكن لا يكفر منكره عند الحنفية.</a:t>
            </a:r>
          </a:p>
        </p:txBody>
      </p:sp>
      <p:sp>
        <p:nvSpPr>
          <p:cNvPr id="23" name="سهم إلى اليسار 22"/>
          <p:cNvSpPr/>
          <p:nvPr/>
        </p:nvSpPr>
        <p:spPr>
          <a:xfrm>
            <a:off x="6920472" y="5181600"/>
            <a:ext cx="1991879" cy="53340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b="1" dirty="0">
                <a:solidFill>
                  <a:srgbClr val="000099"/>
                </a:solidFill>
                <a:latin typeface="Traditional Arabic" pitchFamily="18" charset="-78"/>
                <a:cs typeface="Traditional Arabic" pitchFamily="18" charset="-78"/>
              </a:rPr>
              <a:t>المكروه تنزيها</a:t>
            </a:r>
            <a:endParaRPr lang="ar-SA" dirty="0">
              <a:solidFill>
                <a:srgbClr val="FFFFFF"/>
              </a:solidFill>
              <a:latin typeface="Traditional Arabic" pitchFamily="18" charset="-78"/>
              <a:cs typeface="Traditional Arabic" pitchFamily="18" charset="-78"/>
            </a:endParaRPr>
          </a:p>
        </p:txBody>
      </p:sp>
      <p:sp>
        <p:nvSpPr>
          <p:cNvPr id="24" name="سهم إلى اليسار 23"/>
          <p:cNvSpPr/>
          <p:nvPr/>
        </p:nvSpPr>
        <p:spPr>
          <a:xfrm>
            <a:off x="6920473" y="5910796"/>
            <a:ext cx="1857404" cy="49000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FF0000"/>
                </a:solidFill>
                <a:latin typeface="Traditional Arabic" pitchFamily="18" charset="-78"/>
                <a:cs typeface="Traditional Arabic" pitchFamily="18" charset="-78"/>
              </a:rPr>
              <a:t>الفرض</a:t>
            </a:r>
            <a:r>
              <a:rPr lang="ar-SA" sz="3200" b="1" dirty="0">
                <a:solidFill>
                  <a:srgbClr val="000099"/>
                </a:solidFill>
                <a:latin typeface="Traditional Arabic" pitchFamily="18" charset="-78"/>
                <a:cs typeface="Traditional Arabic" pitchFamily="18" charset="-78"/>
              </a:rPr>
              <a:t> </a:t>
            </a:r>
            <a:endParaRPr lang="ar-SA" dirty="0">
              <a:solidFill>
                <a:srgbClr val="FFFFFF"/>
              </a:solidFill>
              <a:latin typeface="Traditional Arabic" pitchFamily="18" charset="-78"/>
              <a:cs typeface="Traditional Arabic" pitchFamily="18" charset="-78"/>
            </a:endParaRPr>
          </a:p>
        </p:txBody>
      </p:sp>
      <p:sp>
        <p:nvSpPr>
          <p:cNvPr id="25" name="مستطيل مستدير الزوايا 24"/>
          <p:cNvSpPr/>
          <p:nvPr/>
        </p:nvSpPr>
        <p:spPr>
          <a:xfrm>
            <a:off x="161925" y="5181600"/>
            <a:ext cx="6713538" cy="533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b="1" dirty="0">
                <a:solidFill>
                  <a:srgbClr val="002060"/>
                </a:solidFill>
                <a:cs typeface="Arabic Transparent" pitchFamily="2" charset="-78"/>
              </a:rPr>
              <a:t>فعله لا يستوجب العقاب ولا الذم ولكنه يكون خلاف الأولى و الأفضل فيثاب تاركه. </a:t>
            </a:r>
          </a:p>
        </p:txBody>
      </p:sp>
      <p:sp>
        <p:nvSpPr>
          <p:cNvPr id="26" name="مستطيل مستدير الزوايا 25"/>
          <p:cNvSpPr/>
          <p:nvPr/>
        </p:nvSpPr>
        <p:spPr>
          <a:xfrm>
            <a:off x="120650" y="5951538"/>
            <a:ext cx="6653213" cy="52546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FF0000"/>
                </a:solidFill>
                <a:cs typeface="Arabic Transparent" pitchFamily="2" charset="-78"/>
              </a:rPr>
              <a:t>يلزم الإتيان به ويثاب فاعله، ويعاقب تاركه، ويكفر من أنكره.</a:t>
            </a:r>
          </a:p>
        </p:txBody>
      </p:sp>
      <p:sp>
        <p:nvSpPr>
          <p:cNvPr id="30" name="سهم إلى اليسار 29"/>
          <p:cNvSpPr/>
          <p:nvPr/>
        </p:nvSpPr>
        <p:spPr>
          <a:xfrm>
            <a:off x="6987709" y="3810000"/>
            <a:ext cx="1857404" cy="41380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002060"/>
                </a:solidFill>
                <a:latin typeface="Traditional Arabic" pitchFamily="18" charset="-78"/>
                <a:cs typeface="Traditional Arabic" pitchFamily="18" charset="-78"/>
              </a:rPr>
              <a:t>المباح</a:t>
            </a:r>
            <a:endParaRPr lang="ar-SA" sz="1600" dirty="0">
              <a:solidFill>
                <a:srgbClr val="002060"/>
              </a:solidFill>
              <a:latin typeface="Traditional Arabic" pitchFamily="18" charset="-78"/>
              <a:cs typeface="Traditional Arabic" pitchFamily="18" charset="-78"/>
            </a:endParaRPr>
          </a:p>
        </p:txBody>
      </p:sp>
      <p:sp>
        <p:nvSpPr>
          <p:cNvPr id="31" name="مستطيل مستدير الزوايا 30"/>
          <p:cNvSpPr/>
          <p:nvPr/>
        </p:nvSpPr>
        <p:spPr>
          <a:xfrm>
            <a:off x="161925" y="3810000"/>
            <a:ext cx="6661150" cy="41433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FF0000"/>
                </a:solidFill>
                <a:cs typeface="Arabic Transparent" pitchFamily="2" charset="-78"/>
              </a:rPr>
              <a:t>لا ثواب ولا عقاب على فعله، أو تركه. </a:t>
            </a:r>
          </a:p>
        </p:txBody>
      </p:sp>
      <p:sp>
        <p:nvSpPr>
          <p:cNvPr id="32" name="مستطيل مستدير الزوايا 31"/>
          <p:cNvSpPr/>
          <p:nvPr/>
        </p:nvSpPr>
        <p:spPr>
          <a:xfrm>
            <a:off x="120650" y="2581275"/>
            <a:ext cx="6661150" cy="4191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000" b="1" dirty="0">
                <a:solidFill>
                  <a:srgbClr val="003300"/>
                </a:solidFill>
                <a:cs typeface="Arabic Transparent" pitchFamily="2" charset="-78"/>
              </a:rPr>
              <a:t>يلزم اجتنابه ويعاقب فاعله ويثاب الإنسان على تركه ويكفر مستحله. </a:t>
            </a:r>
          </a:p>
        </p:txBody>
      </p:sp>
      <p:sp>
        <p:nvSpPr>
          <p:cNvPr id="33" name="مستطيل مستدير الزوايا 32"/>
          <p:cNvSpPr/>
          <p:nvPr/>
        </p:nvSpPr>
        <p:spPr>
          <a:xfrm>
            <a:off x="157163" y="3186113"/>
            <a:ext cx="6661150" cy="37941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FF0000"/>
                </a:solidFill>
                <a:cs typeface="Arabic Transparent" pitchFamily="2" charset="-78"/>
              </a:rPr>
              <a:t>فاعله لا يستحق العقاب وقد يستحق اللوم و العتاب ويثاب تاركه. </a:t>
            </a:r>
          </a:p>
        </p:txBody>
      </p:sp>
    </p:spTree>
    <p:extLst>
      <p:ext uri="{BB962C8B-B14F-4D97-AF65-F5344CB8AC3E}">
        <p14:creationId xmlns:p14="http://schemas.microsoft.com/office/powerpoint/2010/main" val="378843874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circle(in)">
                                      <p:cBhvr>
                                        <p:cTn id="40" dur="2000"/>
                                        <p:tgtEl>
                                          <p:spTgt spid="3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circle(in)">
                                      <p:cBhvr>
                                        <p:cTn id="45" dur="2000"/>
                                        <p:tgtEl>
                                          <p:spTgt spid="2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2" fill="hold" nodeType="click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1+#ppt_w/2"/>
                                          </p:val>
                                        </p:tav>
                                        <p:tav tm="100000">
                                          <p:val>
                                            <p:strVal val="#ppt_x"/>
                                          </p:val>
                                        </p:tav>
                                      </p:tavLst>
                                    </p:anim>
                                    <p:anim calcmode="lin" valueType="num">
                                      <p:cBhvr additive="base">
                                        <p:cTn id="51"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circle(in)">
                                      <p:cBhvr>
                                        <p:cTn id="56" dur="2000"/>
                                        <p:tgtEl>
                                          <p:spTgt spid="3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1+#ppt_w/2"/>
                                          </p:val>
                                        </p:tav>
                                        <p:tav tm="100000">
                                          <p:val>
                                            <p:strVal val="#ppt_x"/>
                                          </p:val>
                                        </p:tav>
                                      </p:tavLst>
                                    </p:anim>
                                    <p:anim calcmode="lin" valueType="num">
                                      <p:cBhvr additive="base">
                                        <p:cTn id="62"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circle(in)">
                                      <p:cBhvr>
                                        <p:cTn id="67" dur="2000"/>
                                        <p:tgtEl>
                                          <p:spTgt spid="3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2"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500" fill="hold"/>
                                        <p:tgtEl>
                                          <p:spTgt spid="18"/>
                                        </p:tgtEl>
                                        <p:attrNameLst>
                                          <p:attrName>ppt_x</p:attrName>
                                        </p:attrNameLst>
                                      </p:cBhvr>
                                      <p:tavLst>
                                        <p:tav tm="0">
                                          <p:val>
                                            <p:strVal val="1+#ppt_w/2"/>
                                          </p:val>
                                        </p:tav>
                                        <p:tav tm="100000">
                                          <p:val>
                                            <p:strVal val="#ppt_x"/>
                                          </p:val>
                                        </p:tav>
                                      </p:tavLst>
                                    </p:anim>
                                    <p:anim calcmode="lin" valueType="num">
                                      <p:cBhvr additive="base">
                                        <p:cTn id="7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circle(in)">
                                      <p:cBhvr>
                                        <p:cTn id="78" dur="2000"/>
                                        <p:tgtEl>
                                          <p:spTgt spid="22"/>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2"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circle(in)">
                                      <p:cBhvr>
                                        <p:cTn id="89" dur="2000"/>
                                        <p:tgtEl>
                                          <p:spTgt spid="2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2" fill="hold" nodeType="click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additive="base">
                                        <p:cTn id="94" dur="500" fill="hold"/>
                                        <p:tgtEl>
                                          <p:spTgt spid="24"/>
                                        </p:tgtEl>
                                        <p:attrNameLst>
                                          <p:attrName>ppt_x</p:attrName>
                                        </p:attrNameLst>
                                      </p:cBhvr>
                                      <p:tavLst>
                                        <p:tav tm="0">
                                          <p:val>
                                            <p:strVal val="1+#ppt_w/2"/>
                                          </p:val>
                                        </p:tav>
                                        <p:tav tm="100000">
                                          <p:val>
                                            <p:strVal val="#ppt_x"/>
                                          </p:val>
                                        </p:tav>
                                      </p:tavLst>
                                    </p:anim>
                                    <p:anim calcmode="lin" valueType="num">
                                      <p:cBhvr additive="base">
                                        <p:cTn id="95"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circle(in)">
                                      <p:cBhvr>
                                        <p:cTn id="100"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2" grpId="0" animBg="1"/>
      <p:bldP spid="25" grpId="0" animBg="1"/>
      <p:bldP spid="26" grpId="0" animBg="1"/>
      <p:bldP spid="31" grpId="0" animBg="1"/>
      <p:bldP spid="32" grpId="0" animBg="1"/>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p:txBody>
          <a:bodyPr/>
          <a:lstStyle/>
          <a:p>
            <a:pPr eaLnBrk="1" hangingPunct="1"/>
            <a:endParaRPr lang="en-US" altLang="ar-SA" smtClean="0"/>
          </a:p>
        </p:txBody>
      </p:sp>
      <p:sp>
        <p:nvSpPr>
          <p:cNvPr id="149507" name="Rectangle 3"/>
          <p:cNvSpPr>
            <a:spLocks noGrp="1" noChangeArrowheads="1"/>
          </p:cNvSpPr>
          <p:nvPr>
            <p:ph type="subTitle" idx="1"/>
          </p:nvPr>
        </p:nvSpPr>
        <p:spPr/>
        <p:txBody>
          <a:bodyPr/>
          <a:lstStyle/>
          <a:p>
            <a:pPr eaLnBrk="1" hangingPunct="1"/>
            <a:endParaRPr lang="en-US" altLang="ar-SA" smtClean="0"/>
          </a:p>
        </p:txBody>
      </p:sp>
      <p:pic>
        <p:nvPicPr>
          <p:cNvPr id="149508"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11430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الصيغ التي تعرف بها الأحكام الشرعية</a:t>
            </a:r>
            <a:endParaRPr lang="ar-SA" altLang="ar-SA">
              <a:solidFill>
                <a:srgbClr val="000000"/>
              </a:solidFill>
            </a:endParaRPr>
          </a:p>
        </p:txBody>
      </p:sp>
      <p:sp>
        <p:nvSpPr>
          <p:cNvPr id="14951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4951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4951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457200" y="2095500"/>
          <a:ext cx="8305800" cy="2705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5653253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فيها الحرام</a:t>
            </a:r>
          </a:p>
        </p:txBody>
      </p:sp>
      <p:sp>
        <p:nvSpPr>
          <p:cNvPr id="19" name="مستطيل مستدير الزوايا 18"/>
          <p:cNvSpPr/>
          <p:nvPr/>
        </p:nvSpPr>
        <p:spPr>
          <a:xfrm>
            <a:off x="990600" y="3609975"/>
            <a:ext cx="4572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Arabic Transparent" pitchFamily="2" charset="-78"/>
              </a:rPr>
              <a:t>وَلا تَقْتُلُوا </a:t>
            </a:r>
            <a:r>
              <a:rPr lang="ar-SA" sz="3200" b="1" dirty="0">
                <a:solidFill>
                  <a:srgbClr val="003300"/>
                </a:solidFill>
                <a:cs typeface="Arabic Transparent" pitchFamily="2" charset="-78"/>
              </a:rPr>
              <a:t>أَوْلادَكُمْ</a:t>
            </a:r>
            <a:endParaRPr lang="ar-SA" sz="3600" b="1" dirty="0">
              <a:solidFill>
                <a:srgbClr val="FF0000"/>
              </a:solidFill>
              <a:cs typeface="Arabic Transparent" pitchFamily="2" charset="-78"/>
            </a:endParaRPr>
          </a:p>
        </p:txBody>
      </p:sp>
      <p:sp>
        <p:nvSpPr>
          <p:cNvPr id="12" name="سهم إلى اليسار 11"/>
          <p:cNvSpPr/>
          <p:nvPr/>
        </p:nvSpPr>
        <p:spPr>
          <a:xfrm>
            <a:off x="6024003" y="1866713"/>
            <a:ext cx="2743201" cy="1202579"/>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C00000"/>
                </a:solidFill>
                <a:latin typeface="Traditional Arabic" pitchFamily="18" charset="-78"/>
                <a:cs typeface="Traditional Arabic" pitchFamily="18" charset="-78"/>
              </a:rPr>
              <a:t>بصيغة النهى المقترن بما يدل على الحتمية</a:t>
            </a:r>
            <a:endParaRPr lang="ar-SA" sz="12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990600" y="2057400"/>
            <a:ext cx="45720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Arabic Transparent" pitchFamily="2" charset="-78"/>
              </a:rPr>
              <a:t>وَلا تَقْرَبُوا </a:t>
            </a:r>
            <a:r>
              <a:rPr lang="ar-SA" sz="3200" b="1" dirty="0">
                <a:solidFill>
                  <a:srgbClr val="000066"/>
                </a:solidFill>
                <a:cs typeface="Arabic Transparent" pitchFamily="2" charset="-78"/>
              </a:rPr>
              <a:t>الزِّنَى</a:t>
            </a:r>
          </a:p>
        </p:txBody>
      </p:sp>
    </p:spTree>
    <p:extLst>
      <p:ext uri="{BB962C8B-B14F-4D97-AF65-F5344CB8AC3E}">
        <p14:creationId xmlns:p14="http://schemas.microsoft.com/office/powerpoint/2010/main" val="48616429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ircle(in)">
                                      <p:cBhvr>
                                        <p:cTn id="2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فيها الحرام</a:t>
            </a:r>
          </a:p>
        </p:txBody>
      </p:sp>
      <p:sp>
        <p:nvSpPr>
          <p:cNvPr id="12" name="سهم إلى اليسار 11"/>
          <p:cNvSpPr/>
          <p:nvPr/>
        </p:nvSpPr>
        <p:spPr>
          <a:xfrm>
            <a:off x="6119843" y="1820863"/>
            <a:ext cx="2743201" cy="860799"/>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latin typeface="Traditional Arabic" pitchFamily="18" charset="-78"/>
                <a:cs typeface="Traditional Arabic" pitchFamily="18" charset="-78"/>
              </a:rPr>
              <a:t>الأمر بالاجتناب</a:t>
            </a:r>
            <a:endParaRPr lang="ar-SA" sz="14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533400" y="1820863"/>
            <a:ext cx="5443538"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Arabic Transparent" pitchFamily="2" charset="-78"/>
              </a:rPr>
              <a:t>فَاجْتَنِبُوا </a:t>
            </a:r>
            <a:r>
              <a:rPr lang="ar-SA" sz="3200" b="1" dirty="0">
                <a:solidFill>
                  <a:srgbClr val="003300"/>
                </a:solidFill>
                <a:cs typeface="Arabic Transparent" pitchFamily="2" charset="-78"/>
              </a:rPr>
              <a:t>الرِّجْسَ مِنَ الأَوْثَانِ</a:t>
            </a:r>
          </a:p>
        </p:txBody>
      </p:sp>
      <p:sp>
        <p:nvSpPr>
          <p:cNvPr id="11" name="مستطيل مستدير الزوايا 10"/>
          <p:cNvSpPr/>
          <p:nvPr/>
        </p:nvSpPr>
        <p:spPr>
          <a:xfrm>
            <a:off x="355600" y="3190875"/>
            <a:ext cx="5800725" cy="12192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endParaRPr lang="ar-SA" sz="2800" b="1" dirty="0">
              <a:solidFill>
                <a:srgbClr val="FF0000"/>
              </a:solidFill>
              <a:cs typeface="Arabic Transparent" pitchFamily="2" charset="-78"/>
            </a:endParaRPr>
          </a:p>
          <a:p>
            <a:pPr algn="ctr" fontAlgn="base">
              <a:spcBef>
                <a:spcPct val="0"/>
              </a:spcBef>
              <a:spcAft>
                <a:spcPct val="0"/>
              </a:spcAft>
              <a:defRPr/>
            </a:pPr>
            <a:r>
              <a:rPr lang="ar-SA" sz="2800" b="1" dirty="0">
                <a:solidFill>
                  <a:srgbClr val="003300"/>
                </a:solidFill>
                <a:cs typeface="Arabic Transparent" pitchFamily="2" charset="-78"/>
              </a:rPr>
              <a:t>إِنَّمَا الْخَمْرُ وَالْمَيْسِرُ وَالأَنْصَابُ وَالأَزْلامُ رِجْسٌ مِنْ عَمَلِ الشَّيْطَانِ </a:t>
            </a:r>
            <a:r>
              <a:rPr lang="ar-SA" sz="2800" b="1" dirty="0">
                <a:solidFill>
                  <a:srgbClr val="FF0000"/>
                </a:solidFill>
                <a:cs typeface="Arabic Transparent" pitchFamily="2" charset="-78"/>
              </a:rPr>
              <a:t>فَاجْتَنِبُوهُ</a:t>
            </a:r>
            <a:endParaRPr lang="ar-SA" sz="2800" b="1" dirty="0">
              <a:solidFill>
                <a:srgbClr val="000066"/>
              </a:solidFill>
              <a:cs typeface="Arabic Transparent" pitchFamily="2" charset="-78"/>
            </a:endParaRPr>
          </a:p>
          <a:p>
            <a:pPr algn="ctr" fontAlgn="base">
              <a:spcBef>
                <a:spcPct val="0"/>
              </a:spcBef>
              <a:spcAft>
                <a:spcPct val="0"/>
              </a:spcAft>
              <a:defRPr/>
            </a:pPr>
            <a:endParaRPr lang="ar-SA" sz="3600" b="1" dirty="0">
              <a:solidFill>
                <a:srgbClr val="002060"/>
              </a:solidFill>
              <a:cs typeface="Arabic Transparent" pitchFamily="2" charset="-78"/>
            </a:endParaRPr>
          </a:p>
        </p:txBody>
      </p:sp>
    </p:spTree>
    <p:extLst>
      <p:ext uri="{BB962C8B-B14F-4D97-AF65-F5344CB8AC3E}">
        <p14:creationId xmlns:p14="http://schemas.microsoft.com/office/powerpoint/2010/main" val="369950887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ctrTitle"/>
          </p:nvPr>
        </p:nvSpPr>
        <p:spPr/>
        <p:txBody>
          <a:bodyPr/>
          <a:lstStyle/>
          <a:p>
            <a:pPr eaLnBrk="1" hangingPunct="1"/>
            <a:endParaRPr lang="en-US" altLang="ar-SA" smtClean="0"/>
          </a:p>
        </p:txBody>
      </p:sp>
      <p:sp>
        <p:nvSpPr>
          <p:cNvPr id="166915" name="Rectangle 3"/>
          <p:cNvSpPr>
            <a:spLocks noGrp="1" noChangeArrowheads="1"/>
          </p:cNvSpPr>
          <p:nvPr>
            <p:ph type="subTitle" idx="1"/>
          </p:nvPr>
        </p:nvSpPr>
        <p:spPr/>
        <p:txBody>
          <a:bodyPr/>
          <a:lstStyle/>
          <a:p>
            <a:pPr eaLnBrk="1" hangingPunct="1"/>
            <a:endParaRPr lang="en-US" altLang="ar-SA" smtClean="0"/>
          </a:p>
        </p:txBody>
      </p:sp>
      <p:pic>
        <p:nvPicPr>
          <p:cNvPr id="166916"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10668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الصيغ التي تعرف بها الأحكام الشرعية</a:t>
            </a:r>
            <a:endParaRPr lang="ar-SA" altLang="ar-SA">
              <a:solidFill>
                <a:srgbClr val="000000"/>
              </a:solidFill>
            </a:endParaRPr>
          </a:p>
        </p:txBody>
      </p:sp>
      <p:sp>
        <p:nvSpPr>
          <p:cNvPr id="166918"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66919"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66920"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972671" y="2076450"/>
          <a:ext cx="7315200" cy="2705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35111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بها المكروه</a:t>
            </a:r>
          </a:p>
        </p:txBody>
      </p:sp>
      <p:sp>
        <p:nvSpPr>
          <p:cNvPr id="19" name="مستطيل مستدير الزوايا 18"/>
          <p:cNvSpPr/>
          <p:nvPr/>
        </p:nvSpPr>
        <p:spPr>
          <a:xfrm>
            <a:off x="214313" y="4343400"/>
            <a:ext cx="5800725"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Arabic Transparent" pitchFamily="2" charset="-78"/>
              </a:rPr>
              <a:t>أَبغَضُ </a:t>
            </a:r>
            <a:r>
              <a:rPr lang="ar-SA" sz="3200" b="1" dirty="0">
                <a:solidFill>
                  <a:srgbClr val="000066"/>
                </a:solidFill>
                <a:cs typeface="Arabic Transparent" pitchFamily="2" charset="-78"/>
              </a:rPr>
              <a:t>الحَلاَلِ إلى اللهِ عزَّ وجلَّ الطَّلاَقُ</a:t>
            </a:r>
          </a:p>
        </p:txBody>
      </p:sp>
      <p:sp>
        <p:nvSpPr>
          <p:cNvPr id="12" name="سهم إلى اليسار 11"/>
          <p:cNvSpPr/>
          <p:nvPr/>
        </p:nvSpPr>
        <p:spPr>
          <a:xfrm>
            <a:off x="6119843" y="1837110"/>
            <a:ext cx="2743201" cy="1050179"/>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C00000"/>
                </a:solidFill>
                <a:latin typeface="Traditional Arabic" pitchFamily="18" charset="-78"/>
                <a:cs typeface="Traditional Arabic" pitchFamily="18" charset="-78"/>
              </a:rPr>
              <a:t>مادة الفعل الدال على الكراهة </a:t>
            </a:r>
            <a:endParaRPr lang="ar-SA" sz="12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285750" y="1468438"/>
            <a:ext cx="5657850" cy="196056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latin typeface="Traditional Arabic" pitchFamily="18" charset="-78"/>
                <a:cs typeface="Traditional Arabic" pitchFamily="18" charset="-78"/>
              </a:rPr>
              <a:t>إِنَّ اللَّهَ حَرَّمَ عَلَيْكُمْ: عُقُوقَ الأُمَّهَاتِ، وَوَأْدَ البَنَاتِ، وَمَنَعَ وَهَاتِ، </a:t>
            </a:r>
            <a:r>
              <a:rPr lang="ar-SA" sz="3200" b="1" dirty="0">
                <a:solidFill>
                  <a:srgbClr val="FF0000"/>
                </a:solidFill>
                <a:latin typeface="Traditional Arabic" pitchFamily="18" charset="-78"/>
                <a:cs typeface="Traditional Arabic" pitchFamily="18" charset="-78"/>
              </a:rPr>
              <a:t>وَكَرِهَ لَكُمْ قِيلَ وَقَالَ، وَكَثْرَةَ السُّؤَالِ، وَإِضَاعَةَ المَالِ </a:t>
            </a:r>
          </a:p>
        </p:txBody>
      </p:sp>
    </p:spTree>
    <p:extLst>
      <p:ext uri="{BB962C8B-B14F-4D97-AF65-F5344CB8AC3E}">
        <p14:creationId xmlns:p14="http://schemas.microsoft.com/office/powerpoint/2010/main" val="194974132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ircle(in)">
                                      <p:cBhvr>
                                        <p:cTn id="2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بها المكروه</a:t>
            </a:r>
          </a:p>
        </p:txBody>
      </p:sp>
      <p:sp>
        <p:nvSpPr>
          <p:cNvPr id="19" name="مستطيل مستدير الزوايا 18"/>
          <p:cNvSpPr/>
          <p:nvPr/>
        </p:nvSpPr>
        <p:spPr>
          <a:xfrm>
            <a:off x="214313" y="4343400"/>
            <a:ext cx="5800725" cy="17526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Arabic Transparent" pitchFamily="2" charset="-78"/>
              </a:rPr>
              <a:t>دَعْ مَا يَرِيبُكَ إِلَى مَالًا يَرِيبُكَ</a:t>
            </a:r>
          </a:p>
          <a:p>
            <a:pPr algn="ctr" fontAlgn="base">
              <a:spcBef>
                <a:spcPct val="0"/>
              </a:spcBef>
              <a:spcAft>
                <a:spcPct val="0"/>
              </a:spcAft>
              <a:defRPr/>
            </a:pPr>
            <a:r>
              <a:rPr lang="ar-SA" sz="2400" b="1" dirty="0">
                <a:solidFill>
                  <a:srgbClr val="002060"/>
                </a:solidFill>
                <a:cs typeface="Arabic Transparent" pitchFamily="2" charset="-78"/>
              </a:rPr>
              <a:t>فإنه صرفه الى الكراهة؛ لأن الأمر نفسه مشتبه فيه فلا يوصف بالحل أو الحرمة </a:t>
            </a:r>
          </a:p>
        </p:txBody>
      </p:sp>
      <p:sp>
        <p:nvSpPr>
          <p:cNvPr id="12" name="سهم إلى اليسار 11"/>
          <p:cNvSpPr/>
          <p:nvPr/>
        </p:nvSpPr>
        <p:spPr>
          <a:xfrm>
            <a:off x="6119843" y="1837110"/>
            <a:ext cx="2743201" cy="159189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C00000"/>
                </a:solidFill>
                <a:latin typeface="Traditional Arabic" pitchFamily="18" charset="-78"/>
                <a:cs typeface="Traditional Arabic" pitchFamily="18" charset="-78"/>
              </a:rPr>
              <a:t>صيغة النهى المقترن بقرينة تدل على أنه للكراهة</a:t>
            </a:r>
            <a:endParaRPr lang="ar-SA" sz="12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285750" y="1468438"/>
            <a:ext cx="5657850" cy="249396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FF0000"/>
                </a:solidFill>
                <a:cs typeface="Arabic Transparent" pitchFamily="2" charset="-78"/>
              </a:rPr>
              <a:t>لا تَسْأَلوا عَنْ أَشْيَاءَ إِنْ تُبْدَ لَكُمْ تَسُؤْكُم</a:t>
            </a:r>
          </a:p>
          <a:p>
            <a:pPr algn="ctr" fontAlgn="base">
              <a:spcBef>
                <a:spcPct val="0"/>
              </a:spcBef>
              <a:spcAft>
                <a:spcPct val="0"/>
              </a:spcAft>
              <a:defRPr/>
            </a:pPr>
            <a:r>
              <a:rPr lang="ar-SA" sz="2800" b="1" dirty="0">
                <a:solidFill>
                  <a:srgbClr val="003300"/>
                </a:solidFill>
                <a:cs typeface="Arabic Transparent" pitchFamily="2" charset="-78"/>
              </a:rPr>
              <a:t> </a:t>
            </a:r>
            <a:r>
              <a:rPr lang="ar-SA" sz="2400" b="1" dirty="0">
                <a:solidFill>
                  <a:srgbClr val="003300"/>
                </a:solidFill>
                <a:cs typeface="Arabic Transparent" pitchFamily="2" charset="-78"/>
              </a:rPr>
              <a:t>فإنه اقترن بما يصرفه الى الكراهة </a:t>
            </a:r>
          </a:p>
          <a:p>
            <a:pPr algn="ctr" fontAlgn="base">
              <a:spcBef>
                <a:spcPct val="0"/>
              </a:spcBef>
              <a:spcAft>
                <a:spcPct val="0"/>
              </a:spcAft>
              <a:defRPr/>
            </a:pPr>
            <a:r>
              <a:rPr lang="ar-SA" sz="2800" b="1" dirty="0">
                <a:solidFill>
                  <a:srgbClr val="C00000"/>
                </a:solidFill>
                <a:cs typeface="Arabic Transparent" pitchFamily="2" charset="-78"/>
              </a:rPr>
              <a:t>وهو</a:t>
            </a:r>
          </a:p>
          <a:p>
            <a:pPr algn="ctr" fontAlgn="base">
              <a:spcBef>
                <a:spcPct val="0"/>
              </a:spcBef>
              <a:spcAft>
                <a:spcPct val="0"/>
              </a:spcAft>
              <a:defRPr/>
            </a:pPr>
            <a:r>
              <a:rPr lang="ar-SA" sz="2800" b="1" dirty="0">
                <a:solidFill>
                  <a:srgbClr val="003300"/>
                </a:solidFill>
                <a:cs typeface="Arabic Transparent" pitchFamily="2" charset="-78"/>
              </a:rPr>
              <a:t> </a:t>
            </a:r>
            <a:r>
              <a:rPr lang="ar-SA" sz="2400" b="1" dirty="0">
                <a:solidFill>
                  <a:srgbClr val="003300"/>
                </a:solidFill>
                <a:cs typeface="Arabic Transparent" pitchFamily="2" charset="-78"/>
              </a:rPr>
              <a:t>قوله تعالى بعدها (</a:t>
            </a:r>
            <a:r>
              <a:rPr lang="ar-SA" sz="2000" b="1" dirty="0">
                <a:solidFill>
                  <a:srgbClr val="003300"/>
                </a:solidFill>
                <a:cs typeface="Arabic Transparent" pitchFamily="2" charset="-78"/>
              </a:rPr>
              <a:t>وَإِنْ تَسْأَلوا عَنْهَا حِينَ يُنَزَّلُ الْقُرْآنُ تُبْدَ لَكُمْ عَفَا اللَّهُ عَنْهَا وَاللَّهُ غَفُورٌ حَلِيمٌ)</a:t>
            </a:r>
            <a:endParaRPr lang="ar-SA" sz="2000" b="1" dirty="0">
              <a:solidFill>
                <a:srgbClr val="000066"/>
              </a:solidFill>
              <a:cs typeface="Arabic Transparent" pitchFamily="2" charset="-78"/>
            </a:endParaRPr>
          </a:p>
        </p:txBody>
      </p:sp>
    </p:spTree>
    <p:extLst>
      <p:ext uri="{BB962C8B-B14F-4D97-AF65-F5344CB8AC3E}">
        <p14:creationId xmlns:p14="http://schemas.microsoft.com/office/powerpoint/2010/main" val="129686005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ircle(in)">
                                      <p:cBhvr>
                                        <p:cTn id="2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p:txBody>
          <a:bodyPr/>
          <a:lstStyle/>
          <a:p>
            <a:pPr eaLnBrk="1" hangingPunct="1"/>
            <a:endParaRPr lang="en-US" altLang="ar-SA" smtClean="0"/>
          </a:p>
        </p:txBody>
      </p:sp>
      <p:sp>
        <p:nvSpPr>
          <p:cNvPr id="126979" name="Rectangle 3"/>
          <p:cNvSpPr>
            <a:spLocks noGrp="1" noChangeArrowheads="1"/>
          </p:cNvSpPr>
          <p:nvPr>
            <p:ph type="subTitle" idx="1"/>
          </p:nvPr>
        </p:nvSpPr>
        <p:spPr/>
        <p:txBody>
          <a:bodyPr/>
          <a:lstStyle/>
          <a:p>
            <a:pPr eaLnBrk="1" hangingPunct="1"/>
            <a:endParaRPr lang="en-US" altLang="ar-SA" smtClean="0"/>
          </a:p>
        </p:txBody>
      </p:sp>
      <p:pic>
        <p:nvPicPr>
          <p:cNvPr id="126980"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9144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أقسام الحكم التكليفي ومتعلقاته</a:t>
            </a:r>
            <a:endParaRPr lang="ar-SA" altLang="ar-SA">
              <a:solidFill>
                <a:srgbClr val="000000"/>
              </a:solidFill>
            </a:endParaRPr>
          </a:p>
        </p:txBody>
      </p:sp>
      <p:sp>
        <p:nvSpPr>
          <p:cNvPr id="126982"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26983"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26984"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1333500" y="1981200"/>
          <a:ext cx="6324600" cy="266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847701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ctrTitle"/>
          </p:nvPr>
        </p:nvSpPr>
        <p:spPr/>
        <p:txBody>
          <a:bodyPr/>
          <a:lstStyle/>
          <a:p>
            <a:pPr eaLnBrk="1" hangingPunct="1"/>
            <a:endParaRPr lang="en-US" altLang="ar-SA" smtClean="0"/>
          </a:p>
        </p:txBody>
      </p:sp>
      <p:sp>
        <p:nvSpPr>
          <p:cNvPr id="169987" name="Rectangle 3"/>
          <p:cNvSpPr>
            <a:spLocks noGrp="1" noChangeArrowheads="1"/>
          </p:cNvSpPr>
          <p:nvPr>
            <p:ph type="subTitle" idx="1"/>
          </p:nvPr>
        </p:nvSpPr>
        <p:spPr/>
        <p:txBody>
          <a:bodyPr/>
          <a:lstStyle/>
          <a:p>
            <a:pPr eaLnBrk="1" hangingPunct="1"/>
            <a:endParaRPr lang="en-US" altLang="ar-SA" smtClean="0"/>
          </a:p>
        </p:txBody>
      </p:sp>
      <p:pic>
        <p:nvPicPr>
          <p:cNvPr id="169988"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1066800" y="0"/>
            <a:ext cx="77724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Aft>
                <a:spcPct val="0"/>
              </a:spcAft>
              <a:buFontTx/>
              <a:buNone/>
            </a:pPr>
            <a:r>
              <a:rPr lang="ar-SA" altLang="ar-SA" b="1">
                <a:solidFill>
                  <a:srgbClr val="C00000"/>
                </a:solidFill>
              </a:rPr>
              <a:t>الصيغ التي تعرف بها الأحكام الشرعية</a:t>
            </a:r>
            <a:endParaRPr lang="ar-SA" altLang="ar-SA">
              <a:solidFill>
                <a:srgbClr val="000000"/>
              </a:solidFill>
            </a:endParaRPr>
          </a:p>
        </p:txBody>
      </p:sp>
      <p:sp>
        <p:nvSpPr>
          <p:cNvPr id="169990" name="AutoShape 8">
            <a:hlinkClick r:id="" action="ppaction://hlinkshowjump?jump=firstslide" highlightClick="1"/>
          </p:cNvPr>
          <p:cNvSpPr>
            <a:spLocks noChangeArrowheads="1"/>
          </p:cNvSpPr>
          <p:nvPr/>
        </p:nvSpPr>
        <p:spPr bwMode="auto">
          <a:xfrm>
            <a:off x="1752600" y="6172200"/>
            <a:ext cx="685800" cy="457200"/>
          </a:xfrm>
          <a:prstGeom prst="actionButtonHome">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69991" name="AutoShape 9">
            <a:hlinkClick r:id="" action="ppaction://hlinkshowjump?jump=previousslide" highlightClick="1"/>
          </p:cNvPr>
          <p:cNvSpPr>
            <a:spLocks noChangeArrowheads="1"/>
          </p:cNvSpPr>
          <p:nvPr/>
        </p:nvSpPr>
        <p:spPr bwMode="auto">
          <a:xfrm>
            <a:off x="990600" y="6172200"/>
            <a:ext cx="685800" cy="457200"/>
          </a:xfrm>
          <a:prstGeom prst="actionButtonForwardNext">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sp>
        <p:nvSpPr>
          <p:cNvPr id="169992" name="AutoShape 10">
            <a:hlinkClick r:id="" action="ppaction://hlinkshowjump?jump=nextslide" highlightClick="1"/>
          </p:cNvPr>
          <p:cNvSpPr>
            <a:spLocks noChangeArrowheads="1"/>
          </p:cNvSpPr>
          <p:nvPr/>
        </p:nvSpPr>
        <p:spPr bwMode="auto">
          <a:xfrm>
            <a:off x="228600" y="6172200"/>
            <a:ext cx="685800" cy="457200"/>
          </a:xfrm>
          <a:prstGeom prst="actionButtonBackPrevious">
            <a:avLst/>
          </a:prstGeom>
          <a:solidFill>
            <a:srgbClr val="99CC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fontAlgn="base" hangingPunct="1">
              <a:spcBef>
                <a:spcPct val="0"/>
              </a:spcBef>
              <a:spcAft>
                <a:spcPct val="0"/>
              </a:spcAft>
              <a:buFontTx/>
              <a:buNone/>
            </a:pPr>
            <a:endParaRPr lang="ar-SA" altLang="ar-SA" sz="1800">
              <a:solidFill>
                <a:srgbClr val="000000"/>
              </a:solidFill>
            </a:endParaRPr>
          </a:p>
        </p:txBody>
      </p:sp>
      <p:graphicFrame>
        <p:nvGraphicFramePr>
          <p:cNvPr id="2" name="رسم تخطيطي 1"/>
          <p:cNvGraphicFramePr/>
          <p:nvPr/>
        </p:nvGraphicFramePr>
        <p:xfrm>
          <a:off x="972671" y="2076450"/>
          <a:ext cx="7315200" cy="2705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3894219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box(in)">
                                      <p:cBhvr>
                                        <p:cTn id="7" dur="500"/>
                                        <p:tgtEl>
                                          <p:spTgt spid="21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بها الإباحة</a:t>
            </a:r>
          </a:p>
        </p:txBody>
      </p:sp>
      <p:sp>
        <p:nvSpPr>
          <p:cNvPr id="7" name="مستطيل مستدير الزوايا 6"/>
          <p:cNvSpPr/>
          <p:nvPr/>
        </p:nvSpPr>
        <p:spPr>
          <a:xfrm>
            <a:off x="285750" y="2725738"/>
            <a:ext cx="6240463"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003300"/>
                </a:solidFill>
                <a:cs typeface="Arabic Transparent" pitchFamily="2" charset="-78"/>
              </a:rPr>
              <a:t>و</a:t>
            </a:r>
            <a:r>
              <a:rPr lang="ar-SA" sz="2800" b="1" dirty="0">
                <a:solidFill>
                  <a:srgbClr val="FF0000"/>
                </a:solidFill>
                <a:cs typeface="Arabic Transparent" pitchFamily="2" charset="-78"/>
              </a:rPr>
              <a:t>َأُحِلَّ</a:t>
            </a:r>
            <a:r>
              <a:rPr lang="ar-SA" sz="2800" b="1" dirty="0">
                <a:solidFill>
                  <a:srgbClr val="003300"/>
                </a:solidFill>
                <a:cs typeface="Arabic Transparent" pitchFamily="2" charset="-78"/>
              </a:rPr>
              <a:t> لَكُمْ مَا وَرَاءَ ذَلِكُمْ</a:t>
            </a:r>
          </a:p>
        </p:txBody>
      </p:sp>
      <p:sp>
        <p:nvSpPr>
          <p:cNvPr id="20" name="مستطيل مستدير الزوايا 19"/>
          <p:cNvSpPr/>
          <p:nvPr/>
        </p:nvSpPr>
        <p:spPr>
          <a:xfrm>
            <a:off x="280988" y="4191000"/>
            <a:ext cx="6267450" cy="148907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Arabic Transparent" pitchFamily="2" charset="-78"/>
              </a:rPr>
              <a:t>وَطَعَامُ الَّذِينَ أُوتُواْ الْكِتَابَ </a:t>
            </a:r>
            <a:r>
              <a:rPr lang="ar-SA" sz="3200" b="1" dirty="0">
                <a:solidFill>
                  <a:srgbClr val="FF0000"/>
                </a:solidFill>
                <a:cs typeface="Arabic Transparent" pitchFamily="2" charset="-78"/>
              </a:rPr>
              <a:t>حِلٌّ لَّكُمْ </a:t>
            </a:r>
            <a:r>
              <a:rPr lang="ar-SA" sz="3200" b="1" dirty="0">
                <a:solidFill>
                  <a:srgbClr val="003300"/>
                </a:solidFill>
                <a:cs typeface="Arabic Transparent" pitchFamily="2" charset="-78"/>
              </a:rPr>
              <a:t>وَطَعَامُكُم</a:t>
            </a:r>
            <a:r>
              <a:rPr lang="ar-SA" sz="3200" b="1" dirty="0">
                <a:solidFill>
                  <a:srgbClr val="FF0000"/>
                </a:solidFill>
                <a:cs typeface="Arabic Transparent" pitchFamily="2" charset="-78"/>
              </a:rPr>
              <a:t>ْ حِلُّ لَّهُمْ</a:t>
            </a:r>
            <a:endParaRPr lang="ar-SA" sz="3200" b="1" dirty="0">
              <a:solidFill>
                <a:srgbClr val="003300"/>
              </a:solidFill>
              <a:cs typeface="Arabic Transparent" pitchFamily="2" charset="-78"/>
            </a:endParaRPr>
          </a:p>
        </p:txBody>
      </p:sp>
      <p:sp>
        <p:nvSpPr>
          <p:cNvPr id="12" name="سهم إلى اليسار 11"/>
          <p:cNvSpPr/>
          <p:nvPr/>
        </p:nvSpPr>
        <p:spPr>
          <a:xfrm>
            <a:off x="6562726" y="1156072"/>
            <a:ext cx="2200274" cy="1358527"/>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C00000"/>
                </a:solidFill>
                <a:latin typeface="Traditional Arabic" pitchFamily="18" charset="-78"/>
                <a:cs typeface="Traditional Arabic" pitchFamily="18" charset="-78"/>
              </a:rPr>
              <a:t>مادة الحل أو الإباحة</a:t>
            </a:r>
            <a:endParaRPr lang="ar-SA" sz="16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258763" y="1482725"/>
            <a:ext cx="6249987"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Arabic Transparent" pitchFamily="2" charset="-78"/>
              </a:rPr>
              <a:t>الْيَوْمَ</a:t>
            </a:r>
            <a:r>
              <a:rPr lang="ar-SA" sz="3200" b="1" dirty="0">
                <a:solidFill>
                  <a:srgbClr val="FF0000"/>
                </a:solidFill>
                <a:cs typeface="Arabic Transparent" pitchFamily="2" charset="-78"/>
              </a:rPr>
              <a:t> أُحِلَّ </a:t>
            </a:r>
            <a:r>
              <a:rPr lang="ar-SA" sz="3200" b="1" dirty="0">
                <a:solidFill>
                  <a:srgbClr val="003300"/>
                </a:solidFill>
                <a:cs typeface="Arabic Transparent" pitchFamily="2" charset="-78"/>
              </a:rPr>
              <a:t>لَكُمُ الطَّيِّبَاتُ</a:t>
            </a:r>
          </a:p>
        </p:txBody>
      </p:sp>
    </p:spTree>
    <p:extLst>
      <p:ext uri="{BB962C8B-B14F-4D97-AF65-F5344CB8AC3E}">
        <p14:creationId xmlns:p14="http://schemas.microsoft.com/office/powerpoint/2010/main" val="110774053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circle(in)">
                                      <p:cBhvr>
                                        <p:cTn id="28"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بها الإباحة</a:t>
            </a:r>
          </a:p>
        </p:txBody>
      </p:sp>
      <p:sp>
        <p:nvSpPr>
          <p:cNvPr id="7" name="مستطيل مستدير الزوايا 6"/>
          <p:cNvSpPr/>
          <p:nvPr/>
        </p:nvSpPr>
        <p:spPr>
          <a:xfrm>
            <a:off x="285750" y="3048000"/>
            <a:ext cx="6240463" cy="103981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003300"/>
                </a:solidFill>
                <a:cs typeface="Arabic Transparent" pitchFamily="2" charset="-78"/>
              </a:rPr>
              <a:t>فَإِنْ خِفْتُمْ أَلا يُقِيمَا حُدُودَ اللَّهِ </a:t>
            </a:r>
            <a:r>
              <a:rPr lang="ar-SA" sz="2800" b="1" dirty="0">
                <a:solidFill>
                  <a:srgbClr val="FF0000"/>
                </a:solidFill>
                <a:cs typeface="Arabic Transparent" pitchFamily="2" charset="-78"/>
              </a:rPr>
              <a:t>فَلا جُنَاحَ </a:t>
            </a:r>
            <a:r>
              <a:rPr lang="ar-SA" sz="2800" b="1" dirty="0">
                <a:solidFill>
                  <a:srgbClr val="003300"/>
                </a:solidFill>
                <a:cs typeface="Arabic Transparent" pitchFamily="2" charset="-78"/>
              </a:rPr>
              <a:t>عَلَيْهِمَا فِيمَا افْتَدَتْ  بِه</a:t>
            </a:r>
          </a:p>
        </p:txBody>
      </p:sp>
      <p:sp>
        <p:nvSpPr>
          <p:cNvPr id="19" name="مستطيل مستدير الزوايا 18"/>
          <p:cNvSpPr/>
          <p:nvPr/>
        </p:nvSpPr>
        <p:spPr>
          <a:xfrm>
            <a:off x="169863" y="4343400"/>
            <a:ext cx="6267450" cy="8572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002060"/>
                </a:solidFill>
                <a:cs typeface="Arabic Transparent" pitchFamily="2" charset="-78"/>
              </a:rPr>
              <a:t> </a:t>
            </a:r>
            <a:r>
              <a:rPr lang="ar-SA" sz="2800" b="1" dirty="0">
                <a:solidFill>
                  <a:srgbClr val="FF0000"/>
                </a:solidFill>
                <a:cs typeface="Arabic Transparent" pitchFamily="2" charset="-78"/>
              </a:rPr>
              <a:t>وَلا جُنَاحَ </a:t>
            </a:r>
            <a:r>
              <a:rPr lang="ar-SA" sz="2800" b="1" dirty="0">
                <a:solidFill>
                  <a:srgbClr val="002060"/>
                </a:solidFill>
                <a:cs typeface="Arabic Transparent" pitchFamily="2" charset="-78"/>
              </a:rPr>
              <a:t>عَلَيْكُمْ فِيمَا عَرَّضْتُمْ بِهِ مِنْ خِطْبَةِ النِّسَاءِ،</a:t>
            </a:r>
          </a:p>
          <a:p>
            <a:pPr algn="ctr" fontAlgn="base">
              <a:spcBef>
                <a:spcPct val="0"/>
              </a:spcBef>
              <a:spcAft>
                <a:spcPct val="0"/>
              </a:spcAft>
              <a:defRPr/>
            </a:pPr>
            <a:r>
              <a:rPr lang="ar-SA" sz="2400" b="1" dirty="0">
                <a:solidFill>
                  <a:srgbClr val="FF0000"/>
                </a:solidFill>
                <a:cs typeface="Arabic Transparent" pitchFamily="2" charset="-78"/>
              </a:rPr>
              <a:t> خطبة المتوفى عنها زوجها</a:t>
            </a:r>
            <a:endParaRPr lang="ar-SA" sz="2400" b="1" dirty="0">
              <a:solidFill>
                <a:srgbClr val="000066"/>
              </a:solidFill>
              <a:cs typeface="Arabic Transparent" pitchFamily="2" charset="-78"/>
            </a:endParaRPr>
          </a:p>
        </p:txBody>
      </p:sp>
      <p:sp>
        <p:nvSpPr>
          <p:cNvPr id="20" name="مستطيل مستدير الزوايا 19"/>
          <p:cNvSpPr/>
          <p:nvPr/>
        </p:nvSpPr>
        <p:spPr>
          <a:xfrm>
            <a:off x="179388" y="5486400"/>
            <a:ext cx="6267450" cy="9334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FF0000"/>
                </a:solidFill>
                <a:cs typeface="Arabic Transparent" pitchFamily="2" charset="-78"/>
              </a:rPr>
              <a:t>لَيْسَ عَلَى الأَعْمَى حَرَجٌ وَلا عَلَى الأَعْرَجِ حَرَجٌ</a:t>
            </a:r>
          </a:p>
          <a:p>
            <a:pPr algn="ctr" fontAlgn="base">
              <a:spcBef>
                <a:spcPct val="0"/>
              </a:spcBef>
              <a:spcAft>
                <a:spcPct val="0"/>
              </a:spcAft>
              <a:defRPr/>
            </a:pPr>
            <a:r>
              <a:rPr lang="ar-SA" sz="2800" b="1" dirty="0">
                <a:solidFill>
                  <a:srgbClr val="FF0000"/>
                </a:solidFill>
                <a:cs typeface="Arabic Transparent" pitchFamily="2" charset="-78"/>
              </a:rPr>
              <a:t> </a:t>
            </a:r>
            <a:r>
              <a:rPr lang="ar-SA" sz="2400" b="1" dirty="0">
                <a:solidFill>
                  <a:srgbClr val="002060"/>
                </a:solidFill>
                <a:cs typeface="Arabic Transparent" pitchFamily="2" charset="-78"/>
              </a:rPr>
              <a:t>في ترك الجهاد</a:t>
            </a:r>
          </a:p>
        </p:txBody>
      </p:sp>
      <p:sp>
        <p:nvSpPr>
          <p:cNvPr id="12" name="سهم إلى اليسار 11"/>
          <p:cNvSpPr/>
          <p:nvPr/>
        </p:nvSpPr>
        <p:spPr>
          <a:xfrm>
            <a:off x="6535178" y="1317064"/>
            <a:ext cx="2323384" cy="1739527"/>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latin typeface="Traditional Arabic" pitchFamily="18" charset="-78"/>
                <a:cs typeface="Traditional Arabic" pitchFamily="18" charset="-78"/>
              </a:rPr>
              <a:t>رفع الإثم أو الجناح أو الحرج</a:t>
            </a:r>
            <a:endParaRPr lang="ar-SA" sz="14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179388" y="1444625"/>
            <a:ext cx="6249987" cy="11620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endParaRPr lang="ar-SA" sz="2800" b="1" dirty="0">
              <a:solidFill>
                <a:srgbClr val="FF0000"/>
              </a:solidFill>
              <a:cs typeface="Arabic Transparent" pitchFamily="2" charset="-78"/>
            </a:endParaRPr>
          </a:p>
          <a:p>
            <a:pPr algn="ctr" fontAlgn="base">
              <a:spcBef>
                <a:spcPct val="0"/>
              </a:spcBef>
              <a:spcAft>
                <a:spcPct val="0"/>
              </a:spcAft>
              <a:defRPr/>
            </a:pPr>
            <a:r>
              <a:rPr lang="ar-SA" sz="2800" b="1" dirty="0">
                <a:solidFill>
                  <a:srgbClr val="002060"/>
                </a:solidFill>
                <a:cs typeface="Arabic Transparent" pitchFamily="2" charset="-78"/>
              </a:rPr>
              <a:t>فَمَنِ اضْطُرَّ غَيْرَ بَاغٍ وَلا عَادٍ </a:t>
            </a:r>
            <a:r>
              <a:rPr lang="ar-SA" sz="2800" b="1" dirty="0">
                <a:solidFill>
                  <a:srgbClr val="FF0000"/>
                </a:solidFill>
                <a:cs typeface="Arabic Transparent" pitchFamily="2" charset="-78"/>
              </a:rPr>
              <a:t>فَلا إِثْمَ عَلَيْهِ </a:t>
            </a:r>
            <a:r>
              <a:rPr lang="ar-SA" sz="2800" b="1" dirty="0">
                <a:solidFill>
                  <a:srgbClr val="002060"/>
                </a:solidFill>
                <a:cs typeface="Arabic Transparent" pitchFamily="2" charset="-78"/>
              </a:rPr>
              <a:t>إِنَّ اللَّهَ غَفُورٌ رَحِيمٌ</a:t>
            </a:r>
          </a:p>
          <a:p>
            <a:pPr algn="ctr" fontAlgn="base">
              <a:spcBef>
                <a:spcPct val="0"/>
              </a:spcBef>
              <a:spcAft>
                <a:spcPct val="0"/>
              </a:spcAft>
              <a:defRPr/>
            </a:pPr>
            <a:r>
              <a:rPr lang="ar-SA" sz="2800" b="1" dirty="0">
                <a:solidFill>
                  <a:srgbClr val="FF0000"/>
                </a:solidFill>
                <a:cs typeface="Arabic Transparent" pitchFamily="2" charset="-78"/>
              </a:rPr>
              <a:t> </a:t>
            </a:r>
          </a:p>
        </p:txBody>
      </p:sp>
    </p:spTree>
    <p:extLst>
      <p:ext uri="{BB962C8B-B14F-4D97-AF65-F5344CB8AC3E}">
        <p14:creationId xmlns:p14="http://schemas.microsoft.com/office/powerpoint/2010/main" val="47158679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ircle(in)">
                                      <p:cBhvr>
                                        <p:cTn id="28" dur="2000"/>
                                        <p:tgtEl>
                                          <p:spTgt spid="1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circle(in)">
                                      <p:cBhvr>
                                        <p:cTn id="33"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4" descr="Qur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93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بها الإباحة</a:t>
            </a:r>
          </a:p>
        </p:txBody>
      </p:sp>
      <p:sp>
        <p:nvSpPr>
          <p:cNvPr id="7" name="مستطيل مستدير الزوايا 6"/>
          <p:cNvSpPr/>
          <p:nvPr/>
        </p:nvSpPr>
        <p:spPr>
          <a:xfrm>
            <a:off x="685800" y="1711325"/>
            <a:ext cx="43434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003300"/>
                </a:solidFill>
                <a:cs typeface="Arabic Transparent" pitchFamily="2" charset="-78"/>
              </a:rPr>
              <a:t>إِذَا حَلَلْتُمْ فَاصْطَادُوا</a:t>
            </a:r>
            <a:endParaRPr lang="ar-SA" sz="2800" b="1" dirty="0">
              <a:solidFill>
                <a:srgbClr val="FF0000"/>
              </a:solidFill>
              <a:cs typeface="Arabic Transparent" pitchFamily="2" charset="-78"/>
            </a:endParaRPr>
          </a:p>
        </p:txBody>
      </p:sp>
      <p:sp>
        <p:nvSpPr>
          <p:cNvPr id="19" name="مستطيل مستدير الزوايا 18"/>
          <p:cNvSpPr/>
          <p:nvPr/>
        </p:nvSpPr>
        <p:spPr>
          <a:xfrm>
            <a:off x="250825" y="3276600"/>
            <a:ext cx="5943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002060"/>
                </a:solidFill>
                <a:cs typeface="Arabic Transparent" pitchFamily="2" charset="-78"/>
              </a:rPr>
              <a:t> </a:t>
            </a:r>
            <a:r>
              <a:rPr lang="ar-SA" sz="3200" b="1" dirty="0">
                <a:solidFill>
                  <a:srgbClr val="FF0000"/>
                </a:solidFill>
                <a:cs typeface="Arabic Transparent" pitchFamily="2" charset="-78"/>
              </a:rPr>
              <a:t>فَإِذَا قُضِيَتِ الصَّلاةُ فَانْتَشِرُوا فِي الأَرْضِ</a:t>
            </a:r>
            <a:endParaRPr lang="ar-SA" sz="3200" b="1" dirty="0">
              <a:solidFill>
                <a:srgbClr val="000066"/>
              </a:solidFill>
              <a:cs typeface="Arabic Transparent" pitchFamily="2" charset="-78"/>
            </a:endParaRPr>
          </a:p>
        </p:txBody>
      </p:sp>
      <p:sp>
        <p:nvSpPr>
          <p:cNvPr id="20" name="مستطيل مستدير الزوايا 19"/>
          <p:cNvSpPr/>
          <p:nvPr/>
        </p:nvSpPr>
        <p:spPr>
          <a:xfrm>
            <a:off x="219075" y="4495800"/>
            <a:ext cx="6267450" cy="103187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2060"/>
                </a:solidFill>
                <a:cs typeface="Arabic Transparent" pitchFamily="2" charset="-78"/>
              </a:rPr>
              <a:t>وَكُلُوا وَاشْرَبُوا حَتَّى يَتَبَيَّنَ لَكُمُ الْخَيْطُ الْأَبْيَضُ مِنَ الْخَيْطِ الأَسْوَدِ مِنَ الْفَجْ</a:t>
            </a:r>
            <a:r>
              <a:rPr lang="ar-SA" sz="3200" b="1" dirty="0">
                <a:solidFill>
                  <a:srgbClr val="FF0000"/>
                </a:solidFill>
                <a:cs typeface="Arabic Transparent" pitchFamily="2" charset="-78"/>
              </a:rPr>
              <a:t>رِ</a:t>
            </a:r>
            <a:endParaRPr lang="ar-SA" sz="3200" b="1" dirty="0">
              <a:solidFill>
                <a:srgbClr val="003300"/>
              </a:solidFill>
              <a:cs typeface="Arabic Transparent" pitchFamily="2" charset="-78"/>
            </a:endParaRPr>
          </a:p>
        </p:txBody>
      </p:sp>
      <p:sp>
        <p:nvSpPr>
          <p:cNvPr id="12" name="سهم إلى اليسار 11"/>
          <p:cNvSpPr/>
          <p:nvPr/>
        </p:nvSpPr>
        <p:spPr>
          <a:xfrm>
            <a:off x="5220072" y="1181225"/>
            <a:ext cx="3505199" cy="1815727"/>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000" b="1" dirty="0">
                <a:solidFill>
                  <a:srgbClr val="C00000"/>
                </a:solidFill>
                <a:latin typeface="Traditional Arabic" pitchFamily="18" charset="-78"/>
                <a:cs typeface="Traditional Arabic" pitchFamily="18" charset="-78"/>
              </a:rPr>
              <a:t>صيغة الأمر مع القرينة </a:t>
            </a:r>
            <a:r>
              <a:rPr lang="ar-SA" sz="2000" b="1" dirty="0" err="1">
                <a:solidFill>
                  <a:srgbClr val="C00000"/>
                </a:solidFill>
                <a:latin typeface="Traditional Arabic" pitchFamily="18" charset="-78"/>
                <a:cs typeface="Traditional Arabic" pitchFamily="18" charset="-78"/>
              </a:rPr>
              <a:t>الصارفة</a:t>
            </a:r>
            <a:r>
              <a:rPr lang="ar-SA" sz="2000" b="1" dirty="0">
                <a:solidFill>
                  <a:srgbClr val="C00000"/>
                </a:solidFill>
                <a:latin typeface="Traditional Arabic" pitchFamily="18" charset="-78"/>
                <a:cs typeface="Traditional Arabic" pitchFamily="18" charset="-78"/>
              </a:rPr>
              <a:t> عن الوجوب إلى الإباحة</a:t>
            </a:r>
            <a:endParaRPr lang="ar-SA" sz="1200" dirty="0">
              <a:solidFill>
                <a:srgbClr val="C0000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96232019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ircle(in)">
                                      <p:cBhvr>
                                        <p:cTn id="23" dur="2000"/>
                                        <p:tgtEl>
                                          <p:spTgt spid="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circle(in)">
                                      <p:cBhvr>
                                        <p:cTn id="28"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2"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الصيغ التي يعرف بها الإباحة</a:t>
            </a:r>
          </a:p>
        </p:txBody>
      </p:sp>
      <p:sp>
        <p:nvSpPr>
          <p:cNvPr id="12" name="سهم إلى اليسار 11"/>
          <p:cNvSpPr/>
          <p:nvPr/>
        </p:nvSpPr>
        <p:spPr>
          <a:xfrm>
            <a:off x="2514600" y="1600200"/>
            <a:ext cx="5638799" cy="1663327"/>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400" b="1" dirty="0">
                <a:solidFill>
                  <a:srgbClr val="C00000"/>
                </a:solidFill>
                <a:latin typeface="Traditional Arabic" pitchFamily="18" charset="-78"/>
                <a:cs typeface="Traditional Arabic" pitchFamily="18" charset="-78"/>
              </a:rPr>
              <a:t>استصحاب الأصل إذ الأصل في الأشياء الإباحة</a:t>
            </a:r>
            <a:endParaRPr lang="ar-SA" sz="1400" dirty="0">
              <a:solidFill>
                <a:srgbClr val="C00000"/>
              </a:solidFill>
              <a:latin typeface="Traditional Arabic" pitchFamily="18" charset="-78"/>
              <a:cs typeface="Traditional Arabic" pitchFamily="18" charset="-78"/>
            </a:endParaRPr>
          </a:p>
        </p:txBody>
      </p:sp>
      <p:sp>
        <p:nvSpPr>
          <p:cNvPr id="13" name="مستطيل مستدير الزوايا 12"/>
          <p:cNvSpPr/>
          <p:nvPr/>
        </p:nvSpPr>
        <p:spPr>
          <a:xfrm>
            <a:off x="1219200" y="3810000"/>
            <a:ext cx="6249988" cy="11430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Arabic Transparent" pitchFamily="2" charset="-78"/>
              </a:rPr>
              <a:t>هُوَ الَّذِي خَلَقَ لَكُمْ مَا فِي الأَرْضِ جَمِيعاً</a:t>
            </a:r>
            <a:endParaRPr lang="ar-SA" sz="3200" b="1" dirty="0">
              <a:solidFill>
                <a:srgbClr val="000066"/>
              </a:solidFill>
              <a:cs typeface="Arabic Transparent" pitchFamily="2" charset="-78"/>
            </a:endParaRPr>
          </a:p>
        </p:txBody>
      </p:sp>
    </p:spTree>
    <p:extLst>
      <p:ext uri="{BB962C8B-B14F-4D97-AF65-F5344CB8AC3E}">
        <p14:creationId xmlns:p14="http://schemas.microsoft.com/office/powerpoint/2010/main" val="281740857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ircle(in)">
                                      <p:cBhvr>
                                        <p:cTn id="1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22225"/>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339792" y="106146"/>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4000" b="1" dirty="0">
                <a:solidFill>
                  <a:srgbClr val="C00000"/>
                </a:solidFill>
                <a:effectLst>
                  <a:outerShdw blurRad="38100" dist="38100" dir="2700000" algn="tl">
                    <a:srgbClr val="000000">
                      <a:alpha val="43137"/>
                    </a:srgbClr>
                  </a:outerShdw>
                </a:effectLst>
              </a:rPr>
              <a:t>أقسام الحكم التكليفي عند الحنفية </a:t>
            </a:r>
            <a:r>
              <a:rPr lang="ar-SA" sz="4000" b="1" dirty="0" err="1">
                <a:solidFill>
                  <a:srgbClr val="C00000"/>
                </a:solidFill>
                <a:effectLst>
                  <a:outerShdw blurRad="38100" dist="38100" dir="2700000" algn="tl">
                    <a:srgbClr val="000000">
                      <a:alpha val="43137"/>
                    </a:srgbClr>
                  </a:outerShdw>
                </a:effectLst>
              </a:rPr>
              <a:t>ومتعلقاته</a:t>
            </a:r>
            <a:endParaRPr lang="ar-SA" sz="40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920473" y="1166408"/>
            <a:ext cx="1857404" cy="58406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err="1">
                <a:solidFill>
                  <a:srgbClr val="C00000"/>
                </a:solidFill>
                <a:cs typeface="Monotype Koufi" pitchFamily="2" charset="-78"/>
              </a:rPr>
              <a:t>الإفتراض</a:t>
            </a:r>
            <a:endParaRPr lang="ar-SA" dirty="0">
              <a:solidFill>
                <a:srgbClr val="C00000"/>
              </a:solidFill>
            </a:endParaRPr>
          </a:p>
        </p:txBody>
      </p:sp>
      <p:sp>
        <p:nvSpPr>
          <p:cNvPr id="7" name="مستطيل مستدير الزوايا 6"/>
          <p:cNvSpPr/>
          <p:nvPr/>
        </p:nvSpPr>
        <p:spPr>
          <a:xfrm>
            <a:off x="2706688" y="1201738"/>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الفرض</a:t>
            </a:r>
          </a:p>
        </p:txBody>
      </p:sp>
      <p:sp>
        <p:nvSpPr>
          <p:cNvPr id="15" name="سهم إلى اليسار 14"/>
          <p:cNvSpPr/>
          <p:nvPr/>
        </p:nvSpPr>
        <p:spPr>
          <a:xfrm>
            <a:off x="6920473" y="1937853"/>
            <a:ext cx="1857404" cy="54389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الإيجاب</a:t>
            </a:r>
            <a:endParaRPr lang="ar-SA" dirty="0">
              <a:solidFill>
                <a:srgbClr val="FFFFFF"/>
              </a:solidFill>
            </a:endParaRPr>
          </a:p>
        </p:txBody>
      </p:sp>
      <p:sp>
        <p:nvSpPr>
          <p:cNvPr id="16" name="سهم إلى اليسار 15"/>
          <p:cNvSpPr/>
          <p:nvPr/>
        </p:nvSpPr>
        <p:spPr>
          <a:xfrm>
            <a:off x="6920473" y="2765328"/>
            <a:ext cx="1857404" cy="58406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الندب</a:t>
            </a:r>
            <a:endParaRPr lang="ar-SA" dirty="0">
              <a:solidFill>
                <a:srgbClr val="003300"/>
              </a:solidFill>
            </a:endParaRPr>
          </a:p>
        </p:txBody>
      </p:sp>
      <p:sp>
        <p:nvSpPr>
          <p:cNvPr id="17" name="سهم إلى اليسار 16"/>
          <p:cNvSpPr/>
          <p:nvPr/>
        </p:nvSpPr>
        <p:spPr>
          <a:xfrm>
            <a:off x="6866965" y="3565600"/>
            <a:ext cx="1857404" cy="58406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FF0000"/>
                </a:solidFill>
                <a:cs typeface="Monotype Koufi" pitchFamily="2" charset="-78"/>
              </a:rPr>
              <a:t>التحريم</a:t>
            </a:r>
            <a:endParaRPr lang="ar-SA" dirty="0">
              <a:solidFill>
                <a:srgbClr val="7030A0"/>
              </a:solidFill>
            </a:endParaRPr>
          </a:p>
        </p:txBody>
      </p:sp>
      <p:sp>
        <p:nvSpPr>
          <p:cNvPr id="18" name="سهم إلى اليسار 17"/>
          <p:cNvSpPr/>
          <p:nvPr/>
        </p:nvSpPr>
        <p:spPr>
          <a:xfrm>
            <a:off x="6875930" y="4343400"/>
            <a:ext cx="2036422" cy="58406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 </a:t>
            </a:r>
            <a:r>
              <a:rPr lang="ar-SA" b="1" dirty="0">
                <a:solidFill>
                  <a:srgbClr val="7030A0"/>
                </a:solidFill>
                <a:cs typeface="Monotype Koufi" pitchFamily="2" charset="-78"/>
              </a:rPr>
              <a:t>الكراهة التحريمية</a:t>
            </a:r>
            <a:endParaRPr lang="ar-SA" sz="1100" dirty="0">
              <a:solidFill>
                <a:srgbClr val="7030A0"/>
              </a:solidFill>
            </a:endParaRPr>
          </a:p>
        </p:txBody>
      </p:sp>
      <p:sp>
        <p:nvSpPr>
          <p:cNvPr id="19" name="مستطيل مستدير الزوايا 18"/>
          <p:cNvSpPr/>
          <p:nvPr/>
        </p:nvSpPr>
        <p:spPr>
          <a:xfrm>
            <a:off x="2706688" y="1938338"/>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2060"/>
                </a:solidFill>
                <a:cs typeface="Arabic Transparent" pitchFamily="2" charset="-78"/>
              </a:rPr>
              <a:t>الواجب</a:t>
            </a:r>
          </a:p>
        </p:txBody>
      </p:sp>
      <p:sp>
        <p:nvSpPr>
          <p:cNvPr id="20" name="مستطيل مستدير الزوايا 19"/>
          <p:cNvSpPr/>
          <p:nvPr/>
        </p:nvSpPr>
        <p:spPr>
          <a:xfrm>
            <a:off x="2778125" y="2765425"/>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3300"/>
                </a:solidFill>
                <a:cs typeface="Arabic Transparent" pitchFamily="2" charset="-78"/>
              </a:rPr>
              <a:t>المندوب</a:t>
            </a:r>
          </a:p>
        </p:txBody>
      </p:sp>
      <p:sp>
        <p:nvSpPr>
          <p:cNvPr id="21" name="مستطيل مستدير الزوايا 20"/>
          <p:cNvSpPr/>
          <p:nvPr/>
        </p:nvSpPr>
        <p:spPr>
          <a:xfrm>
            <a:off x="2778125" y="3565525"/>
            <a:ext cx="3784600" cy="5842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FF0000"/>
                </a:solidFill>
                <a:cs typeface="Arabic Transparent" pitchFamily="2" charset="-78"/>
              </a:rPr>
              <a:t>المحرم</a:t>
            </a:r>
          </a:p>
        </p:txBody>
      </p:sp>
      <p:sp>
        <p:nvSpPr>
          <p:cNvPr id="22" name="مستطيل مستدير الزوايا 21"/>
          <p:cNvSpPr/>
          <p:nvPr/>
        </p:nvSpPr>
        <p:spPr>
          <a:xfrm>
            <a:off x="2778125" y="4340225"/>
            <a:ext cx="3784600" cy="58737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Arabic Transparent" pitchFamily="2" charset="-78"/>
              </a:rPr>
              <a:t>المكروه تحريما</a:t>
            </a:r>
          </a:p>
        </p:txBody>
      </p:sp>
      <p:sp>
        <p:nvSpPr>
          <p:cNvPr id="23" name="سهم إلى اليسار 22"/>
          <p:cNvSpPr/>
          <p:nvPr/>
        </p:nvSpPr>
        <p:spPr>
          <a:xfrm>
            <a:off x="6920472" y="5144907"/>
            <a:ext cx="1991879" cy="58406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b="1" dirty="0">
                <a:solidFill>
                  <a:srgbClr val="000099"/>
                </a:solidFill>
                <a:cs typeface="Monotype Koufi" pitchFamily="2" charset="-78"/>
              </a:rPr>
              <a:t>الكراهة </a:t>
            </a:r>
            <a:r>
              <a:rPr lang="ar-SA" b="1" dirty="0" err="1">
                <a:solidFill>
                  <a:srgbClr val="000099"/>
                </a:solidFill>
                <a:cs typeface="Monotype Koufi" pitchFamily="2" charset="-78"/>
              </a:rPr>
              <a:t>التنزيهية</a:t>
            </a:r>
            <a:r>
              <a:rPr lang="ar-SA" sz="3200" b="1" dirty="0">
                <a:solidFill>
                  <a:srgbClr val="000099"/>
                </a:solidFill>
                <a:cs typeface="Monotype Koufi" pitchFamily="2" charset="-78"/>
              </a:rPr>
              <a:t> </a:t>
            </a:r>
            <a:endParaRPr lang="ar-SA" dirty="0">
              <a:solidFill>
                <a:srgbClr val="FFFFFF"/>
              </a:solidFill>
            </a:endParaRPr>
          </a:p>
        </p:txBody>
      </p:sp>
      <p:sp>
        <p:nvSpPr>
          <p:cNvPr id="24" name="سهم إلى اليسار 23"/>
          <p:cNvSpPr/>
          <p:nvPr/>
        </p:nvSpPr>
        <p:spPr>
          <a:xfrm>
            <a:off x="6920473" y="5825666"/>
            <a:ext cx="1857404" cy="584064"/>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FF0000"/>
                </a:solidFill>
                <a:cs typeface="Monotype Koufi" pitchFamily="2" charset="-78"/>
              </a:rPr>
              <a:t>الإباحة</a:t>
            </a:r>
            <a:r>
              <a:rPr lang="ar-SA" sz="3200" b="1" dirty="0">
                <a:solidFill>
                  <a:srgbClr val="000099"/>
                </a:solidFill>
                <a:cs typeface="Monotype Koufi" pitchFamily="2" charset="-78"/>
              </a:rPr>
              <a:t> </a:t>
            </a:r>
            <a:endParaRPr lang="ar-SA" dirty="0">
              <a:solidFill>
                <a:srgbClr val="FFFFFF"/>
              </a:solidFill>
            </a:endParaRPr>
          </a:p>
        </p:txBody>
      </p:sp>
      <p:sp>
        <p:nvSpPr>
          <p:cNvPr id="25" name="مستطيل مستدير الزوايا 24"/>
          <p:cNvSpPr/>
          <p:nvPr/>
        </p:nvSpPr>
        <p:spPr>
          <a:xfrm>
            <a:off x="2778125" y="5180013"/>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2060"/>
                </a:solidFill>
                <a:cs typeface="Arabic Transparent" pitchFamily="2" charset="-78"/>
              </a:rPr>
              <a:t>المكروه تنزيها</a:t>
            </a:r>
          </a:p>
        </p:txBody>
      </p:sp>
      <p:sp>
        <p:nvSpPr>
          <p:cNvPr id="26" name="مستطيل مستدير الزوايا 25"/>
          <p:cNvSpPr/>
          <p:nvPr/>
        </p:nvSpPr>
        <p:spPr>
          <a:xfrm>
            <a:off x="2770188" y="5861050"/>
            <a:ext cx="3784600" cy="5143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FF0000"/>
                </a:solidFill>
                <a:cs typeface="Arabic Transparent" pitchFamily="2" charset="-78"/>
              </a:rPr>
              <a:t>المباح</a:t>
            </a:r>
          </a:p>
        </p:txBody>
      </p:sp>
    </p:spTree>
    <p:extLst>
      <p:ext uri="{BB962C8B-B14F-4D97-AF65-F5344CB8AC3E}">
        <p14:creationId xmlns:p14="http://schemas.microsoft.com/office/powerpoint/2010/main" val="321204691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2"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fill="hold"/>
                                        <p:tgtEl>
                                          <p:spTgt spid="18"/>
                                        </p:tgtEl>
                                        <p:attrNameLst>
                                          <p:attrName>ppt_x</p:attrName>
                                        </p:attrNameLst>
                                      </p:cBhvr>
                                      <p:tavLst>
                                        <p:tav tm="0">
                                          <p:val>
                                            <p:strVal val="1+#ppt_w/2"/>
                                          </p:val>
                                        </p:tav>
                                        <p:tav tm="100000">
                                          <p:val>
                                            <p:strVal val="#ppt_x"/>
                                          </p:val>
                                        </p:tav>
                                      </p:tavLst>
                                    </p:anim>
                                    <p:anim calcmode="lin" valueType="num">
                                      <p:cBhvr additive="base">
                                        <p:cTn id="5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circle(in)">
                                      <p:cBhvr>
                                        <p:cTn id="62" dur="2000"/>
                                        <p:tgtEl>
                                          <p:spTgt spid="2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1+#ppt_w/2"/>
                                          </p:val>
                                        </p:tav>
                                        <p:tav tm="100000">
                                          <p:val>
                                            <p:strVal val="#ppt_x"/>
                                          </p:val>
                                        </p:tav>
                                      </p:tavLst>
                                    </p:anim>
                                    <p:anim calcmode="lin" valueType="num">
                                      <p:cBhvr additive="base">
                                        <p:cTn id="6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circle(in)">
                                      <p:cBhvr>
                                        <p:cTn id="73" dur="2000"/>
                                        <p:tgtEl>
                                          <p:spTgt spid="2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2"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additive="base">
                                        <p:cTn id="78" dur="500" fill="hold"/>
                                        <p:tgtEl>
                                          <p:spTgt spid="24"/>
                                        </p:tgtEl>
                                        <p:attrNameLst>
                                          <p:attrName>ppt_x</p:attrName>
                                        </p:attrNameLst>
                                      </p:cBhvr>
                                      <p:tavLst>
                                        <p:tav tm="0">
                                          <p:val>
                                            <p:strVal val="1+#ppt_w/2"/>
                                          </p:val>
                                        </p:tav>
                                        <p:tav tm="100000">
                                          <p:val>
                                            <p:strVal val="#ppt_x"/>
                                          </p:val>
                                        </p:tav>
                                      </p:tavLst>
                                    </p:anim>
                                    <p:anim calcmode="lin" valueType="num">
                                      <p:cBhvr additive="base">
                                        <p:cTn id="79"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circle(in)">
                                      <p:cBhvr>
                                        <p:cTn id="84"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P spid="22"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4"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الحنفية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latin typeface="Traditional Arabic" pitchFamily="18" charset="-78"/>
                <a:cs typeface="Traditional Arabic" pitchFamily="18" charset="-78"/>
              </a:rPr>
              <a:t>الافتراض</a:t>
            </a:r>
            <a:endParaRPr lang="ar-SA" dirty="0">
              <a:solidFill>
                <a:srgbClr val="C00000"/>
              </a:solidFill>
              <a:latin typeface="Traditional Arabic" pitchFamily="18" charset="-78"/>
              <a:cs typeface="Traditional Arabic" pitchFamily="18" charset="-78"/>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الفرض</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latin typeface="Traditional Arabic" pitchFamily="18" charset="-78"/>
                <a:cs typeface="Traditional Arabic" pitchFamily="18" charset="-78"/>
              </a:rPr>
              <a:t>الافتراض</a:t>
            </a:r>
            <a:endParaRPr lang="ar-SA" dirty="0">
              <a:solidFill>
                <a:srgbClr val="FFFFFF"/>
              </a:solidFill>
              <a:latin typeface="Traditional Arabic" pitchFamily="18" charset="-78"/>
              <a:cs typeface="Traditional Arabic" pitchFamily="18" charset="-78"/>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latin typeface="Traditional Arabic" pitchFamily="18" charset="-78"/>
                <a:cs typeface="Traditional Arabic" pitchFamily="18" charset="-78"/>
              </a:rPr>
              <a:t>الفرض</a:t>
            </a:r>
            <a:endParaRPr lang="ar-SA" dirty="0">
              <a:solidFill>
                <a:srgbClr val="003300"/>
              </a:solidFill>
              <a:latin typeface="Traditional Arabic" pitchFamily="18" charset="-78"/>
              <a:cs typeface="Traditional Arabic" pitchFamily="18" charset="-78"/>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latin typeface="Traditional Arabic" pitchFamily="18" charset="-78"/>
                <a:cs typeface="Traditional Arabic" pitchFamily="18" charset="-78"/>
              </a:rPr>
              <a:t>مثال</a:t>
            </a:r>
            <a:endParaRPr lang="ar-SA" dirty="0">
              <a:solidFill>
                <a:srgbClr val="7030A0"/>
              </a:solidFill>
              <a:latin typeface="Traditional Arabic" pitchFamily="18" charset="-78"/>
              <a:cs typeface="Traditional Arabic" pitchFamily="18" charset="-78"/>
            </a:endParaRPr>
          </a:p>
        </p:txBody>
      </p:sp>
      <p:sp>
        <p:nvSpPr>
          <p:cNvPr id="19" name="مستطيل مستدير الزوايا 18"/>
          <p:cNvSpPr/>
          <p:nvPr/>
        </p:nvSpPr>
        <p:spPr>
          <a:xfrm>
            <a:off x="381000" y="2419350"/>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002060"/>
                </a:solidFill>
                <a:cs typeface="Arabic Transparent" pitchFamily="2" charset="-78"/>
              </a:rPr>
              <a:t>خطاب الشارع الطالب للفعل طلبا جازما بدليل قطعي</a:t>
            </a:r>
          </a:p>
        </p:txBody>
      </p:sp>
      <p:sp>
        <p:nvSpPr>
          <p:cNvPr id="20" name="مستطيل مستدير الزوايا 19"/>
          <p:cNvSpPr/>
          <p:nvPr/>
        </p:nvSpPr>
        <p:spPr>
          <a:xfrm>
            <a:off x="228600" y="3505200"/>
            <a:ext cx="64008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ما ثبت بدليل قطعي واستحق الذم على تركه مطلقاً من غير عذر</a:t>
            </a:r>
          </a:p>
        </p:txBody>
      </p:sp>
      <p:sp>
        <p:nvSpPr>
          <p:cNvPr id="21" name="مستطيل مستدير الزوايا 20"/>
          <p:cNvSpPr/>
          <p:nvPr/>
        </p:nvSpPr>
        <p:spPr>
          <a:xfrm>
            <a:off x="381000" y="4449763"/>
            <a:ext cx="6043613"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7030A0"/>
                </a:solidFill>
                <a:cs typeface="Arabic Transparent" pitchFamily="2" charset="-78"/>
              </a:rPr>
              <a:t>وَأَقِيمُوا الصَّلاةَ وَآتُوا الزَّكَاة</a:t>
            </a:r>
          </a:p>
        </p:txBody>
      </p:sp>
    </p:spTree>
    <p:extLst>
      <p:ext uri="{BB962C8B-B14F-4D97-AF65-F5344CB8AC3E}">
        <p14:creationId xmlns:p14="http://schemas.microsoft.com/office/powerpoint/2010/main" val="337816218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مربع نص 3"/>
          <p:cNvSpPr txBox="1">
            <a:spLocks noChangeArrowheads="1"/>
          </p:cNvSpPr>
          <p:nvPr/>
        </p:nvSpPr>
        <p:spPr bwMode="auto">
          <a:xfrm>
            <a:off x="971550" y="260350"/>
            <a:ext cx="7848600" cy="1570038"/>
          </a:xfrm>
          <a:prstGeom prst="rect">
            <a:avLst/>
          </a:prstGeom>
          <a:noFill/>
          <a:ln w="9525">
            <a:noFill/>
            <a:miter lim="800000"/>
            <a:headEnd/>
            <a:tailEnd/>
          </a:ln>
        </p:spPr>
        <p:txBody>
          <a:bodyPr>
            <a:spAutoFit/>
          </a:bodyPr>
          <a:lstStyle/>
          <a:p>
            <a:pPr algn="ctr"/>
            <a:r>
              <a:rPr lang="en-US" sz="3200"/>
              <a:t> </a:t>
            </a:r>
          </a:p>
          <a:p>
            <a:endParaRPr lang="en-US" sz="3200"/>
          </a:p>
          <a:p>
            <a:endParaRPr lang="ar-SA" sz="3200"/>
          </a:p>
        </p:txBody>
      </p:sp>
      <p:sp>
        <p:nvSpPr>
          <p:cNvPr id="6" name="شريط إلى الأسفل 5"/>
          <p:cNvSpPr/>
          <p:nvPr/>
        </p:nvSpPr>
        <p:spPr>
          <a:xfrm>
            <a:off x="1692275" y="306388"/>
            <a:ext cx="5832475" cy="1223962"/>
          </a:xfrm>
          <a:prstGeom prst="ribbon">
            <a:avLst>
              <a:gd name="adj1" fmla="val 225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6000" b="1" dirty="0" smtClean="0">
                <a:solidFill>
                  <a:srgbClr val="FF0000"/>
                </a:solidFill>
                <a:latin typeface="Traditional Arabic" pitchFamily="18" charset="-78"/>
                <a:cs typeface="Traditional Arabic" pitchFamily="18" charset="-78"/>
              </a:rPr>
              <a:t>الفرض نوعان</a:t>
            </a:r>
            <a:endParaRPr lang="en-US" sz="6000" b="1" dirty="0">
              <a:solidFill>
                <a:srgbClr val="FF0000"/>
              </a:solidFill>
              <a:latin typeface="Traditional Arabic" pitchFamily="18" charset="-78"/>
              <a:cs typeface="Traditional Arabic" pitchFamily="18" charset="-78"/>
            </a:endParaRPr>
          </a:p>
        </p:txBody>
      </p:sp>
      <p:sp>
        <p:nvSpPr>
          <p:cNvPr id="6148" name="مربع نص 6"/>
          <p:cNvSpPr txBox="1">
            <a:spLocks noChangeArrowheads="1"/>
          </p:cNvSpPr>
          <p:nvPr/>
        </p:nvSpPr>
        <p:spPr bwMode="auto">
          <a:xfrm>
            <a:off x="3563938" y="549275"/>
            <a:ext cx="2663825" cy="368300"/>
          </a:xfrm>
          <a:prstGeom prst="rect">
            <a:avLst/>
          </a:prstGeom>
          <a:noFill/>
          <a:ln w="9525">
            <a:noFill/>
            <a:miter lim="800000"/>
            <a:headEnd/>
            <a:tailEnd/>
          </a:ln>
        </p:spPr>
        <p:txBody>
          <a:bodyPr>
            <a:spAutoFit/>
          </a:bodyPr>
          <a:lstStyle/>
          <a:p>
            <a:endParaRPr lang="ar-IQ"/>
          </a:p>
        </p:txBody>
      </p:sp>
      <p:sp>
        <p:nvSpPr>
          <p:cNvPr id="25" name="قوس كبير أيسر 24"/>
          <p:cNvSpPr/>
          <p:nvPr/>
        </p:nvSpPr>
        <p:spPr>
          <a:xfrm rot="5400000">
            <a:off x="4079875" y="-398462"/>
            <a:ext cx="1573213" cy="5360987"/>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28" name="مخطط انسيابي: معالجة متعاقبة 27"/>
          <p:cNvSpPr/>
          <p:nvPr/>
        </p:nvSpPr>
        <p:spPr>
          <a:xfrm>
            <a:off x="5364088" y="3213100"/>
            <a:ext cx="3456062" cy="33842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2800" b="1" dirty="0" smtClean="0">
                <a:solidFill>
                  <a:schemeClr val="tx1"/>
                </a:solidFill>
                <a:latin typeface="Traditional Arabic" pitchFamily="18" charset="-78"/>
                <a:cs typeface="Traditional Arabic" pitchFamily="18" charset="-78"/>
              </a:rPr>
              <a:t>ال</a:t>
            </a:r>
            <a:r>
              <a:rPr lang="ar-IQ" sz="2800" b="1" dirty="0" smtClean="0">
                <a:solidFill>
                  <a:schemeClr val="tx1"/>
                </a:solidFill>
                <a:latin typeface="Traditional Arabic" pitchFamily="18" charset="-78"/>
                <a:cs typeface="Traditional Arabic" pitchFamily="18" charset="-78"/>
              </a:rPr>
              <a:t>فرض</a:t>
            </a:r>
            <a:r>
              <a:rPr lang="ar-SA" sz="2800" b="1" dirty="0" smtClean="0">
                <a:solidFill>
                  <a:schemeClr val="tx1"/>
                </a:solidFill>
                <a:latin typeface="Traditional Arabic" pitchFamily="18" charset="-78"/>
                <a:cs typeface="Traditional Arabic" pitchFamily="18" charset="-78"/>
              </a:rPr>
              <a:t> ال</a:t>
            </a:r>
            <a:r>
              <a:rPr lang="ar-IQ" sz="2800" b="1" dirty="0" smtClean="0">
                <a:solidFill>
                  <a:schemeClr val="tx1"/>
                </a:solidFill>
                <a:latin typeface="Traditional Arabic" pitchFamily="18" charset="-78"/>
                <a:cs typeface="Traditional Arabic" pitchFamily="18" charset="-78"/>
              </a:rPr>
              <a:t>عيني</a:t>
            </a:r>
            <a:endParaRPr lang="ar-SA" sz="2800" b="1" dirty="0">
              <a:solidFill>
                <a:schemeClr val="tx1"/>
              </a:solidFill>
              <a:latin typeface="Traditional Arabic" pitchFamily="18" charset="-78"/>
              <a:cs typeface="Traditional Arabic" pitchFamily="18" charset="-78"/>
            </a:endParaRPr>
          </a:p>
          <a:p>
            <a:pPr>
              <a:defRPr/>
            </a:pPr>
            <a:r>
              <a:rPr lang="ar-KW" sz="2800" b="1" dirty="0">
                <a:solidFill>
                  <a:schemeClr val="tx1"/>
                </a:solidFill>
                <a:latin typeface="Traditional Arabic" pitchFamily="18" charset="-78"/>
                <a:cs typeface="Traditional Arabic" pitchFamily="18" charset="-78"/>
              </a:rPr>
              <a:t> هو ما يطلب من كل فرد من أفراد المكلفين طلباً جازماً، مثل الصلاة والصيام،</a:t>
            </a:r>
            <a:endParaRPr lang="ar-SA" sz="2800" b="1" dirty="0">
              <a:solidFill>
                <a:schemeClr val="tx1"/>
              </a:solidFill>
              <a:latin typeface="Traditional Arabic" pitchFamily="18" charset="-78"/>
              <a:cs typeface="Traditional Arabic" pitchFamily="18" charset="-78"/>
            </a:endParaRPr>
          </a:p>
        </p:txBody>
      </p:sp>
      <p:sp>
        <p:nvSpPr>
          <p:cNvPr id="29" name="مخطط انسيابي: معالجة متعاقبة 28"/>
          <p:cNvSpPr/>
          <p:nvPr/>
        </p:nvSpPr>
        <p:spPr>
          <a:xfrm>
            <a:off x="179512" y="2060848"/>
            <a:ext cx="5040560" cy="47971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endParaRPr lang="ar-SA" sz="1100" dirty="0">
              <a:latin typeface="Traditional Arabic" pitchFamily="18" charset="-78"/>
              <a:cs typeface="Traditional Arabic" pitchFamily="18" charset="-78"/>
            </a:endParaRPr>
          </a:p>
          <a:p>
            <a:pPr algn="ctr">
              <a:defRPr/>
            </a:pPr>
            <a:r>
              <a:rPr lang="ar-SA" b="1" dirty="0">
                <a:latin typeface="Traditional Arabic" pitchFamily="18" charset="-78"/>
                <a:cs typeface="Traditional Arabic" pitchFamily="18" charset="-78"/>
              </a:rPr>
              <a:t> </a:t>
            </a:r>
            <a:r>
              <a:rPr lang="ar-IQ" b="1" dirty="0">
                <a:latin typeface="Traditional Arabic" pitchFamily="18" charset="-78"/>
                <a:cs typeface="Traditional Arabic" pitchFamily="18" charset="-78"/>
              </a:rPr>
              <a:t> </a:t>
            </a:r>
          </a:p>
          <a:p>
            <a:pPr algn="ctr">
              <a:defRPr/>
            </a:pPr>
            <a:endParaRPr lang="ar-IQ" sz="2800" b="1" dirty="0">
              <a:latin typeface="Traditional Arabic" pitchFamily="18" charset="-78"/>
              <a:cs typeface="Traditional Arabic" pitchFamily="18" charset="-78"/>
            </a:endParaRPr>
          </a:p>
          <a:p>
            <a:pPr algn="ctr">
              <a:defRPr/>
            </a:pPr>
            <a:r>
              <a:rPr lang="ar-IQ" sz="3200" b="1" dirty="0">
                <a:solidFill>
                  <a:schemeClr val="tx1"/>
                </a:solidFill>
                <a:latin typeface="Traditional Arabic" pitchFamily="18" charset="-78"/>
                <a:cs typeface="Traditional Arabic" pitchFamily="18" charset="-78"/>
              </a:rPr>
              <a:t>الفرض الكفائي</a:t>
            </a:r>
          </a:p>
          <a:p>
            <a:pPr>
              <a:defRPr/>
            </a:pPr>
            <a:r>
              <a:rPr lang="ar-SA" sz="3200" b="1" dirty="0">
                <a:solidFill>
                  <a:schemeClr val="tx1"/>
                </a:solidFill>
                <a:latin typeface="Traditional Arabic" pitchFamily="18" charset="-78"/>
                <a:cs typeface="Traditional Arabic" pitchFamily="18" charset="-78"/>
              </a:rPr>
              <a:t>   الحكم  </a:t>
            </a:r>
            <a:r>
              <a:rPr lang="ar-SA" sz="3200" b="1" dirty="0" smtClean="0">
                <a:solidFill>
                  <a:schemeClr val="tx1"/>
                </a:solidFill>
                <a:latin typeface="Traditional Arabic" pitchFamily="18" charset="-78"/>
                <a:cs typeface="Traditional Arabic" pitchFamily="18" charset="-78"/>
              </a:rPr>
              <a:t>الوضعي</a:t>
            </a:r>
            <a:r>
              <a:rPr lang="en-US" sz="3200" b="1" dirty="0" smtClean="0">
                <a:solidFill>
                  <a:schemeClr val="tx1"/>
                </a:solidFill>
                <a:latin typeface="Traditional Arabic" pitchFamily="18" charset="-78"/>
                <a:cs typeface="Traditional Arabic" pitchFamily="18" charset="-78"/>
              </a:rPr>
              <a:t> </a:t>
            </a:r>
            <a:r>
              <a:rPr lang="ar-KW" sz="3200" b="1" dirty="0" smtClean="0">
                <a:solidFill>
                  <a:schemeClr val="tx1"/>
                </a:solidFill>
                <a:latin typeface="Traditional Arabic" pitchFamily="18" charset="-78"/>
                <a:cs typeface="Traditional Arabic" pitchFamily="18" charset="-78"/>
              </a:rPr>
              <a:t>ما </a:t>
            </a:r>
            <a:r>
              <a:rPr lang="ar-KW" sz="3200" b="1" dirty="0">
                <a:solidFill>
                  <a:schemeClr val="tx1"/>
                </a:solidFill>
                <a:latin typeface="Traditional Arabic" pitchFamily="18" charset="-78"/>
                <a:cs typeface="Traditional Arabic" pitchFamily="18" charset="-78"/>
              </a:rPr>
              <a:t>كان مطالباً بفعله مجموع المسلمين، لا كل واحد منهم، بمعنى: أنه إذا قام به بعضهم كفى، وسقط الإثم عن الآخرين، وإذا لم يقم به أحد أثموا وعصَوا جميعاً. ومثل ذلك: تجهيز الميت والصلاة عليه،</a:t>
            </a:r>
            <a:endParaRPr lang="ar-SA" sz="3200" b="1" dirty="0">
              <a:solidFill>
                <a:schemeClr val="tx1"/>
              </a:solidFill>
              <a:latin typeface="Traditional Arabic" pitchFamily="18" charset="-78"/>
              <a:cs typeface="Traditional Arabic" pitchFamily="18" charset="-78"/>
            </a:endParaRPr>
          </a:p>
          <a:p>
            <a:pPr>
              <a:defRPr/>
            </a:pPr>
            <a:endParaRPr lang="ar-SA" dirty="0"/>
          </a:p>
          <a:p>
            <a:pPr>
              <a:defRPr/>
            </a:pPr>
            <a:endParaRPr lang="ar-SA" dirty="0"/>
          </a:p>
          <a:p>
            <a:pPr>
              <a:defRPr/>
            </a:pPr>
            <a:endParaRPr lang="ar-SA"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الحنفية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الإيجاب</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الواجب</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الإيجاب</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الواجب</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285750" y="2419350"/>
            <a:ext cx="634365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800" b="1" dirty="0">
                <a:solidFill>
                  <a:srgbClr val="002060"/>
                </a:solidFill>
                <a:cs typeface="Arabic Transparent" pitchFamily="2" charset="-78"/>
              </a:rPr>
              <a:t>هو خطاب الشارع الطالب للفعل طلباً جازماً بدليل ظني</a:t>
            </a:r>
          </a:p>
        </p:txBody>
      </p:sp>
      <p:sp>
        <p:nvSpPr>
          <p:cNvPr id="20" name="مستطيل مستدير الزوايا 19"/>
          <p:cNvSpPr/>
          <p:nvPr/>
        </p:nvSpPr>
        <p:spPr>
          <a:xfrm>
            <a:off x="285750" y="3505200"/>
            <a:ext cx="641985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2400" b="1" dirty="0">
                <a:solidFill>
                  <a:srgbClr val="003300"/>
                </a:solidFill>
                <a:cs typeface="Arabic Transparent" pitchFamily="2" charset="-78"/>
              </a:rPr>
              <a:t>ما ثبت بدليل ظني، واستحق الذم على تركه مطلقاً بغير عذر</a:t>
            </a:r>
          </a:p>
        </p:txBody>
      </p:sp>
      <p:sp>
        <p:nvSpPr>
          <p:cNvPr id="21" name="مستطيل مستدير الزوايا 20"/>
          <p:cNvSpPr/>
          <p:nvPr/>
        </p:nvSpPr>
        <p:spPr>
          <a:xfrm>
            <a:off x="381000" y="4449763"/>
            <a:ext cx="6043613"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2800" b="1" dirty="0">
                <a:solidFill>
                  <a:srgbClr val="7030A0"/>
                </a:solidFill>
                <a:cs typeface="Arabic Transparent" pitchFamily="2" charset="-78"/>
              </a:rPr>
              <a:t>(لا صلاة لمن لم يقرأ بفاتحة الكتاب) </a:t>
            </a:r>
          </a:p>
        </p:txBody>
      </p:sp>
    </p:spTree>
    <p:extLst>
      <p:ext uri="{BB962C8B-B14F-4D97-AF65-F5344CB8AC3E}">
        <p14:creationId xmlns:p14="http://schemas.microsoft.com/office/powerpoint/2010/main" val="39672824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4" descr="Qur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2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مستدير الزوايا 1"/>
          <p:cNvSpPr/>
          <p:nvPr/>
        </p:nvSpPr>
        <p:spPr>
          <a:xfrm>
            <a:off x="286002" y="152400"/>
            <a:ext cx="8572560" cy="857256"/>
          </a:xfrm>
          <a:prstGeom prst="roundRect">
            <a:avLst/>
          </a:prstGeom>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effectLst>
                  <a:outerShdw blurRad="38100" dist="38100" dir="2700000" algn="tl">
                    <a:srgbClr val="000000">
                      <a:alpha val="43137"/>
                    </a:srgbClr>
                  </a:outerShdw>
                </a:effectLst>
              </a:rPr>
              <a:t>أقسام الحكم التكليفي عند الجمهور </a:t>
            </a:r>
            <a:r>
              <a:rPr lang="ar-SA" sz="3200" b="1" dirty="0" err="1">
                <a:solidFill>
                  <a:srgbClr val="C00000"/>
                </a:solidFill>
                <a:effectLst>
                  <a:outerShdw blurRad="38100" dist="38100" dir="2700000" algn="tl">
                    <a:srgbClr val="000000">
                      <a:alpha val="43137"/>
                    </a:srgbClr>
                  </a:outerShdw>
                </a:effectLst>
              </a:rPr>
              <a:t>ومتعلقاته</a:t>
            </a:r>
            <a:endParaRPr lang="ar-SA" sz="3200" b="1" dirty="0">
              <a:solidFill>
                <a:srgbClr val="C00000"/>
              </a:solidFill>
              <a:effectLst>
                <a:outerShdw blurRad="38100" dist="38100" dir="2700000" algn="tl">
                  <a:srgbClr val="000000">
                    <a:alpha val="43137"/>
                  </a:srgbClr>
                </a:outerShdw>
              </a:effectLst>
            </a:endParaRPr>
          </a:p>
        </p:txBody>
      </p:sp>
      <p:sp>
        <p:nvSpPr>
          <p:cNvPr id="3" name="سهم إلى اليسار 2"/>
          <p:cNvSpPr/>
          <p:nvPr/>
        </p:nvSpPr>
        <p:spPr>
          <a:xfrm>
            <a:off x="6858000" y="142397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C00000"/>
                </a:solidFill>
                <a:cs typeface="Monotype Koufi" pitchFamily="2" charset="-78"/>
              </a:rPr>
              <a:t>الإيجاب</a:t>
            </a:r>
            <a:endParaRPr lang="ar-SA" dirty="0">
              <a:solidFill>
                <a:srgbClr val="C00000"/>
              </a:solidFill>
            </a:endParaRPr>
          </a:p>
        </p:txBody>
      </p:sp>
      <p:sp>
        <p:nvSpPr>
          <p:cNvPr id="7" name="مستطيل مستدير الزوايا 6"/>
          <p:cNvSpPr/>
          <p:nvPr/>
        </p:nvSpPr>
        <p:spPr>
          <a:xfrm>
            <a:off x="2608263" y="1504950"/>
            <a:ext cx="37846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C00000"/>
                </a:solidFill>
                <a:cs typeface="Arabic Transparent" pitchFamily="2" charset="-78"/>
              </a:rPr>
              <a:t>الواجب</a:t>
            </a:r>
          </a:p>
        </p:txBody>
      </p:sp>
      <p:sp>
        <p:nvSpPr>
          <p:cNvPr id="15" name="سهم إلى اليسار 14"/>
          <p:cNvSpPr/>
          <p:nvPr/>
        </p:nvSpPr>
        <p:spPr>
          <a:xfrm>
            <a:off x="6858000" y="2374683"/>
            <a:ext cx="1857404" cy="802740"/>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0099"/>
                </a:solidFill>
                <a:cs typeface="Monotype Koufi" pitchFamily="2" charset="-78"/>
              </a:rPr>
              <a:t>الإيجاب</a:t>
            </a:r>
            <a:endParaRPr lang="ar-SA" dirty="0">
              <a:solidFill>
                <a:srgbClr val="FFFFFF"/>
              </a:solidFill>
            </a:endParaRPr>
          </a:p>
        </p:txBody>
      </p:sp>
      <p:sp>
        <p:nvSpPr>
          <p:cNvPr id="16" name="سهم إلى اليسار 15"/>
          <p:cNvSpPr/>
          <p:nvPr/>
        </p:nvSpPr>
        <p:spPr>
          <a:xfrm>
            <a:off x="6849035" y="3393143"/>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003300"/>
                </a:solidFill>
                <a:cs typeface="Monotype Koufi" pitchFamily="2" charset="-78"/>
              </a:rPr>
              <a:t>الواجب</a:t>
            </a:r>
            <a:endParaRPr lang="ar-SA" dirty="0">
              <a:solidFill>
                <a:srgbClr val="003300"/>
              </a:solidFill>
            </a:endParaRPr>
          </a:p>
        </p:txBody>
      </p:sp>
      <p:sp>
        <p:nvSpPr>
          <p:cNvPr id="17" name="سهم إلى اليسار 16"/>
          <p:cNvSpPr/>
          <p:nvPr/>
        </p:nvSpPr>
        <p:spPr>
          <a:xfrm>
            <a:off x="6866965" y="4429124"/>
            <a:ext cx="1857404" cy="862026"/>
          </a:xfrm>
          <a:prstGeom prst="leftArrow">
            <a:avLst>
              <a:gd name="adj1" fmla="val 73017"/>
              <a:gd name="adj2" fmla="val 5767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solidFill>
              <a:schemeClr val="tx2">
                <a:lumMod val="7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200" b="1" dirty="0">
                <a:solidFill>
                  <a:srgbClr val="7030A0"/>
                </a:solidFill>
                <a:cs typeface="Monotype Koufi" pitchFamily="2" charset="-78"/>
              </a:rPr>
              <a:t>مثال</a:t>
            </a:r>
            <a:endParaRPr lang="ar-SA" dirty="0">
              <a:solidFill>
                <a:srgbClr val="7030A0"/>
              </a:solidFill>
            </a:endParaRPr>
          </a:p>
        </p:txBody>
      </p:sp>
      <p:sp>
        <p:nvSpPr>
          <p:cNvPr id="19" name="مستطيل مستدير الزوايا 18"/>
          <p:cNvSpPr/>
          <p:nvPr/>
        </p:nvSpPr>
        <p:spPr>
          <a:xfrm>
            <a:off x="381000" y="2419350"/>
            <a:ext cx="6011863"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002060"/>
                </a:solidFill>
                <a:cs typeface="Arabic Transparent" pitchFamily="2" charset="-78"/>
              </a:rPr>
              <a:t>خطاب الشرع الطالب للفعل طلبا جازما</a:t>
            </a:r>
          </a:p>
        </p:txBody>
      </p:sp>
      <p:sp>
        <p:nvSpPr>
          <p:cNvPr id="20" name="مستطيل مستدير الزوايا 19"/>
          <p:cNvSpPr/>
          <p:nvPr/>
        </p:nvSpPr>
        <p:spPr>
          <a:xfrm>
            <a:off x="381000" y="3505200"/>
            <a:ext cx="6083300"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spcBef>
                <a:spcPct val="0"/>
              </a:spcBef>
              <a:spcAft>
                <a:spcPct val="0"/>
              </a:spcAft>
              <a:defRPr/>
            </a:pPr>
            <a:r>
              <a:rPr lang="ar-SA" sz="3600" b="1" dirty="0">
                <a:solidFill>
                  <a:srgbClr val="003300"/>
                </a:solidFill>
                <a:cs typeface="Arabic Transparent" pitchFamily="2" charset="-78"/>
              </a:rPr>
              <a:t>هو ما طلب الشرع فعله طلباً جازماً</a:t>
            </a:r>
          </a:p>
        </p:txBody>
      </p:sp>
      <p:sp>
        <p:nvSpPr>
          <p:cNvPr id="21" name="مستطيل مستدير الزوايا 20"/>
          <p:cNvSpPr/>
          <p:nvPr/>
        </p:nvSpPr>
        <p:spPr>
          <a:xfrm>
            <a:off x="381000" y="4449763"/>
            <a:ext cx="6043613" cy="70485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ar-SA" sz="3600" b="1" dirty="0">
                <a:solidFill>
                  <a:srgbClr val="7030A0"/>
                </a:solidFill>
                <a:cs typeface="Arabic Transparent" pitchFamily="2" charset="-78"/>
              </a:rPr>
              <a:t>وَأَقِيمُوا الصَّلاةَ وَآتُوا الزَّكَاة</a:t>
            </a:r>
          </a:p>
        </p:txBody>
      </p:sp>
    </p:spTree>
    <p:extLst>
      <p:ext uri="{BB962C8B-B14F-4D97-AF65-F5344CB8AC3E}">
        <p14:creationId xmlns:p14="http://schemas.microsoft.com/office/powerpoint/2010/main" val="75292190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ircle(in)">
                                      <p:cBhvr>
                                        <p:cTn id="29" dur="20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circle(in)">
                                      <p:cBhvr>
                                        <p:cTn id="40" dur="2000"/>
                                        <p:tgtEl>
                                          <p:spTgt spid="2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1+#ppt_w/2"/>
                                          </p:val>
                                        </p:tav>
                                        <p:tav tm="100000">
                                          <p:val>
                                            <p:strVal val="#ppt_x"/>
                                          </p:val>
                                        </p:tav>
                                      </p:tavLst>
                                    </p:anim>
                                    <p:anim calcmode="lin" valueType="num">
                                      <p:cBhvr additive="base">
                                        <p:cTn id="4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71546"/>
          </a:xfrm>
        </p:spPr>
        <p:txBody>
          <a:bodyPr/>
          <a:lstStyle/>
          <a:p>
            <a:pPr>
              <a:defRPr/>
            </a:pPr>
            <a:r>
              <a:rPr lang="ar-SA" b="1" dirty="0" smtClean="0">
                <a:cs typeface="+mn-cs"/>
              </a:rPr>
              <a:t>الواجــب</a:t>
            </a:r>
            <a:endParaRPr lang="ar-SA" b="1" dirty="0">
              <a:cs typeface="+mn-cs"/>
            </a:endParaRPr>
          </a:p>
        </p:txBody>
      </p:sp>
      <p:sp>
        <p:nvSpPr>
          <p:cNvPr id="3" name="عنصر نائب للمحتوى 2"/>
          <p:cNvSpPr>
            <a:spLocks noGrp="1"/>
          </p:cNvSpPr>
          <p:nvPr>
            <p:ph idx="1"/>
          </p:nvPr>
        </p:nvSpPr>
        <p:spPr>
          <a:xfrm>
            <a:off x="0" y="1142984"/>
            <a:ext cx="9144000" cy="5715016"/>
          </a:xfrm>
        </p:spPr>
        <p:txBody>
          <a:bodyPr/>
          <a:lstStyle/>
          <a:p>
            <a:pPr>
              <a:lnSpc>
                <a:spcPct val="150000"/>
              </a:lnSpc>
              <a:buFontTx/>
              <a:buChar char="-"/>
              <a:defRPr/>
            </a:pPr>
            <a:r>
              <a:rPr lang="ar-SA" dirty="0" smtClean="0">
                <a:solidFill>
                  <a:srgbClr val="FF0000"/>
                </a:solidFill>
                <a:latin typeface="Traditional Arabic" pitchFamily="18" charset="-78"/>
                <a:cs typeface="Traditional Arabic" pitchFamily="18" charset="-78"/>
              </a:rPr>
              <a:t>تعريفه: </a:t>
            </a:r>
            <a:r>
              <a:rPr lang="ar-SA" dirty="0" smtClean="0">
                <a:latin typeface="Traditional Arabic" pitchFamily="18" charset="-78"/>
                <a:cs typeface="Traditional Arabic" pitchFamily="18" charset="-78"/>
              </a:rPr>
              <a:t>ما طلب الشارع من المكلف فعله على وجه الحتم والإلزام.</a:t>
            </a:r>
          </a:p>
          <a:p>
            <a:pPr>
              <a:lnSpc>
                <a:spcPct val="150000"/>
              </a:lnSpc>
              <a:buFontTx/>
              <a:buChar char="-"/>
              <a:defRPr/>
            </a:pPr>
            <a:r>
              <a:rPr lang="ar-SA" dirty="0" smtClean="0">
                <a:solidFill>
                  <a:srgbClr val="FF0000"/>
                </a:solidFill>
                <a:latin typeface="Traditional Arabic" pitchFamily="18" charset="-78"/>
                <a:cs typeface="Traditional Arabic" pitchFamily="18" charset="-78"/>
              </a:rPr>
              <a:t> </a:t>
            </a:r>
            <a:r>
              <a:rPr lang="ar-KW" dirty="0" smtClean="0">
                <a:latin typeface="Traditional Arabic" pitchFamily="18" charset="-78"/>
                <a:cs typeface="Traditional Arabic" pitchFamily="18" charset="-78"/>
              </a:rPr>
              <a:t>والواجب مثل الفرض تماماً في مذهب الشافعي رحمه الله تعالى، لا فرق بينهما أبداً إلا في باب الحج. </a:t>
            </a:r>
            <a:endParaRPr lang="en-US" dirty="0" smtClean="0">
              <a:latin typeface="Traditional Arabic" pitchFamily="18" charset="-78"/>
              <a:cs typeface="Traditional Arabic" pitchFamily="18" charset="-78"/>
            </a:endParaRPr>
          </a:p>
          <a:p>
            <a:pPr>
              <a:lnSpc>
                <a:spcPct val="150000"/>
              </a:lnSpc>
            </a:pPr>
            <a:r>
              <a:rPr lang="ar-KW" dirty="0" smtClean="0">
                <a:latin typeface="Traditional Arabic" pitchFamily="18" charset="-78"/>
                <a:cs typeface="Traditional Arabic" pitchFamily="18" charset="-78"/>
              </a:rPr>
              <a:t>فالواجب في باب الحج:</a:t>
            </a:r>
            <a:r>
              <a:rPr lang="en-US" dirty="0" smtClean="0">
                <a:latin typeface="Traditional Arabic" pitchFamily="18" charset="-78"/>
                <a:cs typeface="Traditional Arabic" pitchFamily="18" charset="-78"/>
              </a:rPr>
              <a:t> </a:t>
            </a:r>
            <a:r>
              <a:rPr lang="ar-KW" dirty="0" smtClean="0">
                <a:latin typeface="Traditional Arabic" pitchFamily="18" charset="-78"/>
                <a:cs typeface="Traditional Arabic" pitchFamily="18" charset="-78"/>
              </a:rPr>
              <a:t>هو ما لا يتوقف عليه صحة الحج، وبعبارة أخرى: لا يلزم من فوته فوت الحج وبطلانه، وذلك مثل رمي الجمار، والإحرام من الميقات</a:t>
            </a:r>
            <a:r>
              <a:rPr lang="ar-KW" sz="2800" dirty="0" smtClean="0">
                <a:latin typeface="Traditional Arabic" pitchFamily="18" charset="-78"/>
                <a:cs typeface="Traditional Arabic" pitchFamily="18" charset="-78"/>
              </a:rPr>
              <a:t>، </a:t>
            </a:r>
            <a:endParaRPr lang="ar-IQ" sz="2800" dirty="0" smtClean="0">
              <a:latin typeface="Traditional Arabic" pitchFamily="18" charset="-78"/>
              <a:cs typeface="Traditional Arabic" pitchFamily="18" charset="-78"/>
            </a:endParaRPr>
          </a:p>
          <a:p>
            <a:pPr>
              <a:lnSpc>
                <a:spcPct val="150000"/>
              </a:lnSpc>
            </a:pPr>
            <a:r>
              <a:rPr lang="ar-KW" sz="2800" b="1" dirty="0" smtClean="0">
                <a:latin typeface="Traditional Arabic" pitchFamily="18" charset="-78"/>
                <a:cs typeface="Traditional Arabic" pitchFamily="18" charset="-78"/>
              </a:rPr>
              <a:t>وأما الفرض </a:t>
            </a:r>
            <a:r>
              <a:rPr lang="ar-KW" sz="2800" dirty="0" smtClean="0">
                <a:latin typeface="Traditional Arabic" pitchFamily="18" charset="-78"/>
                <a:cs typeface="Traditional Arabic" pitchFamily="18" charset="-78"/>
              </a:rPr>
              <a:t>في الحج فهو ما يتوقف عليه صحة الحج، وبعبارة أخرى: يلزم من فوته فوت الحج وبطلانه. </a:t>
            </a:r>
            <a:endParaRPr lang="en-US" dirty="0" smtClean="0">
              <a:latin typeface="Traditional Arabic" pitchFamily="18" charset="-78"/>
              <a:cs typeface="Traditional Arabic" pitchFamily="18" charset="-78"/>
            </a:endParaRPr>
          </a:p>
          <a:p>
            <a:endParaRPr lang="ar-SA" dirty="0" smtClean="0">
              <a:solidFill>
                <a:srgbClr val="FF0000"/>
              </a:solidFill>
              <a:latin typeface="Traditional Arabic" pitchFamily="18" charset="-78"/>
              <a:cs typeface="Traditional Arabic" pitchFamily="18" charset="-78"/>
            </a:endParaRPr>
          </a:p>
          <a:p>
            <a:pPr marL="0" indent="0">
              <a:buFont typeface="Arial" pitchFamily="34" charset="0"/>
              <a:buNone/>
              <a:defRPr/>
            </a:pPr>
            <a:endParaRPr lang="ar-SA" dirty="0" smtClean="0"/>
          </a:p>
          <a:p>
            <a:pPr>
              <a:buFontTx/>
              <a:buChar char="-"/>
              <a:defRPr/>
            </a:pPr>
            <a:endParaRPr lang="ar-SA" dirty="0"/>
          </a:p>
        </p:txBody>
      </p:sp>
    </p:spTree>
  </p:cSld>
  <p:clrMapOvr>
    <a:masterClrMapping/>
  </p:clrMapOvr>
  <p:transition>
    <p:dissolve/>
  </p:transition>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1465</Words>
  <Application>Microsoft Office PowerPoint</Application>
  <PresentationFormat>On-screen Show (4:3)</PresentationFormat>
  <Paragraphs>255</Paragraphs>
  <Slides>34</Slides>
  <Notes>11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تصميم افتراضي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الواجــب</vt:lpstr>
      <vt:lpstr>الركن والشرط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manal</dc:creator>
  <cp:lastModifiedBy>MAC</cp:lastModifiedBy>
  <cp:revision>21</cp:revision>
  <dcterms:created xsi:type="dcterms:W3CDTF">2015-10-24T09:39:58Z</dcterms:created>
  <dcterms:modified xsi:type="dcterms:W3CDTF">2022-05-15T10:45:23Z</dcterms:modified>
</cp:coreProperties>
</file>