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60" r:id="rId7"/>
    <p:sldId id="261" r:id="rId8"/>
    <p:sldId id="262" r:id="rId9"/>
    <p:sldId id="266"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5" d="100"/>
          <a:sy n="95" d="100"/>
        </p:scale>
        <p:origin x="-444" y="85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0E7622B2-33F2-45FF-8D7E-E8A0450D9C14}" type="datetimeFigureOut">
              <a:rPr lang="en-US" smtClean="0"/>
              <a:t>1/16/2016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DA80190-2A9C-4C48-83A8-ECE61F7AFB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22B2-33F2-45FF-8D7E-E8A0450D9C14}"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80190-2A9C-4C48-83A8-ECE61F7AFB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7622B2-33F2-45FF-8D7E-E8A0450D9C14}" type="datetimeFigureOut">
              <a:rPr lang="en-US" smtClean="0"/>
              <a:t>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A80190-2A9C-4C48-83A8-ECE61F7AFB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E7622B2-33F2-45FF-8D7E-E8A0450D9C14}" type="datetimeFigureOut">
              <a:rPr lang="en-US" smtClean="0"/>
              <a:t>1/16/2016</a:t>
            </a:fld>
            <a:endParaRPr lang="en-US"/>
          </a:p>
        </p:txBody>
      </p:sp>
      <p:sp>
        <p:nvSpPr>
          <p:cNvPr id="9" name="Slide Number Placeholder 8"/>
          <p:cNvSpPr>
            <a:spLocks noGrp="1"/>
          </p:cNvSpPr>
          <p:nvPr>
            <p:ph type="sldNum" sz="quarter" idx="15"/>
          </p:nvPr>
        </p:nvSpPr>
        <p:spPr/>
        <p:txBody>
          <a:bodyPr rtlCol="0"/>
          <a:lstStyle/>
          <a:p>
            <a:fld id="{FDA80190-2A9C-4C48-83A8-ECE61F7AFB2A}"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E7622B2-33F2-45FF-8D7E-E8A0450D9C14}" type="datetimeFigureOut">
              <a:rPr lang="en-US" smtClean="0"/>
              <a:t>1/16/2016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DA80190-2A9C-4C48-83A8-ECE61F7AFB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0E7622B2-33F2-45FF-8D7E-E8A0450D9C14}" type="datetimeFigureOut">
              <a:rPr lang="en-US" smtClean="0"/>
              <a:t>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A80190-2A9C-4C48-83A8-ECE61F7AFB2A}"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E7622B2-33F2-45FF-8D7E-E8A0450D9C14}" type="datetimeFigureOut">
              <a:rPr lang="en-US" smtClean="0"/>
              <a:t>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A80190-2A9C-4C48-83A8-ECE61F7AFB2A}"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E7622B2-33F2-45FF-8D7E-E8A0450D9C14}" type="datetimeFigureOut">
              <a:rPr lang="en-US" smtClean="0"/>
              <a:t>1/16/2016</a:t>
            </a:fld>
            <a:endParaRPr lang="en-US"/>
          </a:p>
        </p:txBody>
      </p:sp>
      <p:sp>
        <p:nvSpPr>
          <p:cNvPr id="7" name="Slide Number Placeholder 6"/>
          <p:cNvSpPr>
            <a:spLocks noGrp="1"/>
          </p:cNvSpPr>
          <p:nvPr>
            <p:ph type="sldNum" sz="quarter" idx="11"/>
          </p:nvPr>
        </p:nvSpPr>
        <p:spPr/>
        <p:txBody>
          <a:bodyPr rtlCol="0"/>
          <a:lstStyle/>
          <a:p>
            <a:fld id="{FDA80190-2A9C-4C48-83A8-ECE61F7AFB2A}"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7622B2-33F2-45FF-8D7E-E8A0450D9C14}" type="datetimeFigureOut">
              <a:rPr lang="en-US" smtClean="0"/>
              <a:t>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A80190-2A9C-4C48-83A8-ECE61F7AFB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0E7622B2-33F2-45FF-8D7E-E8A0450D9C14}" type="datetimeFigureOut">
              <a:rPr lang="en-US" smtClean="0"/>
              <a:t>1/16/2016</a:t>
            </a:fld>
            <a:endParaRPr lang="en-US"/>
          </a:p>
        </p:txBody>
      </p:sp>
      <p:sp>
        <p:nvSpPr>
          <p:cNvPr id="22" name="Slide Number Placeholder 21"/>
          <p:cNvSpPr>
            <a:spLocks noGrp="1"/>
          </p:cNvSpPr>
          <p:nvPr>
            <p:ph type="sldNum" sz="quarter" idx="15"/>
          </p:nvPr>
        </p:nvSpPr>
        <p:spPr/>
        <p:txBody>
          <a:bodyPr rtlCol="0"/>
          <a:lstStyle/>
          <a:p>
            <a:fld id="{FDA80190-2A9C-4C48-83A8-ECE61F7AFB2A}"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E7622B2-33F2-45FF-8D7E-E8A0450D9C14}" type="datetimeFigureOut">
              <a:rPr lang="en-US" smtClean="0"/>
              <a:t>1/16/2016</a:t>
            </a:fld>
            <a:endParaRPr lang="en-US"/>
          </a:p>
        </p:txBody>
      </p:sp>
      <p:sp>
        <p:nvSpPr>
          <p:cNvPr id="18" name="Slide Number Placeholder 17"/>
          <p:cNvSpPr>
            <a:spLocks noGrp="1"/>
          </p:cNvSpPr>
          <p:nvPr>
            <p:ph type="sldNum" sz="quarter" idx="11"/>
          </p:nvPr>
        </p:nvSpPr>
        <p:spPr/>
        <p:txBody>
          <a:bodyPr rtlCol="0"/>
          <a:lstStyle/>
          <a:p>
            <a:fld id="{FDA80190-2A9C-4C48-83A8-ECE61F7AFB2A}"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E7622B2-33F2-45FF-8D7E-E8A0450D9C14}" type="datetimeFigureOut">
              <a:rPr lang="en-US" smtClean="0"/>
              <a:t>1/16/2016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DA80190-2A9C-4C48-83A8-ECE61F7AFB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1066800"/>
            <a:ext cx="6172200" cy="3048000"/>
          </a:xfrm>
        </p:spPr>
        <p:txBody>
          <a:bodyPr>
            <a:normAutofit/>
          </a:bodyPr>
          <a:lstStyle/>
          <a:p>
            <a:pPr algn="ctr" rtl="1"/>
            <a:r>
              <a:rPr lang="ar-IQ" sz="6600" dirty="0" smtClean="0">
                <a:solidFill>
                  <a:schemeClr val="tx1"/>
                </a:solidFill>
                <a:latin typeface="Traditional Arabic" panose="02020603050405020304" pitchFamily="18" charset="-78"/>
                <a:cs typeface="Traditional Arabic" panose="02020603050405020304" pitchFamily="18" charset="-78"/>
              </a:rPr>
              <a:t>حكم </a:t>
            </a:r>
            <a:r>
              <a:rPr lang="ar-IQ" sz="6600" dirty="0" smtClean="0">
                <a:solidFill>
                  <a:schemeClr val="tx1"/>
                </a:solidFill>
                <a:latin typeface="Traditional Arabic" panose="02020603050405020304" pitchFamily="18" charset="-78"/>
                <a:cs typeface="Traditional Arabic" panose="02020603050405020304" pitchFamily="18" charset="-78"/>
              </a:rPr>
              <a:t>الوضوء</a:t>
            </a:r>
            <a:r>
              <a:rPr lang="en-US" sz="6600" dirty="0" smtClean="0">
                <a:solidFill>
                  <a:schemeClr val="tx1"/>
                </a:solidFill>
                <a:latin typeface="Traditional Arabic" panose="02020603050405020304" pitchFamily="18" charset="-78"/>
                <a:cs typeface="Traditional Arabic" panose="02020603050405020304" pitchFamily="18" charset="-78"/>
              </a:rPr>
              <a:t/>
            </a:r>
            <a:br>
              <a:rPr lang="en-US" sz="6600" dirty="0" smtClean="0">
                <a:solidFill>
                  <a:schemeClr val="tx1"/>
                </a:solidFill>
                <a:latin typeface="Traditional Arabic" panose="02020603050405020304" pitchFamily="18" charset="-78"/>
                <a:cs typeface="Traditional Arabic" panose="02020603050405020304" pitchFamily="18" charset="-78"/>
              </a:rPr>
            </a:br>
            <a:r>
              <a:rPr lang="ar-IQ" sz="6600" dirty="0" smtClean="0">
                <a:solidFill>
                  <a:schemeClr val="tx1"/>
                </a:solidFill>
                <a:latin typeface="Traditional Arabic" panose="02020603050405020304" pitchFamily="18" charset="-78"/>
                <a:cs typeface="Traditional Arabic" panose="02020603050405020304" pitchFamily="18" charset="-78"/>
              </a:rPr>
              <a:t> </a:t>
            </a:r>
            <a:r>
              <a:rPr lang="ar-IQ" sz="6600" dirty="0" smtClean="0">
                <a:solidFill>
                  <a:schemeClr val="tx1"/>
                </a:solidFill>
                <a:latin typeface="Traditional Arabic" panose="02020603050405020304" pitchFamily="18" charset="-78"/>
                <a:cs typeface="Traditional Arabic" panose="02020603050405020304" pitchFamily="18" charset="-78"/>
              </a:rPr>
              <a:t>في الفقه الإسلامي</a:t>
            </a:r>
            <a:endParaRPr lang="en-US" sz="6600" dirty="0">
              <a:solidFill>
                <a:schemeClr val="tx1"/>
              </a:solidFill>
              <a:latin typeface="Traditional Arabic" panose="02020603050405020304" pitchFamily="18" charset="-78"/>
              <a:cs typeface="Traditional Arabic" panose="02020603050405020304" pitchFamily="18" charset="-78"/>
            </a:endParaRPr>
          </a:p>
        </p:txBody>
      </p:sp>
      <p:sp>
        <p:nvSpPr>
          <p:cNvPr id="3" name="Subtitle 2"/>
          <p:cNvSpPr>
            <a:spLocks noGrp="1"/>
          </p:cNvSpPr>
          <p:nvPr>
            <p:ph type="subTitle" idx="1"/>
          </p:nvPr>
        </p:nvSpPr>
        <p:spPr/>
        <p:txBody>
          <a:bodyPr>
            <a:normAutofit fontScale="92500" lnSpcReduction="10000"/>
          </a:bodyPr>
          <a:lstStyle/>
          <a:p>
            <a:pPr algn="ctr" rtl="1"/>
            <a:r>
              <a:rPr lang="ar-IQ" sz="2800" dirty="0">
                <a:solidFill>
                  <a:srgbClr val="FF0000"/>
                </a:solidFill>
                <a:latin typeface="Traditional Arabic" panose="02020603050405020304" pitchFamily="18" charset="-78"/>
                <a:cs typeface="Traditional Arabic" panose="02020603050405020304" pitchFamily="18" charset="-78"/>
              </a:rPr>
              <a:t>د. فارس علي </a:t>
            </a:r>
            <a:r>
              <a:rPr lang="ar-IQ" sz="2800" dirty="0" smtClean="0">
                <a:solidFill>
                  <a:srgbClr val="FF0000"/>
                </a:solidFill>
                <a:latin typeface="Traditional Arabic" panose="02020603050405020304" pitchFamily="18" charset="-78"/>
                <a:cs typeface="Traditional Arabic" panose="02020603050405020304" pitchFamily="18" charset="-78"/>
              </a:rPr>
              <a:t>مصطفى</a:t>
            </a:r>
            <a:r>
              <a:rPr lang="en-US" sz="2800" dirty="0" smtClean="0">
                <a:solidFill>
                  <a:srgbClr val="FF0000"/>
                </a:solidFill>
                <a:latin typeface="Traditional Arabic" panose="02020603050405020304" pitchFamily="18" charset="-78"/>
                <a:cs typeface="Traditional Arabic" panose="02020603050405020304" pitchFamily="18" charset="-78"/>
              </a:rPr>
              <a:t> </a:t>
            </a:r>
            <a:endParaRPr lang="ar-IQ" sz="2800" dirty="0" smtClean="0">
              <a:solidFill>
                <a:srgbClr val="FF0000"/>
              </a:solidFill>
              <a:latin typeface="Traditional Arabic" panose="02020603050405020304" pitchFamily="18" charset="-78"/>
              <a:cs typeface="Traditional Arabic" panose="02020603050405020304" pitchFamily="18" charset="-78"/>
            </a:endParaRPr>
          </a:p>
          <a:p>
            <a:pPr algn="ctr" rtl="1"/>
            <a:r>
              <a:rPr lang="ar-IQ" sz="2800" dirty="0" smtClean="0">
                <a:solidFill>
                  <a:srgbClr val="FF0000"/>
                </a:solidFill>
                <a:latin typeface="Traditional Arabic" panose="02020603050405020304" pitchFamily="18" charset="-78"/>
                <a:cs typeface="Traditional Arabic" panose="02020603050405020304" pitchFamily="18" charset="-78"/>
              </a:rPr>
              <a:t>كلية العلوم الإسلامية </a:t>
            </a:r>
          </a:p>
          <a:p>
            <a:pPr algn="ctr" rtl="1"/>
            <a:r>
              <a:rPr lang="ar-IQ" sz="2800" dirty="0" smtClean="0">
                <a:solidFill>
                  <a:srgbClr val="FF0000"/>
                </a:solidFill>
                <a:latin typeface="Traditional Arabic" panose="02020603050405020304" pitchFamily="18" charset="-78"/>
                <a:cs typeface="Traditional Arabic" panose="02020603050405020304" pitchFamily="18" charset="-78"/>
              </a:rPr>
              <a:t>جامعة صلاح الدين</a:t>
            </a:r>
            <a:endParaRPr lang="en-US" sz="2800" dirty="0" smtClean="0">
              <a:solidFill>
                <a:srgbClr val="FF0000"/>
              </a:solidFill>
              <a:latin typeface="Traditional Arabic" panose="02020603050405020304" pitchFamily="18" charset="-78"/>
              <a:cs typeface="Traditional Arabic" panose="02020603050405020304" pitchFamily="18" charset="-78"/>
            </a:endParaRPr>
          </a:p>
          <a:p>
            <a:pPr algn="ctr" rtl="1"/>
            <a:endParaRPr lang="en-US" dirty="0">
              <a:solidFill>
                <a:srgbClr val="FF0000"/>
              </a:solidFill>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861024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a:bodyPr>
          <a:lstStyle/>
          <a:p>
            <a:pPr algn="just" rtl="1">
              <a:lnSpc>
                <a:spcPct val="150000"/>
              </a:lnSpc>
            </a:pPr>
            <a:r>
              <a:rPr lang="ar-SA" sz="2800" dirty="0">
                <a:latin typeface="Traditional Arabic" panose="02020603050405020304" pitchFamily="18" charset="-78"/>
                <a:cs typeface="Traditional Arabic" panose="02020603050405020304" pitchFamily="18" charset="-78"/>
              </a:rPr>
              <a:t>وقد جمع المالكية والحنابلة بين أدلة الفريقين، فقالوا: اللمس الناقض للوضوء هو التقاء البشرة البشرة بشهوة، وهو المقصود في الآية الكريمة، أما مجرد الالتقاء بغير شهوة كما وقع من عائشة رضي الله عنها في الحديثين السابقين فهذا لا ينقض الوضوء. </a:t>
            </a:r>
            <a:br>
              <a:rPr lang="ar-SA" sz="2800" dirty="0">
                <a:latin typeface="Traditional Arabic" panose="02020603050405020304" pitchFamily="18" charset="-78"/>
                <a:cs typeface="Traditional Arabic" panose="02020603050405020304" pitchFamily="18" charset="-78"/>
              </a:rPr>
            </a:br>
            <a:r>
              <a:rPr lang="ar-SA" sz="2800" dirty="0">
                <a:latin typeface="Traditional Arabic" panose="02020603050405020304" pitchFamily="18" charset="-78"/>
                <a:cs typeface="Traditional Arabic" panose="02020603050405020304" pitchFamily="18" charset="-78"/>
              </a:rPr>
              <a:t>ينظر في ذلك كتبهم المعتمدة: "حاشية الدسوقي" (1/411)، "شرح منتهى الإرادات" (1/73)، "المغني" لابن قدامة (1/142).</a:t>
            </a:r>
            <a:br>
              <a:rPr lang="ar-SA" sz="2800" dirty="0">
                <a:latin typeface="Traditional Arabic" panose="02020603050405020304" pitchFamily="18" charset="-78"/>
                <a:cs typeface="Traditional Arabic" panose="02020603050405020304" pitchFamily="18" charset="-78"/>
              </a:rPr>
            </a:br>
            <a:r>
              <a:rPr lang="ar-SA" sz="2800" dirty="0">
                <a:latin typeface="Traditional Arabic" panose="02020603050405020304" pitchFamily="18" charset="-78"/>
                <a:cs typeface="Traditional Arabic" panose="02020603050405020304" pitchFamily="18" charset="-78"/>
              </a:rPr>
              <a:t>ومعتمد الفتوى في دار الإفتاء هو مذهب الشافعية، فهو الأحوط الذي يدل عليه ظاهر القرآن، وأما حديث عائشة فقد أجاب عنه الإمام النووي بقوله: "حملوا الحديث على أنه غمزها فوق حائل، وهذا هو الظاهر من حال النائم، فلا دلالة فيه على عدم النقض" اهـ "شرح مسلم" (4/230)</a:t>
            </a:r>
            <a:endParaRPr lang="en-US" sz="28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829091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92500" lnSpcReduction="10000"/>
          </a:bodyPr>
          <a:lstStyle/>
          <a:p>
            <a:pPr algn="r" rtl="1">
              <a:lnSpc>
                <a:spcPct val="150000"/>
              </a:lnSpc>
            </a:pPr>
            <a:r>
              <a:rPr lang="ar-SA" b="1" dirty="0" smtClean="0">
                <a:latin typeface="Traditional Arabic" panose="02020603050405020304" pitchFamily="18" charset="-78"/>
                <a:cs typeface="Traditional Arabic" panose="02020603050405020304" pitchFamily="18" charset="-78"/>
              </a:rPr>
              <a:t>الوضوء </a:t>
            </a:r>
            <a:r>
              <a:rPr lang="ar-SA" b="1" dirty="0">
                <a:latin typeface="Traditional Arabic" panose="02020603050405020304" pitchFamily="18" charset="-78"/>
                <a:cs typeface="Traditional Arabic" panose="02020603050405020304" pitchFamily="18" charset="-78"/>
              </a:rPr>
              <a:t>خمسة </a:t>
            </a:r>
            <a:r>
              <a:rPr lang="ar-SA" b="1" dirty="0" smtClean="0">
                <a:latin typeface="Traditional Arabic" panose="02020603050405020304" pitchFamily="18" charset="-78"/>
                <a:cs typeface="Traditional Arabic" panose="02020603050405020304" pitchFamily="18" charset="-78"/>
              </a:rPr>
              <a:t>أنواع:</a:t>
            </a:r>
            <a:r>
              <a:rPr lang="en-US" b="1" dirty="0" smtClean="0">
                <a:latin typeface="Traditional Arabic" panose="02020603050405020304" pitchFamily="18" charset="-78"/>
                <a:cs typeface="Traditional Arabic" panose="02020603050405020304" pitchFamily="18" charset="-78"/>
              </a:rPr>
              <a:t> </a:t>
            </a:r>
            <a:r>
              <a:rPr lang="ar-SA" b="1" dirty="0" smtClean="0">
                <a:latin typeface="Traditional Arabic" panose="02020603050405020304" pitchFamily="18" charset="-78"/>
                <a:cs typeface="Traditional Arabic" panose="02020603050405020304" pitchFamily="18" charset="-78"/>
              </a:rPr>
              <a:t>واجب</a:t>
            </a:r>
            <a:r>
              <a:rPr lang="ar-SA" b="1" dirty="0">
                <a:latin typeface="Traditional Arabic" panose="02020603050405020304" pitchFamily="18" charset="-78"/>
                <a:cs typeface="Traditional Arabic" panose="02020603050405020304" pitchFamily="18" charset="-78"/>
              </a:rPr>
              <a:t>، ومستحب، وسنة، ومباح، وممنوع.</a:t>
            </a:r>
            <a:r>
              <a:rPr lang="ar-SA" sz="2000" dirty="0">
                <a:latin typeface="Traditional Arabic" panose="02020603050405020304" pitchFamily="18" charset="-78"/>
                <a:cs typeface="Traditional Arabic" panose="02020603050405020304" pitchFamily="18" charset="-78"/>
              </a:rPr>
              <a:t/>
            </a:r>
            <a:br>
              <a:rPr lang="ar-SA" sz="2000"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فالواجب</a:t>
            </a:r>
            <a:r>
              <a:rPr lang="ar-SA" dirty="0">
                <a:latin typeface="Traditional Arabic" panose="02020603050405020304" pitchFamily="18" charset="-78"/>
                <a:cs typeface="Traditional Arabic" panose="02020603050405020304" pitchFamily="18" charset="-78"/>
              </a:rPr>
              <a:t>: هو الوضوء لصلاة الفرض، </a:t>
            </a:r>
            <a:r>
              <a:rPr lang="ar-SA" dirty="0" smtClean="0">
                <a:latin typeface="Traditional Arabic" panose="02020603050405020304" pitchFamily="18" charset="-78"/>
                <a:cs typeface="Traditional Arabic" panose="02020603050405020304" pitchFamily="18" charset="-78"/>
              </a:rPr>
              <a:t>والتطوع</a:t>
            </a:r>
            <a:r>
              <a:rPr lang="ar-SA" dirty="0">
                <a:latin typeface="Traditional Arabic" panose="02020603050405020304" pitchFamily="18" charset="-78"/>
                <a:cs typeface="Traditional Arabic" panose="02020603050405020304" pitchFamily="18" charset="-78"/>
              </a:rPr>
              <a:t>، وسجود القرآن، </a:t>
            </a:r>
            <a:r>
              <a:rPr lang="ar-SA" dirty="0" smtClean="0">
                <a:latin typeface="Traditional Arabic" panose="02020603050405020304" pitchFamily="18" charset="-78"/>
                <a:cs typeface="Traditional Arabic" panose="02020603050405020304" pitchFamily="18" charset="-78"/>
              </a:rPr>
              <a:t>ولصلاة</a:t>
            </a:r>
            <a:r>
              <a:rPr lang="en-US" dirty="0">
                <a:latin typeface="Traditional Arabic" panose="02020603050405020304" pitchFamily="18" charset="-78"/>
                <a:cs typeface="Traditional Arabic" panose="02020603050405020304" pitchFamily="18" charset="-78"/>
              </a:rPr>
              <a:t> </a:t>
            </a:r>
            <a:r>
              <a:rPr lang="ar-SA" smtClean="0">
                <a:latin typeface="Traditional Arabic" panose="02020603050405020304" pitchFamily="18" charset="-78"/>
                <a:cs typeface="Traditional Arabic" panose="02020603050405020304" pitchFamily="18" charset="-78"/>
              </a:rPr>
              <a:t>الجنازة</a:t>
            </a:r>
            <a:r>
              <a:rPr lang="ar-SA" dirty="0">
                <a:latin typeface="Traditional Arabic" panose="02020603050405020304" pitchFamily="18" charset="-78"/>
                <a:cs typeface="Traditional Arabic" panose="02020603050405020304" pitchFamily="18" charset="-78"/>
              </a:rPr>
              <a:t>، ولمس المصحف، وللطواف. ولا يصلى عندهم إلا بالواجب، ومن توضأ لشيء من هذه الأشياء، جاز له فعل جميعها.</a:t>
            </a:r>
            <a:br>
              <a:rPr lang="ar-SA"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والسنة: </a:t>
            </a:r>
            <a:r>
              <a:rPr lang="ar-SA" dirty="0">
                <a:latin typeface="Traditional Arabic" panose="02020603050405020304" pitchFamily="18" charset="-78"/>
                <a:cs typeface="Traditional Arabic" panose="02020603050405020304" pitchFamily="18" charset="-78"/>
              </a:rPr>
              <a:t>وضوء الجنب للنوم.</a:t>
            </a:r>
            <a:br>
              <a:rPr lang="ar-SA"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والمستحب: </a:t>
            </a:r>
            <a:r>
              <a:rPr lang="ar-SA" dirty="0">
                <a:latin typeface="Traditional Arabic" panose="02020603050405020304" pitchFamily="18" charset="-78"/>
                <a:cs typeface="Traditional Arabic" panose="02020603050405020304" pitchFamily="18" charset="-78"/>
              </a:rPr>
              <a:t>الوضوء لكل صلاة، ووضوء المستحاضة وصاحب السلس لكل صلاة، وأوجبه غير المالكية لهما، والوضوء للقربات كالتلاوة والذكر والدعاء والعلم، وللمخاوف كركوب البحر، والدخول على السلطان والقوم.</a:t>
            </a:r>
            <a:br>
              <a:rPr lang="ar-SA"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والمباح</a:t>
            </a:r>
            <a:r>
              <a:rPr lang="ar-SA" dirty="0">
                <a:latin typeface="Traditional Arabic" panose="02020603050405020304" pitchFamily="18" charset="-78"/>
                <a:cs typeface="Traditional Arabic" panose="02020603050405020304" pitchFamily="18" charset="-78"/>
              </a:rPr>
              <a:t>: للتنظيف والتبرد.</a:t>
            </a:r>
            <a:br>
              <a:rPr lang="ar-SA" dirty="0">
                <a:latin typeface="Traditional Arabic" panose="02020603050405020304" pitchFamily="18" charset="-78"/>
                <a:cs typeface="Traditional Arabic" panose="02020603050405020304" pitchFamily="18" charset="-78"/>
              </a:rPr>
            </a:br>
            <a:r>
              <a:rPr lang="ar-SA" b="1" dirty="0">
                <a:latin typeface="Traditional Arabic" panose="02020603050405020304" pitchFamily="18" charset="-78"/>
                <a:cs typeface="Traditional Arabic" panose="02020603050405020304" pitchFamily="18" charset="-78"/>
              </a:rPr>
              <a:t>والممنوع: </a:t>
            </a:r>
            <a:r>
              <a:rPr lang="ar-SA" dirty="0">
                <a:latin typeface="Traditional Arabic" panose="02020603050405020304" pitchFamily="18" charset="-78"/>
                <a:cs typeface="Traditional Arabic" panose="02020603050405020304" pitchFamily="18" charset="-78"/>
              </a:rPr>
              <a:t>التجديد قبل أن تقع به عبادة.</a:t>
            </a:r>
            <a:br>
              <a:rPr lang="ar-SA" dirty="0">
                <a:latin typeface="Traditional Arabic" panose="02020603050405020304" pitchFamily="18" charset="-78"/>
                <a:cs typeface="Traditional Arabic" panose="02020603050405020304" pitchFamily="18" charset="-78"/>
              </a:rPr>
            </a:br>
            <a:r>
              <a:rPr lang="ar-SA" dirty="0">
                <a:latin typeface="Traditional Arabic" panose="02020603050405020304" pitchFamily="18" charset="-78"/>
                <a:cs typeface="Traditional Arabic" panose="02020603050405020304" pitchFamily="18" charset="-78"/>
              </a:rPr>
              <a:t>واتفق الشافعية والحنابلة (1) مع الحنفية والمالكية على الحالات السابقة ونحوها التي يندب لها الوضوء، من قراءة قرآن أو حديث، ودراسة العلم، ودخول مسجد وجلوس أو مرور فيه، وذكر وأذان ونوم ورفع شك في حدث أصغر، وغضب (2) وكلام محرم كغيبة ونحوها، وفعل مناسك الحج كوقوف ورمي جمار، وزيارة قبر النبي صلّى الله عليه وسلم، وأكل، ولكل صلاة، لحديث أبي هريرة يرفعه: «لولا أن أشق على أمتي، لأمرتهم بالوضوء عند كل صلاة» (3)</a:t>
            </a:r>
            <a:br>
              <a:rPr lang="ar-SA" dirty="0">
                <a:latin typeface="Traditional Arabic" panose="02020603050405020304" pitchFamily="18" charset="-78"/>
                <a:cs typeface="Traditional Arabic" panose="02020603050405020304" pitchFamily="18" charset="-78"/>
              </a:rPr>
            </a:br>
            <a:r>
              <a:rPr lang="ar-SA" dirty="0">
                <a:latin typeface="Traditional Arabic" panose="02020603050405020304" pitchFamily="18" charset="-78"/>
                <a:cs typeface="Traditional Arabic" panose="02020603050405020304" pitchFamily="18" charset="-78"/>
              </a:rPr>
              <a:t>كما يستحب الوضوء عند الشافعية من بعد الفصد والحجامة والرعاف والنعاس والنوم قاعداً ممكناً مقعدته من الأرض، والقهقهة في الصلاة، وأكل مامسته النار، ولحم الجزور، والشك في الحدث، وزيارة القبور، ومن حمل الميت ومسه.</a:t>
            </a:r>
            <a:endParaRPr lang="en-US"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409351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763000" cy="1417638"/>
          </a:xfrm>
        </p:spPr>
        <p:txBody>
          <a:bodyPr>
            <a:noAutofit/>
          </a:bodyPr>
          <a:lstStyle/>
          <a:p>
            <a:pPr algn="r" rtl="1"/>
            <a:r>
              <a:rPr lang="ar-IQ" sz="2800" dirty="0" smtClean="0">
                <a:solidFill>
                  <a:schemeClr val="tx1"/>
                </a:solidFill>
                <a:latin typeface="Traditional Arabic" panose="02020603050405020304" pitchFamily="18" charset="-78"/>
                <a:cs typeface="Traditional Arabic" panose="02020603050405020304" pitchFamily="18" charset="-78"/>
              </a:rPr>
              <a:t/>
            </a:r>
            <a:br>
              <a:rPr lang="ar-IQ" sz="2800" dirty="0" smtClean="0">
                <a:solidFill>
                  <a:schemeClr val="tx1"/>
                </a:solidFill>
                <a:latin typeface="Traditional Arabic" panose="02020603050405020304" pitchFamily="18" charset="-78"/>
                <a:cs typeface="Traditional Arabic" panose="02020603050405020304" pitchFamily="18" charset="-78"/>
              </a:rPr>
            </a:br>
            <a:r>
              <a:rPr lang="ar-IQ" sz="2800" dirty="0">
                <a:solidFill>
                  <a:schemeClr val="tx1"/>
                </a:solidFill>
                <a:latin typeface="Traditional Arabic" panose="02020603050405020304" pitchFamily="18" charset="-78"/>
                <a:cs typeface="Traditional Arabic" panose="02020603050405020304" pitchFamily="18" charset="-78"/>
              </a:rPr>
              <a:t/>
            </a:r>
            <a:br>
              <a:rPr lang="ar-IQ" sz="2800" dirty="0">
                <a:solidFill>
                  <a:schemeClr val="tx1"/>
                </a:solidFill>
                <a:latin typeface="Traditional Arabic" panose="02020603050405020304" pitchFamily="18" charset="-78"/>
                <a:cs typeface="Traditional Arabic" panose="02020603050405020304" pitchFamily="18" charset="-78"/>
              </a:rPr>
            </a:br>
            <a:r>
              <a:rPr lang="ar-IQ" sz="2800" dirty="0" smtClean="0">
                <a:solidFill>
                  <a:schemeClr val="tx1"/>
                </a:solidFill>
                <a:latin typeface="Traditional Arabic" panose="02020603050405020304" pitchFamily="18" charset="-78"/>
                <a:cs typeface="Traditional Arabic" panose="02020603050405020304" pitchFamily="18" charset="-78"/>
              </a:rPr>
              <a:t/>
            </a:r>
            <a:br>
              <a:rPr lang="ar-IQ" sz="2800" dirty="0" smtClean="0">
                <a:solidFill>
                  <a:schemeClr val="tx1"/>
                </a:solidFill>
                <a:latin typeface="Traditional Arabic" panose="02020603050405020304" pitchFamily="18" charset="-78"/>
                <a:cs typeface="Traditional Arabic" panose="02020603050405020304" pitchFamily="18" charset="-78"/>
              </a:rPr>
            </a:br>
            <a:r>
              <a:rPr lang="ar-IQ" sz="2800" dirty="0">
                <a:solidFill>
                  <a:schemeClr val="tx1"/>
                </a:solidFill>
                <a:latin typeface="Traditional Arabic" panose="02020603050405020304" pitchFamily="18" charset="-78"/>
                <a:cs typeface="Traditional Arabic" panose="02020603050405020304" pitchFamily="18" charset="-78"/>
              </a:rPr>
              <a:t/>
            </a:r>
            <a:br>
              <a:rPr lang="ar-IQ" sz="2800" dirty="0">
                <a:solidFill>
                  <a:schemeClr val="tx1"/>
                </a:solidFill>
                <a:latin typeface="Traditional Arabic" panose="02020603050405020304" pitchFamily="18" charset="-78"/>
                <a:cs typeface="Traditional Arabic" panose="02020603050405020304" pitchFamily="18" charset="-78"/>
              </a:rPr>
            </a:br>
            <a:r>
              <a:rPr lang="ar-IQ" sz="2800" dirty="0" smtClean="0">
                <a:solidFill>
                  <a:schemeClr val="tx1"/>
                </a:solidFill>
                <a:latin typeface="Traditional Arabic" panose="02020603050405020304" pitchFamily="18" charset="-78"/>
                <a:cs typeface="Traditional Arabic" panose="02020603050405020304" pitchFamily="18" charset="-78"/>
              </a:rPr>
              <a:t/>
            </a:r>
            <a:br>
              <a:rPr lang="ar-IQ" sz="2800" dirty="0" smtClean="0">
                <a:solidFill>
                  <a:schemeClr val="tx1"/>
                </a:solidFill>
                <a:latin typeface="Traditional Arabic" panose="02020603050405020304" pitchFamily="18" charset="-78"/>
                <a:cs typeface="Traditional Arabic" panose="02020603050405020304" pitchFamily="18" charset="-78"/>
              </a:rPr>
            </a:br>
            <a:r>
              <a:rPr lang="ar-IQ" sz="2800" dirty="0">
                <a:solidFill>
                  <a:schemeClr val="tx1"/>
                </a:solidFill>
                <a:latin typeface="Traditional Arabic" panose="02020603050405020304" pitchFamily="18" charset="-78"/>
                <a:cs typeface="Traditional Arabic" panose="02020603050405020304" pitchFamily="18" charset="-78"/>
              </a:rPr>
              <a:t/>
            </a:r>
            <a:br>
              <a:rPr lang="ar-IQ" sz="2800" dirty="0">
                <a:solidFill>
                  <a:schemeClr val="tx1"/>
                </a:solidFill>
                <a:latin typeface="Traditional Arabic" panose="02020603050405020304" pitchFamily="18" charset="-78"/>
                <a:cs typeface="Traditional Arabic" panose="02020603050405020304" pitchFamily="18" charset="-78"/>
              </a:rPr>
            </a:br>
            <a:r>
              <a:rPr lang="en-US" sz="2800" dirty="0" smtClean="0">
                <a:solidFill>
                  <a:schemeClr val="tx1"/>
                </a:solidFill>
                <a:latin typeface="Traditional Arabic" panose="02020603050405020304" pitchFamily="18" charset="-78"/>
                <a:cs typeface="Traditional Arabic" panose="02020603050405020304" pitchFamily="18" charset="-78"/>
              </a:rPr>
              <a:t/>
            </a:r>
            <a:br>
              <a:rPr lang="en-US" sz="2800" dirty="0" smtClean="0">
                <a:solidFill>
                  <a:schemeClr val="tx1"/>
                </a:solidFill>
                <a:latin typeface="Traditional Arabic" panose="02020603050405020304" pitchFamily="18" charset="-78"/>
                <a:cs typeface="Traditional Arabic" panose="02020603050405020304" pitchFamily="18" charset="-78"/>
              </a:rPr>
            </a:br>
            <a:r>
              <a:rPr lang="en-US" sz="2800" dirty="0" smtClean="0">
                <a:solidFill>
                  <a:schemeClr val="tx1"/>
                </a:solidFill>
                <a:latin typeface="Traditional Arabic" panose="02020603050405020304" pitchFamily="18" charset="-78"/>
                <a:cs typeface="Traditional Arabic" panose="02020603050405020304" pitchFamily="18" charset="-78"/>
              </a:rPr>
              <a:t/>
            </a:r>
            <a:br>
              <a:rPr lang="en-US" sz="2800" dirty="0" smtClean="0">
                <a:solidFill>
                  <a:schemeClr val="tx1"/>
                </a:solidFill>
                <a:latin typeface="Traditional Arabic" panose="02020603050405020304" pitchFamily="18" charset="-78"/>
                <a:cs typeface="Traditional Arabic" panose="02020603050405020304" pitchFamily="18" charset="-78"/>
              </a:rPr>
            </a:br>
            <a:r>
              <a:rPr lang="en-US" sz="2800" dirty="0">
                <a:solidFill>
                  <a:schemeClr val="tx1"/>
                </a:solidFill>
                <a:latin typeface="Traditional Arabic" panose="02020603050405020304" pitchFamily="18" charset="-78"/>
                <a:cs typeface="Traditional Arabic" panose="02020603050405020304" pitchFamily="18" charset="-78"/>
              </a:rPr>
              <a:t/>
            </a:r>
            <a:br>
              <a:rPr lang="en-US" sz="2800" dirty="0">
                <a:solidFill>
                  <a:schemeClr val="tx1"/>
                </a:solidFill>
                <a:latin typeface="Traditional Arabic" panose="02020603050405020304" pitchFamily="18" charset="-78"/>
                <a:cs typeface="Traditional Arabic" panose="02020603050405020304" pitchFamily="18" charset="-78"/>
              </a:rPr>
            </a:br>
            <a:r>
              <a:rPr lang="en-US" sz="2800" dirty="0" smtClean="0">
                <a:solidFill>
                  <a:schemeClr val="tx1"/>
                </a:solidFill>
                <a:latin typeface="Traditional Arabic" panose="02020603050405020304" pitchFamily="18" charset="-78"/>
                <a:cs typeface="Traditional Arabic" panose="02020603050405020304" pitchFamily="18" charset="-78"/>
              </a:rPr>
              <a:t/>
            </a:r>
            <a:br>
              <a:rPr lang="en-US" sz="2800" dirty="0" smtClean="0">
                <a:solidFill>
                  <a:schemeClr val="tx1"/>
                </a:solidFill>
                <a:latin typeface="Traditional Arabic" panose="02020603050405020304" pitchFamily="18" charset="-78"/>
                <a:cs typeface="Traditional Arabic" panose="02020603050405020304" pitchFamily="18" charset="-78"/>
              </a:rPr>
            </a:br>
            <a:r>
              <a:rPr lang="en-US" sz="2800" dirty="0">
                <a:solidFill>
                  <a:schemeClr val="tx1"/>
                </a:solidFill>
                <a:latin typeface="Traditional Arabic" panose="02020603050405020304" pitchFamily="18" charset="-78"/>
                <a:cs typeface="Traditional Arabic" panose="02020603050405020304" pitchFamily="18" charset="-78"/>
              </a:rPr>
              <a:t/>
            </a:r>
            <a:br>
              <a:rPr lang="en-US" sz="2800" dirty="0">
                <a:solidFill>
                  <a:schemeClr val="tx1"/>
                </a:solidFill>
                <a:latin typeface="Traditional Arabic" panose="02020603050405020304" pitchFamily="18" charset="-78"/>
                <a:cs typeface="Traditional Arabic" panose="02020603050405020304" pitchFamily="18" charset="-78"/>
              </a:rPr>
            </a:br>
            <a:r>
              <a:rPr lang="en-US" sz="2800" dirty="0" smtClean="0">
                <a:solidFill>
                  <a:schemeClr val="tx1"/>
                </a:solidFill>
                <a:latin typeface="Traditional Arabic" panose="02020603050405020304" pitchFamily="18" charset="-78"/>
                <a:cs typeface="Traditional Arabic" panose="02020603050405020304" pitchFamily="18" charset="-78"/>
              </a:rPr>
              <a:t/>
            </a:r>
            <a:br>
              <a:rPr lang="en-US" sz="2800" dirty="0" smtClean="0">
                <a:solidFill>
                  <a:schemeClr val="tx1"/>
                </a:solidFill>
                <a:latin typeface="Traditional Arabic" panose="02020603050405020304" pitchFamily="18" charset="-78"/>
                <a:cs typeface="Traditional Arabic" panose="02020603050405020304" pitchFamily="18" charset="-78"/>
              </a:rPr>
            </a:br>
            <a:r>
              <a:rPr lang="en-US" sz="2800" dirty="0">
                <a:solidFill>
                  <a:schemeClr val="tx1"/>
                </a:solidFill>
                <a:latin typeface="Traditional Arabic" panose="02020603050405020304" pitchFamily="18" charset="-78"/>
                <a:cs typeface="Traditional Arabic" panose="02020603050405020304" pitchFamily="18" charset="-78"/>
              </a:rPr>
              <a:t/>
            </a:r>
            <a:br>
              <a:rPr lang="en-US" sz="2800" dirty="0">
                <a:solidFill>
                  <a:schemeClr val="tx1"/>
                </a:solidFill>
                <a:latin typeface="Traditional Arabic" panose="02020603050405020304" pitchFamily="18" charset="-78"/>
                <a:cs typeface="Traditional Arabic" panose="02020603050405020304" pitchFamily="18" charset="-78"/>
              </a:rPr>
            </a:br>
            <a:r>
              <a:rPr lang="en-US" sz="2800" dirty="0" smtClean="0">
                <a:solidFill>
                  <a:schemeClr val="tx1"/>
                </a:solidFill>
                <a:latin typeface="Traditional Arabic" panose="02020603050405020304" pitchFamily="18" charset="-78"/>
                <a:cs typeface="Traditional Arabic" panose="02020603050405020304" pitchFamily="18" charset="-78"/>
              </a:rPr>
              <a:t/>
            </a:r>
            <a:br>
              <a:rPr lang="en-US" sz="2800" dirty="0" smtClean="0">
                <a:solidFill>
                  <a:schemeClr val="tx1"/>
                </a:solidFill>
                <a:latin typeface="Traditional Arabic" panose="02020603050405020304" pitchFamily="18" charset="-78"/>
                <a:cs typeface="Traditional Arabic" panose="02020603050405020304" pitchFamily="18" charset="-78"/>
              </a:rPr>
            </a:br>
            <a:r>
              <a:rPr lang="ar-IQ" sz="3200" dirty="0" smtClean="0">
                <a:solidFill>
                  <a:schemeClr val="tx1"/>
                </a:solidFill>
                <a:latin typeface="Traditional Arabic" panose="02020603050405020304" pitchFamily="18" charset="-78"/>
                <a:cs typeface="Traditional Arabic" panose="02020603050405020304" pitchFamily="18" charset="-78"/>
              </a:rPr>
              <a:t>قوله </a:t>
            </a:r>
            <a:r>
              <a:rPr lang="ar-IQ" sz="3200" dirty="0" smtClean="0">
                <a:solidFill>
                  <a:schemeClr val="tx1"/>
                </a:solidFill>
                <a:latin typeface="Traditional Arabic" panose="02020603050405020304" pitchFamily="18" charset="-78"/>
                <a:cs typeface="Traditional Arabic" panose="02020603050405020304" pitchFamily="18" charset="-78"/>
              </a:rPr>
              <a:t>تعالى</a:t>
            </a:r>
            <a:r>
              <a:rPr lang="ar-IQ" sz="3200" dirty="0" smtClean="0">
                <a:solidFill>
                  <a:schemeClr val="tx1"/>
                </a:solidFill>
                <a:latin typeface="Traditional Arabic" panose="02020603050405020304" pitchFamily="18" charset="-78"/>
                <a:cs typeface="Traditional Arabic" panose="02020603050405020304" pitchFamily="18" charset="-78"/>
              </a:rPr>
              <a:t>: </a:t>
            </a:r>
            <a:r>
              <a:rPr lang="ar-SA" sz="3200" dirty="0" smtClean="0">
                <a:solidFill>
                  <a:schemeClr val="tx1"/>
                </a:solidFill>
                <a:latin typeface="Traditional Arabic" panose="02020603050405020304" pitchFamily="18" charset="-78"/>
                <a:cs typeface="Traditional Arabic" panose="02020603050405020304" pitchFamily="18" charset="-78"/>
              </a:rPr>
              <a:t>﴿</a:t>
            </a:r>
            <a:r>
              <a:rPr lang="en-US" sz="3200" dirty="0">
                <a:solidFill>
                  <a:schemeClr val="tx1"/>
                </a:solidFill>
                <a:latin typeface="Traditional Arabic" panose="02020603050405020304" pitchFamily="18" charset="-78"/>
                <a:cs typeface="Traditional Arabic" panose="02020603050405020304" pitchFamily="18" charset="-78"/>
              </a:rPr>
              <a:t> </a:t>
            </a:r>
            <a:r>
              <a:rPr lang="ar-SA" sz="3200" dirty="0">
                <a:solidFill>
                  <a:schemeClr val="tx1"/>
                </a:solidFill>
                <a:latin typeface="Traditional Arabic" panose="02020603050405020304" pitchFamily="18" charset="-78"/>
                <a:cs typeface="Traditional Arabic" panose="02020603050405020304" pitchFamily="18" charset="-78"/>
              </a:rPr>
              <a:t>يَا أَيُّهَا الَّذِينَ آمَنُوا إِذَا قُمْتُمْ إِلَى الصَّلَاةِ فَاغْسِلُوا وُجُوهَكُمْ وَأَيْدِيَكُمْ إِلَى الْمَرَافِقِ وَامْسَحُوا بِرُؤُوسِكُمْ وَأَرْجُلَكُمْ إِلَى الْكَعْبَيْنِ</a:t>
            </a:r>
            <a:r>
              <a:rPr lang="en-US" sz="3200" dirty="0">
                <a:solidFill>
                  <a:schemeClr val="tx1"/>
                </a:solidFill>
                <a:latin typeface="Traditional Arabic" panose="02020603050405020304" pitchFamily="18" charset="-78"/>
                <a:cs typeface="Traditional Arabic" panose="02020603050405020304" pitchFamily="18" charset="-78"/>
              </a:rPr>
              <a:t> </a:t>
            </a:r>
            <a:r>
              <a:rPr lang="ar-SA" sz="3200" dirty="0">
                <a:solidFill>
                  <a:schemeClr val="tx1"/>
                </a:solidFill>
                <a:latin typeface="Traditional Arabic" panose="02020603050405020304" pitchFamily="18" charset="-78"/>
                <a:cs typeface="Traditional Arabic" panose="02020603050405020304" pitchFamily="18" charset="-78"/>
              </a:rPr>
              <a:t>﴾ </a:t>
            </a:r>
            <a:r>
              <a:rPr lang="en-US" sz="3200" dirty="0">
                <a:solidFill>
                  <a:schemeClr val="tx1"/>
                </a:solidFill>
                <a:latin typeface="Traditional Arabic" panose="02020603050405020304" pitchFamily="18" charset="-78"/>
                <a:cs typeface="Traditional Arabic" panose="02020603050405020304" pitchFamily="18" charset="-78"/>
              </a:rPr>
              <a:t>[</a:t>
            </a:r>
            <a:r>
              <a:rPr lang="ar-SA" sz="3200" dirty="0">
                <a:solidFill>
                  <a:schemeClr val="tx1"/>
                </a:solidFill>
                <a:latin typeface="Traditional Arabic" panose="02020603050405020304" pitchFamily="18" charset="-78"/>
                <a:cs typeface="Traditional Arabic" panose="02020603050405020304" pitchFamily="18" charset="-78"/>
              </a:rPr>
              <a:t>المائدة: 6</a:t>
            </a:r>
            <a:r>
              <a:rPr lang="en-US" sz="3200" dirty="0">
                <a:solidFill>
                  <a:schemeClr val="tx1"/>
                </a:solidFill>
                <a:latin typeface="Traditional Arabic" panose="02020603050405020304" pitchFamily="18" charset="-78"/>
                <a:cs typeface="Traditional Arabic" panose="02020603050405020304" pitchFamily="18" charset="-78"/>
              </a:rPr>
              <a:t>].</a:t>
            </a:r>
            <a:r>
              <a:rPr lang="en-US" sz="2800" dirty="0">
                <a:solidFill>
                  <a:schemeClr val="tx1"/>
                </a:solidFill>
                <a:latin typeface="Traditional Arabic" panose="02020603050405020304" pitchFamily="18" charset="-78"/>
                <a:cs typeface="Traditional Arabic" panose="02020603050405020304" pitchFamily="18" charset="-78"/>
              </a:rPr>
              <a:t/>
            </a:r>
            <a:br>
              <a:rPr lang="en-US" sz="2800" dirty="0">
                <a:solidFill>
                  <a:schemeClr val="tx1"/>
                </a:solidFill>
                <a:latin typeface="Traditional Arabic" panose="02020603050405020304" pitchFamily="18" charset="-78"/>
                <a:cs typeface="Traditional Arabic" panose="02020603050405020304" pitchFamily="18" charset="-78"/>
              </a:rPr>
            </a:br>
            <a:endParaRPr lang="en-US" sz="2800" dirty="0">
              <a:solidFill>
                <a:schemeClr val="tx1"/>
              </a:solidFill>
              <a:latin typeface="Traditional Arabic" panose="02020603050405020304" pitchFamily="18" charset="-78"/>
              <a:cs typeface="Traditional Arabic" panose="02020603050405020304" pitchFamily="18" charset="-78"/>
            </a:endParaRPr>
          </a:p>
        </p:txBody>
      </p:sp>
      <p:sp>
        <p:nvSpPr>
          <p:cNvPr id="3" name="Content Placeholder 2"/>
          <p:cNvSpPr>
            <a:spLocks noGrp="1"/>
          </p:cNvSpPr>
          <p:nvPr>
            <p:ph sz="quarter" idx="1"/>
          </p:nvPr>
        </p:nvSpPr>
        <p:spPr>
          <a:xfrm>
            <a:off x="0" y="1295400"/>
            <a:ext cx="8839200" cy="5562600"/>
          </a:xfrm>
        </p:spPr>
        <p:txBody>
          <a:bodyPr/>
          <a:lstStyle/>
          <a:p>
            <a:pPr algn="ctr" rtl="1">
              <a:lnSpc>
                <a:spcPct val="150000"/>
              </a:lnSpc>
              <a:buNone/>
            </a:pPr>
            <a:r>
              <a:rPr lang="ar-IQ" sz="2800" b="1" dirty="0" smtClean="0">
                <a:latin typeface="Traditional Arabic" pitchFamily="18" charset="-78"/>
                <a:cs typeface="Traditional Arabic" pitchFamily="18" charset="-78"/>
              </a:rPr>
              <a:t>خطة المحاضرة</a:t>
            </a:r>
          </a:p>
          <a:p>
            <a:pPr algn="just" rtl="1">
              <a:lnSpc>
                <a:spcPct val="150000"/>
              </a:lnSpc>
              <a:buNone/>
            </a:pPr>
            <a:r>
              <a:rPr lang="ar-IQ" sz="2000" dirty="0">
                <a:latin typeface="Traditional Arabic" pitchFamily="18" charset="-78"/>
                <a:cs typeface="Traditional Arabic" pitchFamily="18" charset="-78"/>
              </a:rPr>
              <a:t>1</a:t>
            </a:r>
            <a:r>
              <a:rPr lang="ar-SA" sz="2800" dirty="0" smtClean="0">
                <a:latin typeface="Traditional Arabic" pitchFamily="18" charset="-78"/>
                <a:cs typeface="Traditional Arabic" pitchFamily="18" charset="-78"/>
              </a:rPr>
              <a:t>ـ </a:t>
            </a:r>
            <a:r>
              <a:rPr lang="ar-SA" sz="2800" dirty="0">
                <a:latin typeface="Traditional Arabic" pitchFamily="18" charset="-78"/>
                <a:cs typeface="Traditional Arabic" pitchFamily="18" charset="-78"/>
              </a:rPr>
              <a:t>وصف مختصر لمفهوم </a:t>
            </a:r>
            <a:r>
              <a:rPr lang="ar-IQ" sz="2800" dirty="0" smtClean="0">
                <a:latin typeface="Traditional Arabic" pitchFamily="18" charset="-78"/>
                <a:cs typeface="Traditional Arabic" pitchFamily="18" charset="-78"/>
              </a:rPr>
              <a:t>الوضوء</a:t>
            </a:r>
            <a:r>
              <a:rPr lang="ar-SA" sz="2800" dirty="0" smtClean="0">
                <a:latin typeface="Traditional Arabic" pitchFamily="18" charset="-78"/>
                <a:cs typeface="Traditional Arabic" pitchFamily="18" charset="-78"/>
              </a:rPr>
              <a:t>.</a:t>
            </a:r>
            <a:endParaRPr lang="en-MY" sz="2800" dirty="0">
              <a:latin typeface="Traditional Arabic" pitchFamily="18" charset="-78"/>
              <a:cs typeface="Traditional Arabic" pitchFamily="18" charset="-78"/>
            </a:endParaRPr>
          </a:p>
          <a:p>
            <a:pPr algn="just" rtl="1">
              <a:lnSpc>
                <a:spcPct val="150000"/>
              </a:lnSpc>
              <a:buNone/>
            </a:pPr>
            <a:r>
              <a:rPr lang="ar-SA" sz="2800" dirty="0">
                <a:latin typeface="Traditional Arabic" pitchFamily="18" charset="-78"/>
                <a:cs typeface="Traditional Arabic" pitchFamily="18" charset="-78"/>
              </a:rPr>
              <a:t>2ـ بيان </a:t>
            </a:r>
            <a:r>
              <a:rPr lang="ar-IQ" sz="2800" dirty="0" smtClean="0">
                <a:latin typeface="Traditional Arabic" pitchFamily="18" charset="-78"/>
                <a:cs typeface="Traditional Arabic" pitchFamily="18" charset="-78"/>
              </a:rPr>
              <a:t>اركان ونواقض الوضوء في الشريعة الإسلامية</a:t>
            </a:r>
            <a:r>
              <a:rPr lang="ar-SA" sz="2800" dirty="0" smtClean="0">
                <a:latin typeface="Traditional Arabic" pitchFamily="18" charset="-78"/>
                <a:cs typeface="Traditional Arabic" pitchFamily="18" charset="-78"/>
              </a:rPr>
              <a:t>. </a:t>
            </a:r>
            <a:endParaRPr lang="en-MY" sz="2800" dirty="0">
              <a:latin typeface="Traditional Arabic" pitchFamily="18" charset="-78"/>
              <a:cs typeface="Traditional Arabic" pitchFamily="18" charset="-78"/>
            </a:endParaRPr>
          </a:p>
          <a:p>
            <a:pPr algn="just" rtl="1">
              <a:lnSpc>
                <a:spcPct val="150000"/>
              </a:lnSpc>
              <a:buNone/>
            </a:pPr>
            <a:r>
              <a:rPr lang="ar-SA" sz="2800" dirty="0">
                <a:latin typeface="Traditional Arabic" pitchFamily="18" charset="-78"/>
                <a:cs typeface="Traditional Arabic" pitchFamily="18" charset="-78"/>
              </a:rPr>
              <a:t>3ـ</a:t>
            </a:r>
            <a:r>
              <a:rPr lang="en-US" sz="2800" dirty="0">
                <a:latin typeface="Traditional Arabic" pitchFamily="18" charset="-78"/>
                <a:cs typeface="Traditional Arabic" pitchFamily="18" charset="-78"/>
              </a:rPr>
              <a:t> </a:t>
            </a:r>
            <a:r>
              <a:rPr lang="ar-IQ" sz="2800" dirty="0">
                <a:latin typeface="Traditional Arabic" pitchFamily="18" charset="-78"/>
                <a:cs typeface="Traditional Arabic" pitchFamily="18" charset="-78"/>
              </a:rPr>
              <a:t>آراء الفقهاء حول </a:t>
            </a:r>
            <a:r>
              <a:rPr lang="ar-IQ" sz="2800" dirty="0" smtClean="0">
                <a:latin typeface="Traditional Arabic" panose="02020603050405020304" pitchFamily="18" charset="-78"/>
                <a:cs typeface="Traditional Arabic" panose="02020603050405020304" pitchFamily="18" charset="-78"/>
              </a:rPr>
              <a:t>حكم الوضوء في الشريعة الإسلامية.</a:t>
            </a:r>
            <a:endParaRPr lang="en-US" sz="2800" dirty="0">
              <a:latin typeface="Traditional Arabic" panose="02020603050405020304" pitchFamily="18" charset="-78"/>
              <a:cs typeface="Traditional Arabic" panose="02020603050405020304" pitchFamily="18" charset="-78"/>
            </a:endParaRPr>
          </a:p>
          <a:p>
            <a:pPr algn="r" rtl="1"/>
            <a:r>
              <a:rPr lang="ar-SA" sz="2800" b="1" dirty="0">
                <a:latin typeface="Traditional Arabic" pitchFamily="18" charset="-78"/>
                <a:cs typeface="Traditional Arabic" pitchFamily="18" charset="-78"/>
              </a:rPr>
              <a:t>أولاً :</a:t>
            </a:r>
            <a:r>
              <a:rPr lang="en-US" sz="2800" b="1" dirty="0">
                <a:latin typeface="Traditional Arabic" pitchFamily="18" charset="-78"/>
                <a:cs typeface="Traditional Arabic" pitchFamily="18" charset="-78"/>
              </a:rPr>
              <a:t> </a:t>
            </a:r>
            <a:r>
              <a:rPr lang="ar-IQ" sz="2800" b="1" dirty="0">
                <a:latin typeface="Traditional Arabic" pitchFamily="18" charset="-78"/>
                <a:cs typeface="Traditional Arabic" pitchFamily="18" charset="-78"/>
              </a:rPr>
              <a:t>م</a:t>
            </a:r>
            <a:r>
              <a:rPr lang="ar-SA" sz="2800" b="1" dirty="0">
                <a:effectLst>
                  <a:outerShdw blurRad="38100" dist="38100" dir="2700000" algn="tl">
                    <a:srgbClr val="000000">
                      <a:alpha val="43137"/>
                    </a:srgbClr>
                  </a:outerShdw>
                </a:effectLst>
                <a:latin typeface="Traditional Arabic" pitchFamily="18" charset="-78"/>
                <a:cs typeface="Traditional Arabic" pitchFamily="18" charset="-78"/>
              </a:rPr>
              <a:t>فهوم </a:t>
            </a:r>
            <a:r>
              <a:rPr lang="ar-IQ" sz="2800" b="1" dirty="0" smtClean="0">
                <a:effectLst>
                  <a:outerShdw blurRad="38100" dist="38100" dir="2700000" algn="tl">
                    <a:srgbClr val="000000">
                      <a:alpha val="43137"/>
                    </a:srgbClr>
                  </a:outerShdw>
                </a:effectLst>
                <a:latin typeface="Traditional Arabic" pitchFamily="18" charset="-78"/>
                <a:cs typeface="Traditional Arabic" pitchFamily="18" charset="-78"/>
              </a:rPr>
              <a:t>الوضوء </a:t>
            </a:r>
            <a:r>
              <a:rPr lang="ar-SA" sz="2800" b="1" dirty="0">
                <a:effectLst>
                  <a:outerShdw blurRad="38100" dist="38100" dir="2700000" algn="tl">
                    <a:srgbClr val="000000">
                      <a:alpha val="43137"/>
                    </a:srgbClr>
                  </a:outerShdw>
                </a:effectLst>
                <a:latin typeface="Traditional Arabic" pitchFamily="18" charset="-78"/>
                <a:cs typeface="Traditional Arabic" pitchFamily="18" charset="-78"/>
              </a:rPr>
              <a:t>ل</a:t>
            </a:r>
            <a:r>
              <a:rPr lang="ar-IQ" sz="2800" b="1" dirty="0">
                <a:effectLst>
                  <a:outerShdw blurRad="38100" dist="38100" dir="2700000" algn="tl">
                    <a:srgbClr val="000000">
                      <a:alpha val="43137"/>
                    </a:srgbClr>
                  </a:outerShdw>
                </a:effectLst>
                <a:latin typeface="Traditional Arabic" pitchFamily="18" charset="-78"/>
                <a:cs typeface="Traditional Arabic" pitchFamily="18" charset="-78"/>
              </a:rPr>
              <a:t>غة واصطلاحاً</a:t>
            </a:r>
            <a:r>
              <a:rPr lang="ar-SA" sz="2800" b="1" dirty="0" smtClean="0">
                <a:latin typeface="Traditional Arabic" pitchFamily="18" charset="-78"/>
                <a:cs typeface="Traditional Arabic" pitchFamily="18" charset="-78"/>
              </a:rPr>
              <a:t>.</a:t>
            </a:r>
            <a:endParaRPr lang="ar-IQ" sz="2800" b="1" dirty="0" smtClean="0">
              <a:latin typeface="Traditional Arabic" pitchFamily="18" charset="-78"/>
              <a:cs typeface="Traditional Arabic" pitchFamily="18" charset="-78"/>
            </a:endParaRPr>
          </a:p>
          <a:p>
            <a:pPr algn="r" rtl="1"/>
            <a:r>
              <a:rPr lang="ar-SA" sz="2800" b="1" dirty="0">
                <a:solidFill>
                  <a:srgbClr val="FF0000"/>
                </a:solidFill>
                <a:latin typeface="Traditional Arabic" panose="02020603050405020304" pitchFamily="18" charset="-78"/>
                <a:cs typeface="Traditional Arabic" panose="02020603050405020304" pitchFamily="18" charset="-78"/>
              </a:rPr>
              <a:t>أولاً : </a:t>
            </a:r>
            <a:r>
              <a:rPr lang="ar-SA" sz="2800" b="1" dirty="0" smtClean="0">
                <a:solidFill>
                  <a:srgbClr val="FF0000"/>
                </a:solidFill>
                <a:latin typeface="Traditional Arabic" panose="02020603050405020304" pitchFamily="18" charset="-78"/>
                <a:cs typeface="Traditional Arabic" panose="02020603050405020304" pitchFamily="18" charset="-78"/>
              </a:rPr>
              <a:t>ال</a:t>
            </a:r>
            <a:r>
              <a:rPr lang="ar-IQ" sz="2800" b="1" dirty="0" smtClean="0">
                <a:solidFill>
                  <a:srgbClr val="FF0000"/>
                </a:solidFill>
                <a:latin typeface="Traditional Arabic" panose="02020603050405020304" pitchFamily="18" charset="-78"/>
                <a:cs typeface="Traditional Arabic" panose="02020603050405020304" pitchFamily="18" charset="-78"/>
              </a:rPr>
              <a:t>وضوء </a:t>
            </a:r>
            <a:r>
              <a:rPr lang="ar-SA" sz="2800" b="1" dirty="0" smtClean="0">
                <a:solidFill>
                  <a:srgbClr val="FF0000"/>
                </a:solidFill>
                <a:latin typeface="Traditional Arabic" panose="02020603050405020304" pitchFamily="18" charset="-78"/>
                <a:cs typeface="Traditional Arabic" panose="02020603050405020304" pitchFamily="18" charset="-78"/>
              </a:rPr>
              <a:t>لغة</a:t>
            </a:r>
            <a:r>
              <a:rPr lang="ar-SA" sz="2800" dirty="0" smtClean="0">
                <a:solidFill>
                  <a:srgbClr val="FF0000"/>
                </a:solidFill>
                <a:latin typeface="Traditional Arabic" panose="02020603050405020304" pitchFamily="18" charset="-78"/>
                <a:cs typeface="Traditional Arabic" panose="02020603050405020304" pitchFamily="18" charset="-78"/>
              </a:rPr>
              <a:t>:</a:t>
            </a:r>
            <a:r>
              <a:rPr lang="ar-SA" sz="2800" dirty="0">
                <a:latin typeface="Traditional Arabic" panose="02020603050405020304" pitchFamily="18" charset="-78"/>
                <a:cs typeface="Traditional Arabic" panose="02020603050405020304" pitchFamily="18" charset="-78"/>
              </a:rPr>
              <a:t> </a:t>
            </a:r>
            <a:r>
              <a:rPr lang="ar-SA" sz="2800" dirty="0" smtClean="0">
                <a:latin typeface="Traditional Arabic" panose="02020603050405020304" pitchFamily="18" charset="-78"/>
                <a:cs typeface="Traditional Arabic" panose="02020603050405020304" pitchFamily="18" charset="-78"/>
              </a:rPr>
              <a:t>هو </a:t>
            </a:r>
            <a:r>
              <a:rPr lang="ar-SA" sz="2800" dirty="0">
                <a:latin typeface="Traditional Arabic" panose="02020603050405020304" pitchFamily="18" charset="-78"/>
                <a:cs typeface="Traditional Arabic" panose="02020603050405020304" pitchFamily="18" charset="-78"/>
              </a:rPr>
              <a:t>النظافة والحسن </a:t>
            </a:r>
            <a:r>
              <a:rPr lang="ar-IQ" sz="2800" dirty="0" smtClean="0">
                <a:latin typeface="Traditional Arabic" panose="02020603050405020304" pitchFamily="18" charset="-78"/>
                <a:cs typeface="Traditional Arabic" panose="02020603050405020304" pitchFamily="18" charset="-78"/>
              </a:rPr>
              <a:t>.</a:t>
            </a:r>
            <a:r>
              <a:rPr lang="en-MY" sz="2800" b="1" dirty="0">
                <a:latin typeface="Traditional Arabic" panose="02020603050405020304" pitchFamily="18" charset="-78"/>
                <a:cs typeface="Traditional Arabic" panose="02020603050405020304" pitchFamily="18" charset="-78"/>
              </a:rPr>
              <a:t/>
            </a:r>
            <a:br>
              <a:rPr lang="en-MY" sz="2800" b="1" dirty="0">
                <a:latin typeface="Traditional Arabic" panose="02020603050405020304" pitchFamily="18" charset="-78"/>
                <a:cs typeface="Traditional Arabic" panose="02020603050405020304" pitchFamily="18" charset="-78"/>
              </a:rPr>
            </a:br>
            <a:r>
              <a:rPr lang="ar-SA" sz="2800" b="1" dirty="0">
                <a:solidFill>
                  <a:srgbClr val="FF0000"/>
                </a:solidFill>
                <a:latin typeface="Traditional Arabic" panose="02020603050405020304" pitchFamily="18" charset="-78"/>
                <a:cs typeface="Traditional Arabic" panose="02020603050405020304" pitchFamily="18" charset="-78"/>
              </a:rPr>
              <a:t>أما </a:t>
            </a:r>
            <a:r>
              <a:rPr lang="ar-SA" sz="2800" b="1" dirty="0" smtClean="0">
                <a:solidFill>
                  <a:srgbClr val="FF0000"/>
                </a:solidFill>
                <a:latin typeface="Traditional Arabic" panose="02020603050405020304" pitchFamily="18" charset="-78"/>
                <a:cs typeface="Traditional Arabic" panose="02020603050405020304" pitchFamily="18" charset="-78"/>
              </a:rPr>
              <a:t>ال</a:t>
            </a:r>
            <a:r>
              <a:rPr lang="ar-IQ" sz="2800" b="1" dirty="0" smtClean="0">
                <a:solidFill>
                  <a:srgbClr val="FF0000"/>
                </a:solidFill>
                <a:latin typeface="Traditional Arabic" panose="02020603050405020304" pitchFamily="18" charset="-78"/>
                <a:cs typeface="Traditional Arabic" panose="02020603050405020304" pitchFamily="18" charset="-78"/>
              </a:rPr>
              <a:t>وضوء</a:t>
            </a:r>
            <a:r>
              <a:rPr lang="ar-SA" sz="2800" b="1" dirty="0" smtClean="0">
                <a:solidFill>
                  <a:srgbClr val="FF0000"/>
                </a:solidFill>
                <a:latin typeface="Traditional Arabic" panose="02020603050405020304" pitchFamily="18" charset="-78"/>
                <a:cs typeface="Traditional Arabic" panose="02020603050405020304" pitchFamily="18" charset="-78"/>
              </a:rPr>
              <a:t> اصطلاحًا:</a:t>
            </a:r>
            <a:r>
              <a:rPr lang="ar-IQ" sz="2800" b="1" dirty="0" smtClean="0">
                <a:solidFill>
                  <a:srgbClr val="FF0000"/>
                </a:solidFill>
                <a:latin typeface="Traditional Arabic" panose="02020603050405020304" pitchFamily="18" charset="-78"/>
                <a:cs typeface="Traditional Arabic" panose="02020603050405020304" pitchFamily="18" charset="-78"/>
              </a:rPr>
              <a:t> </a:t>
            </a:r>
            <a:r>
              <a:rPr lang="ar-SA" sz="2800" dirty="0" smtClean="0">
                <a:latin typeface="Traditional Arabic" panose="02020603050405020304" pitchFamily="18" charset="-78"/>
                <a:cs typeface="Traditional Arabic" panose="02020603050405020304" pitchFamily="18" charset="-78"/>
              </a:rPr>
              <a:t>وشرعا </a:t>
            </a:r>
            <a:r>
              <a:rPr lang="ar-SA" sz="2800" dirty="0">
                <a:latin typeface="Traditional Arabic" panose="02020603050405020304" pitchFamily="18" charset="-78"/>
                <a:cs typeface="Traditional Arabic" panose="02020603050405020304" pitchFamily="18" charset="-78"/>
              </a:rPr>
              <a:t>غسل أعضاء معينة من الجسم بالماء الطهور بكيفية معينة بنية رفع الحدث الأصغر لأجل أداء بعض العبادات كالصلاة .</a:t>
            </a:r>
            <a:endParaRPr lang="en-US" sz="2800" dirty="0">
              <a:latin typeface="Traditional Arabic" panose="02020603050405020304" pitchFamily="18" charset="-78"/>
              <a:cs typeface="Traditional Arabic" panose="02020603050405020304" pitchFamily="18" charset="-78"/>
            </a:endParaRPr>
          </a:p>
          <a:p>
            <a:pPr algn="r" rtl="1"/>
            <a:endParaRPr lang="en-US" dirty="0"/>
          </a:p>
        </p:txBody>
      </p:sp>
    </p:spTree>
    <p:extLst>
      <p:ext uri="{BB962C8B-B14F-4D97-AF65-F5344CB8AC3E}">
        <p14:creationId xmlns:p14="http://schemas.microsoft.com/office/powerpoint/2010/main" val="37157341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8763000" cy="6858000"/>
          </a:xfrm>
        </p:spPr>
        <p:txBody>
          <a:bodyPr>
            <a:normAutofit fontScale="25000" lnSpcReduction="20000"/>
          </a:bodyPr>
          <a:lstStyle/>
          <a:p>
            <a:pPr marL="0" indent="0" algn="r" rtl="1">
              <a:buNone/>
            </a:pPr>
            <a:endParaRPr lang="en-US" dirty="0">
              <a:latin typeface="Traditional Arabic" panose="02020603050405020304" pitchFamily="18" charset="-78"/>
              <a:cs typeface="Traditional Arabic" panose="02020603050405020304" pitchFamily="18" charset="-78"/>
            </a:endParaRPr>
          </a:p>
          <a:p>
            <a:pPr algn="ctr" rtl="1">
              <a:lnSpc>
                <a:spcPct val="170000"/>
              </a:lnSpc>
            </a:pPr>
            <a:r>
              <a:rPr lang="ar-SA" sz="11200" b="1" dirty="0">
                <a:latin typeface="Traditional Arabic" panose="02020603050405020304" pitchFamily="18" charset="-78"/>
                <a:cs typeface="Traditional Arabic" panose="02020603050405020304" pitchFamily="18" charset="-78"/>
              </a:rPr>
              <a:t>أركان الوضوء</a:t>
            </a:r>
            <a:r>
              <a:rPr lang="en-US" sz="11200" b="1" dirty="0">
                <a:latin typeface="Traditional Arabic" panose="02020603050405020304" pitchFamily="18" charset="-78"/>
                <a:cs typeface="Traditional Arabic" panose="02020603050405020304" pitchFamily="18" charset="-78"/>
              </a:rPr>
              <a:t>:</a:t>
            </a:r>
          </a:p>
          <a:p>
            <a:pPr algn="just" rtl="1">
              <a:lnSpc>
                <a:spcPct val="170000"/>
              </a:lnSpc>
            </a:pPr>
            <a:r>
              <a:rPr lang="en-US" sz="11200" dirty="0" smtClean="0">
                <a:latin typeface="Traditional Arabic" panose="02020603050405020304" pitchFamily="18" charset="-78"/>
                <a:cs typeface="Traditional Arabic" panose="02020603050405020304" pitchFamily="18" charset="-78"/>
              </a:rPr>
              <a:t>-1</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غسل الوجه مرة واحدة مِن منبت الشعر إلى أسفل الذقْن طولاً، ومِن الأذن إلى الأذن عرضًا</a:t>
            </a:r>
            <a:r>
              <a:rPr lang="en-US" sz="11200" dirty="0" smtClean="0">
                <a:latin typeface="Traditional Arabic" panose="02020603050405020304" pitchFamily="18" charset="-78"/>
                <a:cs typeface="Traditional Arabic" panose="02020603050405020304" pitchFamily="18" charset="-78"/>
              </a:rPr>
              <a:t>.</a:t>
            </a:r>
            <a:endParaRPr lang="en-US" sz="11200" dirty="0">
              <a:latin typeface="Traditional Arabic" panose="02020603050405020304" pitchFamily="18" charset="-78"/>
              <a:cs typeface="Traditional Arabic" panose="02020603050405020304" pitchFamily="18" charset="-78"/>
            </a:endParaRPr>
          </a:p>
          <a:p>
            <a:pPr algn="just" rtl="1">
              <a:lnSpc>
                <a:spcPct val="170000"/>
              </a:lnSpc>
            </a:pPr>
            <a:r>
              <a:rPr lang="ar-IQ" sz="11200" dirty="0" smtClean="0">
                <a:latin typeface="Traditional Arabic" panose="02020603050405020304" pitchFamily="18" charset="-78"/>
                <a:cs typeface="Traditional Arabic" panose="02020603050405020304" pitchFamily="18" charset="-78"/>
              </a:rPr>
              <a:t>2_ </a:t>
            </a:r>
            <a:r>
              <a:rPr lang="ar-SA" sz="11200" dirty="0" smtClean="0">
                <a:latin typeface="Traditional Arabic" panose="02020603050405020304" pitchFamily="18" charset="-78"/>
                <a:cs typeface="Traditional Arabic" panose="02020603050405020304" pitchFamily="18" charset="-78"/>
              </a:rPr>
              <a:t>غسل </a:t>
            </a:r>
            <a:r>
              <a:rPr lang="ar-SA" sz="11200" dirty="0">
                <a:latin typeface="Traditional Arabic" panose="02020603050405020304" pitchFamily="18" charset="-78"/>
                <a:cs typeface="Traditional Arabic" panose="02020603050405020304" pitchFamily="18" charset="-78"/>
              </a:rPr>
              <a:t>اليدين إلى المرفقَين؛ أي: بعد الكوع بسنتيمترات قليلة مرة واحدة، بداية من أطراف الأصابع وحتى بعد عظمتي الكوع</a:t>
            </a:r>
            <a:r>
              <a:rPr lang="en-US" sz="11200" dirty="0" smtClean="0">
                <a:latin typeface="Traditional Arabic" panose="02020603050405020304" pitchFamily="18" charset="-78"/>
                <a:cs typeface="Traditional Arabic" panose="02020603050405020304" pitchFamily="18" charset="-78"/>
              </a:rPr>
              <a:t>.</a:t>
            </a:r>
            <a:endParaRPr lang="en-US" sz="11200" dirty="0">
              <a:latin typeface="Traditional Arabic" panose="02020603050405020304" pitchFamily="18" charset="-78"/>
              <a:cs typeface="Traditional Arabic" panose="02020603050405020304" pitchFamily="18" charset="-78"/>
            </a:endParaRPr>
          </a:p>
          <a:p>
            <a:pPr algn="just" rtl="1">
              <a:lnSpc>
                <a:spcPct val="170000"/>
              </a:lnSpc>
            </a:pPr>
            <a:r>
              <a:rPr lang="ar-IQ" sz="11200" dirty="0" smtClean="0">
                <a:latin typeface="Traditional Arabic" panose="02020603050405020304" pitchFamily="18" charset="-78"/>
                <a:cs typeface="Traditional Arabic" panose="02020603050405020304" pitchFamily="18" charset="-78"/>
              </a:rPr>
              <a:t>3_</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مسح جزء من الرأس؛ بمقدار ربع الرأس</a:t>
            </a:r>
            <a:r>
              <a:rPr lang="en-US" sz="11200" dirty="0" smtClean="0">
                <a:latin typeface="Traditional Arabic" panose="02020603050405020304" pitchFamily="18" charset="-78"/>
                <a:cs typeface="Traditional Arabic" panose="02020603050405020304" pitchFamily="18" charset="-78"/>
              </a:rPr>
              <a:t>.</a:t>
            </a:r>
            <a:endParaRPr lang="en-US" sz="11200" dirty="0">
              <a:latin typeface="Traditional Arabic" panose="02020603050405020304" pitchFamily="18" charset="-78"/>
              <a:cs typeface="Traditional Arabic" panose="02020603050405020304" pitchFamily="18" charset="-78"/>
            </a:endParaRPr>
          </a:p>
          <a:p>
            <a:pPr algn="just" rtl="1">
              <a:lnSpc>
                <a:spcPct val="170000"/>
              </a:lnSpc>
            </a:pPr>
            <a:r>
              <a:rPr lang="ar-IQ" sz="11200" dirty="0" smtClean="0">
                <a:latin typeface="Traditional Arabic" panose="02020603050405020304" pitchFamily="18" charset="-78"/>
                <a:cs typeface="Traditional Arabic" panose="02020603050405020304" pitchFamily="18" charset="-78"/>
              </a:rPr>
              <a:t>4_</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غسل الرجلين مرة واحدة إلى الكعبين بداية مِن أطراف الأصابع إلى </a:t>
            </a:r>
            <a:r>
              <a:rPr lang="ar-SA" sz="11200" dirty="0" smtClean="0">
                <a:latin typeface="Traditional Arabic" panose="02020603050405020304" pitchFamily="18" charset="-78"/>
                <a:cs typeface="Traditional Arabic" panose="02020603050405020304" pitchFamily="18" charset="-78"/>
              </a:rPr>
              <a:t>بعد</a:t>
            </a:r>
            <a:r>
              <a:rPr lang="ar-IQ" sz="11200" dirty="0" smtClean="0">
                <a:latin typeface="Traditional Arabic" panose="02020603050405020304" pitchFamily="18" charset="-78"/>
                <a:cs typeface="Traditional Arabic" panose="02020603050405020304" pitchFamily="18" charset="-78"/>
              </a:rPr>
              <a:t> </a:t>
            </a:r>
            <a:r>
              <a:rPr lang="ar-SA" sz="11200" dirty="0" smtClean="0">
                <a:latin typeface="Traditional Arabic" panose="02020603050405020304" pitchFamily="18" charset="-78"/>
                <a:cs typeface="Traditional Arabic" panose="02020603050405020304" pitchFamily="18" charset="-78"/>
              </a:rPr>
              <a:t>عظمتي</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الكعبين</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بقليل، وهذه الأركان الأربعة هي التي ذُكرت في سورة المائدة؛ ﴿</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يَا أَيُّهَا الَّذِينَ آمَنُوا إِذَا قُمْتُمْ إِلَى الصَّلَاةِ فَاغْسِلُوا وُجُوهَكُمْ وَأَيْدِيَكُمْ إِلَى الْمَرَافِقِ وَامْسَحُوا بِرُؤُوسِكُمْ وَأَرْجُلَكُمْ إِلَى الْكَعْبَيْنِ</a:t>
            </a:r>
            <a:r>
              <a:rPr lang="en-US" sz="11200" dirty="0">
                <a:latin typeface="Traditional Arabic" panose="02020603050405020304" pitchFamily="18" charset="-78"/>
                <a:cs typeface="Traditional Arabic" panose="02020603050405020304" pitchFamily="18" charset="-78"/>
              </a:rPr>
              <a:t> </a:t>
            </a:r>
            <a:r>
              <a:rPr lang="ar-SA" sz="11200" dirty="0">
                <a:latin typeface="Traditional Arabic" panose="02020603050405020304" pitchFamily="18" charset="-78"/>
                <a:cs typeface="Traditional Arabic" panose="02020603050405020304" pitchFamily="18" charset="-78"/>
              </a:rPr>
              <a:t>﴾ </a:t>
            </a:r>
            <a:r>
              <a:rPr lang="en-US" sz="11200" dirty="0">
                <a:latin typeface="Traditional Arabic" panose="02020603050405020304" pitchFamily="18" charset="-78"/>
                <a:cs typeface="Traditional Arabic" panose="02020603050405020304" pitchFamily="18" charset="-78"/>
              </a:rPr>
              <a:t>[</a:t>
            </a:r>
            <a:r>
              <a:rPr lang="ar-SA" sz="11200" dirty="0" smtClean="0">
                <a:latin typeface="Traditional Arabic" panose="02020603050405020304" pitchFamily="18" charset="-78"/>
                <a:cs typeface="Traditional Arabic" panose="02020603050405020304" pitchFamily="18" charset="-78"/>
              </a:rPr>
              <a:t>المائدة</a:t>
            </a:r>
            <a:r>
              <a:rPr lang="ar-SA" sz="11200" dirty="0">
                <a:latin typeface="Traditional Arabic" panose="02020603050405020304" pitchFamily="18" charset="-78"/>
                <a:cs typeface="Traditional Arabic" panose="02020603050405020304" pitchFamily="18" charset="-78"/>
              </a:rPr>
              <a:t>: </a:t>
            </a:r>
            <a:r>
              <a:rPr lang="ar-SA" sz="11200" dirty="0" smtClean="0">
                <a:latin typeface="Traditional Arabic" panose="02020603050405020304" pitchFamily="18" charset="-78"/>
                <a:cs typeface="Traditional Arabic" panose="02020603050405020304" pitchFamily="18" charset="-78"/>
              </a:rPr>
              <a:t>6</a:t>
            </a:r>
            <a:r>
              <a:rPr lang="en-US" sz="11200" dirty="0" smtClean="0">
                <a:latin typeface="Traditional Arabic" panose="02020603050405020304" pitchFamily="18" charset="-78"/>
                <a:cs typeface="Traditional Arabic" panose="02020603050405020304" pitchFamily="18" charset="-78"/>
              </a:rPr>
              <a:t>.</a:t>
            </a:r>
            <a:endParaRPr lang="en-US" sz="11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3481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001000" cy="6169152"/>
          </a:xfrm>
        </p:spPr>
        <p:txBody>
          <a:bodyPr>
            <a:normAutofit fontScale="62500" lnSpcReduction="20000"/>
          </a:bodyPr>
          <a:lstStyle/>
          <a:p>
            <a:pPr algn="r" rtl="1">
              <a:lnSpc>
                <a:spcPct val="160000"/>
              </a:lnSpc>
            </a:pPr>
            <a:r>
              <a:rPr lang="ar-SA" sz="4500" dirty="0" smtClean="0">
                <a:latin typeface="Traditional Arabic" panose="02020603050405020304" pitchFamily="18" charset="-78"/>
                <a:cs typeface="Traditional Arabic" panose="02020603050405020304" pitchFamily="18" charset="-78"/>
              </a:rPr>
              <a:t>كما </a:t>
            </a:r>
            <a:r>
              <a:rPr lang="ar-SA" sz="4500" dirty="0">
                <a:latin typeface="Traditional Arabic" panose="02020603050405020304" pitchFamily="18" charset="-78"/>
                <a:cs typeface="Traditional Arabic" panose="02020603050405020304" pitchFamily="18" charset="-78"/>
              </a:rPr>
              <a:t>أن هناك ركنَين آخرَين هما</a:t>
            </a:r>
            <a:r>
              <a:rPr lang="en-US" sz="4500" dirty="0" smtClean="0">
                <a:latin typeface="Traditional Arabic" panose="02020603050405020304" pitchFamily="18" charset="-78"/>
                <a:cs typeface="Traditional Arabic" panose="02020603050405020304" pitchFamily="18" charset="-78"/>
              </a:rPr>
              <a:t>:</a:t>
            </a:r>
          </a:p>
          <a:p>
            <a:pPr algn="r" rtl="1">
              <a:lnSpc>
                <a:spcPct val="160000"/>
              </a:lnSpc>
            </a:pPr>
            <a:r>
              <a:rPr lang="en-US" sz="5100" dirty="0">
                <a:latin typeface="Traditional Arabic" panose="02020603050405020304" pitchFamily="18" charset="-78"/>
                <a:cs typeface="Traditional Arabic" panose="02020603050405020304" pitchFamily="18" charset="-78"/>
              </a:rPr>
              <a:t>5</a:t>
            </a:r>
            <a:r>
              <a:rPr lang="ar-IQ" sz="5100" dirty="0" smtClean="0">
                <a:latin typeface="Traditional Arabic" panose="02020603050405020304" pitchFamily="18" charset="-78"/>
                <a:cs typeface="Traditional Arabic" panose="02020603050405020304" pitchFamily="18" charset="-78"/>
              </a:rPr>
              <a:t>_</a:t>
            </a:r>
            <a:r>
              <a:rPr lang="en-US" sz="5100" dirty="0">
                <a:latin typeface="Traditional Arabic" panose="02020603050405020304" pitchFamily="18" charset="-78"/>
                <a:cs typeface="Traditional Arabic" panose="02020603050405020304" pitchFamily="18" charset="-78"/>
              </a:rPr>
              <a:t> </a:t>
            </a:r>
            <a:r>
              <a:rPr lang="ar-SA" sz="5100" dirty="0">
                <a:latin typeface="Traditional Arabic" panose="02020603050405020304" pitchFamily="18" charset="-78"/>
                <a:cs typeface="Traditional Arabic" panose="02020603050405020304" pitchFamily="18" charset="-78"/>
              </a:rPr>
              <a:t>النية: وهي ركن أو شرط - على اختلاف الفقهاء - لصحَّة الوضوء؛ حتى يتمَّ التمييز بين الوضوء وغيره من الأعمال؛ وذلك لقول النبي - صلى الله عليه وسلم -: إنما الأعمال بالنيات، وإنما لكل امرئ ما نوى</a:t>
            </a:r>
            <a:r>
              <a:rPr lang="ar-IQ" sz="5100" dirty="0">
                <a:latin typeface="Traditional Arabic" panose="02020603050405020304" pitchFamily="18" charset="-78"/>
                <a:cs typeface="Traditional Arabic" panose="02020603050405020304" pitchFamily="18" charset="-78"/>
              </a:rPr>
              <a:t>.</a:t>
            </a:r>
            <a:endParaRPr lang="en-US" sz="5100" dirty="0">
              <a:latin typeface="Traditional Arabic" panose="02020603050405020304" pitchFamily="18" charset="-78"/>
              <a:cs typeface="Traditional Arabic" panose="02020603050405020304" pitchFamily="18" charset="-78"/>
            </a:endParaRPr>
          </a:p>
          <a:p>
            <a:pPr algn="r" rtl="1">
              <a:lnSpc>
                <a:spcPct val="160000"/>
              </a:lnSpc>
            </a:pPr>
            <a:r>
              <a:rPr lang="ar-IQ" sz="5100" dirty="0">
                <a:latin typeface="Traditional Arabic" panose="02020603050405020304" pitchFamily="18" charset="-78"/>
                <a:cs typeface="Traditional Arabic" panose="02020603050405020304" pitchFamily="18" charset="-78"/>
              </a:rPr>
              <a:t>6_</a:t>
            </a:r>
            <a:r>
              <a:rPr lang="en-US" sz="5100" dirty="0">
                <a:latin typeface="Traditional Arabic" panose="02020603050405020304" pitchFamily="18" charset="-78"/>
                <a:cs typeface="Traditional Arabic" panose="02020603050405020304" pitchFamily="18" charset="-78"/>
              </a:rPr>
              <a:t> </a:t>
            </a:r>
            <a:r>
              <a:rPr lang="ar-SA" sz="5100" dirty="0">
                <a:latin typeface="Traditional Arabic" panose="02020603050405020304" pitchFamily="18" charset="-78"/>
                <a:cs typeface="Traditional Arabic" panose="02020603050405020304" pitchFamily="18" charset="-78"/>
              </a:rPr>
              <a:t>الترتيب بين الأعضاء السابقة في الوضوء فيبدأ بغسل الوجه، ثم اليدَين، مرورًا بمسح الرأس، ختامًا بغسل الرجلَين؛ لأن هذه الأركان ذُكرت مرتَّبة في الآية الكريمة، ولم يُفصَل بينهما بفاصل، هذه هي أركان الوضوء التي إذا فقَدها أحدٌ أصبح وضوءه غير صحيح، ويَجب إعادته</a:t>
            </a:r>
            <a:r>
              <a:rPr lang="en-US" sz="5100" dirty="0">
                <a:latin typeface="Traditional Arabic" panose="02020603050405020304" pitchFamily="18" charset="-78"/>
                <a:cs typeface="Traditional Arabic" panose="02020603050405020304" pitchFamily="18" charset="-78"/>
              </a:rPr>
              <a:t>.</a:t>
            </a:r>
          </a:p>
          <a:p>
            <a:pPr algn="r" rtl="1"/>
            <a:endParaRPr lang="en-US" dirty="0"/>
          </a:p>
        </p:txBody>
      </p:sp>
    </p:spTree>
    <p:extLst>
      <p:ext uri="{BB962C8B-B14F-4D97-AF65-F5344CB8AC3E}">
        <p14:creationId xmlns:p14="http://schemas.microsoft.com/office/powerpoint/2010/main" val="12509514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76200"/>
            <a:ext cx="8839200" cy="6781800"/>
          </a:xfrm>
        </p:spPr>
        <p:txBody>
          <a:bodyPr>
            <a:normAutofit fontScale="92500" lnSpcReduction="10000"/>
          </a:bodyPr>
          <a:lstStyle/>
          <a:p>
            <a:pPr algn="ctr" rtl="1"/>
            <a:r>
              <a:rPr lang="ar-SA" sz="3300" b="1" dirty="0" smtClean="0">
                <a:latin typeface="Traditional Arabic" panose="02020603050405020304" pitchFamily="18" charset="-78"/>
                <a:cs typeface="Traditional Arabic" panose="02020603050405020304" pitchFamily="18" charset="-78"/>
              </a:rPr>
              <a:t>مُبطِلاته ونواقض</a:t>
            </a:r>
            <a:r>
              <a:rPr lang="ar-IQ" sz="3300" b="1" dirty="0" smtClean="0">
                <a:latin typeface="Traditional Arabic" panose="02020603050405020304" pitchFamily="18" charset="-78"/>
                <a:cs typeface="Traditional Arabic" panose="02020603050405020304" pitchFamily="18" charset="-78"/>
              </a:rPr>
              <a:t> الوضوء</a:t>
            </a:r>
            <a:r>
              <a:rPr lang="ar-SA" sz="3300" b="1" dirty="0" smtClean="0">
                <a:latin typeface="Traditional Arabic" panose="02020603050405020304" pitchFamily="18" charset="-78"/>
                <a:cs typeface="Traditional Arabic" panose="02020603050405020304" pitchFamily="18" charset="-78"/>
              </a:rPr>
              <a:t> </a:t>
            </a:r>
            <a:r>
              <a:rPr lang="ar-SA" sz="3300" b="1" dirty="0">
                <a:latin typeface="Traditional Arabic" panose="02020603050405020304" pitchFamily="18" charset="-78"/>
                <a:cs typeface="Traditional Arabic" panose="02020603050405020304" pitchFamily="18" charset="-78"/>
              </a:rPr>
              <a:t>وهي</a:t>
            </a:r>
            <a:r>
              <a:rPr lang="en-US" sz="3300" b="1" dirty="0">
                <a:latin typeface="Traditional Arabic" panose="02020603050405020304" pitchFamily="18" charset="-78"/>
                <a:cs typeface="Traditional Arabic" panose="02020603050405020304" pitchFamily="18" charset="-78"/>
              </a:rPr>
              <a:t>:</a:t>
            </a:r>
          </a:p>
          <a:p>
            <a:pPr algn="just" rtl="1"/>
            <a:r>
              <a:rPr lang="ar-IQ" sz="3000" dirty="0" smtClean="0">
                <a:latin typeface="Traditional Arabic" panose="02020603050405020304" pitchFamily="18" charset="-78"/>
                <a:cs typeface="Traditional Arabic" panose="02020603050405020304" pitchFamily="18" charset="-78"/>
              </a:rPr>
              <a:t>1_</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يُعدُّ الوضوء غير صحيح عند ترك ركن مِن أركان الوضوء السالف ذِكرُها؛ كغسل الوجه، فتاركه عليه إعادة الوضوء؛ لأنه غير صحيح</a:t>
            </a:r>
            <a:r>
              <a:rPr lang="en-US" sz="3000" dirty="0" smtClean="0">
                <a:latin typeface="Traditional Arabic" panose="02020603050405020304" pitchFamily="18" charset="-78"/>
                <a:cs typeface="Traditional Arabic" panose="02020603050405020304" pitchFamily="18" charset="-78"/>
              </a:rPr>
              <a:t>.</a:t>
            </a:r>
            <a:endParaRPr lang="en-US" sz="3000" dirty="0">
              <a:latin typeface="Traditional Arabic" panose="02020603050405020304" pitchFamily="18" charset="-78"/>
              <a:cs typeface="Traditional Arabic" panose="02020603050405020304" pitchFamily="18" charset="-78"/>
            </a:endParaRPr>
          </a:p>
          <a:p>
            <a:pPr algn="just" rtl="1"/>
            <a:r>
              <a:rPr lang="ar-IQ" sz="3000" dirty="0" smtClean="0">
                <a:latin typeface="Traditional Arabic" panose="02020603050405020304" pitchFamily="18" charset="-78"/>
                <a:cs typeface="Traditional Arabic" panose="02020603050405020304" pitchFamily="18" charset="-78"/>
              </a:rPr>
              <a:t>2_</a:t>
            </a:r>
            <a:r>
              <a:rPr lang="ar-SA" sz="3000" dirty="0" smtClean="0">
                <a:latin typeface="Traditional Arabic" panose="02020603050405020304" pitchFamily="18" charset="-78"/>
                <a:cs typeface="Traditional Arabic" panose="02020603050405020304" pitchFamily="18" charset="-78"/>
              </a:rPr>
              <a:t>كما </a:t>
            </a:r>
            <a:r>
              <a:rPr lang="ar-SA" sz="3000" dirty="0">
                <a:latin typeface="Traditional Arabic" panose="02020603050405020304" pitchFamily="18" charset="-78"/>
                <a:cs typeface="Traditional Arabic" panose="02020603050405020304" pitchFamily="18" charset="-78"/>
              </a:rPr>
              <a:t>يَنتقض الوضوء بكل ما يَخرج مِن السبيلين - أي: القبُل والدبُر - ويشمل ذلك ستة أشياء</a:t>
            </a:r>
            <a:r>
              <a:rPr lang="en-US" sz="3000" dirty="0">
                <a:latin typeface="Traditional Arabic" panose="02020603050405020304" pitchFamily="18" charset="-78"/>
                <a:cs typeface="Traditional Arabic" panose="02020603050405020304" pitchFamily="18" charset="-78"/>
              </a:rPr>
              <a:t>:</a:t>
            </a:r>
          </a:p>
          <a:p>
            <a:pPr algn="just" rtl="1"/>
            <a:r>
              <a:rPr lang="ar-IQ" sz="3000" dirty="0" smtClean="0">
                <a:latin typeface="Traditional Arabic" panose="02020603050405020304" pitchFamily="18" charset="-78"/>
                <a:cs typeface="Traditional Arabic" panose="02020603050405020304" pitchFamily="18" charset="-78"/>
              </a:rPr>
              <a:t>3_</a:t>
            </a:r>
            <a:r>
              <a:rPr lang="ar-SA" sz="3000" dirty="0" smtClean="0">
                <a:latin typeface="Traditional Arabic" panose="02020603050405020304" pitchFamily="18" charset="-78"/>
                <a:cs typeface="Traditional Arabic" panose="02020603050405020304" pitchFamily="18" charset="-78"/>
              </a:rPr>
              <a:t>البول </a:t>
            </a:r>
            <a:r>
              <a:rPr lang="ar-SA" sz="3000" dirty="0">
                <a:latin typeface="Traditional Arabic" panose="02020603050405020304" pitchFamily="18" charset="-78"/>
                <a:cs typeface="Traditional Arabic" panose="02020603050405020304" pitchFamily="18" charset="-78"/>
              </a:rPr>
              <a:t>- الغائط - ريح الدبر - المذي - الودي - المني وهو موجب للغسل، وبالتالي موجب </a:t>
            </a:r>
            <a:r>
              <a:rPr lang="ar-SA" sz="3000" dirty="0" smtClean="0">
                <a:latin typeface="Traditional Arabic" panose="02020603050405020304" pitchFamily="18" charset="-78"/>
                <a:cs typeface="Traditional Arabic" panose="02020603050405020304" pitchFamily="18" charset="-78"/>
              </a:rPr>
              <a:t>للوضوء</a:t>
            </a:r>
            <a:r>
              <a:rPr lang="en-US" sz="3000" dirty="0" smtClean="0">
                <a:latin typeface="Traditional Arabic" panose="02020603050405020304" pitchFamily="18" charset="-78"/>
                <a:cs typeface="Traditional Arabic" panose="02020603050405020304" pitchFamily="18" charset="-78"/>
              </a:rPr>
              <a:t>.</a:t>
            </a:r>
            <a:endParaRPr lang="en-US" sz="3000" dirty="0">
              <a:latin typeface="Traditional Arabic" panose="02020603050405020304" pitchFamily="18" charset="-78"/>
              <a:cs typeface="Traditional Arabic" panose="02020603050405020304" pitchFamily="18" charset="-78"/>
            </a:endParaRPr>
          </a:p>
          <a:p>
            <a:pPr algn="just" rtl="1"/>
            <a:r>
              <a:rPr lang="ar-IQ" sz="3000" dirty="0" smtClean="0">
                <a:latin typeface="Traditional Arabic" panose="02020603050405020304" pitchFamily="18" charset="-78"/>
                <a:cs typeface="Traditional Arabic" panose="02020603050405020304" pitchFamily="18" charset="-78"/>
              </a:rPr>
              <a:t>4_</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النوم العميق الذي لا يُدرك معه الإنسان ماذا يفعل أو يقول، لكن النوم الذي يُدرِك</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أثناءه</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الإنسان بما حوله</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الغفلة</a:t>
            </a:r>
            <a:r>
              <a:rPr lang="en-US" sz="3000" dirty="0">
                <a:latin typeface="Traditional Arabic" panose="02020603050405020304" pitchFamily="18" charset="-78"/>
                <a:cs typeface="Traditional Arabic" panose="02020603050405020304" pitchFamily="18" charset="-78"/>
              </a:rPr>
              <a:t>)</a:t>
            </a:r>
            <a:r>
              <a:rPr lang="ar-SA" sz="3000" dirty="0">
                <a:latin typeface="Traditional Arabic" panose="02020603050405020304" pitchFamily="18" charset="-78"/>
                <a:cs typeface="Traditional Arabic" panose="02020603050405020304" pitchFamily="18" charset="-78"/>
              </a:rPr>
              <a:t>، فلا يَنقض الوضوء</a:t>
            </a:r>
            <a:r>
              <a:rPr lang="en-US" sz="3000" dirty="0">
                <a:latin typeface="Traditional Arabic" panose="02020603050405020304" pitchFamily="18" charset="-78"/>
                <a:cs typeface="Traditional Arabic" panose="02020603050405020304" pitchFamily="18" charset="-78"/>
              </a:rPr>
              <a:t>.</a:t>
            </a:r>
          </a:p>
          <a:p>
            <a:pPr algn="just" rtl="1"/>
            <a:r>
              <a:rPr lang="ar-IQ" sz="3000" dirty="0" smtClean="0">
                <a:latin typeface="Traditional Arabic" panose="02020603050405020304" pitchFamily="18" charset="-78"/>
                <a:cs typeface="Traditional Arabic" panose="02020603050405020304" pitchFamily="18" charset="-78"/>
              </a:rPr>
              <a:t>5_</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زوال العقل سواء بالجُنون أو الإغماء أو الدواء أو السُّكْر، فإذا حدث</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للإنسان</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شيء مِن هؤلاء انتقض وضوءه وعليه إعادته</a:t>
            </a:r>
            <a:r>
              <a:rPr lang="en-US" sz="3000" dirty="0" smtClean="0">
                <a:latin typeface="Traditional Arabic" panose="02020603050405020304" pitchFamily="18" charset="-78"/>
                <a:cs typeface="Traditional Arabic" panose="02020603050405020304" pitchFamily="18" charset="-78"/>
              </a:rPr>
              <a:t>.</a:t>
            </a:r>
            <a:endParaRPr lang="en-US" sz="3000" dirty="0">
              <a:latin typeface="Traditional Arabic" panose="02020603050405020304" pitchFamily="18" charset="-78"/>
              <a:cs typeface="Traditional Arabic" panose="02020603050405020304" pitchFamily="18" charset="-78"/>
            </a:endParaRPr>
          </a:p>
          <a:p>
            <a:pPr algn="just" rtl="1"/>
            <a:r>
              <a:rPr lang="ar-IQ" sz="3000" dirty="0" smtClean="0">
                <a:latin typeface="Traditional Arabic" panose="02020603050405020304" pitchFamily="18" charset="-78"/>
                <a:cs typeface="Traditional Arabic" panose="02020603050405020304" pitchFamily="18" charset="-78"/>
              </a:rPr>
              <a:t>6_</a:t>
            </a:r>
            <a:r>
              <a:rPr lang="ar-SA" sz="3000" dirty="0" smtClean="0">
                <a:latin typeface="Traditional Arabic" panose="02020603050405020304" pitchFamily="18" charset="-78"/>
                <a:cs typeface="Traditional Arabic" panose="02020603050405020304" pitchFamily="18" charset="-78"/>
              </a:rPr>
              <a:t>مسُّ </a:t>
            </a:r>
            <a:r>
              <a:rPr lang="ar-SA" sz="3000" dirty="0">
                <a:latin typeface="Traditional Arabic" panose="02020603050405020304" pitchFamily="18" charset="-78"/>
                <a:cs typeface="Traditional Arabic" panose="02020603050405020304" pitchFamily="18" charset="-78"/>
              </a:rPr>
              <a:t>الفرج بشهوة بدون حائل، فمَن مسَّ ذكَره أو دُبره بشهوة وبدون حائل، فعليه إعادة الوضوء لانتقاضه</a:t>
            </a:r>
            <a:r>
              <a:rPr lang="en-US" sz="3000" dirty="0" smtClean="0">
                <a:latin typeface="Traditional Arabic" panose="02020603050405020304" pitchFamily="18" charset="-78"/>
                <a:cs typeface="Traditional Arabic" panose="02020603050405020304" pitchFamily="18" charset="-78"/>
              </a:rPr>
              <a:t>.</a:t>
            </a:r>
            <a:endParaRPr lang="en-US" sz="3000" dirty="0">
              <a:latin typeface="Traditional Arabic" panose="02020603050405020304" pitchFamily="18" charset="-78"/>
              <a:cs typeface="Traditional Arabic" panose="02020603050405020304" pitchFamily="18" charset="-78"/>
            </a:endParaRPr>
          </a:p>
          <a:p>
            <a:pPr algn="just" rtl="1"/>
            <a:r>
              <a:rPr lang="ar-IQ" sz="3000" dirty="0" smtClean="0">
                <a:latin typeface="Traditional Arabic" panose="02020603050405020304" pitchFamily="18" charset="-78"/>
                <a:cs typeface="Traditional Arabic" panose="02020603050405020304" pitchFamily="18" charset="-78"/>
              </a:rPr>
              <a:t>7_</a:t>
            </a:r>
            <a:r>
              <a:rPr lang="en-US" sz="3000" dirty="0">
                <a:latin typeface="Traditional Arabic" panose="02020603050405020304" pitchFamily="18" charset="-78"/>
                <a:cs typeface="Traditional Arabic" panose="02020603050405020304" pitchFamily="18" charset="-78"/>
              </a:rPr>
              <a:t> </a:t>
            </a:r>
            <a:r>
              <a:rPr lang="ar-SA" sz="3000" dirty="0">
                <a:latin typeface="Traditional Arabic" panose="02020603050405020304" pitchFamily="18" charset="-78"/>
                <a:cs typeface="Traditional Arabic" panose="02020603050405020304" pitchFamily="18" charset="-78"/>
              </a:rPr>
              <a:t>لمس المرأة غير المَحرم، والمَحرم هي التي يَحرم الزواج بها كالأم والأخت والبنت؛ إلى غير ذلك</a:t>
            </a:r>
            <a:r>
              <a:rPr lang="en-US" sz="3000" dirty="0">
                <a:latin typeface="Traditional Arabic" panose="02020603050405020304" pitchFamily="18" charset="-78"/>
                <a:cs typeface="Traditional Arabic" panose="02020603050405020304" pitchFamily="18" charset="-78"/>
              </a:rPr>
              <a:t>.</a:t>
            </a:r>
          </a:p>
          <a:p>
            <a:pPr marL="0" indent="0" algn="r" rtl="1">
              <a:buNone/>
            </a:pPr>
            <a:endParaRPr lang="en-US" sz="3600" dirty="0">
              <a:latin typeface="Traditional Arabic" panose="02020603050405020304" pitchFamily="18" charset="-78"/>
              <a:cs typeface="Traditional Arabic" panose="02020603050405020304" pitchFamily="18" charset="-78"/>
            </a:endParaRPr>
          </a:p>
          <a:p>
            <a:pPr algn="r" rtl="1"/>
            <a:endParaRPr lang="en-US" dirty="0"/>
          </a:p>
        </p:txBody>
      </p:sp>
    </p:spTree>
    <p:extLst>
      <p:ext uri="{BB962C8B-B14F-4D97-AF65-F5344CB8AC3E}">
        <p14:creationId xmlns:p14="http://schemas.microsoft.com/office/powerpoint/2010/main" val="1973059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76200"/>
            <a:ext cx="8763000" cy="6781800"/>
          </a:xfrm>
        </p:spPr>
        <p:txBody>
          <a:bodyPr>
            <a:normAutofit/>
          </a:bodyPr>
          <a:lstStyle/>
          <a:p>
            <a:pPr algn="ctr" rtl="1"/>
            <a:r>
              <a:rPr lang="ar-IQ" sz="2800" b="1" dirty="0" smtClean="0">
                <a:latin typeface="Traditional Arabic" panose="02020603050405020304" pitchFamily="18" charset="-78"/>
                <a:cs typeface="Traditional Arabic" panose="02020603050405020304" pitchFamily="18" charset="-78"/>
              </a:rPr>
              <a:t>حكم الوضوء في الفقه الإسلامي</a:t>
            </a:r>
          </a:p>
          <a:p>
            <a:pPr algn="r" rtl="1">
              <a:lnSpc>
                <a:spcPct val="150000"/>
              </a:lnSpc>
            </a:pPr>
            <a:r>
              <a:rPr lang="ar-SA" sz="3600" dirty="0">
                <a:latin typeface="Traditional Arabic" panose="02020603050405020304" pitchFamily="18" charset="-78"/>
                <a:cs typeface="Traditional Arabic" panose="02020603050405020304" pitchFamily="18" charset="-78"/>
              </a:rPr>
              <a:t>الوضوء من شروط صحة الصلاة ، فلا تُقبل صلاة بدون وضوء</a:t>
            </a:r>
            <a:r>
              <a:rPr lang="en-US" sz="3600" dirty="0">
                <a:latin typeface="Traditional Arabic" panose="02020603050405020304" pitchFamily="18" charset="-78"/>
                <a:cs typeface="Traditional Arabic" panose="02020603050405020304" pitchFamily="18" charset="-78"/>
              </a:rPr>
              <a:t> </a:t>
            </a:r>
            <a:r>
              <a:rPr lang="en-US" sz="3600" dirty="0" smtClean="0">
                <a:latin typeface="Traditional Arabic" panose="02020603050405020304" pitchFamily="18" charset="-78"/>
                <a:cs typeface="Traditional Arabic" panose="02020603050405020304" pitchFamily="18" charset="-78"/>
              </a:rPr>
              <a:t>.</a:t>
            </a:r>
            <a:endParaRPr lang="ar-IQ" sz="3600" b="1" dirty="0" smtClean="0">
              <a:latin typeface="Traditional Arabic" panose="02020603050405020304" pitchFamily="18" charset="-78"/>
              <a:cs typeface="Traditional Arabic" panose="02020603050405020304" pitchFamily="18" charset="-78"/>
            </a:endParaRPr>
          </a:p>
          <a:p>
            <a:pPr algn="r" rtl="1">
              <a:lnSpc>
                <a:spcPct val="150000"/>
              </a:lnSpc>
            </a:pPr>
            <a:r>
              <a:rPr lang="ar-SA" sz="3600" dirty="0">
                <a:latin typeface="Traditional Arabic" panose="02020603050405020304" pitchFamily="18" charset="-78"/>
                <a:cs typeface="Traditional Arabic" panose="02020603050405020304" pitchFamily="18" charset="-78"/>
              </a:rPr>
              <a:t>يقول الله تبارك وتعالى : </a:t>
            </a:r>
            <a:r>
              <a:rPr lang="ar-SA" sz="3600" dirty="0" smtClean="0">
                <a:latin typeface="Traditional Arabic" panose="02020603050405020304" pitchFamily="18" charset="-78"/>
                <a:cs typeface="Traditional Arabic" panose="02020603050405020304" pitchFamily="18" charset="-78"/>
              </a:rPr>
              <a:t>يَا </a:t>
            </a:r>
            <a:r>
              <a:rPr lang="ar-SA" sz="3600" dirty="0">
                <a:latin typeface="Traditional Arabic" panose="02020603050405020304" pitchFamily="18" charset="-78"/>
                <a:cs typeface="Traditional Arabic" panose="02020603050405020304" pitchFamily="18" charset="-78"/>
              </a:rPr>
              <a:t>أَيُّهَا الَّذِينَ آمَنُواْ إِذَا قُمْتُمْ إِلَى الصَّلاةِ فاغْسِلُواْ وُجُوهَكُمْ وَأَيْدِيَكُمْ إِلَى الْمَرَافِقِ وَامْسَحُواْ بِرُؤُوسِكُمْ وَأَرْجُلَكُمْ إِلَى الْكَعْبَينِ</a:t>
            </a:r>
            <a:r>
              <a:rPr lang="en-US" sz="3600" dirty="0">
                <a:latin typeface="Traditional Arabic" panose="02020603050405020304" pitchFamily="18" charset="-78"/>
                <a:cs typeface="Traditional Arabic" panose="02020603050405020304" pitchFamily="18" charset="-78"/>
              </a:rPr>
              <a:t> </a:t>
            </a:r>
            <a:br>
              <a:rPr lang="en-US" sz="3600" dirty="0">
                <a:latin typeface="Traditional Arabic" panose="02020603050405020304" pitchFamily="18" charset="-78"/>
                <a:cs typeface="Traditional Arabic" panose="02020603050405020304" pitchFamily="18" charset="-78"/>
              </a:rPr>
            </a:br>
            <a:r>
              <a:rPr lang="ar-SA" sz="3600" dirty="0">
                <a:latin typeface="Traditional Arabic" panose="02020603050405020304" pitchFamily="18" charset="-78"/>
                <a:cs typeface="Traditional Arabic" panose="02020603050405020304" pitchFamily="18" charset="-78"/>
              </a:rPr>
              <a:t>وعَنْ أَبِي هُرَيْرَةَ</a:t>
            </a:r>
            <a:r>
              <a:rPr lang="en-US" sz="3600" dirty="0">
                <a:latin typeface="Traditional Arabic" panose="02020603050405020304" pitchFamily="18" charset="-78"/>
                <a:cs typeface="Traditional Arabic" panose="02020603050405020304" pitchFamily="18" charset="-78"/>
              </a:rPr>
              <a:t>t </a:t>
            </a:r>
            <a:r>
              <a:rPr lang="ar-SA" sz="3600" dirty="0">
                <a:latin typeface="Traditional Arabic" panose="02020603050405020304" pitchFamily="18" charset="-78"/>
                <a:cs typeface="Traditional Arabic" panose="02020603050405020304" pitchFamily="18" charset="-78"/>
              </a:rPr>
              <a:t>قَالَ قَالَ رَسُولُ اللَّهِ صَلَّى اللَّهُ عَلَيْهِ </a:t>
            </a:r>
            <a:r>
              <a:rPr lang="ar-SA" sz="3600" dirty="0" smtClean="0">
                <a:latin typeface="Traditional Arabic" panose="02020603050405020304" pitchFamily="18" charset="-78"/>
                <a:cs typeface="Traditional Arabic" panose="02020603050405020304" pitchFamily="18" charset="-78"/>
              </a:rPr>
              <a:t>وَسَلَّمَ: </a:t>
            </a:r>
            <a:r>
              <a:rPr lang="ar-SA" sz="3600" dirty="0">
                <a:latin typeface="Traditional Arabic" panose="02020603050405020304" pitchFamily="18" charset="-78"/>
                <a:cs typeface="Traditional Arabic" panose="02020603050405020304" pitchFamily="18" charset="-78"/>
              </a:rPr>
              <a:t>لا يَقْبَلُ اللَّهُ صَلاةَ أَحَدِكُمْ إِذَا أَحْدَثَ حَتَّى </a:t>
            </a:r>
            <a:r>
              <a:rPr lang="ar-SA" sz="3600" dirty="0" smtClean="0">
                <a:latin typeface="Traditional Arabic" panose="02020603050405020304" pitchFamily="18" charset="-78"/>
                <a:cs typeface="Traditional Arabic" panose="02020603050405020304" pitchFamily="18" charset="-78"/>
              </a:rPr>
              <a:t>يَتَوَضَّأَ</a:t>
            </a:r>
            <a:r>
              <a:rPr lang="en-US" sz="3600" dirty="0" smtClean="0">
                <a:latin typeface="Traditional Arabic" panose="02020603050405020304" pitchFamily="18" charset="-78"/>
                <a:cs typeface="Traditional Arabic" panose="02020603050405020304" pitchFamily="18" charset="-78"/>
              </a:rPr>
              <a:t>.</a:t>
            </a:r>
            <a:r>
              <a:rPr lang="en-US" sz="2800" dirty="0"/>
              <a:t/>
            </a:r>
            <a:br>
              <a:rPr lang="en-US" sz="2800" dirty="0"/>
            </a:br>
            <a:endParaRPr lang="en-US" sz="2800" b="1"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909342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144000" cy="6858000"/>
          </a:xfrm>
        </p:spPr>
        <p:txBody>
          <a:bodyPr>
            <a:normAutofit fontScale="47500" lnSpcReduction="20000"/>
          </a:bodyPr>
          <a:lstStyle/>
          <a:p>
            <a:pPr algn="ctr" rtl="1"/>
            <a:r>
              <a:rPr lang="ar-SA" sz="11200" b="1" dirty="0">
                <a:latin typeface="Traditional Arabic" panose="02020603050405020304" pitchFamily="18" charset="-78"/>
                <a:cs typeface="Traditional Arabic" panose="02020603050405020304" pitchFamily="18" charset="-78"/>
              </a:rPr>
              <a:t>هل لمس الزوجة ينقض الوضوء </a:t>
            </a:r>
            <a:r>
              <a:rPr lang="ar-IQ" sz="11200" b="1" dirty="0" smtClean="0">
                <a:latin typeface="Traditional Arabic" panose="02020603050405020304" pitchFamily="18" charset="-78"/>
                <a:cs typeface="Traditional Arabic" panose="02020603050405020304" pitchFamily="18" charset="-78"/>
              </a:rPr>
              <a:t>.</a:t>
            </a:r>
            <a:endParaRPr lang="en-US" sz="11200" b="1" dirty="0" smtClean="0">
              <a:latin typeface="Traditional Arabic" panose="02020603050405020304" pitchFamily="18" charset="-78"/>
              <a:cs typeface="Traditional Arabic" panose="02020603050405020304" pitchFamily="18" charset="-78"/>
            </a:endParaRPr>
          </a:p>
          <a:p>
            <a:pPr algn="r" rtl="1">
              <a:lnSpc>
                <a:spcPct val="170000"/>
              </a:lnSpc>
            </a:pPr>
            <a:r>
              <a:rPr lang="ar-SA" dirty="0"/>
              <a:t/>
            </a:r>
            <a:br>
              <a:rPr lang="ar-SA" dirty="0"/>
            </a:br>
            <a:r>
              <a:rPr lang="ar-SA" sz="5900" dirty="0" smtClean="0">
                <a:latin typeface="Traditional Arabic" panose="02020603050405020304" pitchFamily="18" charset="-78"/>
                <a:cs typeface="Traditional Arabic" panose="02020603050405020304" pitchFamily="18" charset="-78"/>
              </a:rPr>
              <a:t>لمس الزوجة من مسائل الخلاف المشهورة بين فقهاء المذاهب المعتبرة، فقد وردت فيها بعض الأدلة المأثورة المتعارضة في الظاهر، فتمسك كل فريق بما فهمه من كتاب الله وسنة رسول الله صلى الله عليه وسلم، وكلهم مجتهد مأجور. </a:t>
            </a:r>
            <a:br>
              <a:rPr lang="ar-SA" sz="5900" dirty="0" smtClean="0">
                <a:latin typeface="Traditional Arabic" panose="02020603050405020304" pitchFamily="18" charset="-78"/>
                <a:cs typeface="Traditional Arabic" panose="02020603050405020304" pitchFamily="18" charset="-78"/>
              </a:rPr>
            </a:br>
            <a:r>
              <a:rPr lang="ar-SA" sz="5900" dirty="0" smtClean="0">
                <a:latin typeface="Traditional Arabic" panose="02020603050405020304" pitchFamily="18" charset="-78"/>
                <a:cs typeface="Traditional Arabic" panose="02020603050405020304" pitchFamily="18" charset="-78"/>
              </a:rPr>
              <a:t>أما فقهاء مذهبنا - مذهب الشافعية - فقالوا بأن لمس الرجل بشرة زوجته وأي امرأة أجنبية ليست من المحارم ناقض من نواقض الوضوء، ولو كان المس بدون شهوة، واستدلوا عليه بقول الله تعالى: (وَإِنْ كُنْتُمْ جُنُبًا فَاطَّهَّرُوا وَإِنْ كُنْتُمْ مَرْضَى أَوْ عَلَى سَفَرٍ أَوْ جَاءَ أَحَدٌ مِنْكُمْ مِنَ الْغَائِطِ أَوْ لَامَسْتُمُ النِّسَاءَ فَلَمْ تَجِدُوا مَاءً فَتَيَمَّمُوا صَعِيدًا طَيِّبًا) المائدة/6.</a:t>
            </a:r>
            <a:br>
              <a:rPr lang="ar-SA" sz="5900" dirty="0" smtClean="0">
                <a:latin typeface="Traditional Arabic" panose="02020603050405020304" pitchFamily="18" charset="-78"/>
                <a:cs typeface="Traditional Arabic" panose="02020603050405020304" pitchFamily="18" charset="-78"/>
              </a:rPr>
            </a:br>
            <a:r>
              <a:rPr lang="ar-SA" sz="5900" dirty="0" smtClean="0">
                <a:latin typeface="Traditional Arabic" panose="02020603050405020304" pitchFamily="18" charset="-78"/>
                <a:cs typeface="Traditional Arabic" panose="02020603050405020304" pitchFamily="18" charset="-78"/>
              </a:rPr>
              <a:t>وقد فسر الإمام الشافعي رضي الله عنه قوله تعالى: (لَامَسْتُمُ النِّسَاءَ) بأنه التقاء البشرة البشرة ولو بغير جماع، وذلك لأمور، منها</a:t>
            </a:r>
            <a:r>
              <a:rPr lang="ar-SA" sz="5900" dirty="0" smtClean="0">
                <a:latin typeface="Traditional Arabic" panose="02020603050405020304" pitchFamily="18" charset="-78"/>
                <a:cs typeface="Traditional Arabic" panose="02020603050405020304" pitchFamily="18" charset="-78"/>
              </a:rPr>
              <a:t>:</a:t>
            </a:r>
            <a:endParaRPr lang="ar-IQ" sz="5900" dirty="0" smtClean="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494415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52400" y="-76200"/>
            <a:ext cx="9296400" cy="6934200"/>
          </a:xfrm>
        </p:spPr>
        <p:txBody>
          <a:bodyPr>
            <a:noAutofit/>
          </a:bodyPr>
          <a:lstStyle/>
          <a:p>
            <a:pPr marL="0" indent="0" algn="r" rtl="1">
              <a:lnSpc>
                <a:spcPct val="150000"/>
              </a:lnSpc>
              <a:buNone/>
            </a:pPr>
            <a:r>
              <a:rPr lang="ar-SA" sz="2800" dirty="0" smtClean="0">
                <a:latin typeface="Traditional Arabic" panose="02020603050405020304" pitchFamily="18" charset="-78"/>
                <a:cs typeface="Traditional Arabic" panose="02020603050405020304" pitchFamily="18" charset="-78"/>
              </a:rPr>
              <a:t>وخالف في ذلك الحنفية، فقالوا: إن لمس المرأة لا ينقض الوضوء مطلقا، سواء كانت زوجة أم أجنبية أم محرما، وسواء كان المس بشهوة أم بغير شهوة.قال </a:t>
            </a:r>
            <a:r>
              <a:rPr lang="ar-SA" sz="2800" dirty="0">
                <a:latin typeface="Traditional Arabic" panose="02020603050405020304" pitchFamily="18" charset="-78"/>
                <a:cs typeface="Traditional Arabic" panose="02020603050405020304" pitchFamily="18" charset="-78"/>
              </a:rPr>
              <a:t>السرخسي: "لا يجب الوضوء من القبلة ومس المرأة، بشهوة أو غير شهوة" انتهى </a:t>
            </a:r>
            <a:r>
              <a:rPr lang="ar-SA" sz="2800" dirty="0" smtClean="0">
                <a:latin typeface="Traditional Arabic" panose="02020603050405020304" pitchFamily="18" charset="-78"/>
                <a:cs typeface="Traditional Arabic" panose="02020603050405020304" pitchFamily="18" charset="-78"/>
              </a:rPr>
              <a:t>من.</a:t>
            </a:r>
            <a:r>
              <a:rPr lang="en-US" sz="2800" dirty="0">
                <a:latin typeface="Traditional Arabic" panose="02020603050405020304" pitchFamily="18" charset="-78"/>
                <a:cs typeface="Traditional Arabic" panose="02020603050405020304" pitchFamily="18" charset="-78"/>
              </a:rPr>
              <a:t> </a:t>
            </a:r>
            <a:r>
              <a:rPr lang="ar-SA" sz="2800" dirty="0" smtClean="0">
                <a:latin typeface="Traditional Arabic" panose="02020603050405020304" pitchFamily="18" charset="-78"/>
                <a:cs typeface="Traditional Arabic" panose="02020603050405020304" pitchFamily="18" charset="-78"/>
              </a:rPr>
              <a:t>واستدلوا </a:t>
            </a:r>
            <a:r>
              <a:rPr lang="ar-SA" sz="2800" dirty="0">
                <a:latin typeface="Traditional Arabic" panose="02020603050405020304" pitchFamily="18" charset="-78"/>
                <a:cs typeface="Traditional Arabic" panose="02020603050405020304" pitchFamily="18" charset="-78"/>
              </a:rPr>
              <a:t>بأدلة كثيرة، منها:</a:t>
            </a:r>
            <a:br>
              <a:rPr lang="ar-SA" sz="2800" dirty="0">
                <a:latin typeface="Traditional Arabic" panose="02020603050405020304" pitchFamily="18" charset="-78"/>
                <a:cs typeface="Traditional Arabic" panose="02020603050405020304" pitchFamily="18" charset="-78"/>
              </a:rPr>
            </a:br>
            <a:r>
              <a:rPr lang="ar-SA" sz="2800" dirty="0">
                <a:latin typeface="Traditional Arabic" panose="02020603050405020304" pitchFamily="18" charset="-78"/>
                <a:cs typeface="Traditional Arabic" panose="02020603050405020304" pitchFamily="18" charset="-78"/>
              </a:rPr>
              <a:t>أولا: أن الأصل صحة الطهارة، ولا ينتقل عنه إلا بدليل صحيح صريح.</a:t>
            </a:r>
            <a:br>
              <a:rPr lang="ar-SA" sz="2800" dirty="0">
                <a:latin typeface="Traditional Arabic" panose="02020603050405020304" pitchFamily="18" charset="-78"/>
                <a:cs typeface="Traditional Arabic" panose="02020603050405020304" pitchFamily="18" charset="-78"/>
              </a:rPr>
            </a:br>
            <a:r>
              <a:rPr lang="ar-SA" sz="2800" dirty="0">
                <a:latin typeface="Traditional Arabic" panose="02020603050405020304" pitchFamily="18" charset="-78"/>
                <a:cs typeface="Traditional Arabic" panose="02020603050405020304" pitchFamily="18" charset="-78"/>
              </a:rPr>
              <a:t>ثانيا: وردت بعض الأحاديث الصحيحة التي تدل على أن النبي صلى الله عليه وسلم لم يتوضأ من لمس عائشة، منها قولها رضي الله عنها: (كُنْتُ أَنَامُ بَيْنَ يَدَيْ رَسُولِ اللهِ صلى الله عليه وسلم وَرِجْلاَيَ فِي قِبْلَتِهِ، فَإِذَا سَجَدَ غَمَزَنِي) متفق عليه. وقولها رضي الله عنها: (فَقَدْتُ رَسُولَ اللهِ صَلَّى اللهُ عَلَيْهِ وَسَلَّمَ لَيْلَةً مِنَ الْفِرَاشِ فَالْتَمَسْتُهُ فَوَقَعَتْ يَدِي عَلَى بَطْنِ قَدَمَيْهِ) </a:t>
            </a:r>
            <a:r>
              <a:rPr lang="ar-SA" sz="2800" dirty="0" smtClean="0">
                <a:latin typeface="Traditional Arabic" panose="02020603050405020304" pitchFamily="18" charset="-78"/>
                <a:cs typeface="Traditional Arabic" panose="02020603050405020304" pitchFamily="18" charset="-78"/>
              </a:rPr>
              <a:t>.</a:t>
            </a:r>
            <a:r>
              <a:rPr lang="ar-SA" sz="2800" dirty="0">
                <a:latin typeface="Traditional Arabic" panose="02020603050405020304" pitchFamily="18" charset="-78"/>
                <a:cs typeface="Traditional Arabic" panose="02020603050405020304" pitchFamily="18" charset="-78"/>
              </a:rPr>
              <a:t/>
            </a:r>
            <a:br>
              <a:rPr lang="ar-SA" sz="2800" dirty="0">
                <a:latin typeface="Traditional Arabic" panose="02020603050405020304" pitchFamily="18" charset="-78"/>
                <a:cs typeface="Traditional Arabic" panose="02020603050405020304" pitchFamily="18" charset="-78"/>
              </a:rPr>
            </a:br>
            <a:r>
              <a:rPr lang="ar-SA" sz="2800" dirty="0">
                <a:latin typeface="Traditional Arabic" panose="02020603050405020304" pitchFamily="18" charset="-78"/>
                <a:cs typeface="Traditional Arabic" panose="02020603050405020304" pitchFamily="18" charset="-78"/>
              </a:rPr>
              <a:t>ثالثا: وأما الآية فتفسير اللمس فيها بالجماع، كقوله تعالى عن مريم الصديقة: (وَلَمْ يَمْسَسْنِي بَشَرٌ) </a:t>
            </a:r>
            <a:r>
              <a:rPr lang="ar-SA" sz="2800" dirty="0" smtClean="0">
                <a:latin typeface="Traditional Arabic" panose="02020603050405020304" pitchFamily="18" charset="-78"/>
                <a:cs typeface="Traditional Arabic" panose="02020603050405020304" pitchFamily="18" charset="-78"/>
              </a:rPr>
              <a:t>آلعمران/47</a:t>
            </a:r>
            <a:r>
              <a:rPr lang="ar-SA" sz="2800" dirty="0">
                <a:latin typeface="Traditional Arabic" panose="02020603050405020304" pitchFamily="18" charset="-78"/>
                <a:cs typeface="Traditional Arabic" panose="02020603050405020304" pitchFamily="18" charset="-78"/>
              </a:rPr>
              <a:t>، وكما ذهب إليه جماعة من الصحابة، منهم علي بن أبي طالب، وابن عباس، بل روي عن عمر بن الخطاب رضي الله عنه أيضا، انظر: "المصنف" لعبدالرزاق الصنعاني (1/134).</a:t>
            </a:r>
            <a:endParaRPr lang="ar-IQ" sz="2800" dirty="0">
              <a:latin typeface="Traditional Arabic" panose="02020603050405020304" pitchFamily="18" charset="-78"/>
              <a:cs typeface="Traditional Arabic" panose="02020603050405020304" pitchFamily="18" charset="-78"/>
            </a:endParaRPr>
          </a:p>
          <a:p>
            <a:pPr algn="r" rtl="1">
              <a:lnSpc>
                <a:spcPct val="150000"/>
              </a:lnSpc>
            </a:pPr>
            <a:endParaRPr lang="en-US" sz="1800" dirty="0"/>
          </a:p>
        </p:txBody>
      </p:sp>
    </p:spTree>
    <p:extLst>
      <p:ext uri="{BB962C8B-B14F-4D97-AF65-F5344CB8AC3E}">
        <p14:creationId xmlns:p14="http://schemas.microsoft.com/office/powerpoint/2010/main" val="3064178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0" y="0"/>
            <a:ext cx="9220200" cy="6858000"/>
          </a:xfrm>
        </p:spPr>
        <p:txBody>
          <a:bodyPr>
            <a:noAutofit/>
          </a:bodyPr>
          <a:lstStyle/>
          <a:p>
            <a:pPr algn="just" rtl="1">
              <a:lnSpc>
                <a:spcPct val="170000"/>
              </a:lnSpc>
            </a:pPr>
            <a:r>
              <a:rPr lang="ar-SA" dirty="0" smtClean="0">
                <a:latin typeface="Traditional Arabic" panose="02020603050405020304" pitchFamily="18" charset="-78"/>
                <a:cs typeface="Traditional Arabic" panose="02020603050405020304" pitchFamily="18" charset="-78"/>
              </a:rPr>
              <a:t>أولا</a:t>
            </a:r>
            <a:r>
              <a:rPr lang="ar-SA" dirty="0">
                <a:latin typeface="Traditional Arabic" panose="02020603050405020304" pitchFamily="18" charset="-78"/>
                <a:cs typeface="Traditional Arabic" panose="02020603050405020304" pitchFamily="18" charset="-78"/>
              </a:rPr>
              <a:t>: أن الله عز وجل ذكر الجنابة في بداية الآية، ثم عطف لمس النساء على الغائط بعد ذلك، فدل على أن لمس النساء من جنس الحدث الأصغر كالغائط، وذلك غير الجنابة، فيكون المقصود به اللمس باليد وليس الجماع.</a:t>
            </a:r>
            <a:br>
              <a:rPr lang="ar-SA" dirty="0">
                <a:latin typeface="Traditional Arabic" panose="02020603050405020304" pitchFamily="18" charset="-78"/>
                <a:cs typeface="Traditional Arabic" panose="02020603050405020304" pitchFamily="18" charset="-78"/>
              </a:rPr>
            </a:br>
            <a:r>
              <a:rPr lang="ar-SA" dirty="0">
                <a:latin typeface="Traditional Arabic" panose="02020603050405020304" pitchFamily="18" charset="-78"/>
                <a:cs typeface="Traditional Arabic" panose="02020603050405020304" pitchFamily="18" charset="-78"/>
              </a:rPr>
              <a:t>ثانيا: ثم هو ظاهر اللغة العربية، أن يكون (لامس) بمعنى (لمس) كما ورد في قراءة أخرى، وكلها بمعنى التقاء البشرة البشرة، قال تعالى: (فَلَمَسُوهُ بِأَيْدِيهِمْ) الأنعام/7.</a:t>
            </a:r>
            <a:br>
              <a:rPr lang="ar-SA" dirty="0">
                <a:latin typeface="Traditional Arabic" panose="02020603050405020304" pitchFamily="18" charset="-78"/>
                <a:cs typeface="Traditional Arabic" panose="02020603050405020304" pitchFamily="18" charset="-78"/>
              </a:rPr>
            </a:br>
            <a:r>
              <a:rPr lang="ar-SA" dirty="0">
                <a:latin typeface="Traditional Arabic" panose="02020603050405020304" pitchFamily="18" charset="-78"/>
                <a:cs typeface="Traditional Arabic" panose="02020603050405020304" pitchFamily="18" charset="-78"/>
              </a:rPr>
              <a:t>ثالثا: واستدلوا بما ثبت عن عبد الله بن عمر رضي الله عنهما قال: "قبلة الرجل امرأته وجسها بيده من الملامسة، فمن قبل امرأته، أو جسها بيده، فعليه الوضوء"، رواه مالك في "الموطأ" بسند </a:t>
            </a:r>
            <a:r>
              <a:rPr lang="ar-SA" dirty="0" smtClean="0">
                <a:latin typeface="Traditional Arabic" panose="02020603050405020304" pitchFamily="18" charset="-78"/>
                <a:cs typeface="Traditional Arabic" panose="02020603050405020304" pitchFamily="18" charset="-78"/>
              </a:rPr>
              <a:t>صحيح.</a:t>
            </a:r>
            <a:r>
              <a:rPr lang="en-US" dirty="0">
                <a:latin typeface="Traditional Arabic" panose="02020603050405020304" pitchFamily="18" charset="-78"/>
                <a:cs typeface="Traditional Arabic" panose="02020603050405020304" pitchFamily="18" charset="-78"/>
              </a:rPr>
              <a:t> </a:t>
            </a:r>
            <a:r>
              <a:rPr lang="ar-SA" dirty="0" smtClean="0">
                <a:latin typeface="Traditional Arabic" panose="02020603050405020304" pitchFamily="18" charset="-78"/>
                <a:cs typeface="Traditional Arabic" panose="02020603050405020304" pitchFamily="18" charset="-78"/>
              </a:rPr>
              <a:t>جاء </a:t>
            </a:r>
            <a:r>
              <a:rPr lang="ar-SA" dirty="0">
                <a:latin typeface="Traditional Arabic" panose="02020603050405020304" pitchFamily="18" charset="-78"/>
                <a:cs typeface="Traditional Arabic" panose="02020603050405020304" pitchFamily="18" charset="-78"/>
              </a:rPr>
              <a:t>في "حاشية البجيرمي" (1/211): "اعلم أن اللمس ناقض بشروط </a:t>
            </a:r>
            <a:r>
              <a:rPr lang="ar-SA" dirty="0" smtClean="0">
                <a:latin typeface="Traditional Arabic" panose="02020603050405020304" pitchFamily="18" charset="-78"/>
                <a:cs typeface="Traditional Arabic" panose="02020603050405020304" pitchFamily="18" charset="-78"/>
              </a:rPr>
              <a:t>خمسة:أحدها</a:t>
            </a:r>
            <a:r>
              <a:rPr lang="ar-SA" dirty="0">
                <a:latin typeface="Traditional Arabic" panose="02020603050405020304" pitchFamily="18" charset="-78"/>
                <a:cs typeface="Traditional Arabic" panose="02020603050405020304" pitchFamily="18" charset="-78"/>
              </a:rPr>
              <a:t>: أن يكون بين مختلفين ذكورة وأنوثة. ثانيها: أن يكون بالبشرة دون الشعر والسن والظفر. ثالثها: أن يكون بدون حائل. رابعها: أن يبلغ كل منهما حدا يشتهى فيه. خامسها: عدم المحرمية" انتهى. </a:t>
            </a:r>
            <a:endParaRPr lang="en-US" dirty="0"/>
          </a:p>
        </p:txBody>
      </p:sp>
    </p:spTree>
    <p:extLst>
      <p:ext uri="{BB962C8B-B14F-4D97-AF65-F5344CB8AC3E}">
        <p14:creationId xmlns:p14="http://schemas.microsoft.com/office/powerpoint/2010/main" val="18215944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TotalTime>
  <Words>280</Words>
  <Application>Microsoft Office PowerPoint</Application>
  <PresentationFormat>On-screen Show (4:3)</PresentationFormat>
  <Paragraphs>37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Oriel</vt:lpstr>
      <vt:lpstr>حكم الوضوء  في الفقه الإسلامي</vt:lpstr>
      <vt:lpstr>              قوله تعالى: ﴿ يَا أَيُّهَا الَّذِينَ آمَنُوا إِذَا قُمْتُمْ إِلَى الصَّلَاةِ فَاغْسِلُوا وُجُوهَكُمْ وَأَيْدِيَكُمْ إِلَى الْمَرَافِقِ وَامْسَحُوا بِرُؤُوسِكُمْ وَأَرْجُلَكُمْ إِلَى الْكَعْبَيْنِ ﴾ [المائدة: 6].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حكم الوضوء في الفقه الإسلامي</dc:title>
  <dc:creator>M-Store</dc:creator>
  <cp:lastModifiedBy>M-Store</cp:lastModifiedBy>
  <cp:revision>12</cp:revision>
  <dcterms:created xsi:type="dcterms:W3CDTF">2015-12-24T07:22:29Z</dcterms:created>
  <dcterms:modified xsi:type="dcterms:W3CDTF">2016-01-16T17:55:22Z</dcterms:modified>
</cp:coreProperties>
</file>