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8"/>
  </p:notesMasterIdLst>
  <p:handoutMasterIdLst>
    <p:handoutMasterId r:id="rId9"/>
  </p:handoutMasterIdLst>
  <p:sldIdLst>
    <p:sldId id="256" r:id="rId2"/>
    <p:sldId id="302" r:id="rId3"/>
    <p:sldId id="299" r:id="rId4"/>
    <p:sldId id="300" r:id="rId5"/>
    <p:sldId id="301" r:id="rId6"/>
    <p:sldId id="303" r:id="rId7"/>
  </p:sldIdLst>
  <p:sldSz cx="9144000" cy="6858000" type="screen4x3"/>
  <p:notesSz cx="6858000" cy="10013950"/>
  <p:defaultTextStyle>
    <a:defPPr>
      <a:defRPr lang="ar-KW"/>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706" autoAdjust="0"/>
    <p:restoredTop sz="94660"/>
  </p:normalViewPr>
  <p:slideViewPr>
    <p:cSldViewPr>
      <p:cViewPr>
        <p:scale>
          <a:sx n="75" d="100"/>
          <a:sy n="75" d="100"/>
        </p:scale>
        <p:origin x="-1026"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994" y="-96"/>
      </p:cViewPr>
      <p:guideLst>
        <p:guide orient="horz" pos="3154"/>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588" y="9511514"/>
            <a:ext cx="2971800" cy="500698"/>
          </a:xfrm>
          <a:prstGeom prst="rect">
            <a:avLst/>
          </a:prstGeom>
        </p:spPr>
        <p:txBody>
          <a:bodyPr vert="horz" lIns="91440" tIns="45720" rIns="91440" bIns="45720" rtlCol="1" anchor="b"/>
          <a:lstStyle>
            <a:lvl1pPr algn="l">
              <a:defRPr sz="1200"/>
            </a:lvl1pPr>
          </a:lstStyle>
          <a:p>
            <a:fld id="{D52A5E3F-FC9C-4DCA-8A57-DED3986363A8}" type="slidenum">
              <a:rPr lang="ar-KW" smtClean="0"/>
              <a:pPr/>
              <a:t>‹#›</a:t>
            </a:fld>
            <a:endParaRPr lang="ar-KW"/>
          </a:p>
        </p:txBody>
      </p:sp>
    </p:spTree>
    <p:extLst>
      <p:ext uri="{BB962C8B-B14F-4D97-AF65-F5344CB8AC3E}">
        <p14:creationId xmlns:p14="http://schemas.microsoft.com/office/powerpoint/2010/main" val="858137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500698"/>
          </a:xfrm>
          <a:prstGeom prst="rect">
            <a:avLst/>
          </a:prstGeom>
        </p:spPr>
        <p:txBody>
          <a:bodyPr vert="horz" lIns="91440" tIns="45720" rIns="91440" bIns="45720" rtlCol="1"/>
          <a:lstStyle>
            <a:lvl1pPr algn="r">
              <a:defRPr sz="1200"/>
            </a:lvl1pPr>
          </a:lstStyle>
          <a:p>
            <a:endParaRPr lang="ar-KW"/>
          </a:p>
        </p:txBody>
      </p:sp>
      <p:sp>
        <p:nvSpPr>
          <p:cNvPr id="3" name="Date Placeholder 2"/>
          <p:cNvSpPr>
            <a:spLocks noGrp="1"/>
          </p:cNvSpPr>
          <p:nvPr>
            <p:ph type="dt" idx="1"/>
          </p:nvPr>
        </p:nvSpPr>
        <p:spPr>
          <a:xfrm>
            <a:off x="1588" y="0"/>
            <a:ext cx="2971800" cy="500698"/>
          </a:xfrm>
          <a:prstGeom prst="rect">
            <a:avLst/>
          </a:prstGeom>
        </p:spPr>
        <p:txBody>
          <a:bodyPr vert="horz" lIns="91440" tIns="45720" rIns="91440" bIns="45720" rtlCol="1"/>
          <a:lstStyle>
            <a:lvl1pPr algn="l">
              <a:defRPr sz="1200"/>
            </a:lvl1pPr>
          </a:lstStyle>
          <a:p>
            <a:fld id="{CBAF779A-8CF5-4F17-982A-B3B5510F374C}" type="datetimeFigureOut">
              <a:rPr lang="ar-KW" smtClean="0"/>
              <a:pPr/>
              <a:t>28/07/1443</a:t>
            </a:fld>
            <a:endParaRPr lang="ar-KW"/>
          </a:p>
        </p:txBody>
      </p:sp>
      <p:sp>
        <p:nvSpPr>
          <p:cNvPr id="4" name="Slide Image Placeholder 3"/>
          <p:cNvSpPr>
            <a:spLocks noGrp="1" noRot="1" noChangeAspect="1"/>
          </p:cNvSpPr>
          <p:nvPr>
            <p:ph type="sldImg" idx="2"/>
          </p:nvPr>
        </p:nvSpPr>
        <p:spPr>
          <a:xfrm>
            <a:off x="925513" y="750888"/>
            <a:ext cx="5006975" cy="3756025"/>
          </a:xfrm>
          <a:prstGeom prst="rect">
            <a:avLst/>
          </a:prstGeom>
          <a:noFill/>
          <a:ln w="12700">
            <a:solidFill>
              <a:prstClr val="black"/>
            </a:solidFill>
          </a:ln>
        </p:spPr>
        <p:txBody>
          <a:bodyPr vert="horz" lIns="91440" tIns="45720" rIns="91440" bIns="45720" rtlCol="1" anchor="ctr"/>
          <a:lstStyle/>
          <a:p>
            <a:endParaRPr lang="ar-KW"/>
          </a:p>
        </p:txBody>
      </p:sp>
      <p:sp>
        <p:nvSpPr>
          <p:cNvPr id="5" name="Notes Placeholder 4"/>
          <p:cNvSpPr>
            <a:spLocks noGrp="1"/>
          </p:cNvSpPr>
          <p:nvPr>
            <p:ph type="body" sz="quarter" idx="3"/>
          </p:nvPr>
        </p:nvSpPr>
        <p:spPr>
          <a:xfrm>
            <a:off x="685800" y="4756626"/>
            <a:ext cx="5486400" cy="4506278"/>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6" name="Footer Placeholder 5"/>
          <p:cNvSpPr>
            <a:spLocks noGrp="1"/>
          </p:cNvSpPr>
          <p:nvPr>
            <p:ph type="ftr" sz="quarter" idx="4"/>
          </p:nvPr>
        </p:nvSpPr>
        <p:spPr>
          <a:xfrm>
            <a:off x="3886200" y="9511514"/>
            <a:ext cx="2971800" cy="500698"/>
          </a:xfrm>
          <a:prstGeom prst="rect">
            <a:avLst/>
          </a:prstGeom>
        </p:spPr>
        <p:txBody>
          <a:bodyPr vert="horz" lIns="91440" tIns="45720" rIns="91440" bIns="45720" rtlCol="1" anchor="b"/>
          <a:lstStyle>
            <a:lvl1pPr algn="r">
              <a:defRPr sz="1200"/>
            </a:lvl1pPr>
          </a:lstStyle>
          <a:p>
            <a:endParaRPr lang="ar-KW"/>
          </a:p>
        </p:txBody>
      </p:sp>
      <p:sp>
        <p:nvSpPr>
          <p:cNvPr id="7" name="Slide Number Placeholder 6"/>
          <p:cNvSpPr>
            <a:spLocks noGrp="1"/>
          </p:cNvSpPr>
          <p:nvPr>
            <p:ph type="sldNum" sz="quarter" idx="5"/>
          </p:nvPr>
        </p:nvSpPr>
        <p:spPr>
          <a:xfrm>
            <a:off x="1588" y="9511514"/>
            <a:ext cx="2971800" cy="500698"/>
          </a:xfrm>
          <a:prstGeom prst="rect">
            <a:avLst/>
          </a:prstGeom>
        </p:spPr>
        <p:txBody>
          <a:bodyPr vert="horz" lIns="91440" tIns="45720" rIns="91440" bIns="45720" rtlCol="1" anchor="b"/>
          <a:lstStyle>
            <a:lvl1pPr algn="l">
              <a:defRPr sz="1200"/>
            </a:lvl1pPr>
          </a:lstStyle>
          <a:p>
            <a:fld id="{D7E47968-F666-4A0C-ADC1-5757109479AC}" type="slidenum">
              <a:rPr lang="ar-KW" smtClean="0"/>
              <a:pPr/>
              <a:t>‹#›</a:t>
            </a:fld>
            <a:endParaRPr lang="ar-KW"/>
          </a:p>
        </p:txBody>
      </p:sp>
    </p:spTree>
    <p:extLst>
      <p:ext uri="{BB962C8B-B14F-4D97-AF65-F5344CB8AC3E}">
        <p14:creationId xmlns:p14="http://schemas.microsoft.com/office/powerpoint/2010/main" val="18535096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KW"/>
          </a:p>
        </p:txBody>
      </p:sp>
      <p:sp>
        <p:nvSpPr>
          <p:cNvPr id="4" name="Slide Number Placeholder 3"/>
          <p:cNvSpPr>
            <a:spLocks noGrp="1"/>
          </p:cNvSpPr>
          <p:nvPr>
            <p:ph type="sldNum" sz="quarter" idx="10"/>
          </p:nvPr>
        </p:nvSpPr>
        <p:spPr/>
        <p:txBody>
          <a:bodyPr/>
          <a:lstStyle/>
          <a:p>
            <a:fld id="{D7E47968-F666-4A0C-ADC1-5757109479AC}" type="slidenum">
              <a:rPr lang="ar-KW" smtClean="0"/>
              <a:pPr/>
              <a:t>1</a:t>
            </a:fld>
            <a:endParaRPr lang="ar-KW"/>
          </a:p>
        </p:txBody>
      </p:sp>
    </p:spTree>
    <p:extLst>
      <p:ext uri="{BB962C8B-B14F-4D97-AF65-F5344CB8AC3E}">
        <p14:creationId xmlns:p14="http://schemas.microsoft.com/office/powerpoint/2010/main" val="3075782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6F72A97-6F6B-485F-90A3-C5BA7E9D65F3}" type="datetimeFigureOut">
              <a:rPr lang="ar-KW" smtClean="0"/>
              <a:pPr/>
              <a:t>28/07/1443</a:t>
            </a:fld>
            <a:endParaRPr lang="ar-KW"/>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KW"/>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3C6D3F-2B94-4BE3-8F6C-9CCE2B707261}" type="slidenum">
              <a:rPr lang="ar-KW" smtClean="0"/>
              <a:pPr/>
              <a:t>‹#›</a:t>
            </a:fld>
            <a:endParaRPr lang="ar-K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6F72A97-6F6B-485F-90A3-C5BA7E9D65F3}" type="datetimeFigureOut">
              <a:rPr lang="ar-KW" smtClean="0"/>
              <a:pPr/>
              <a:t>28/07/1443</a:t>
            </a:fld>
            <a:endParaRPr lang="ar-KW"/>
          </a:p>
        </p:txBody>
      </p:sp>
      <p:sp>
        <p:nvSpPr>
          <p:cNvPr id="5" name="Footer Placeholder 4"/>
          <p:cNvSpPr>
            <a:spLocks noGrp="1"/>
          </p:cNvSpPr>
          <p:nvPr>
            <p:ph type="ftr" sz="quarter" idx="11"/>
          </p:nvPr>
        </p:nvSpPr>
        <p:spPr/>
        <p:txBody>
          <a:bodyPr/>
          <a:lstStyle>
            <a:extLst/>
          </a:lstStyle>
          <a:p>
            <a:endParaRPr lang="ar-KW"/>
          </a:p>
        </p:txBody>
      </p:sp>
      <p:sp>
        <p:nvSpPr>
          <p:cNvPr id="6" name="Slide Number Placeholder 5"/>
          <p:cNvSpPr>
            <a:spLocks noGrp="1"/>
          </p:cNvSpPr>
          <p:nvPr>
            <p:ph type="sldNum" sz="quarter" idx="12"/>
          </p:nvPr>
        </p:nvSpPr>
        <p:spPr/>
        <p:txBody>
          <a:bodyPr/>
          <a:lstStyle>
            <a:extLst/>
          </a:lstStyle>
          <a:p>
            <a:fld id="{D53C6D3F-2B94-4BE3-8F6C-9CCE2B707261}" type="slidenum">
              <a:rPr lang="ar-KW" smtClean="0"/>
              <a:pPr/>
              <a:t>‹#›</a:t>
            </a:fld>
            <a:endParaRPr lang="ar-K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6F72A97-6F6B-485F-90A3-C5BA7E9D65F3}" type="datetimeFigureOut">
              <a:rPr lang="ar-KW" smtClean="0"/>
              <a:pPr/>
              <a:t>28/07/1443</a:t>
            </a:fld>
            <a:endParaRPr lang="ar-KW"/>
          </a:p>
        </p:txBody>
      </p:sp>
      <p:sp>
        <p:nvSpPr>
          <p:cNvPr id="5" name="Footer Placeholder 4"/>
          <p:cNvSpPr>
            <a:spLocks noGrp="1"/>
          </p:cNvSpPr>
          <p:nvPr>
            <p:ph type="ftr" sz="quarter" idx="11"/>
          </p:nvPr>
        </p:nvSpPr>
        <p:spPr/>
        <p:txBody>
          <a:bodyPr/>
          <a:lstStyle>
            <a:extLst/>
          </a:lstStyle>
          <a:p>
            <a:endParaRPr lang="ar-KW"/>
          </a:p>
        </p:txBody>
      </p:sp>
      <p:sp>
        <p:nvSpPr>
          <p:cNvPr id="6" name="Slide Number Placeholder 5"/>
          <p:cNvSpPr>
            <a:spLocks noGrp="1"/>
          </p:cNvSpPr>
          <p:nvPr>
            <p:ph type="sldNum" sz="quarter" idx="12"/>
          </p:nvPr>
        </p:nvSpPr>
        <p:spPr/>
        <p:txBody>
          <a:bodyPr/>
          <a:lstStyle>
            <a:extLst/>
          </a:lstStyle>
          <a:p>
            <a:fld id="{D53C6D3F-2B94-4BE3-8F6C-9CCE2B707261}" type="slidenum">
              <a:rPr lang="ar-KW" smtClean="0"/>
              <a:pPr/>
              <a:t>‹#›</a:t>
            </a:fld>
            <a:endParaRPr lang="ar-K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6F72A97-6F6B-485F-90A3-C5BA7E9D65F3}" type="datetimeFigureOut">
              <a:rPr lang="ar-KW" smtClean="0"/>
              <a:pPr/>
              <a:t>28/07/1443</a:t>
            </a:fld>
            <a:endParaRPr lang="ar-KW"/>
          </a:p>
        </p:txBody>
      </p:sp>
      <p:sp>
        <p:nvSpPr>
          <p:cNvPr id="5" name="Footer Placeholder 4"/>
          <p:cNvSpPr>
            <a:spLocks noGrp="1"/>
          </p:cNvSpPr>
          <p:nvPr>
            <p:ph type="ftr" sz="quarter" idx="11"/>
          </p:nvPr>
        </p:nvSpPr>
        <p:spPr/>
        <p:txBody>
          <a:bodyPr/>
          <a:lstStyle>
            <a:extLst/>
          </a:lstStyle>
          <a:p>
            <a:endParaRPr lang="ar-KW"/>
          </a:p>
        </p:txBody>
      </p:sp>
      <p:sp>
        <p:nvSpPr>
          <p:cNvPr id="6" name="Slide Number Placeholder 5"/>
          <p:cNvSpPr>
            <a:spLocks noGrp="1"/>
          </p:cNvSpPr>
          <p:nvPr>
            <p:ph type="sldNum" sz="quarter" idx="12"/>
          </p:nvPr>
        </p:nvSpPr>
        <p:spPr/>
        <p:txBody>
          <a:bodyPr/>
          <a:lstStyle>
            <a:extLst/>
          </a:lstStyle>
          <a:p>
            <a:fld id="{D53C6D3F-2B94-4BE3-8F6C-9CCE2B707261}" type="slidenum">
              <a:rPr lang="ar-KW" smtClean="0"/>
              <a:pPr/>
              <a:t>‹#›</a:t>
            </a:fld>
            <a:endParaRPr lang="ar-KW"/>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6F72A97-6F6B-485F-90A3-C5BA7E9D65F3}" type="datetimeFigureOut">
              <a:rPr lang="ar-KW" smtClean="0"/>
              <a:pPr/>
              <a:t>28/07/1443</a:t>
            </a:fld>
            <a:endParaRPr lang="ar-KW"/>
          </a:p>
        </p:txBody>
      </p:sp>
      <p:sp>
        <p:nvSpPr>
          <p:cNvPr id="5" name="Footer Placeholder 4"/>
          <p:cNvSpPr>
            <a:spLocks noGrp="1"/>
          </p:cNvSpPr>
          <p:nvPr>
            <p:ph type="ftr" sz="quarter" idx="11"/>
          </p:nvPr>
        </p:nvSpPr>
        <p:spPr/>
        <p:txBody>
          <a:bodyPr/>
          <a:lstStyle>
            <a:extLst/>
          </a:lstStyle>
          <a:p>
            <a:endParaRPr lang="ar-KW"/>
          </a:p>
        </p:txBody>
      </p:sp>
      <p:sp>
        <p:nvSpPr>
          <p:cNvPr id="6" name="Slide Number Placeholder 5"/>
          <p:cNvSpPr>
            <a:spLocks noGrp="1"/>
          </p:cNvSpPr>
          <p:nvPr>
            <p:ph type="sldNum" sz="quarter" idx="12"/>
          </p:nvPr>
        </p:nvSpPr>
        <p:spPr/>
        <p:txBody>
          <a:bodyPr/>
          <a:lstStyle>
            <a:extLst/>
          </a:lstStyle>
          <a:p>
            <a:fld id="{D53C6D3F-2B94-4BE3-8F6C-9CCE2B707261}" type="slidenum">
              <a:rPr lang="ar-KW" smtClean="0"/>
              <a:pPr/>
              <a:t>‹#›</a:t>
            </a:fld>
            <a:endParaRPr lang="ar-KW"/>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6F72A97-6F6B-485F-90A3-C5BA7E9D65F3}" type="datetimeFigureOut">
              <a:rPr lang="ar-KW" smtClean="0"/>
              <a:pPr/>
              <a:t>28/07/1443</a:t>
            </a:fld>
            <a:endParaRPr lang="ar-KW"/>
          </a:p>
        </p:txBody>
      </p:sp>
      <p:sp>
        <p:nvSpPr>
          <p:cNvPr id="6" name="Footer Placeholder 5"/>
          <p:cNvSpPr>
            <a:spLocks noGrp="1"/>
          </p:cNvSpPr>
          <p:nvPr>
            <p:ph type="ftr" sz="quarter" idx="11"/>
          </p:nvPr>
        </p:nvSpPr>
        <p:spPr/>
        <p:txBody>
          <a:bodyPr/>
          <a:lstStyle>
            <a:extLst/>
          </a:lstStyle>
          <a:p>
            <a:endParaRPr lang="ar-KW"/>
          </a:p>
        </p:txBody>
      </p:sp>
      <p:sp>
        <p:nvSpPr>
          <p:cNvPr id="7" name="Slide Number Placeholder 6"/>
          <p:cNvSpPr>
            <a:spLocks noGrp="1"/>
          </p:cNvSpPr>
          <p:nvPr>
            <p:ph type="sldNum" sz="quarter" idx="12"/>
          </p:nvPr>
        </p:nvSpPr>
        <p:spPr/>
        <p:txBody>
          <a:bodyPr/>
          <a:lstStyle>
            <a:extLst/>
          </a:lstStyle>
          <a:p>
            <a:fld id="{D53C6D3F-2B94-4BE3-8F6C-9CCE2B707261}" type="slidenum">
              <a:rPr lang="ar-KW" smtClean="0"/>
              <a:pPr/>
              <a:t>‹#›</a:t>
            </a:fld>
            <a:endParaRPr lang="ar-KW"/>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6F72A97-6F6B-485F-90A3-C5BA7E9D65F3}" type="datetimeFigureOut">
              <a:rPr lang="ar-KW" smtClean="0"/>
              <a:pPr/>
              <a:t>28/07/1443</a:t>
            </a:fld>
            <a:endParaRPr lang="ar-KW"/>
          </a:p>
        </p:txBody>
      </p:sp>
      <p:sp>
        <p:nvSpPr>
          <p:cNvPr id="8" name="Footer Placeholder 7"/>
          <p:cNvSpPr>
            <a:spLocks noGrp="1"/>
          </p:cNvSpPr>
          <p:nvPr>
            <p:ph type="ftr" sz="quarter" idx="11"/>
          </p:nvPr>
        </p:nvSpPr>
        <p:spPr/>
        <p:txBody>
          <a:bodyPr/>
          <a:lstStyle>
            <a:extLst/>
          </a:lstStyle>
          <a:p>
            <a:endParaRPr lang="ar-KW"/>
          </a:p>
        </p:txBody>
      </p:sp>
      <p:sp>
        <p:nvSpPr>
          <p:cNvPr id="9" name="Slide Number Placeholder 8"/>
          <p:cNvSpPr>
            <a:spLocks noGrp="1"/>
          </p:cNvSpPr>
          <p:nvPr>
            <p:ph type="sldNum" sz="quarter" idx="12"/>
          </p:nvPr>
        </p:nvSpPr>
        <p:spPr/>
        <p:txBody>
          <a:bodyPr/>
          <a:lstStyle>
            <a:extLst/>
          </a:lstStyle>
          <a:p>
            <a:fld id="{D53C6D3F-2B94-4BE3-8F6C-9CCE2B707261}" type="slidenum">
              <a:rPr lang="ar-KW" smtClean="0"/>
              <a:pPr/>
              <a:t>‹#›</a:t>
            </a:fld>
            <a:endParaRPr lang="ar-KW"/>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6F72A97-6F6B-485F-90A3-C5BA7E9D65F3}" type="datetimeFigureOut">
              <a:rPr lang="ar-KW" smtClean="0"/>
              <a:pPr/>
              <a:t>28/07/1443</a:t>
            </a:fld>
            <a:endParaRPr lang="ar-KW"/>
          </a:p>
        </p:txBody>
      </p:sp>
      <p:sp>
        <p:nvSpPr>
          <p:cNvPr id="4" name="Footer Placeholder 3"/>
          <p:cNvSpPr>
            <a:spLocks noGrp="1"/>
          </p:cNvSpPr>
          <p:nvPr>
            <p:ph type="ftr" sz="quarter" idx="11"/>
          </p:nvPr>
        </p:nvSpPr>
        <p:spPr/>
        <p:txBody>
          <a:bodyPr/>
          <a:lstStyle>
            <a:extLst/>
          </a:lstStyle>
          <a:p>
            <a:endParaRPr lang="ar-KW"/>
          </a:p>
        </p:txBody>
      </p:sp>
      <p:sp>
        <p:nvSpPr>
          <p:cNvPr id="5" name="Slide Number Placeholder 4"/>
          <p:cNvSpPr>
            <a:spLocks noGrp="1"/>
          </p:cNvSpPr>
          <p:nvPr>
            <p:ph type="sldNum" sz="quarter" idx="12"/>
          </p:nvPr>
        </p:nvSpPr>
        <p:spPr/>
        <p:txBody>
          <a:bodyPr/>
          <a:lstStyle>
            <a:extLst/>
          </a:lstStyle>
          <a:p>
            <a:fld id="{D53C6D3F-2B94-4BE3-8F6C-9CCE2B707261}" type="slidenum">
              <a:rPr lang="ar-KW" smtClean="0"/>
              <a:pPr/>
              <a:t>‹#›</a:t>
            </a:fld>
            <a:endParaRPr lang="ar-KW"/>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6F72A97-6F6B-485F-90A3-C5BA7E9D65F3}" type="datetimeFigureOut">
              <a:rPr lang="ar-KW" smtClean="0"/>
              <a:pPr/>
              <a:t>28/07/1443</a:t>
            </a:fld>
            <a:endParaRPr lang="ar-KW"/>
          </a:p>
        </p:txBody>
      </p:sp>
      <p:sp>
        <p:nvSpPr>
          <p:cNvPr id="3" name="Footer Placeholder 2"/>
          <p:cNvSpPr>
            <a:spLocks noGrp="1"/>
          </p:cNvSpPr>
          <p:nvPr>
            <p:ph type="ftr" sz="quarter" idx="11"/>
          </p:nvPr>
        </p:nvSpPr>
        <p:spPr/>
        <p:txBody>
          <a:bodyPr/>
          <a:lstStyle>
            <a:extLst/>
          </a:lstStyle>
          <a:p>
            <a:endParaRPr lang="ar-KW"/>
          </a:p>
        </p:txBody>
      </p:sp>
      <p:sp>
        <p:nvSpPr>
          <p:cNvPr id="4" name="Slide Number Placeholder 3"/>
          <p:cNvSpPr>
            <a:spLocks noGrp="1"/>
          </p:cNvSpPr>
          <p:nvPr>
            <p:ph type="sldNum" sz="quarter" idx="12"/>
          </p:nvPr>
        </p:nvSpPr>
        <p:spPr/>
        <p:txBody>
          <a:bodyPr/>
          <a:lstStyle>
            <a:extLst/>
          </a:lstStyle>
          <a:p>
            <a:fld id="{D53C6D3F-2B94-4BE3-8F6C-9CCE2B707261}" type="slidenum">
              <a:rPr lang="ar-KW" smtClean="0"/>
              <a:pPr/>
              <a:t>‹#›</a:t>
            </a:fld>
            <a:endParaRPr lang="ar-K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6F72A97-6F6B-485F-90A3-C5BA7E9D65F3}" type="datetimeFigureOut">
              <a:rPr lang="ar-KW" smtClean="0"/>
              <a:pPr/>
              <a:t>28/07/1443</a:t>
            </a:fld>
            <a:endParaRPr lang="ar-KW"/>
          </a:p>
        </p:txBody>
      </p:sp>
      <p:sp>
        <p:nvSpPr>
          <p:cNvPr id="6" name="Footer Placeholder 5"/>
          <p:cNvSpPr>
            <a:spLocks noGrp="1"/>
          </p:cNvSpPr>
          <p:nvPr>
            <p:ph type="ftr" sz="quarter" idx="11"/>
          </p:nvPr>
        </p:nvSpPr>
        <p:spPr/>
        <p:txBody>
          <a:bodyPr/>
          <a:lstStyle>
            <a:extLst/>
          </a:lstStyle>
          <a:p>
            <a:endParaRPr lang="ar-KW"/>
          </a:p>
        </p:txBody>
      </p:sp>
      <p:sp>
        <p:nvSpPr>
          <p:cNvPr id="7" name="Slide Number Placeholder 6"/>
          <p:cNvSpPr>
            <a:spLocks noGrp="1"/>
          </p:cNvSpPr>
          <p:nvPr>
            <p:ph type="sldNum" sz="quarter" idx="12"/>
          </p:nvPr>
        </p:nvSpPr>
        <p:spPr/>
        <p:txBody>
          <a:bodyPr/>
          <a:lstStyle>
            <a:extLst/>
          </a:lstStyle>
          <a:p>
            <a:fld id="{D53C6D3F-2B94-4BE3-8F6C-9CCE2B707261}" type="slidenum">
              <a:rPr lang="ar-KW" smtClean="0"/>
              <a:pPr/>
              <a:t>‹#›</a:t>
            </a:fld>
            <a:endParaRPr lang="ar-KW"/>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6F72A97-6F6B-485F-90A3-C5BA7E9D65F3}" type="datetimeFigureOut">
              <a:rPr lang="ar-KW" smtClean="0"/>
              <a:pPr/>
              <a:t>28/07/1443</a:t>
            </a:fld>
            <a:endParaRPr lang="ar-KW"/>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KW"/>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3C6D3F-2B94-4BE3-8F6C-9CCE2B707261}" type="slidenum">
              <a:rPr lang="ar-KW" smtClean="0"/>
              <a:pPr/>
              <a:t>‹#›</a:t>
            </a:fld>
            <a:endParaRPr lang="ar-KW"/>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6F72A97-6F6B-485F-90A3-C5BA7E9D65F3}" type="datetimeFigureOut">
              <a:rPr lang="ar-KW" smtClean="0"/>
              <a:pPr/>
              <a:t>28/07/1443</a:t>
            </a:fld>
            <a:endParaRPr lang="ar-KW"/>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KW"/>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3C6D3F-2B94-4BE3-8F6C-9CCE2B707261}" type="slidenum">
              <a:rPr lang="ar-KW" smtClean="0"/>
              <a:pPr/>
              <a:t>‹#›</a:t>
            </a:fld>
            <a:endParaRPr lang="ar-KW"/>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9872" y="404664"/>
            <a:ext cx="4176464" cy="2123658"/>
          </a:xfrm>
          <a:prstGeom prst="rect">
            <a:avLst/>
          </a:prstGeom>
          <a:noFill/>
        </p:spPr>
        <p:txBody>
          <a:bodyPr wrap="square" lIns="91440" tIns="45720" rIns="91440" bIns="45720">
            <a:spAutoFit/>
          </a:bodyPr>
          <a:lstStyle/>
          <a:p>
            <a:pPr algn="ctr"/>
            <a:r>
              <a:rPr lang="ar-IQ" sz="6600" b="1" dirty="0" smtClean="0">
                <a:ln w="17780" cmpd="sng">
                  <a:solidFill>
                    <a:srgbClr val="FFFFFF"/>
                  </a:solidFill>
                  <a:prstDash val="solid"/>
                  <a:miter lim="800000"/>
                </a:ln>
                <a:solidFill>
                  <a:srgbClr val="002060"/>
                </a:solidFill>
                <a:effectLst>
                  <a:outerShdw blurRad="50800" algn="tl" rotWithShape="0">
                    <a:srgbClr val="000000"/>
                  </a:outerShdw>
                </a:effectLst>
              </a:rPr>
              <a:t>الطهارةعلى </a:t>
            </a:r>
          </a:p>
          <a:p>
            <a:pPr algn="ctr"/>
            <a:r>
              <a:rPr lang="ar-IQ" sz="6600" b="1" dirty="0" smtClean="0">
                <a:ln w="17780" cmpd="sng">
                  <a:solidFill>
                    <a:srgbClr val="FFFFFF"/>
                  </a:solidFill>
                  <a:prstDash val="solid"/>
                  <a:miter lim="800000"/>
                </a:ln>
                <a:solidFill>
                  <a:srgbClr val="002060"/>
                </a:solidFill>
                <a:effectLst>
                  <a:outerShdw blurRad="50800" algn="tl" rotWithShape="0">
                    <a:srgbClr val="000000"/>
                  </a:outerShdw>
                </a:effectLst>
              </a:rPr>
              <a:t>الجبيرة</a:t>
            </a:r>
            <a:endParaRPr lang="ar-KW" sz="6600" b="1" cap="none" spc="0" dirty="0" smtClean="0">
              <a:ln w="17780" cmpd="sng">
                <a:solidFill>
                  <a:srgbClr val="FFFFFF"/>
                </a:solidFill>
                <a:prstDash val="solid"/>
                <a:miter lim="800000"/>
              </a:ln>
              <a:solidFill>
                <a:srgbClr val="002060"/>
              </a:solidFill>
              <a:effectLst>
                <a:outerShdw blurRad="50800" algn="tl" rotWithShape="0">
                  <a:srgbClr val="000000"/>
                </a:outerShdw>
              </a:effectLst>
            </a:endParaRPr>
          </a:p>
        </p:txBody>
      </p:sp>
      <p:pic>
        <p:nvPicPr>
          <p:cNvPr id="2" name="Picture 2" descr="http://egypt.com/lifestyle/thumbnail.php?file=105201542A_806672186.jpg&amp;size=article_medi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3604" y="2334364"/>
            <a:ext cx="4680520" cy="3429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75810" y="5661248"/>
            <a:ext cx="5040560" cy="646331"/>
          </a:xfrm>
          <a:prstGeom prst="rect">
            <a:avLst/>
          </a:prstGeom>
          <a:noFill/>
        </p:spPr>
        <p:txBody>
          <a:bodyPr wrap="square" rtlCol="1">
            <a:spAutoFit/>
          </a:bodyPr>
          <a:lstStyle/>
          <a:p>
            <a:pPr algn="ctr"/>
            <a:r>
              <a:rPr lang="ar-KW" sz="3600" dirty="0" smtClean="0">
                <a:solidFill>
                  <a:srgbClr val="002060"/>
                </a:solidFill>
              </a:rPr>
              <a:t>د. </a:t>
            </a:r>
            <a:r>
              <a:rPr lang="ar-IQ" sz="3600" dirty="0" smtClean="0">
                <a:solidFill>
                  <a:srgbClr val="002060"/>
                </a:solidFill>
              </a:rPr>
              <a:t>فارس علي مصطفى </a:t>
            </a:r>
            <a:endParaRPr lang="ar-KW" sz="3600" dirty="0">
              <a:solidFill>
                <a:srgbClr val="002060"/>
              </a:solidFill>
            </a:endParaRPr>
          </a:p>
        </p:txBody>
      </p:sp>
      <p:pic>
        <p:nvPicPr>
          <p:cNvPr id="1026" name="Picture 2" descr="http://3.bp.blogspot.com/-8zNYwT1--ms/TbbuSPZLUzI/AAAAAAAAEns/m8BAcjhbir8/s1600/mathhear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2212" y="3732874"/>
            <a:ext cx="1152128" cy="10397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personalexcellence.co/challenges/files/30dlb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146666"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69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957392"/>
          </a:xfrm>
        </p:spPr>
        <p:txBody>
          <a:bodyPr>
            <a:normAutofit/>
          </a:bodyPr>
          <a:lstStyle/>
          <a:p>
            <a:r>
              <a:rPr lang="ar-IQ" dirty="0">
                <a:latin typeface="Traditional Arabic" pitchFamily="18" charset="-78"/>
                <a:cs typeface="Traditional Arabic" pitchFamily="18" charset="-78"/>
              </a:rPr>
              <a:t>حديث علي عليه السلام قال : ( أمرني رسول الله صلى الله عليه وآله وسلم أمسح على الجبائر </a:t>
            </a:r>
            <a:r>
              <a:rPr lang="ar-IQ" dirty="0" smtClean="0">
                <a:latin typeface="Traditional Arabic" pitchFamily="18" charset="-78"/>
                <a:cs typeface="Traditional Arabic" pitchFamily="18" charset="-78"/>
              </a:rPr>
              <a:t>وروي </a:t>
            </a:r>
            <a:r>
              <a:rPr lang="ar-IQ" dirty="0">
                <a:latin typeface="Traditional Arabic" pitchFamily="18" charset="-78"/>
                <a:cs typeface="Traditional Arabic" pitchFamily="18" charset="-78"/>
              </a:rPr>
              <a:t>عن أبي حنيفة والفقهاء السبعة فمن بعدهم، وبه قال الشافعي لكن بشرط أن توضع على طهر </a:t>
            </a:r>
            <a:r>
              <a:rPr lang="ar-IQ" dirty="0" smtClean="0">
                <a:latin typeface="Traditional Arabic" pitchFamily="18" charset="-78"/>
                <a:cs typeface="Traditional Arabic" pitchFamily="18" charset="-78"/>
              </a:rPr>
              <a:t>وأن </a:t>
            </a:r>
            <a:r>
              <a:rPr lang="ar-IQ" dirty="0">
                <a:latin typeface="Traditional Arabic" pitchFamily="18" charset="-78"/>
                <a:cs typeface="Traditional Arabic" pitchFamily="18" charset="-78"/>
              </a:rPr>
              <a:t>لا يكون تحتها من الصحيح إلا ما لا بد منه، والمسح المذكور عندهم يكون بالماء لا بالتراب</a:t>
            </a:r>
            <a:r>
              <a:rPr lang="ar-IQ" dirty="0" smtClean="0">
                <a:latin typeface="Traditional Arabic" pitchFamily="18" charset="-78"/>
                <a:cs typeface="Traditional Arabic" pitchFamily="18" charset="-78"/>
              </a:rPr>
              <a:t>.</a:t>
            </a:r>
          </a:p>
          <a:p>
            <a:r>
              <a:rPr lang="ar-IQ" dirty="0"/>
              <a:t>من لبس الخفين أو الجوربين </a:t>
            </a:r>
            <a:r>
              <a:rPr lang="ar-IQ" dirty="0" smtClean="0"/>
              <a:t>-على </a:t>
            </a:r>
            <a:r>
              <a:rPr lang="ar-IQ" dirty="0"/>
              <a:t>غير طهارة فمسح عليهما وصلى ناسيًا فصلاته باطلة، وعليه إعادة جميع الصلوات التي صلاها بهذا المسح؛ لأن من شرط صحة المسح عليهما: لبسهما على طهارة بإجماع أهل العلم، ومن لبسهما على غير طهارة ومسح عليهما فحكمه حكم من صلى على غير طهارة، وقد قال النبي ﷺ: لا تقبل صلاة بغير طهور، </a:t>
            </a:r>
            <a:r>
              <a:rPr lang="ar-IQ" dirty="0" smtClean="0"/>
              <a:t>وحديث </a:t>
            </a:r>
            <a:r>
              <a:rPr lang="ar-IQ" dirty="0"/>
              <a:t>أبي هريرة  عن النبي ﷺ أنه قال: لا تقبل صلاة أحدكم إذا أحدث حتى يتوضأ.</a:t>
            </a:r>
            <a:br>
              <a:rPr lang="ar-IQ" dirty="0"/>
            </a:br>
            <a:r>
              <a:rPr lang="ar-IQ" dirty="0"/>
              <a:t>وفي الصحيحين عن المغيرة بن شعبة  أنه كان مع النبي ﷺ في بعض أسفاره فذهب إلى حاجته، ثم رجع فتوضأ، وجعل المغيرة يصب عليه الماء، فلما مسح ﷺ برأسه أهوى المغيرة لينزع خفيه، فقال النبي ﷺ: دعهما فإني أدخلتهما طاهرتين فمسح عليهما. والأحاديث في هذا الباب كثيرة.</a:t>
            </a:r>
            <a:endParaRPr lang="ar-IQ" dirty="0">
              <a:latin typeface="Traditional Arabic" pitchFamily="18" charset="-78"/>
              <a:cs typeface="Traditional Arabic" pitchFamily="18" charset="-78"/>
            </a:endParaRPr>
          </a:p>
        </p:txBody>
      </p:sp>
    </p:spTree>
    <p:extLst>
      <p:ext uri="{BB962C8B-B14F-4D97-AF65-F5344CB8AC3E}">
        <p14:creationId xmlns:p14="http://schemas.microsoft.com/office/powerpoint/2010/main" val="428095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24418"/>
          </a:xfrm>
        </p:spPr>
        <p:txBody>
          <a:bodyPr>
            <a:noAutofit/>
          </a:bodyPr>
          <a:lstStyle/>
          <a:p>
            <a:pPr marL="0" indent="0">
              <a:lnSpc>
                <a:spcPct val="150000"/>
              </a:lnSpc>
              <a:buNone/>
            </a:pPr>
            <a:r>
              <a:rPr lang="ar-SA" sz="2800" b="1" dirty="0">
                <a:latin typeface="Traditional Arabic" pitchFamily="18" charset="-78"/>
                <a:cs typeface="Traditional Arabic" pitchFamily="18" charset="-78"/>
              </a:rPr>
              <a:t>المطلب الأوَّل: لا يُشتَرَطُ أن توضَعَ على طَهارة</a:t>
            </a:r>
            <a:r>
              <a:rPr lang="en-US" sz="2800" dirty="0">
                <a:latin typeface="Traditional Arabic" pitchFamily="18" charset="-78"/>
                <a:cs typeface="Traditional Arabic" pitchFamily="18" charset="-78"/>
              </a:rPr>
              <a:t/>
            </a:r>
            <a:br>
              <a:rPr lang="en-US" sz="2800" dirty="0">
                <a:latin typeface="Traditional Arabic" pitchFamily="18" charset="-78"/>
                <a:cs typeface="Traditional Arabic" pitchFamily="18" charset="-78"/>
              </a:rPr>
            </a:br>
            <a:r>
              <a:rPr lang="ar-SA" sz="2800" dirty="0">
                <a:latin typeface="Traditional Arabic" pitchFamily="18" charset="-78"/>
                <a:cs typeface="Traditional Arabic" pitchFamily="18" charset="-78"/>
              </a:rPr>
              <a:t>لا يُشتَرَطُ في المسحِ على الجبيرةِ أن يكونَ وَضْعُها على طهارةٍ؛ وهذا مَذهَبُ الحنفيَّة، والمالكيَّة، وهو وجهٌ للشَّافعيَّة، وروايةٌ عن أحمد، واختاره ابنُ قُدامة، وابنُ تيميَّة، وابن باز، وابن عثيمين</a:t>
            </a:r>
            <a:r>
              <a:rPr lang="en-US" sz="2800" dirty="0">
                <a:latin typeface="Traditional Arabic" pitchFamily="18" charset="-78"/>
                <a:cs typeface="Traditional Arabic" pitchFamily="18" charset="-78"/>
              </a:rPr>
              <a:t/>
            </a:r>
            <a:br>
              <a:rPr lang="en-US" sz="2800" dirty="0">
                <a:latin typeface="Traditional Arabic" pitchFamily="18" charset="-78"/>
                <a:cs typeface="Traditional Arabic" pitchFamily="18" charset="-78"/>
              </a:rPr>
            </a:br>
            <a:r>
              <a:rPr lang="ar-SA" sz="2800" b="1" dirty="0">
                <a:latin typeface="Traditional Arabic" pitchFamily="18" charset="-78"/>
                <a:cs typeface="Traditional Arabic" pitchFamily="18" charset="-78"/>
              </a:rPr>
              <a:t>وذلك للآتي:</a:t>
            </a:r>
            <a:r>
              <a:rPr lang="en-US" sz="2800" dirty="0">
                <a:latin typeface="Traditional Arabic" pitchFamily="18" charset="-78"/>
                <a:cs typeface="Traditional Arabic" pitchFamily="18" charset="-78"/>
              </a:rPr>
              <a:t/>
            </a:r>
            <a:br>
              <a:rPr lang="en-US" sz="2800" dirty="0">
                <a:latin typeface="Traditional Arabic" pitchFamily="18" charset="-78"/>
                <a:cs typeface="Traditional Arabic" pitchFamily="18" charset="-78"/>
              </a:rPr>
            </a:br>
            <a:r>
              <a:rPr lang="ar-SA" sz="2800" dirty="0">
                <a:latin typeface="Traditional Arabic" pitchFamily="18" charset="-78"/>
                <a:cs typeface="Traditional Arabic" pitchFamily="18" charset="-78"/>
              </a:rPr>
              <a:t>أوَّلًا: أنَّ الكَسرَ والجُرحَ يقَع بَغتةً، ويطرأُ على الإنسانِ من غير اختياره، فوضْعُها على طهارةٍ ممَّا لا ينضبط، ويغلُظُ على النَّاسِ جدًّا، وفيه حَرَجٌ، وقد يترتَّب على تأخيرِها إلى تطهُّرِه ضَرَرٌ كبيرٌ، وقد يكون مُغمًى عليه</a:t>
            </a:r>
            <a:r>
              <a:rPr lang="en-US" sz="2800" dirty="0">
                <a:latin typeface="Traditional Arabic" pitchFamily="18" charset="-78"/>
                <a:cs typeface="Traditional Arabic" pitchFamily="18" charset="-78"/>
              </a:rPr>
              <a:t/>
            </a:r>
            <a:br>
              <a:rPr lang="en-US" sz="2800" dirty="0">
                <a:latin typeface="Traditional Arabic" pitchFamily="18" charset="-78"/>
                <a:cs typeface="Traditional Arabic" pitchFamily="18" charset="-78"/>
              </a:rPr>
            </a:br>
            <a:r>
              <a:rPr lang="ar-SA" sz="2800" dirty="0">
                <a:latin typeface="Traditional Arabic" pitchFamily="18" charset="-78"/>
                <a:cs typeface="Traditional Arabic" pitchFamily="18" charset="-78"/>
              </a:rPr>
              <a:t>ثانيًا: أنَّ المسحَ عليها جاز دفعًا لمشقَّةِ نَزْعِها، ونزْعُها يشقُّ إذا لَبِسَها على غيرِ طَهارةٍ، كمشقَّتِه إذا لَبِسَها على طهارةٍ</a:t>
            </a:r>
            <a:r>
              <a:rPr lang="en-US" sz="2800" dirty="0">
                <a:latin typeface="Traditional Arabic" pitchFamily="18" charset="-78"/>
                <a:cs typeface="Traditional Arabic" pitchFamily="18" charset="-78"/>
              </a:rPr>
              <a:t/>
            </a:r>
            <a:br>
              <a:rPr lang="en-US" sz="2800" dirty="0">
                <a:latin typeface="Traditional Arabic" pitchFamily="18" charset="-78"/>
                <a:cs typeface="Traditional Arabic" pitchFamily="18" charset="-78"/>
              </a:rPr>
            </a:br>
            <a:r>
              <a:rPr lang="ar-SA" sz="2800" dirty="0">
                <a:latin typeface="Traditional Arabic" pitchFamily="18" charset="-78"/>
                <a:cs typeface="Traditional Arabic" pitchFamily="18" charset="-78"/>
              </a:rPr>
              <a:t>ثالثًا: أنَّه لا يصحُّ قياسُها على الخفَّين؛ لوجودِ الفروقِ بينهما</a:t>
            </a:r>
            <a:r>
              <a:rPr lang="en-US" sz="2800" dirty="0">
                <a:latin typeface="Traditional Arabic" pitchFamily="18" charset="-78"/>
                <a:cs typeface="Traditional Arabic" pitchFamily="18" charset="-78"/>
              </a:rPr>
              <a:t/>
            </a:r>
            <a:br>
              <a:rPr lang="en-US" sz="2800" dirty="0">
                <a:latin typeface="Traditional Arabic" pitchFamily="18" charset="-78"/>
                <a:cs typeface="Traditional Arabic" pitchFamily="18" charset="-78"/>
              </a:rPr>
            </a:br>
            <a:endParaRPr lang="ar-SA" sz="28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56882286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957392"/>
          </a:xfrm>
        </p:spPr>
        <p:txBody>
          <a:bodyPr/>
          <a:lstStyle/>
          <a:p>
            <a:r>
              <a:rPr lang="ar-SA" b="1" dirty="0">
                <a:latin typeface="Traditional Arabic" pitchFamily="18" charset="-78"/>
                <a:cs typeface="Traditional Arabic" pitchFamily="18" charset="-78"/>
              </a:rPr>
              <a:t>المطلب الثَّاني: لا يُشتَرَط أن يكونَ المسحُ مِن الحدَث الأصغَرِ</a:t>
            </a:r>
            <a:r>
              <a:rPr lang="en-US" dirty="0">
                <a:latin typeface="Traditional Arabic" pitchFamily="18" charset="-78"/>
                <a:cs typeface="Traditional Arabic" pitchFamily="18" charset="-78"/>
              </a:rPr>
              <a:t/>
            </a:r>
            <a:br>
              <a:rPr lang="en-US" dirty="0">
                <a:latin typeface="Traditional Arabic" pitchFamily="18" charset="-78"/>
                <a:cs typeface="Traditional Arabic" pitchFamily="18" charset="-78"/>
              </a:rPr>
            </a:br>
            <a:r>
              <a:rPr lang="ar-SA" dirty="0">
                <a:latin typeface="Traditional Arabic" pitchFamily="18" charset="-78"/>
                <a:cs typeface="Traditional Arabic" pitchFamily="18" charset="-78"/>
              </a:rPr>
              <a:t>يجوزُ المسحُ على الجَبيرةِ في الحدَث الأصغَرِ والأكبر، وهذا باتِّفاقِ المَذاهِبِ الفِقهيَّةِ الأربَعةِ: الحنفيَّة، والمالكيَّة، والشَّافعيَّة، والحنابلة</a:t>
            </a:r>
            <a:r>
              <a:rPr lang="en-US" dirty="0">
                <a:latin typeface="Traditional Arabic" pitchFamily="18" charset="-78"/>
                <a:cs typeface="Traditional Arabic" pitchFamily="18" charset="-78"/>
              </a:rPr>
              <a:t/>
            </a:r>
            <a:br>
              <a:rPr lang="en-US" dirty="0">
                <a:latin typeface="Traditional Arabic" pitchFamily="18" charset="-78"/>
                <a:cs typeface="Traditional Arabic" pitchFamily="18" charset="-78"/>
              </a:rPr>
            </a:br>
            <a:r>
              <a:rPr lang="ar-SA" b="1" dirty="0">
                <a:latin typeface="Traditional Arabic" pitchFamily="18" charset="-78"/>
                <a:cs typeface="Traditional Arabic" pitchFamily="18" charset="-78"/>
              </a:rPr>
              <a:t>وذلك للآتي:</a:t>
            </a:r>
            <a:r>
              <a:rPr lang="en-US" dirty="0">
                <a:latin typeface="Traditional Arabic" pitchFamily="18" charset="-78"/>
                <a:cs typeface="Traditional Arabic" pitchFamily="18" charset="-78"/>
              </a:rPr>
              <a:t/>
            </a:r>
            <a:br>
              <a:rPr lang="en-US" dirty="0">
                <a:latin typeface="Traditional Arabic" pitchFamily="18" charset="-78"/>
                <a:cs typeface="Traditional Arabic" pitchFamily="18" charset="-78"/>
              </a:rPr>
            </a:br>
            <a:r>
              <a:rPr lang="ar-SA" dirty="0">
                <a:latin typeface="Traditional Arabic" pitchFamily="18" charset="-78"/>
                <a:cs typeface="Traditional Arabic" pitchFamily="18" charset="-78"/>
              </a:rPr>
              <a:t>أوَّلًا: أنَّ المسحَ على الجَبيرةِ مِن باب الضَّرورة، والضرورةُ لا فرْقَ فيها بين الحدَث الأصغَر والأكبَرِ، بخِلاف المسحِ على الخفَّين؛ فهو رُخصةٌ</a:t>
            </a:r>
            <a:r>
              <a:rPr lang="en-US" dirty="0">
                <a:latin typeface="Traditional Arabic" pitchFamily="18" charset="-78"/>
                <a:cs typeface="Traditional Arabic" pitchFamily="18" charset="-78"/>
              </a:rPr>
              <a:t/>
            </a:r>
            <a:br>
              <a:rPr lang="en-US" dirty="0">
                <a:latin typeface="Traditional Arabic" pitchFamily="18" charset="-78"/>
                <a:cs typeface="Traditional Arabic" pitchFamily="18" charset="-78"/>
              </a:rPr>
            </a:br>
            <a:r>
              <a:rPr lang="ar-SA" dirty="0">
                <a:latin typeface="Traditional Arabic" pitchFamily="18" charset="-78"/>
                <a:cs typeface="Traditional Arabic" pitchFamily="18" charset="-78"/>
              </a:rPr>
              <a:t>ثانيًا: أنَّ هذا العضوَ الواجِبَ غَسْلُه سُتِرَ بما يَسوغ سَترُه به شرعًا؛ فجاز المسحُ عليه كالخفَّين</a:t>
            </a:r>
            <a:r>
              <a:rPr lang="en-US" dirty="0"/>
              <a:t/>
            </a:r>
            <a:br>
              <a:rPr lang="en-US" dirty="0"/>
            </a:br>
            <a:endParaRPr lang="ar-IQ" dirty="0"/>
          </a:p>
        </p:txBody>
      </p:sp>
    </p:spTree>
    <p:extLst>
      <p:ext uri="{BB962C8B-B14F-4D97-AF65-F5344CB8AC3E}">
        <p14:creationId xmlns:p14="http://schemas.microsoft.com/office/powerpoint/2010/main" val="2661875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lum bright="-26000" contrast="42000"/>
            <a:extLst>
              <a:ext uri="{28A0092B-C50C-407E-A947-70E740481C1C}">
                <a14:useLocalDpi xmlns:a14="http://schemas.microsoft.com/office/drawing/2010/main" val="0"/>
              </a:ext>
            </a:extLst>
          </a:blip>
          <a:srcRect/>
          <a:stretch>
            <a:fillRect/>
          </a:stretch>
        </p:blipFill>
        <p:spPr bwMode="auto">
          <a:xfrm>
            <a:off x="142875" y="66675"/>
            <a:ext cx="8929688" cy="6791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315" name="مربع نص 2"/>
          <p:cNvSpPr txBox="1">
            <a:spLocks noChangeArrowheads="1"/>
          </p:cNvSpPr>
          <p:nvPr/>
        </p:nvSpPr>
        <p:spPr bwMode="auto">
          <a:xfrm>
            <a:off x="5724525" y="2133600"/>
            <a:ext cx="1871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l" rtl="0" eaLnBrk="0" fontAlgn="base" hangingPunct="0">
              <a:spcBef>
                <a:spcPct val="0"/>
              </a:spcBef>
              <a:spcAft>
                <a:spcPct val="0"/>
              </a:spcAft>
              <a:defRPr>
                <a:solidFill>
                  <a:schemeClr val="tx1"/>
                </a:solidFill>
                <a:latin typeface="Arial" charset="0"/>
                <a:cs typeface="Arial" charset="0"/>
              </a:defRPr>
            </a:lvl6pPr>
            <a:lvl7pPr marL="2971800" indent="-228600" algn="l" rtl="0" eaLnBrk="0" fontAlgn="base" hangingPunct="0">
              <a:spcBef>
                <a:spcPct val="0"/>
              </a:spcBef>
              <a:spcAft>
                <a:spcPct val="0"/>
              </a:spcAft>
              <a:defRPr>
                <a:solidFill>
                  <a:schemeClr val="tx1"/>
                </a:solidFill>
                <a:latin typeface="Arial" charset="0"/>
                <a:cs typeface="Arial" charset="0"/>
              </a:defRPr>
            </a:lvl7pPr>
            <a:lvl8pPr marL="3429000" indent="-228600" algn="l" rtl="0" eaLnBrk="0" fontAlgn="base" hangingPunct="0">
              <a:spcBef>
                <a:spcPct val="0"/>
              </a:spcBef>
              <a:spcAft>
                <a:spcPct val="0"/>
              </a:spcAft>
              <a:defRPr>
                <a:solidFill>
                  <a:schemeClr val="tx1"/>
                </a:solidFill>
                <a:latin typeface="Arial" charset="0"/>
                <a:cs typeface="Arial" charset="0"/>
              </a:defRPr>
            </a:lvl8pPr>
            <a:lvl9pPr marL="3886200" indent="-228600" algn="l" rtl="0" eaLnBrk="0" fontAlgn="base" hangingPunct="0">
              <a:spcBef>
                <a:spcPct val="0"/>
              </a:spcBef>
              <a:spcAft>
                <a:spcPct val="0"/>
              </a:spcAft>
              <a:defRPr>
                <a:solidFill>
                  <a:schemeClr val="tx1"/>
                </a:solidFill>
                <a:latin typeface="Arial" charset="0"/>
                <a:cs typeface="Arial" charset="0"/>
              </a:defRPr>
            </a:lvl9pPr>
          </a:lstStyle>
          <a:p>
            <a:pPr eaLnBrk="1" hangingPunct="1"/>
            <a:r>
              <a:rPr lang="ar-SA"/>
              <a:t>جلد ونحوه </a:t>
            </a:r>
          </a:p>
        </p:txBody>
      </p:sp>
      <p:sp>
        <p:nvSpPr>
          <p:cNvPr id="12292" name="مربع نص 3"/>
          <p:cNvSpPr txBox="1">
            <a:spLocks noChangeArrowheads="1"/>
          </p:cNvSpPr>
          <p:nvPr/>
        </p:nvSpPr>
        <p:spPr bwMode="auto">
          <a:xfrm>
            <a:off x="6911975" y="2349500"/>
            <a:ext cx="2160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l" rtl="0" eaLnBrk="0" fontAlgn="base" hangingPunct="0">
              <a:spcBef>
                <a:spcPct val="0"/>
              </a:spcBef>
              <a:spcAft>
                <a:spcPct val="0"/>
              </a:spcAft>
              <a:defRPr>
                <a:solidFill>
                  <a:schemeClr val="tx1"/>
                </a:solidFill>
                <a:latin typeface="Arial" charset="0"/>
                <a:cs typeface="Arial" charset="0"/>
              </a:defRPr>
            </a:lvl6pPr>
            <a:lvl7pPr marL="2971800" indent="-228600" algn="l" rtl="0" eaLnBrk="0" fontAlgn="base" hangingPunct="0">
              <a:spcBef>
                <a:spcPct val="0"/>
              </a:spcBef>
              <a:spcAft>
                <a:spcPct val="0"/>
              </a:spcAft>
              <a:defRPr>
                <a:solidFill>
                  <a:schemeClr val="tx1"/>
                </a:solidFill>
                <a:latin typeface="Arial" charset="0"/>
                <a:cs typeface="Arial" charset="0"/>
              </a:defRPr>
            </a:lvl7pPr>
            <a:lvl8pPr marL="3429000" indent="-228600" algn="l" rtl="0" eaLnBrk="0" fontAlgn="base" hangingPunct="0">
              <a:spcBef>
                <a:spcPct val="0"/>
              </a:spcBef>
              <a:spcAft>
                <a:spcPct val="0"/>
              </a:spcAft>
              <a:defRPr>
                <a:solidFill>
                  <a:schemeClr val="tx1"/>
                </a:solidFill>
                <a:latin typeface="Arial" charset="0"/>
                <a:cs typeface="Arial" charset="0"/>
              </a:defRPr>
            </a:lvl8pPr>
            <a:lvl9pPr marL="3886200" indent="-228600" algn="l" rtl="0" eaLnBrk="0" fontAlgn="base" hangingPunct="0">
              <a:spcBef>
                <a:spcPct val="0"/>
              </a:spcBef>
              <a:spcAft>
                <a:spcPct val="0"/>
              </a:spcAft>
              <a:defRPr>
                <a:solidFill>
                  <a:schemeClr val="tx1"/>
                </a:solidFill>
                <a:latin typeface="Arial" charset="0"/>
                <a:cs typeface="Arial" charset="0"/>
              </a:defRPr>
            </a:lvl9pPr>
          </a:lstStyle>
          <a:p>
            <a:pPr eaLnBrk="1" hangingPunct="1"/>
            <a:r>
              <a:rPr lang="ar-SA"/>
              <a:t>ما يلبس على القدمين </a:t>
            </a:r>
          </a:p>
        </p:txBody>
      </p:sp>
      <p:sp>
        <p:nvSpPr>
          <p:cNvPr id="12293" name="مربع نص 4"/>
          <p:cNvSpPr txBox="1">
            <a:spLocks noChangeArrowheads="1"/>
          </p:cNvSpPr>
          <p:nvPr/>
        </p:nvSpPr>
        <p:spPr bwMode="auto">
          <a:xfrm>
            <a:off x="5003800" y="2427288"/>
            <a:ext cx="2376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l" rtl="0" eaLnBrk="0" fontAlgn="base" hangingPunct="0">
              <a:spcBef>
                <a:spcPct val="0"/>
              </a:spcBef>
              <a:spcAft>
                <a:spcPct val="0"/>
              </a:spcAft>
              <a:defRPr>
                <a:solidFill>
                  <a:schemeClr val="tx1"/>
                </a:solidFill>
                <a:latin typeface="Arial" charset="0"/>
                <a:cs typeface="Arial" charset="0"/>
              </a:defRPr>
            </a:lvl6pPr>
            <a:lvl7pPr marL="2971800" indent="-228600" algn="l" rtl="0" eaLnBrk="0" fontAlgn="base" hangingPunct="0">
              <a:spcBef>
                <a:spcPct val="0"/>
              </a:spcBef>
              <a:spcAft>
                <a:spcPct val="0"/>
              </a:spcAft>
              <a:defRPr>
                <a:solidFill>
                  <a:schemeClr val="tx1"/>
                </a:solidFill>
                <a:latin typeface="Arial" charset="0"/>
                <a:cs typeface="Arial" charset="0"/>
              </a:defRPr>
            </a:lvl7pPr>
            <a:lvl8pPr marL="3429000" indent="-228600" algn="l" rtl="0" eaLnBrk="0" fontAlgn="base" hangingPunct="0">
              <a:spcBef>
                <a:spcPct val="0"/>
              </a:spcBef>
              <a:spcAft>
                <a:spcPct val="0"/>
              </a:spcAft>
              <a:defRPr>
                <a:solidFill>
                  <a:schemeClr val="tx1"/>
                </a:solidFill>
                <a:latin typeface="Arial" charset="0"/>
                <a:cs typeface="Arial" charset="0"/>
              </a:defRPr>
            </a:lvl8pPr>
            <a:lvl9pPr marL="3886200" indent="-228600" algn="l" rtl="0" eaLnBrk="0" fontAlgn="base" hangingPunct="0">
              <a:spcBef>
                <a:spcPct val="0"/>
              </a:spcBef>
              <a:spcAft>
                <a:spcPct val="0"/>
              </a:spcAft>
              <a:defRPr>
                <a:solidFill>
                  <a:schemeClr val="tx1"/>
                </a:solidFill>
                <a:latin typeface="Arial" charset="0"/>
                <a:cs typeface="Arial" charset="0"/>
              </a:defRPr>
            </a:lvl9pPr>
          </a:lstStyle>
          <a:p>
            <a:pPr eaLnBrk="1" hangingPunct="1"/>
            <a:r>
              <a:rPr lang="ar-SA"/>
              <a:t>صوف أو قطن ونحوهما </a:t>
            </a:r>
          </a:p>
        </p:txBody>
      </p:sp>
    </p:spTree>
    <p:extLst>
      <p:ext uri="{BB962C8B-B14F-4D97-AF65-F5344CB8AC3E}">
        <p14:creationId xmlns:p14="http://schemas.microsoft.com/office/powerpoint/2010/main" val="288182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15المسح.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wipe(down)">
                                      <p:cBhvr>
                                        <p:cTn id="12" dur="500"/>
                                        <p:tgtEl>
                                          <p:spTgt spid="13315"/>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3" name="16المسح.wav"/>
                                        </p:tgtEl>
                                      </p:cMediaNode>
                                    </p:audio>
                                  </p:subTnLst>
                                </p:cTn>
                              </p:par>
                              <p:par>
                                <p:cTn id="13" presetID="6" presetClass="entr" presetSubtype="16" fill="hold" grpId="0" nodeType="with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circle(in)">
                                      <p:cBhvr>
                                        <p:cTn id="15" dur="2000"/>
                                        <p:tgtEl>
                                          <p:spTgt spid="1229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2293"/>
                                        </p:tgtEl>
                                        <p:attrNameLst>
                                          <p:attrName>style.visibility</p:attrName>
                                        </p:attrNameLst>
                                      </p:cBhvr>
                                      <p:to>
                                        <p:strVal val="visible"/>
                                      </p:to>
                                    </p:set>
                                    <p:animEffect transition="in" filter="circle(in)">
                                      <p:cBhvr>
                                        <p:cTn id="18" dur="2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2292" grpId="0"/>
      <p:bldP spid="122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5151"/>
            <a:ext cx="9144000" cy="7417415"/>
          </a:xfrm>
          <a:prstGeom prst="rect">
            <a:avLst/>
          </a:prstGeom>
        </p:spPr>
        <p:txBody>
          <a:bodyPr wrap="square">
            <a:spAutoFit/>
          </a:bodyPr>
          <a:lstStyle/>
          <a:p>
            <a:r>
              <a:rPr lang="ar-IQ" sz="2800" dirty="0">
                <a:latin typeface="Traditional Arabic" pitchFamily="18" charset="-78"/>
                <a:cs typeface="Traditional Arabic" pitchFamily="18" charset="-78"/>
              </a:rPr>
              <a:t>فإذا تبين لك هذا فاعلمي أن شرط إجزاء المسح على الجبيرة هو أن تشد على الموضع المكسور وما قاربه بحيث يحتاج إليه في شدها كما قدمنا، فإذا شدت الجبيرة على أكثر من موضع الحاجة وجب نزعها لغسل ما تحتها من العضو الصحيح، فإن تعذر نزعها وخشي حصول ضرر به فإنه يمسح عليها ويتيمم، وفي وجه عند الحنابلة أنها تمسح وما شدت عليه وإن زاد على موضع الحاجة لأجل المشقة ورفع الحرج الحاصل بذلك وبهذا قال المالكية والحنفية كما في الموسوعة الفقهية، والقول الأول هو الأحوط.</a:t>
            </a:r>
          </a:p>
          <a:p>
            <a:r>
              <a:rPr lang="ar-IQ" sz="2800" dirty="0">
                <a:latin typeface="Traditional Arabic" pitchFamily="18" charset="-78"/>
                <a:cs typeface="Traditional Arabic" pitchFamily="18" charset="-78"/>
              </a:rPr>
              <a:t> جاء في الروض مع حاشيته لابن قاسم: (و) يمسح على (جبيرة) مشدودة على كسر أو جرح ونحوهما (لم تتجاوز قدر الحاجة) وهو موضع الجرح والكسر وما قرب منه بحيث يحتاج إليه في شدها، فإن تعدى شدها محل الحاجة نزعها فإن خشي تلفا أو ضررا تيمم لزائد، وفيه وجه يجزئ المسح على الزائد، اختاره الخلال وغيره، لأنه قد صارت ضرورة عليه، أشبهت موضع الكسر، وسهل فيه أحمد، لأنه مما لا ينضبط وهو شديد جدا، فلا بأس كيفما شدها. انتهى.</a:t>
            </a:r>
          </a:p>
          <a:p>
            <a:r>
              <a:rPr lang="ar-IQ" sz="2800" dirty="0">
                <a:latin typeface="Traditional Arabic" pitchFamily="18" charset="-78"/>
                <a:cs typeface="Traditional Arabic" pitchFamily="18" charset="-78"/>
              </a:rPr>
              <a:t> وعند أكثر العلماء شد الجبيرة على طهارة من شروط إجزاء المسح عليها، وذهب بعض العلماء إلى عدم اشتراط شدها على طهارة وهو اختيار شيخ  الإسلام ابن تيمية وصوبه في الإنصاف.</a:t>
            </a:r>
          </a:p>
          <a:p>
            <a:r>
              <a:rPr lang="ar-IQ" sz="2800" dirty="0">
                <a:latin typeface="Traditional Arabic" pitchFamily="18" charset="-78"/>
                <a:cs typeface="Traditional Arabic" pitchFamily="18" charset="-78"/>
              </a:rPr>
              <a:t> قال في حاشية الروض: وعنه –أي عن أحمد-  ليس بشرط –أي شد الجبيرة على طهارة- اختاره جمع منهم الشيخ، ومال إليه الموفق والشارح والمجد، وصوبه في الإنصاف وغيره لحديث صاحب الشجة وغيره، ولأن اشتراط الطهارة يشق، لأن الجرح يقع فجأة، أو في وقت لا يعلم الماسح وقوعه فيه، فلو اشترطت الطهارة والحالة هذه لأفضي إلى الحرج والمشقة، وهما منتفيان شرعا</a:t>
            </a:r>
          </a:p>
        </p:txBody>
      </p:sp>
    </p:spTree>
    <p:extLst>
      <p:ext uri="{BB962C8B-B14F-4D97-AF65-F5344CB8AC3E}">
        <p14:creationId xmlns:p14="http://schemas.microsoft.com/office/powerpoint/2010/main" val="40966016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2826</TotalTime>
  <Words>73</Words>
  <Application>Microsoft Office PowerPoint</Application>
  <PresentationFormat>On-screen Show (4:3)</PresentationFormat>
  <Paragraphs>15</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Concourse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dc:creator>
  <cp:lastModifiedBy>MAC</cp:lastModifiedBy>
  <cp:revision>69</cp:revision>
  <cp:lastPrinted>2013-11-18T22:05:05Z</cp:lastPrinted>
  <dcterms:created xsi:type="dcterms:W3CDTF">2013-11-15T21:18:02Z</dcterms:created>
  <dcterms:modified xsi:type="dcterms:W3CDTF">2022-03-01T05:27:58Z</dcterms:modified>
</cp:coreProperties>
</file>