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9"/>
  </p:notesMasterIdLst>
  <p:sldIdLst>
    <p:sldId id="256" r:id="rId2"/>
    <p:sldId id="257" r:id="rId3"/>
    <p:sldId id="290"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293" r:id="rId19"/>
    <p:sldId id="294" r:id="rId20"/>
    <p:sldId id="295" r:id="rId21"/>
    <p:sldId id="259" r:id="rId22"/>
    <p:sldId id="260" r:id="rId23"/>
    <p:sldId id="261" r:id="rId24"/>
    <p:sldId id="291" r:id="rId25"/>
    <p:sldId id="262" r:id="rId26"/>
    <p:sldId id="263" r:id="rId27"/>
    <p:sldId id="31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BA30F0A-A00C-435E-BAF4-EB3B01FB1544}" type="datetimeFigureOut">
              <a:rPr lang="ar-IQ" smtClean="0"/>
              <a:t>05/05/1445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2303D0E-1923-449D-85B0-06F5D490D595}" type="slidenum">
              <a:rPr lang="ar-IQ" smtClean="0"/>
              <a:t>‹#›</a:t>
            </a:fld>
            <a:endParaRPr lang="ar-IQ"/>
          </a:p>
        </p:txBody>
      </p:sp>
    </p:spTree>
    <p:extLst>
      <p:ext uri="{BB962C8B-B14F-4D97-AF65-F5344CB8AC3E}">
        <p14:creationId xmlns:p14="http://schemas.microsoft.com/office/powerpoint/2010/main" val="41042907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5805A2A8-D6EA-4CD9-A168-5F5A9FA35853}" type="slidenum">
              <a:rPr lang="en-US" smtClean="0"/>
              <a:pPr/>
              <a:t>27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DC5E4F-C1AB-427B-A1AC-B1107AE5F2E3}" type="datetimeFigureOut">
              <a:rPr lang="en-US" smtClean="0"/>
              <a:pPr/>
              <a:t>11/17/2023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E8EF2B2-1667-41EB-9F99-9185A112A7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DC5E4F-C1AB-427B-A1AC-B1107AE5F2E3}" type="datetimeFigureOut">
              <a:rPr lang="en-US" smtClean="0"/>
              <a:pPr/>
              <a:t>11/17/2023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8EF2B2-1667-41EB-9F99-9185A112A7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DC5E4F-C1AB-427B-A1AC-B1107AE5F2E3}" type="datetimeFigureOut">
              <a:rPr lang="en-US" smtClean="0"/>
              <a:pPr/>
              <a:t>11/17/2023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8EF2B2-1667-41EB-9F99-9185A112A7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DC5E4F-C1AB-427B-A1AC-B1107AE5F2E3}" type="datetimeFigureOut">
              <a:rPr lang="en-US" smtClean="0"/>
              <a:pPr/>
              <a:t>11/17/2023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8EF2B2-1667-41EB-9F99-9185A112A75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DC5E4F-C1AB-427B-A1AC-B1107AE5F2E3}" type="datetimeFigureOut">
              <a:rPr lang="en-US" smtClean="0"/>
              <a:pPr/>
              <a:t>11/17/2023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8EF2B2-1667-41EB-9F99-9185A112A75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DC5E4F-C1AB-427B-A1AC-B1107AE5F2E3}" type="datetimeFigureOut">
              <a:rPr lang="en-US" smtClean="0"/>
              <a:pPr/>
              <a:t>11/17/2023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8EF2B2-1667-41EB-9F99-9185A112A75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DC5E4F-C1AB-427B-A1AC-B1107AE5F2E3}" type="datetimeFigureOut">
              <a:rPr lang="en-US" smtClean="0"/>
              <a:pPr/>
              <a:t>11/17/2023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E8EF2B2-1667-41EB-9F99-9185A112A7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3DC5E4F-C1AB-427B-A1AC-B1107AE5F2E3}" type="datetimeFigureOut">
              <a:rPr lang="en-US" smtClean="0"/>
              <a:pPr/>
              <a:t>11/17/2023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E8EF2B2-1667-41EB-9F99-9185A112A75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3DC5E4F-C1AB-427B-A1AC-B1107AE5F2E3}" type="datetimeFigureOut">
              <a:rPr lang="en-US" smtClean="0"/>
              <a:pPr/>
              <a:t>11/17/2023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E8EF2B2-1667-41EB-9F99-9185A112A7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3DC5E4F-C1AB-427B-A1AC-B1107AE5F2E3}" type="datetimeFigureOut">
              <a:rPr lang="en-US" smtClean="0"/>
              <a:pPr/>
              <a:t>11/17/2023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8EF2B2-1667-41EB-9F99-9185A112A7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DC5E4F-C1AB-427B-A1AC-B1107AE5F2E3}" type="datetimeFigureOut">
              <a:rPr lang="en-US" smtClean="0"/>
              <a:pPr/>
              <a:t>11/17/2023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E8EF2B2-1667-41EB-9F99-9185A112A75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DC5E4F-C1AB-427B-A1AC-B1107AE5F2E3}" type="datetimeFigureOut">
              <a:rPr lang="en-US" smtClean="0"/>
              <a:pPr/>
              <a:t>11/17/2023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E8EF2B2-1667-41EB-9F99-9185A112A7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048000"/>
          </a:xfrm>
        </p:spPr>
        <p:txBody>
          <a:bodyPr>
            <a:normAutofit/>
          </a:bodyPr>
          <a:lstStyle/>
          <a:p>
            <a:pPr algn="ctr" rtl="1"/>
            <a:r>
              <a:rPr lang="ar-IQ" sz="4900" dirty="0" smtClean="0">
                <a:solidFill>
                  <a:srgbClr val="0070C0"/>
                </a:solidFill>
                <a:effectLst/>
                <a:latin typeface="Traditional Arabic" pitchFamily="18" charset="-78"/>
                <a:cs typeface="Traditional Arabic" pitchFamily="18" charset="-78"/>
              </a:rPr>
              <a:t>ألفاظ النكاح</a:t>
            </a:r>
            <a:br>
              <a:rPr lang="ar-IQ" sz="4900" dirty="0" smtClean="0">
                <a:solidFill>
                  <a:srgbClr val="0070C0"/>
                </a:solidFill>
                <a:effectLst/>
                <a:latin typeface="Traditional Arabic" pitchFamily="18" charset="-78"/>
                <a:cs typeface="Traditional Arabic" pitchFamily="18" charset="-78"/>
              </a:rPr>
            </a:br>
            <a:r>
              <a:rPr lang="ar-IQ" sz="4900" dirty="0" smtClean="0">
                <a:solidFill>
                  <a:srgbClr val="0070C0"/>
                </a:solidFill>
                <a:effectLst/>
                <a:latin typeface="Traditional Arabic" pitchFamily="18" charset="-78"/>
                <a:cs typeface="Traditional Arabic" pitchFamily="18" charset="-78"/>
              </a:rPr>
              <a:t>في الشريعة الإسلامية والقانون العراقي</a:t>
            </a:r>
            <a:r>
              <a:rPr lang="en-MY" sz="1800" dirty="0" smtClean="0">
                <a:effectLst/>
                <a:latin typeface="Traditional Arabic" pitchFamily="18" charset="-78"/>
                <a:cs typeface="Traditional Arabic" pitchFamily="18" charset="-78"/>
              </a:rPr>
              <a:t/>
            </a:r>
            <a:br>
              <a:rPr lang="en-MY" sz="1800" dirty="0" smtClean="0">
                <a:effectLst/>
                <a:latin typeface="Traditional Arabic" pitchFamily="18" charset="-78"/>
                <a:cs typeface="Traditional Arabic" pitchFamily="18" charset="-78"/>
              </a:rPr>
            </a:br>
            <a:endParaRPr lang="en-US" sz="1800" dirty="0">
              <a:solidFill>
                <a:srgbClr val="FF0000"/>
              </a:solidFill>
              <a:effectLst/>
              <a:latin typeface="Traditional Arabic" pitchFamily="18" charset="-78"/>
              <a:cs typeface="Traditional Arabic" pitchFamily="18" charset="-78"/>
            </a:endParaRPr>
          </a:p>
        </p:txBody>
      </p:sp>
      <p:sp>
        <p:nvSpPr>
          <p:cNvPr id="3" name="Subtitle 2"/>
          <p:cNvSpPr>
            <a:spLocks noGrp="1"/>
          </p:cNvSpPr>
          <p:nvPr>
            <p:ph type="subTitle" idx="1"/>
          </p:nvPr>
        </p:nvSpPr>
        <p:spPr>
          <a:xfrm>
            <a:off x="0" y="3124200"/>
            <a:ext cx="9144000" cy="3733800"/>
          </a:xfrm>
        </p:spPr>
        <p:txBody>
          <a:bodyPr>
            <a:normAutofit/>
          </a:bodyPr>
          <a:lstStyle/>
          <a:p>
            <a:pPr algn="ctr" rtl="1"/>
            <a:r>
              <a:rPr lang="ar-IQ" sz="2800" b="1" dirty="0" smtClean="0">
                <a:latin typeface="Traditional Arabic" pitchFamily="18" charset="-78"/>
                <a:cs typeface="Traditional Arabic" pitchFamily="18" charset="-78"/>
              </a:rPr>
              <a:t> </a:t>
            </a:r>
            <a:r>
              <a:rPr lang="ar-IQ" sz="2800" b="1" dirty="0" smtClean="0">
                <a:solidFill>
                  <a:schemeClr val="tx1"/>
                </a:solidFill>
                <a:latin typeface="Traditional Arabic" pitchFamily="18" charset="-78"/>
                <a:cs typeface="Traditional Arabic" pitchFamily="18" charset="-78"/>
              </a:rPr>
              <a:t>پ ی د. </a:t>
            </a:r>
            <a:r>
              <a:rPr lang="ar-SA" sz="2800" b="1" dirty="0" smtClean="0">
                <a:solidFill>
                  <a:schemeClr val="tx1"/>
                </a:solidFill>
                <a:latin typeface="Traditional Arabic" pitchFamily="18" charset="-78"/>
                <a:cs typeface="Traditional Arabic" pitchFamily="18" charset="-78"/>
              </a:rPr>
              <a:t>فارس علي مصطفى</a:t>
            </a:r>
            <a:endParaRPr lang="ar-IQ" sz="2800" b="1" dirty="0" smtClean="0">
              <a:solidFill>
                <a:schemeClr val="tx1"/>
              </a:solidFill>
              <a:latin typeface="Traditional Arabic" pitchFamily="18" charset="-78"/>
              <a:cs typeface="Traditional Arabic" pitchFamily="18" charset="-78"/>
            </a:endParaRPr>
          </a:p>
          <a:p>
            <a:pPr algn="ctr" rtl="1"/>
            <a:r>
              <a:rPr lang="ar-SA" sz="2800" b="1" dirty="0" smtClean="0">
                <a:solidFill>
                  <a:schemeClr val="tx1"/>
                </a:solidFill>
                <a:latin typeface="Traditional Arabic" pitchFamily="18" charset="-78"/>
                <a:cs typeface="Traditional Arabic" pitchFamily="18" charset="-78"/>
              </a:rPr>
              <a:t>قسم </a:t>
            </a:r>
            <a:r>
              <a:rPr lang="ar-IQ" sz="2800" b="1" dirty="0" smtClean="0">
                <a:solidFill>
                  <a:schemeClr val="tx1"/>
                </a:solidFill>
                <a:latin typeface="Traditional Arabic" pitchFamily="18" charset="-78"/>
                <a:cs typeface="Traditional Arabic" pitchFamily="18" charset="-78"/>
              </a:rPr>
              <a:t>الدراسات الإسلامية</a:t>
            </a:r>
            <a:endParaRPr lang="en-US" sz="2800" b="1" dirty="0" smtClean="0">
              <a:solidFill>
                <a:schemeClr val="tx1"/>
              </a:solidFill>
              <a:latin typeface="Traditional Arabic" pitchFamily="18" charset="-78"/>
              <a:cs typeface="Traditional Arabic" pitchFamily="18" charset="-78"/>
            </a:endParaRPr>
          </a:p>
          <a:p>
            <a:pPr algn="ctr" rtl="1"/>
            <a:r>
              <a:rPr lang="ar-IQ" sz="2800" b="1" dirty="0" smtClean="0">
                <a:solidFill>
                  <a:schemeClr val="tx1"/>
                </a:solidFill>
                <a:latin typeface="Traditional Arabic" pitchFamily="18" charset="-78"/>
                <a:cs typeface="Traditional Arabic" pitchFamily="18" charset="-78"/>
              </a:rPr>
              <a:t>كلية العلوم الإسلامية</a:t>
            </a:r>
          </a:p>
          <a:p>
            <a:pPr algn="ctr"/>
            <a:r>
              <a:rPr lang="ar-SA" sz="2800" b="1" dirty="0" smtClean="0">
                <a:solidFill>
                  <a:schemeClr val="tx1"/>
                </a:solidFill>
                <a:latin typeface="Traditional Arabic" pitchFamily="18" charset="-78"/>
                <a:cs typeface="Traditional Arabic" pitchFamily="18" charset="-78"/>
              </a:rPr>
              <a:t>جامعة </a:t>
            </a:r>
            <a:r>
              <a:rPr lang="ar-IQ" sz="2800" b="1" dirty="0" smtClean="0">
                <a:solidFill>
                  <a:schemeClr val="tx1"/>
                </a:solidFill>
                <a:latin typeface="Traditional Arabic" pitchFamily="18" charset="-78"/>
                <a:cs typeface="Traditional Arabic" pitchFamily="18" charset="-78"/>
              </a:rPr>
              <a:t>صلاح الدين</a:t>
            </a:r>
            <a:endParaRPr lang="en-MY" sz="2800" dirty="0" smtClean="0">
              <a:solidFill>
                <a:schemeClr val="tx1"/>
              </a:solidFill>
              <a:latin typeface="Traditional Arabic" pitchFamily="18" charset="-78"/>
              <a:cs typeface="Traditional Arabic" pitchFamily="18" charset="-78"/>
            </a:endParaRPr>
          </a:p>
          <a:p>
            <a:pPr algn="ctr" rtl="1"/>
            <a:endParaRPr lang="en-US" sz="4400" b="1" dirty="0" smtClean="0">
              <a:solidFill>
                <a:schemeClr val="tx1"/>
              </a:solidFill>
              <a:latin typeface="Traditional Arabic" pitchFamily="18" charset="-78"/>
              <a:cs typeface="Traditional Arabic" pitchFamily="18" charset="-78"/>
            </a:endParaRPr>
          </a:p>
          <a:p>
            <a:endParaRPr lang="en-US" dirty="0"/>
          </a:p>
        </p:txBody>
      </p:sp>
      <p:pic>
        <p:nvPicPr>
          <p:cNvPr id="4" name="Picture 3" descr="ورده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108334">
            <a:off x="8142231" y="-401124"/>
            <a:ext cx="1561998" cy="2318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ورده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108334">
            <a:off x="556260" y="-225514"/>
            <a:ext cx="1596360" cy="1362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ورده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108334">
            <a:off x="350895" y="2742765"/>
            <a:ext cx="2716656" cy="2318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ورده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108334">
            <a:off x="6446895" y="2895165"/>
            <a:ext cx="2716656" cy="2318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6858000"/>
          </a:xfrm>
        </p:spPr>
        <p:txBody>
          <a:bodyPr>
            <a:normAutofit/>
          </a:bodyPr>
          <a:lstStyle/>
          <a:p>
            <a:pPr algn="just" rtl="1">
              <a:lnSpc>
                <a:spcPct val="150000"/>
              </a:lnSpc>
            </a:pPr>
            <a:r>
              <a:rPr lang="ar-SA" sz="2800" b="1" dirty="0">
                <a:latin typeface="Traditional Arabic" pitchFamily="18" charset="-78"/>
                <a:cs typeface="Traditional Arabic" pitchFamily="18" charset="-78"/>
              </a:rPr>
              <a:t>الألفاظ غير العربية: </a:t>
            </a:r>
            <a:r>
              <a:rPr lang="ar-SA" sz="2800" dirty="0">
                <a:latin typeface="Traditional Arabic" pitchFamily="18" charset="-78"/>
                <a:cs typeface="Traditional Arabic" pitchFamily="18" charset="-78"/>
              </a:rPr>
              <a:t>اتفق أكثر الفقهاء على أن الأجنبي غير العربي العاجز عن النطق بالعربية يصح انعقاد زواجه بلغته التي يفهمها ويتكلم بها؛ لأن العبرة في العقود للمعاني، ولأنه عاجز عن العربية، فسقط عنه النطق بالعربية كالأخرس. وعليه أن يأتي بمعنى التزويج أو الإنكاح بلسانه، بحيث يشتمل على معنى اللفظ العربي.</a:t>
            </a:r>
            <a:endParaRPr lang="en-US" sz="2800" dirty="0">
              <a:latin typeface="Traditional Arabic" pitchFamily="18" charset="-78"/>
              <a:cs typeface="Traditional Arabic" pitchFamily="18" charset="-78"/>
            </a:endParaRPr>
          </a:p>
          <a:p>
            <a:pPr algn="just" rtl="1">
              <a:lnSpc>
                <a:spcPct val="150000"/>
              </a:lnSpc>
            </a:pPr>
            <a:r>
              <a:rPr lang="ar-SA" sz="2800" dirty="0">
                <a:latin typeface="Traditional Arabic" pitchFamily="18" charset="-78"/>
                <a:cs typeface="Traditional Arabic" pitchFamily="18" charset="-78"/>
              </a:rPr>
              <a:t>أما إذا كان العاقد يحسن التكلم بالعربية: فيجوز عند الجمهور في الأصح عند الشافعية النطق بكل لغة يمكن التفاهم بها؛ لأن المقصود هو التعبير عن الإرادة، وذلك واقع في كل لغة، ولأنه أتى بلفظه الخاص، فانعقد به، كما ينعقد بلفظ العربية.</a:t>
            </a:r>
            <a:endParaRPr lang="en-US" sz="2800" dirty="0">
              <a:latin typeface="Traditional Arabic" pitchFamily="18" charset="-78"/>
              <a:cs typeface="Traditional Arabic" pitchFamily="18" charset="-78"/>
            </a:endParaRPr>
          </a:p>
          <a:p>
            <a:pPr algn="just" rtl="1">
              <a:lnSpc>
                <a:spcPct val="150000"/>
              </a:lnSpc>
            </a:pPr>
            <a:r>
              <a:rPr lang="ar-SA" sz="2800" dirty="0">
                <a:latin typeface="Traditional Arabic" pitchFamily="18" charset="-78"/>
                <a:cs typeface="Traditional Arabic" pitchFamily="18" charset="-78"/>
              </a:rPr>
              <a:t>وقال الحنابلة: لا يجوز الزواج إلا بالعربية لمن قدر عليها، فمن قدر على لفظ الزواج بالعربية، لم يصح بغيرها؛ لأنه عدل عن لفظي ( الإنكاح والتزويج ) مع القدرة عليهما، فلم يصح، كما لم يصح بألفاظ الهبة والبيع والإحلال.</a:t>
            </a:r>
            <a:endParaRPr lang="en-US" sz="2800" dirty="0">
              <a:latin typeface="Traditional Arabic" pitchFamily="18" charset="-78"/>
              <a:cs typeface="Traditional Arabic" pitchFamily="18" charset="-78"/>
            </a:endParaRPr>
          </a:p>
          <a:p>
            <a:pPr algn="r" rtl="1"/>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40570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6858000"/>
          </a:xfrm>
        </p:spPr>
        <p:txBody>
          <a:bodyPr>
            <a:normAutofit fontScale="92500" lnSpcReduction="10000"/>
          </a:bodyPr>
          <a:lstStyle/>
          <a:p>
            <a:pPr algn="r" rtl="1">
              <a:lnSpc>
                <a:spcPct val="150000"/>
              </a:lnSpc>
            </a:pPr>
            <a:r>
              <a:rPr lang="ar-SA" sz="3200" dirty="0">
                <a:latin typeface="Traditional Arabic" pitchFamily="18" charset="-78"/>
                <a:cs typeface="Traditional Arabic" pitchFamily="18" charset="-78"/>
              </a:rPr>
              <a:t>قد تكون صيغة الإيجاب والقبول بلفظ الماضي أو بلفظ المضارع أو بلفظ الأمر، واتفق الفقهاء على انعقاد الزواج بصيغة الماضي، واختلفوا في المضارع والأمر.</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أ ـ ينعقد الزواج بصيغة الفعل الماضي: كأن يقول ولي المرأة للرجل: زوجتك ابنتي فلانة على مهر كذا، فقال الزوج: قبلت أورضيت؛ لأن المقصود بهذه الصيغة إنشاء العقد في الحال، فينعقد بها العقد من غير توقف على نية أو قرينة.</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ب ـ وأما العقد بصيغة المضارع: مثل أن يقول الرجل للمرأة في مجلس العقد: أتزوجك على مهر قدره كذا، فقالت: أقبل أو أرضى، صح العقد عند الحنفية والمالكية إذا كانت هناك قرينة تدل على إرادة إنشاء العقد في الحال، لا للوعد في المستقبل، كأن يكون المجلس مهيئاً لإجراء عقد الزواج، فوجود هذه الهيئة ينفي إرادة الوعد أو المساومة، ويدل على إرادة التنجيز؛ لأن الزواج بعكس البيع يكون مسبوقاً بالخطبة.</a:t>
            </a:r>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40570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6858000"/>
          </a:xfrm>
        </p:spPr>
        <p:txBody>
          <a:bodyPr>
            <a:normAutofit/>
          </a:bodyPr>
          <a:lstStyle/>
          <a:p>
            <a:pPr algn="r" rtl="1">
              <a:lnSpc>
                <a:spcPct val="150000"/>
              </a:lnSpc>
            </a:pPr>
            <a:r>
              <a:rPr lang="ar-SA" sz="2800" dirty="0">
                <a:latin typeface="Traditional Arabic" pitchFamily="18" charset="-78"/>
                <a:cs typeface="Traditional Arabic" pitchFamily="18" charset="-78"/>
              </a:rPr>
              <a:t>ولا ينعقد الزواج عند الشافعية والحنابلة بصيغة المضارع، وإنما لا بد عندهم من لفظ بصيغة الماضي مشتق من النكاح أوالزواج، بأن يقول الزوج: تزوجت أو نكحت أو قبلت نكاحها أو تزويجها</a:t>
            </a:r>
            <a:r>
              <a:rPr lang="ar-SA" sz="2800" dirty="0" smtClean="0">
                <a:latin typeface="Traditional Arabic" pitchFamily="18" charset="-78"/>
                <a:cs typeface="Traditional Arabic" pitchFamily="18" charset="-78"/>
              </a:rPr>
              <a:t>،</a:t>
            </a:r>
            <a:r>
              <a:rPr lang="ar-IQ" sz="2800" dirty="0" smtClean="0">
                <a:latin typeface="Traditional Arabic" pitchFamily="18" charset="-78"/>
                <a:cs typeface="Traditional Arabic" pitchFamily="18" charset="-78"/>
              </a:rPr>
              <a:t>.</a:t>
            </a:r>
            <a:r>
              <a:rPr lang="ar-SA" sz="2800" dirty="0" smtClean="0">
                <a:latin typeface="Traditional Arabic" pitchFamily="18" charset="-78"/>
                <a:cs typeface="Traditional Arabic" pitchFamily="18" charset="-78"/>
              </a:rPr>
              <a:t> </a:t>
            </a:r>
            <a:endParaRPr lang="ar-IQ" sz="2800" dirty="0" smtClean="0">
              <a:latin typeface="Traditional Arabic" pitchFamily="18" charset="-78"/>
              <a:cs typeface="Traditional Arabic" pitchFamily="18" charset="-78"/>
            </a:endParaRPr>
          </a:p>
          <a:p>
            <a:pPr algn="r" rtl="1">
              <a:lnSpc>
                <a:spcPct val="150000"/>
              </a:lnSpc>
            </a:pPr>
            <a:r>
              <a:rPr lang="ar-SA" sz="2800" dirty="0" smtClean="0">
                <a:latin typeface="Traditional Arabic" pitchFamily="18" charset="-78"/>
                <a:cs typeface="Traditional Arabic" pitchFamily="18" charset="-78"/>
              </a:rPr>
              <a:t>ولا </a:t>
            </a:r>
            <a:r>
              <a:rPr lang="ar-SA" sz="2800" dirty="0">
                <a:latin typeface="Traditional Arabic" pitchFamily="18" charset="-78"/>
                <a:cs typeface="Traditional Arabic" pitchFamily="18" charset="-78"/>
              </a:rPr>
              <a:t>يصح </a:t>
            </a:r>
            <a:r>
              <a:rPr lang="ar-SA" sz="2800" dirty="0" smtClean="0">
                <a:latin typeface="Traditional Arabic" pitchFamily="18" charset="-78"/>
                <a:cs typeface="Traditional Arabic" pitchFamily="18" charset="-78"/>
              </a:rPr>
              <a:t>بكناية:كأحللتك </a:t>
            </a:r>
            <a:r>
              <a:rPr lang="ar-SA" sz="2800" dirty="0">
                <a:latin typeface="Traditional Arabic" pitchFamily="18" charset="-78"/>
                <a:cs typeface="Traditional Arabic" pitchFamily="18" charset="-78"/>
              </a:rPr>
              <a:t>ابنتي، إذ لا اطلاع للشهود على النية. ولو قال ولي المرأة: زوجتك، فقال الزوج: قبلت، لم ينعقد الزواج لدى </a:t>
            </a:r>
            <a:r>
              <a:rPr lang="ar-SA" sz="2800" dirty="0" smtClean="0">
                <a:latin typeface="Traditional Arabic" pitchFamily="18" charset="-78"/>
                <a:cs typeface="Traditional Arabic" pitchFamily="18" charset="-78"/>
              </a:rPr>
              <a:t>الشافعية، </a:t>
            </a:r>
            <a:r>
              <a:rPr lang="ar-SA" sz="2800" dirty="0">
                <a:latin typeface="Traditional Arabic" pitchFamily="18" charset="-78"/>
                <a:cs typeface="Traditional Arabic" pitchFamily="18" charset="-78"/>
              </a:rPr>
              <a:t>وينعقد عند الجمهور غير الشافعية.</a:t>
            </a:r>
            <a:endParaRPr lang="en-US" sz="2800" dirty="0">
              <a:latin typeface="Traditional Arabic" pitchFamily="18" charset="-78"/>
              <a:cs typeface="Traditional Arabic" pitchFamily="18" charset="-78"/>
            </a:endParaRPr>
          </a:p>
          <a:p>
            <a:pPr algn="r" rtl="1">
              <a:lnSpc>
                <a:spcPct val="150000"/>
              </a:lnSpc>
            </a:pPr>
            <a:r>
              <a:rPr lang="ar-SA" sz="2800" dirty="0">
                <a:latin typeface="Traditional Arabic" pitchFamily="18" charset="-78"/>
                <a:cs typeface="Traditional Arabic" pitchFamily="18" charset="-78"/>
              </a:rPr>
              <a:t>جـ ـ ويصح العقد عند الحنفية والمالكية بصيغة الأمر: كأن يقول الرجل لامرأة: زوجيني نفسك، وقصد بذلك إنشاء الزواج، لا الخطوبة، فقالت المرأة: زوجتك نفسي، تم الزواج بينهما</a:t>
            </a:r>
            <a:r>
              <a:rPr lang="ar-SA" sz="2800" dirty="0" smtClean="0">
                <a:latin typeface="Traditional Arabic" pitchFamily="18" charset="-78"/>
                <a:cs typeface="Traditional Arabic" pitchFamily="18" charset="-78"/>
              </a:rPr>
              <a:t>.</a:t>
            </a:r>
            <a:endParaRPr lang="ar-IQ" sz="2800" dirty="0" smtClean="0">
              <a:latin typeface="Traditional Arabic" pitchFamily="18" charset="-78"/>
              <a:cs typeface="Traditional Arabic" pitchFamily="18" charset="-78"/>
            </a:endParaRPr>
          </a:p>
          <a:p>
            <a:pPr algn="r" rtl="1">
              <a:lnSpc>
                <a:spcPct val="150000"/>
              </a:lnSpc>
            </a:pPr>
            <a:r>
              <a:rPr lang="ar-SA" sz="2800" dirty="0">
                <a:latin typeface="Traditional Arabic" pitchFamily="18" charset="-78"/>
                <a:cs typeface="Traditional Arabic" pitchFamily="18" charset="-78"/>
              </a:rPr>
              <a:t>وتوجيه ذلك عند الحنفية  : أن قول الرجل يتضمن توكيل المرأة في أن تزوجه بنفسها، فقولها: زوجتك نفسي، قام مقام الإيجاب والقبول. والتوجيه عند المالكية أن صيغة الأمر تعتبر إيجاباً للعقد عرفاً، ولا تعتبر توكيلاً ضمنياً. وهذا القول أوجه.وعبارة المالكية: ينعقد النكاح بالإيجاب والاستيجاب، أي طلب الإيجاب.</a:t>
            </a:r>
            <a:endParaRPr lang="en-US" sz="2800" dirty="0">
              <a:latin typeface="Traditional Arabic" pitchFamily="18" charset="-78"/>
              <a:cs typeface="Traditional Arabic" pitchFamily="18" charset="-78"/>
            </a:endParaRPr>
          </a:p>
          <a:p>
            <a:pPr algn="r" rtl="1">
              <a:lnSpc>
                <a:spcPct val="150000"/>
              </a:lnSpc>
            </a:pPr>
            <a:endParaRPr lang="ar-IQ" sz="2800" dirty="0" smtClean="0">
              <a:latin typeface="Traditional Arabic" pitchFamily="18" charset="-78"/>
              <a:cs typeface="Traditional Arabic" pitchFamily="18" charset="-78"/>
            </a:endParaRPr>
          </a:p>
          <a:p>
            <a:pPr algn="r" rtl="1">
              <a:lnSpc>
                <a:spcPct val="150000"/>
              </a:lnSpc>
            </a:pPr>
            <a:endParaRPr lang="en-US" sz="28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40570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6858000"/>
          </a:xfrm>
        </p:spPr>
        <p:txBody>
          <a:bodyPr>
            <a:normAutofit lnSpcReduction="10000"/>
          </a:bodyPr>
          <a:lstStyle/>
          <a:p>
            <a:pPr algn="r" rtl="1">
              <a:lnSpc>
                <a:spcPct val="150000"/>
              </a:lnSpc>
            </a:pPr>
            <a:r>
              <a:rPr lang="ar-SA" sz="2800" dirty="0" smtClean="0">
                <a:latin typeface="Traditional Arabic" pitchFamily="18" charset="-78"/>
                <a:cs typeface="Traditional Arabic" pitchFamily="18" charset="-78"/>
              </a:rPr>
              <a:t>والخلاصة</a:t>
            </a:r>
            <a:r>
              <a:rPr lang="ar-SA" sz="2800" dirty="0">
                <a:latin typeface="Traditional Arabic" pitchFamily="18" charset="-78"/>
                <a:cs typeface="Traditional Arabic" pitchFamily="18" charset="-78"/>
              </a:rPr>
              <a:t>: لا ينعقد الزواج عند الشافعية إلا بصيغة الماضي، ومن مادة الزواج والنكاح، وينعقد عند المالكية والحنفية بالماضي والمضارع والأمر، إذا دلت القرينة أو دلالة الحال على أنه للإيجاب، لا للوعد</a:t>
            </a:r>
            <a:r>
              <a:rPr lang="ar-SA" sz="2800" dirty="0" smtClean="0">
                <a:latin typeface="Traditional Arabic" pitchFamily="18" charset="-78"/>
                <a:cs typeface="Traditional Arabic" pitchFamily="18" charset="-78"/>
              </a:rPr>
              <a:t>.</a:t>
            </a:r>
            <a:endParaRPr lang="ar-IQ" sz="2800" dirty="0" smtClean="0">
              <a:latin typeface="Traditional Arabic" pitchFamily="18" charset="-78"/>
              <a:cs typeface="Traditional Arabic" pitchFamily="18" charset="-78"/>
            </a:endParaRPr>
          </a:p>
          <a:p>
            <a:pPr algn="r" rtl="1">
              <a:lnSpc>
                <a:spcPct val="150000"/>
              </a:lnSpc>
            </a:pPr>
            <a:r>
              <a:rPr lang="ar-SA" sz="2800" dirty="0">
                <a:latin typeface="Traditional Arabic" pitchFamily="18" charset="-78"/>
                <a:cs typeface="Traditional Arabic" pitchFamily="18" charset="-78"/>
              </a:rPr>
              <a:t>ولا يشترط عند الجمهور </a:t>
            </a:r>
            <a:r>
              <a:rPr lang="ar-SA" sz="2800" dirty="0" smtClean="0">
                <a:latin typeface="Traditional Arabic" pitchFamily="18" charset="-78"/>
                <a:cs typeface="Traditional Arabic" pitchFamily="18" charset="-78"/>
              </a:rPr>
              <a:t>غير</a:t>
            </a:r>
            <a:r>
              <a:rPr lang="ar-IQ" sz="2800" dirty="0" smtClean="0">
                <a:latin typeface="Traditional Arabic" pitchFamily="18" charset="-78"/>
                <a:cs typeface="Traditional Arabic" pitchFamily="18" charset="-78"/>
              </a:rPr>
              <a:t> </a:t>
            </a:r>
            <a:r>
              <a:rPr lang="ar-SA" sz="2800" dirty="0" smtClean="0">
                <a:latin typeface="Traditional Arabic" pitchFamily="18" charset="-78"/>
                <a:cs typeface="Traditional Arabic" pitchFamily="18" charset="-78"/>
              </a:rPr>
              <a:t>الحنابلة </a:t>
            </a:r>
            <a:r>
              <a:rPr lang="ar-SA" sz="2800" dirty="0">
                <a:latin typeface="Traditional Arabic" pitchFamily="18" charset="-78"/>
                <a:cs typeface="Traditional Arabic" pitchFamily="18" charset="-78"/>
              </a:rPr>
              <a:t>تقديم الإيجاب على القبول، بل يندب، بأن يقول الولي: زوجتك إياها أو أنكحتك. </a:t>
            </a:r>
            <a:endParaRPr lang="ar-IQ" sz="2800" dirty="0" smtClean="0">
              <a:latin typeface="Traditional Arabic" pitchFamily="18" charset="-78"/>
              <a:cs typeface="Traditional Arabic" pitchFamily="18" charset="-78"/>
            </a:endParaRPr>
          </a:p>
          <a:p>
            <a:pPr algn="r" rtl="1">
              <a:lnSpc>
                <a:spcPct val="150000"/>
              </a:lnSpc>
            </a:pPr>
            <a:r>
              <a:rPr lang="ar-SA" sz="2800" dirty="0" smtClean="0">
                <a:latin typeface="Traditional Arabic" pitchFamily="18" charset="-78"/>
                <a:cs typeface="Traditional Arabic" pitchFamily="18" charset="-78"/>
              </a:rPr>
              <a:t>وقال </a:t>
            </a:r>
            <a:r>
              <a:rPr lang="ar-SA" sz="2800" dirty="0">
                <a:latin typeface="Traditional Arabic" pitchFamily="18" charset="-78"/>
                <a:cs typeface="Traditional Arabic" pitchFamily="18" charset="-78"/>
              </a:rPr>
              <a:t>الحنابلة: إذا تقدم القبول على الإيجاب، لم يصح، سواء أكان بلفظ الماضي: تزوجت، أم بلفظ الطلب: زوجني.</a:t>
            </a:r>
            <a:endParaRPr lang="en-US" sz="2800" dirty="0">
              <a:latin typeface="Traditional Arabic" pitchFamily="18" charset="-78"/>
              <a:cs typeface="Traditional Arabic" pitchFamily="18" charset="-78"/>
            </a:endParaRPr>
          </a:p>
          <a:p>
            <a:pPr algn="r" rtl="1">
              <a:lnSpc>
                <a:spcPct val="150000"/>
              </a:lnSpc>
            </a:pPr>
            <a:r>
              <a:rPr lang="ar-SA" sz="2800" dirty="0">
                <a:latin typeface="Traditional Arabic" pitchFamily="18" charset="-78"/>
                <a:cs typeface="Traditional Arabic" pitchFamily="18" charset="-78"/>
              </a:rPr>
              <a:t>وتوجيه ذلك عند الحنفية : أن قول الرجل يتضمن توكيل المرأة في أن تزوجه بنفسها، فقولها: زوجتك نفسي، قام مقام الإيجاب والقبول. والتوجيه عند المالكية أن صيغة الأمر تعتبر إيجاباً للعقد عرفاً، ولا تعتبر توكيلاً ضمنياً. وهذا القول أوجه.وعبارة المالكية: ينعقد النكاح بالإيجاب والاستيجاب، أي طلب الإيجاب.</a:t>
            </a:r>
            <a:endParaRPr lang="en-US" sz="2800" dirty="0">
              <a:latin typeface="Traditional Arabic" pitchFamily="18" charset="-78"/>
              <a:cs typeface="Traditional Arabic" pitchFamily="18" charset="-78"/>
            </a:endParaRPr>
          </a:p>
          <a:p>
            <a:pPr algn="r" rtl="1">
              <a:lnSpc>
                <a:spcPct val="150000"/>
              </a:lnSpc>
            </a:pPr>
            <a:endParaRPr lang="en-US" sz="2800" dirty="0">
              <a:latin typeface="Traditional Arabic" pitchFamily="18" charset="-78"/>
              <a:cs typeface="Traditional Arabic" pitchFamily="18" charset="-78"/>
            </a:endParaRPr>
          </a:p>
          <a:p>
            <a:pPr algn="r" rtl="1"/>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85811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7086600"/>
          </a:xfrm>
        </p:spPr>
        <p:txBody>
          <a:bodyPr>
            <a:normAutofit/>
          </a:bodyPr>
          <a:lstStyle/>
          <a:p>
            <a:pPr algn="just" rtl="1">
              <a:lnSpc>
                <a:spcPct val="150000"/>
              </a:lnSpc>
            </a:pPr>
            <a:r>
              <a:rPr lang="ar-SA" sz="3200" dirty="0">
                <a:latin typeface="Traditional Arabic" pitchFamily="18" charset="-78"/>
                <a:cs typeface="Traditional Arabic" pitchFamily="18" charset="-78"/>
              </a:rPr>
              <a:t>والخلاصة: لا ينعقد الزواج عند الشافعية إلا بصيغة الماضي، ومن مادة الزواج والنكاح، وينعقد عند المالكية والحنفية بالماضي والمضارع والأمر، إذا دلت القرينة أو دلالة الحال على أنه للإيجاب، لا للوعد.</a:t>
            </a:r>
            <a:endParaRPr lang="en-US" sz="3200" dirty="0">
              <a:latin typeface="Traditional Arabic" pitchFamily="18" charset="-78"/>
              <a:cs typeface="Traditional Arabic" pitchFamily="18" charset="-78"/>
            </a:endParaRPr>
          </a:p>
          <a:p>
            <a:pPr algn="just" rtl="1">
              <a:lnSpc>
                <a:spcPct val="150000"/>
              </a:lnSpc>
            </a:pPr>
            <a:r>
              <a:rPr lang="ar-SA" sz="3200" dirty="0">
                <a:latin typeface="Traditional Arabic" pitchFamily="18" charset="-78"/>
                <a:cs typeface="Traditional Arabic" pitchFamily="18" charset="-78"/>
              </a:rPr>
              <a:t>ولا يشترط عند الجمهور </a:t>
            </a:r>
            <a:r>
              <a:rPr lang="ar-SA" sz="3200" dirty="0" smtClean="0">
                <a:latin typeface="Traditional Arabic" pitchFamily="18" charset="-78"/>
                <a:cs typeface="Traditional Arabic" pitchFamily="18" charset="-78"/>
              </a:rPr>
              <a:t>غير</a:t>
            </a:r>
            <a:r>
              <a:rPr lang="ar-IQ" sz="32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الحنابلة </a:t>
            </a:r>
            <a:r>
              <a:rPr lang="ar-SA" sz="3200" dirty="0">
                <a:latin typeface="Traditional Arabic" pitchFamily="18" charset="-78"/>
                <a:cs typeface="Traditional Arabic" pitchFamily="18" charset="-78"/>
              </a:rPr>
              <a:t>تقديم الإيجاب على القبول، بل يندب، بأن يقول الولي: زوجتك إياها أو أنكحتك. وقال الحنابلة: إذا تقدم القبول على الإيجاب، لم يصح، سواء أكان بلفظ الماضي: تزوجت، أم بلفظ الطلب: </a:t>
            </a:r>
            <a:r>
              <a:rPr lang="ar-SA" sz="3200" dirty="0" smtClean="0">
                <a:latin typeface="Traditional Arabic" pitchFamily="18" charset="-78"/>
                <a:cs typeface="Traditional Arabic" pitchFamily="18" charset="-78"/>
              </a:rPr>
              <a:t>زوجني.</a:t>
            </a:r>
            <a:endParaRPr lang="en-US" sz="3200" dirty="0" smtClean="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2232023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7086600"/>
          </a:xfrm>
        </p:spPr>
        <p:txBody>
          <a:bodyPr>
            <a:normAutofit/>
          </a:bodyPr>
          <a:lstStyle/>
          <a:p>
            <a:pPr algn="r" rtl="1">
              <a:lnSpc>
                <a:spcPct val="150000"/>
              </a:lnSpc>
            </a:pPr>
            <a:r>
              <a:rPr lang="ar-SA" sz="3000" dirty="0">
                <a:latin typeface="Traditional Arabic" pitchFamily="18" charset="-78"/>
                <a:cs typeface="Traditional Arabic" pitchFamily="18" charset="-78"/>
              </a:rPr>
              <a:t>رابعاً ـ انعقاد الزواج بالكتابة والإشارة </a:t>
            </a:r>
            <a:r>
              <a:rPr lang="ar-SA" sz="3000" dirty="0" smtClean="0">
                <a:latin typeface="Traditional Arabic" pitchFamily="18" charset="-78"/>
                <a:cs typeface="Traditional Arabic" pitchFamily="18" charset="-78"/>
              </a:rPr>
              <a:t>:</a:t>
            </a:r>
            <a:r>
              <a:rPr lang="ar-IQ" sz="3000" dirty="0">
                <a:latin typeface="Traditional Arabic" pitchFamily="18" charset="-78"/>
                <a:cs typeface="Traditional Arabic" pitchFamily="18" charset="-78"/>
              </a:rPr>
              <a:t> </a:t>
            </a:r>
            <a:r>
              <a:rPr lang="ar-SA" sz="3000" dirty="0" smtClean="0">
                <a:latin typeface="Traditional Arabic" pitchFamily="18" charset="-78"/>
                <a:cs typeface="Traditional Arabic" pitchFamily="18" charset="-78"/>
              </a:rPr>
              <a:t>ينعقد </a:t>
            </a:r>
            <a:r>
              <a:rPr lang="ar-SA" sz="3000" dirty="0">
                <a:latin typeface="Traditional Arabic" pitchFamily="18" charset="-78"/>
                <a:cs typeface="Traditional Arabic" pitchFamily="18" charset="-78"/>
              </a:rPr>
              <a:t>الزواج أحياناً بالكتابة أو الإشارة </a:t>
            </a:r>
            <a:r>
              <a:rPr lang="ar-IQ" sz="3000" dirty="0" smtClean="0">
                <a:latin typeface="Traditional Arabic" pitchFamily="18" charset="-78"/>
                <a:cs typeface="Traditional Arabic" pitchFamily="18" charset="-78"/>
              </a:rPr>
              <a:t>ك</a:t>
            </a:r>
            <a:r>
              <a:rPr lang="ar-SA" sz="3000" dirty="0" smtClean="0">
                <a:latin typeface="Traditional Arabic" pitchFamily="18" charset="-78"/>
                <a:cs typeface="Traditional Arabic" pitchFamily="18" charset="-78"/>
              </a:rPr>
              <a:t>الآتي  </a:t>
            </a:r>
            <a:r>
              <a:rPr lang="ar-SA" sz="3000" dirty="0">
                <a:latin typeface="Traditional Arabic" pitchFamily="18" charset="-78"/>
                <a:cs typeface="Traditional Arabic" pitchFamily="18" charset="-78"/>
              </a:rPr>
              <a:t>:</a:t>
            </a:r>
            <a:endParaRPr lang="en-US" sz="3000" dirty="0">
              <a:latin typeface="Traditional Arabic" pitchFamily="18" charset="-78"/>
              <a:cs typeface="Traditional Arabic" pitchFamily="18" charset="-78"/>
            </a:endParaRPr>
          </a:p>
          <a:p>
            <a:pPr algn="r" rtl="1">
              <a:lnSpc>
                <a:spcPct val="150000"/>
              </a:lnSpc>
            </a:pPr>
            <a:r>
              <a:rPr lang="ar-SA" sz="3000" dirty="0">
                <a:latin typeface="Traditional Arabic" pitchFamily="18" charset="-78"/>
                <a:cs typeface="Traditional Arabic" pitchFamily="18" charset="-78"/>
              </a:rPr>
              <a:t>1 - الناطق في حال الحضور: إن كان العاقدان حاضرين معاً في مجلس العقد وكانا قادرين على النطق: فلا يصح بالاتفاق الزواج بينهما بالكتابة أو الإشارة، ولو كانت الكتابة بينة واضحة، والإشارة مفهمة في الدلالة على إنشاء الزواج، للاستغناء عنها بالنطق، ولأن اللفظ هو الأصل في التعبير عن الإرادة، ولا يلجأ إليه إلا عند الضرورة، ولا ضرورة هنا، ولأنه لا يتيسر للشهود سماع كلام العاقدين في حال الكتابة.</a:t>
            </a:r>
            <a:endParaRPr lang="en-US" sz="3000" dirty="0">
              <a:latin typeface="Traditional Arabic" pitchFamily="18" charset="-78"/>
              <a:cs typeface="Traditional Arabic" pitchFamily="18" charset="-78"/>
            </a:endParaRPr>
          </a:p>
          <a:p>
            <a:pPr algn="r" rtl="1">
              <a:lnSpc>
                <a:spcPct val="150000"/>
              </a:lnSpc>
            </a:pPr>
            <a:r>
              <a:rPr lang="ar-SA" sz="3000" dirty="0">
                <a:latin typeface="Traditional Arabic" pitchFamily="18" charset="-78"/>
                <a:cs typeface="Traditional Arabic" pitchFamily="18" charset="-78"/>
              </a:rPr>
              <a:t>2 ً - الناطق في حال الغيبة: إذا كان أحد العاقدين غائباً عن مجلس العقد: ينعقد الزواج عند الحنفية بالكتابة أو إرسال رسول، إذا حضر شاهدان عند وصول الكتاب أو الرسول؛ لأن الكتاب من الغائب خطابه، قال الحنفية  : «الكتابة من الغائب بمنزلة الخطاب من الحاضر» .</a:t>
            </a:r>
            <a:endParaRPr lang="en-US" sz="3000" dirty="0">
              <a:latin typeface="Traditional Arabic" pitchFamily="18" charset="-78"/>
              <a:cs typeface="Traditional Arabic" pitchFamily="18" charset="-78"/>
            </a:endParaRPr>
          </a:p>
          <a:p>
            <a:pPr algn="r" rtl="1"/>
            <a:endParaRPr lang="ar-IQ" dirty="0"/>
          </a:p>
        </p:txBody>
      </p:sp>
    </p:spTree>
    <p:extLst>
      <p:ext uri="{BB962C8B-B14F-4D97-AF65-F5344CB8AC3E}">
        <p14:creationId xmlns:p14="http://schemas.microsoft.com/office/powerpoint/2010/main" val="1403106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7086600"/>
          </a:xfrm>
        </p:spPr>
        <p:txBody>
          <a:bodyPr>
            <a:normAutofit/>
          </a:bodyPr>
          <a:lstStyle/>
          <a:p>
            <a:pPr algn="r" rtl="1">
              <a:lnSpc>
                <a:spcPct val="150000"/>
              </a:lnSpc>
            </a:pPr>
            <a:r>
              <a:rPr lang="ar-SA" sz="3200" dirty="0">
                <a:latin typeface="Traditional Arabic" pitchFamily="18" charset="-78"/>
                <a:cs typeface="Traditional Arabic" pitchFamily="18" charset="-78"/>
              </a:rPr>
              <a:t>مثال الكتاب: أن يكتب رجل لخطيبته: تزوجتك أو زوجيني نفسك، فقالت المرأة في مجلس وصول الكتاب: قبلت الزواج، بحضور شاهدين، صح الزواج؛ لأن سماع الشاهدين شطري العقد (الإيجاب والقبول) شرط لصحة الزواج.</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ومثال إرسال الرسول: أن يرسل الخاطب إلى خطيبته الغائبة عن المجلس شخصاً يبلغها الإيجاب مشافهة، فإذا قبلت في مجلس بلوغ الرسالة بحضور شاهدين، تم الزواج.</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وقال المالكية والشافعية والحنابلة: لا ينعقد الزواج بكتابة في غيبة أو حضور؛ لأن الكتابة كناية، فلو قال الولي لغائب: زوجتك ابنتي، أو قال: زوجتها من فلان، ثم كتب، فبلغه الكتاب، أي الخبر، فقال: قبلت، لم يصح العقد.</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390952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7086600"/>
          </a:xfrm>
        </p:spPr>
        <p:txBody>
          <a:bodyPr>
            <a:noAutofit/>
          </a:bodyPr>
          <a:lstStyle/>
          <a:p>
            <a:pPr algn="r" rtl="1">
              <a:lnSpc>
                <a:spcPct val="150000"/>
              </a:lnSpc>
            </a:pPr>
            <a:r>
              <a:rPr lang="ar-SA" sz="3200" dirty="0">
                <a:latin typeface="Traditional Arabic" pitchFamily="18" charset="-78"/>
                <a:cs typeface="Traditional Arabic" pitchFamily="18" charset="-78"/>
              </a:rPr>
              <a:t>3 ً - الأخرس: إذا كان أحد العاقدين أخرس أو معتقل اللسان:</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أ ـ فإن كان قادراً على الكتابة، انعقد الزواج بها كما ينعقد بالإشارة، بالاتفاق حتى عند الشافعية؛ لأنها ضرورة، لكن في الرواية الظاهرة عند الحنفية: لا ينعقد بالإشارة، وإنما ينعقد بالكتابة في حال القدرة عليها؛ لأن الكتابة أقوى في الدلالة على المراد، وأبعد عن الاحتمال من الإشارة. وعلى كل حال: الكتابة بالاتفاق أولى من الإشارة؛ لأنها بمنزلة الصريح في الطلاق والإقرار.</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ب ـ وإن كان الأخرس أو نحوه عاجزاً عن الكتابة: انعقد الزواج بالإشارة المفهمة المعلومة بالاتفاق؛ لأنها حينئذ الوسيلة المتعينة للتعبير عن الإرادة.</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والخلاصة: ينعقد نكاح الأخرس بكتابته أو إشارته عند الفقهاء وتتعين الكتابة عند الحنفية إذا قدر عليها.</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77436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lnSpcReduction="10000"/>
          </a:bodyPr>
          <a:lstStyle/>
          <a:p>
            <a:pPr lvl="0" algn="r" rtl="1">
              <a:lnSpc>
                <a:spcPct val="150000"/>
              </a:lnSpc>
            </a:pPr>
            <a:r>
              <a:rPr lang="ar-IQ" sz="2800" dirty="0">
                <a:latin typeface="Traditional Arabic" pitchFamily="18" charset="-78"/>
                <a:cs typeface="Traditional Arabic" pitchFamily="18" charset="-78"/>
              </a:rPr>
              <a:t> الكتابة، أي: معناه في حالة كون أحد طرفي العقد غائبا فيصح حينئذ أن يرسل كتاباً إلى الطرف الثاني يذكر فيها صيغة الإيجاب، فإذا وافق واحضر شاهدين وقرأ أمامهما ثم قال أُشهدكم على ذلك وعلى أني قبلت الزواج تم العقد</a:t>
            </a:r>
            <a:r>
              <a:rPr lang="ar-IQ" sz="2800" dirty="0" smtClean="0">
                <a:latin typeface="Traditional Arabic" pitchFamily="18" charset="-78"/>
                <a:cs typeface="Traditional Arabic" pitchFamily="18" charset="-78"/>
              </a:rPr>
              <a:t>.</a:t>
            </a:r>
          </a:p>
          <a:p>
            <a:pPr lvl="0" algn="r" rtl="1">
              <a:lnSpc>
                <a:spcPct val="150000"/>
              </a:lnSpc>
            </a:pPr>
            <a:r>
              <a:rPr lang="ar-IQ" sz="2800" dirty="0">
                <a:latin typeface="Traditional Arabic" pitchFamily="18" charset="-78"/>
                <a:cs typeface="Traditional Arabic" pitchFamily="18" charset="-78"/>
              </a:rPr>
              <a:t> اشارة </a:t>
            </a:r>
            <a:r>
              <a:rPr lang="ar-SA" sz="2800" dirty="0" smtClean="0">
                <a:latin typeface="Traditional Arabic" pitchFamily="18" charset="-78"/>
                <a:cs typeface="Traditional Arabic" pitchFamily="18" charset="-78"/>
              </a:rPr>
              <a:t>مثل </a:t>
            </a:r>
            <a:r>
              <a:rPr lang="ar-IQ" sz="2800" dirty="0">
                <a:latin typeface="Traditional Arabic" pitchFamily="18" charset="-78"/>
                <a:cs typeface="Traditional Arabic" pitchFamily="18" charset="-78"/>
              </a:rPr>
              <a:t>قول رسول صلى الله عليه وسلم </a:t>
            </a:r>
            <a:r>
              <a:rPr lang="ar-SA" sz="2800" dirty="0">
                <a:latin typeface="Traditional Arabic" pitchFamily="18" charset="-78"/>
                <a:cs typeface="Traditional Arabic" pitchFamily="18" charset="-78"/>
              </a:rPr>
              <a:t>((بعثت أنا والساعة كهاتين)) وأشار بأصبعه الوسطى والسبابة.</a:t>
            </a:r>
            <a:endParaRPr lang="en-US" sz="2800" dirty="0">
              <a:latin typeface="Traditional Arabic" pitchFamily="18" charset="-78"/>
              <a:cs typeface="Traditional Arabic" pitchFamily="18" charset="-78"/>
            </a:endParaRPr>
          </a:p>
          <a:p>
            <a:pPr lvl="0" algn="r" rtl="1">
              <a:lnSpc>
                <a:spcPct val="150000"/>
              </a:lnSpc>
            </a:pPr>
            <a:r>
              <a:rPr lang="ar-IQ" sz="2800" dirty="0">
                <a:latin typeface="Traditional Arabic" pitchFamily="18" charset="-78"/>
                <a:cs typeface="Traditional Arabic" pitchFamily="18" charset="-78"/>
              </a:rPr>
              <a:t> اشارة الخرس، أي: يحسن الكتابة للأخرس، ويصح أو يتم العقد بإشارة ان فهمت </a:t>
            </a:r>
            <a:r>
              <a:rPr lang="ar-IQ" sz="2800" dirty="0" smtClean="0">
                <a:latin typeface="Traditional Arabic" pitchFamily="18" charset="-78"/>
                <a:cs typeface="Traditional Arabic" pitchFamily="18" charset="-78"/>
              </a:rPr>
              <a:t>.</a:t>
            </a:r>
          </a:p>
          <a:p>
            <a:pPr lvl="0" algn="r" rtl="1">
              <a:lnSpc>
                <a:spcPct val="150000"/>
              </a:lnSpc>
            </a:pPr>
            <a:r>
              <a:rPr lang="ar-IQ" sz="2800" dirty="0">
                <a:latin typeface="Traditional Arabic" pitchFamily="18" charset="-78"/>
                <a:cs typeface="Traditional Arabic" pitchFamily="18" charset="-78"/>
              </a:rPr>
              <a:t>1_  </a:t>
            </a:r>
            <a:r>
              <a:rPr lang="ar-SA" sz="2800" dirty="0">
                <a:latin typeface="Traditional Arabic" pitchFamily="18" charset="-78"/>
                <a:cs typeface="Traditional Arabic" pitchFamily="18" charset="-78"/>
              </a:rPr>
              <a:t>الإشارة المفهومة المعهودة من الأبكم وهي التي يفهم المراد منها كل واقف عليها، كأن يحرك رأسه عرضاً دلالة على الإنكار، أو طولا دلالة على الموافقة .</a:t>
            </a:r>
            <a:r>
              <a:rPr lang="ar-SA" sz="2800" baseline="30000" dirty="0">
                <a:latin typeface="Traditional Arabic" pitchFamily="18" charset="-78"/>
                <a:cs typeface="Traditional Arabic" pitchFamily="18" charset="-78"/>
              </a:rPr>
              <a:t> </a:t>
            </a:r>
            <a:endParaRPr lang="ar-IQ" sz="2800" baseline="30000" dirty="0" smtClean="0">
              <a:latin typeface="Traditional Arabic" pitchFamily="18" charset="-78"/>
              <a:cs typeface="Traditional Arabic" pitchFamily="18" charset="-78"/>
            </a:endParaRPr>
          </a:p>
          <a:p>
            <a:pPr lvl="0" algn="r" rtl="1">
              <a:lnSpc>
                <a:spcPct val="150000"/>
              </a:lnSpc>
            </a:pPr>
            <a:r>
              <a:rPr lang="ar-SA" sz="2800" dirty="0">
                <a:latin typeface="Traditional Arabic" pitchFamily="18" charset="-78"/>
                <a:cs typeface="Traditional Arabic" pitchFamily="18" charset="-78"/>
              </a:rPr>
              <a:t>2_ الإشارة التي يختص بفهم المراد منها من اختص بالفهم والذكاء.</a:t>
            </a:r>
            <a:r>
              <a:rPr lang="ar-SA" sz="2800" baseline="30000" dirty="0">
                <a:latin typeface="Traditional Arabic" pitchFamily="18" charset="-78"/>
                <a:cs typeface="Traditional Arabic" pitchFamily="18" charset="-78"/>
              </a:rPr>
              <a:t> </a:t>
            </a:r>
            <a:endParaRPr lang="ar-IQ" sz="2800" baseline="30000" dirty="0" smtClean="0">
              <a:latin typeface="Traditional Arabic" pitchFamily="18" charset="-78"/>
              <a:cs typeface="Traditional Arabic" pitchFamily="18" charset="-78"/>
            </a:endParaRPr>
          </a:p>
          <a:p>
            <a:pPr lvl="0" algn="r" rtl="1">
              <a:lnSpc>
                <a:spcPct val="150000"/>
              </a:lnSpc>
            </a:pPr>
            <a:r>
              <a:rPr lang="ar-SA" sz="2800" dirty="0">
                <a:latin typeface="Traditional Arabic" pitchFamily="18" charset="-78"/>
                <a:cs typeface="Traditional Arabic" pitchFamily="18" charset="-78"/>
              </a:rPr>
              <a:t>3_ الإشارة الغير المفهومة، وقد اشترط بعض الفقهاء أن تحتف إشارة الأبكم بالقرائن الدالة على مراد الأبكم من إشارته لتاكيد هذا </a:t>
            </a:r>
            <a:r>
              <a:rPr lang="ar-SA" sz="2800" dirty="0" smtClean="0">
                <a:latin typeface="Traditional Arabic" pitchFamily="18" charset="-78"/>
                <a:cs typeface="Traditional Arabic" pitchFamily="18" charset="-78"/>
              </a:rPr>
              <a:t>المراد</a:t>
            </a:r>
            <a:r>
              <a:rPr lang="en-US" sz="2800" dirty="0" smtClean="0">
                <a:latin typeface="Traditional Arabic" pitchFamily="18" charset="-78"/>
                <a:cs typeface="Traditional Arabic" pitchFamily="18" charset="-78"/>
              </a:rPr>
              <a:t>.</a:t>
            </a:r>
            <a:r>
              <a:rPr lang="ar-SA" sz="2800" dirty="0" smtClean="0">
                <a:latin typeface="Traditional Arabic" pitchFamily="18" charset="-78"/>
                <a:cs typeface="Traditional Arabic" pitchFamily="18" charset="-78"/>
              </a:rPr>
              <a:t>وضربوا </a:t>
            </a:r>
            <a:r>
              <a:rPr lang="ar-SA" sz="2800" dirty="0">
                <a:latin typeface="Traditional Arabic" pitchFamily="18" charset="-78"/>
                <a:cs typeface="Traditional Arabic" pitchFamily="18" charset="-78"/>
              </a:rPr>
              <a:t>أمثلة على ذلك منها اقتران الإشارة بالتصويت، وإلقاء القناع على رأس المرأة المطلقة كقرينة دالة على إرادة الطلاق بإشارته. </a:t>
            </a:r>
            <a:endParaRPr lang="en-US" sz="2800" dirty="0">
              <a:latin typeface="Traditional Arabic" pitchFamily="18" charset="-78"/>
              <a:cs typeface="Traditional Arabic" pitchFamily="18" charset="-78"/>
            </a:endParaRPr>
          </a:p>
          <a:p>
            <a:pPr algn="r" rtl="1"/>
            <a:endParaRPr lang="ar-IQ" dirty="0"/>
          </a:p>
        </p:txBody>
      </p:sp>
    </p:spTree>
    <p:extLst>
      <p:ext uri="{BB962C8B-B14F-4D97-AF65-F5344CB8AC3E}">
        <p14:creationId xmlns:p14="http://schemas.microsoft.com/office/powerpoint/2010/main" val="3159068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r" rtl="1">
              <a:lnSpc>
                <a:spcPct val="150000"/>
              </a:lnSpc>
            </a:pPr>
            <a:r>
              <a:rPr lang="ar-IQ" sz="2800" dirty="0">
                <a:latin typeface="Traditional Arabic" pitchFamily="18" charset="-78"/>
                <a:cs typeface="Traditional Arabic" pitchFamily="18" charset="-78"/>
              </a:rPr>
              <a:t>، وقد قسم الفقهاء الكتابة سواء من النطق أو الأبكم الى ثلاثة أقسام".</a:t>
            </a:r>
            <a:endParaRPr lang="en-US" sz="2800" dirty="0">
              <a:latin typeface="Traditional Arabic" pitchFamily="18" charset="-78"/>
              <a:cs typeface="Traditional Arabic" pitchFamily="18" charset="-78"/>
            </a:endParaRPr>
          </a:p>
          <a:p>
            <a:pPr algn="r" rtl="1">
              <a:lnSpc>
                <a:spcPct val="150000"/>
              </a:lnSpc>
            </a:pPr>
            <a:r>
              <a:rPr lang="ar-IQ" sz="2800" dirty="0">
                <a:latin typeface="Traditional Arabic" pitchFamily="18" charset="-78"/>
                <a:cs typeface="Traditional Arabic" pitchFamily="18" charset="-78"/>
              </a:rPr>
              <a:t>1_ الكتابة التي تقوم مقام العبارة بدون نية، مثل كتابة ( إلى زوجتي انت طالق) طلقت بمجرد كتابة.</a:t>
            </a:r>
            <a:endParaRPr lang="en-US" sz="2800" dirty="0">
              <a:latin typeface="Traditional Arabic" pitchFamily="18" charset="-78"/>
              <a:cs typeface="Traditional Arabic" pitchFamily="18" charset="-78"/>
            </a:endParaRPr>
          </a:p>
          <a:p>
            <a:pPr algn="r" rtl="1">
              <a:lnSpc>
                <a:spcPct val="150000"/>
              </a:lnSpc>
            </a:pPr>
            <a:r>
              <a:rPr lang="ar-IQ" sz="2800" dirty="0">
                <a:latin typeface="Traditional Arabic" pitchFamily="18" charset="-78"/>
                <a:cs typeface="Traditional Arabic" pitchFamily="18" charset="-78"/>
              </a:rPr>
              <a:t>2_ الكتابة التي لا يقع العمل بها إلا إذا نوى، وهذه هي الكتابة المستبينة الغير المرسومة، فإذا نواه أو أنضم إليه شي كالبينة والإشهاد على الغير حين الكتابة وقع وإلا كان لغواً.</a:t>
            </a:r>
            <a:endParaRPr lang="en-US" sz="2800" dirty="0">
              <a:latin typeface="Traditional Arabic" pitchFamily="18" charset="-78"/>
              <a:cs typeface="Traditional Arabic" pitchFamily="18" charset="-78"/>
            </a:endParaRPr>
          </a:p>
          <a:p>
            <a:pPr algn="r" rtl="1">
              <a:lnSpc>
                <a:spcPct val="150000"/>
              </a:lnSpc>
            </a:pPr>
            <a:r>
              <a:rPr lang="ar-IQ" sz="2800" dirty="0">
                <a:latin typeface="Traditional Arabic" pitchFamily="18" charset="-78"/>
                <a:cs typeface="Traditional Arabic" pitchFamily="18" charset="-78"/>
              </a:rPr>
              <a:t>3_ الكتابة التي لا يقع العمل بها إلا إذا نوى، ولا تثبت إلا إذا نوى وهي الكتابة غير المستبينة كالكتابة على الماء وهذه هي الكتابة اللغو وهي بمنزلة الكلام غير المسموح به.</a:t>
            </a:r>
            <a:r>
              <a:rPr lang="ar-IQ" sz="2800" baseline="30000" dirty="0">
                <a:latin typeface="Traditional Arabic" pitchFamily="18" charset="-78"/>
                <a:cs typeface="Traditional Arabic" pitchFamily="18" charset="-78"/>
              </a:rPr>
              <a:t> </a:t>
            </a:r>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70504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458200" cy="3962399"/>
          </a:xfrm>
        </p:spPr>
        <p:txBody>
          <a:bodyPr>
            <a:normAutofit/>
          </a:bodyPr>
          <a:lstStyle/>
          <a:p>
            <a:pPr marL="109728" indent="0" algn="r">
              <a:buNone/>
            </a:pPr>
            <a:r>
              <a:rPr lang="ar-EG" sz="4000" b="1" dirty="0" smtClean="0">
                <a:latin typeface="Traditional Arabic" pitchFamily="18" charset="-78"/>
                <a:cs typeface="Traditional Arabic" pitchFamily="18" charset="-78"/>
              </a:rPr>
              <a:t>قال تعالى</a:t>
            </a:r>
            <a:endParaRPr lang="ar-IQ" sz="4000" dirty="0">
              <a:latin typeface="Traditional Arabic" pitchFamily="18" charset="-78"/>
              <a:cs typeface="Traditional Arabic" pitchFamily="18" charset="-78"/>
            </a:endParaRPr>
          </a:p>
          <a:p>
            <a:pPr algn="r"/>
            <a:endParaRPr lang="ar-SA" sz="8000" dirty="0" smtClean="0">
              <a:solidFill>
                <a:srgbClr val="FF0000"/>
              </a:solidFill>
              <a:latin typeface="Traditional Arabic" pitchFamily="18" charset="-78"/>
              <a:cs typeface="Traditional Arabic" pitchFamily="18" charset="-78"/>
            </a:endParaRPr>
          </a:p>
          <a:p>
            <a:pPr rtl="1"/>
            <a:r>
              <a:rPr lang="ar-IQ" sz="2800" dirty="0" smtClean="0">
                <a:latin typeface="Traditional Arabic" pitchFamily="18" charset="-78"/>
                <a:cs typeface="Traditional Arabic" pitchFamily="18" charset="-78"/>
              </a:rPr>
              <a:t>}</a:t>
            </a:r>
            <a:endParaRPr lang="en-MY" sz="2800" dirty="0">
              <a:latin typeface="Traditional Arabic" pitchFamily="18" charset="-78"/>
              <a:cs typeface="Traditional Arabic" pitchFamily="18" charset="-78"/>
            </a:endParaRPr>
          </a:p>
        </p:txBody>
      </p:sp>
      <p:sp>
        <p:nvSpPr>
          <p:cNvPr id="3" name="Title 2"/>
          <p:cNvSpPr>
            <a:spLocks noGrp="1"/>
          </p:cNvSpPr>
          <p:nvPr>
            <p:ph type="title"/>
          </p:nvPr>
        </p:nvSpPr>
        <p:spPr/>
        <p:txBody>
          <a:bodyPr>
            <a:noAutofit/>
          </a:bodyPr>
          <a:lstStyle/>
          <a:p>
            <a:pPr algn="ctr"/>
            <a:r>
              <a:rPr lang="ar-SA" sz="4800" dirty="0" smtClean="0">
                <a:solidFill>
                  <a:schemeClr val="accent2"/>
                </a:solidFill>
                <a:effectLst/>
                <a:latin typeface="Traditional Arabic" pitchFamily="18" charset="-78"/>
                <a:cs typeface="Traditional Arabic" pitchFamily="18" charset="-78"/>
              </a:rPr>
              <a:t>بسم الله الرحمن الرحيم</a:t>
            </a:r>
            <a:endParaRPr lang="en-US" sz="4800" dirty="0">
              <a:solidFill>
                <a:schemeClr val="accent2"/>
              </a:solidFill>
              <a:effectLst/>
              <a:latin typeface="Traditional Arabic" pitchFamily="18" charset="-78"/>
              <a:cs typeface="Traditional Arabic" pitchFamily="18"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1032737582"/>
              </p:ext>
            </p:extLst>
          </p:nvPr>
        </p:nvGraphicFramePr>
        <p:xfrm>
          <a:off x="914400" y="2514600"/>
          <a:ext cx="7818120" cy="701040"/>
        </p:xfrm>
        <a:graphic>
          <a:graphicData uri="http://schemas.openxmlformats.org/drawingml/2006/table">
            <a:tbl>
              <a:tblPr/>
              <a:tblGrid>
                <a:gridCol w="7818120"/>
              </a:tblGrid>
              <a:tr h="685800">
                <a:tc>
                  <a:txBody>
                    <a:bodyPr/>
                    <a:lstStyle/>
                    <a:p>
                      <a:pPr algn="just" rtl="1"/>
                      <a:r>
                        <a:rPr lang="en-US" sz="4000" dirty="0" smtClean="0">
                          <a:latin typeface="Traditional Arabic" panose="02020603050405020304" pitchFamily="18" charset="-78"/>
                          <a:cs typeface="Traditional Arabic" panose="02020603050405020304" pitchFamily="18" charset="-78"/>
                        </a:rPr>
                        <a:t> </a:t>
                      </a:r>
                      <a:r>
                        <a:rPr lang="ar-SA" sz="4000" dirty="0" smtClean="0">
                          <a:latin typeface="Traditional Arabic" panose="02020603050405020304" pitchFamily="18" charset="-78"/>
                          <a:cs typeface="Traditional Arabic" panose="02020603050405020304" pitchFamily="18" charset="-78"/>
                        </a:rPr>
                        <a:t>فَلَمَّا قَضَى زَيْدٌ مِنْهَا وَطَرًا زَوَّجْنَاكَهَا</a:t>
                      </a:r>
                      <a:endParaRPr lang="ar-SA" sz="4000" b="0" dirty="0">
                        <a:solidFill>
                          <a:srgbClr val="660000"/>
                        </a:solidFill>
                        <a:effectLst/>
                        <a:latin typeface="Traditional Arabic" panose="02020603050405020304" pitchFamily="18" charset="-78"/>
                        <a:cs typeface="Traditional Arabic" panose="02020603050405020304" pitchFamily="18" charset="-78"/>
                      </a:endParaRPr>
                    </a:p>
                  </a:txBody>
                  <a:tcPr anchor="ctr">
                    <a:lnL>
                      <a:noFill/>
                    </a:lnL>
                    <a:lnR>
                      <a:noFill/>
                    </a:lnR>
                    <a:lnT>
                      <a:noFill/>
                    </a:lnT>
                    <a:lnB>
                      <a:noFill/>
                    </a:lnB>
                  </a:tcPr>
                </a:tc>
              </a:tr>
            </a:tbl>
          </a:graphicData>
        </a:graphic>
      </p:graphicFrame>
      <p:pic>
        <p:nvPicPr>
          <p:cNvPr id="6" name="Picture 5" descr="ورده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108334">
            <a:off x="272918" y="-118087"/>
            <a:ext cx="2075446" cy="177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ورده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108334" flipH="1">
            <a:off x="7772184" y="-85879"/>
            <a:ext cx="1279925" cy="1633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r" rtl="1">
              <a:lnSpc>
                <a:spcPct val="150000"/>
              </a:lnSpc>
            </a:pPr>
            <a:r>
              <a:rPr lang="ar-IQ" sz="2800" dirty="0">
                <a:latin typeface="Traditional Arabic" pitchFamily="18" charset="-78"/>
                <a:cs typeface="Traditional Arabic" pitchFamily="18" charset="-78"/>
              </a:rPr>
              <a:t> </a:t>
            </a:r>
            <a:r>
              <a:rPr lang="ar-SA" sz="2800" dirty="0">
                <a:latin typeface="Traditional Arabic" pitchFamily="18" charset="-78"/>
                <a:cs typeface="Traditional Arabic" pitchFamily="18" charset="-78"/>
              </a:rPr>
              <a:t>1_ فرق فقهاء الحنفية بين الأخرس الطاري والأخرس الأصلي فالأخرس الأصلي، ينعقد عقد نكاحه أو تزوجه بالإشارة المفهومة، وهذا بخلاف معتقل اللسان فلا ينعقد نكاحه</a:t>
            </a:r>
            <a:r>
              <a:rPr lang="ar-SA" sz="2800" baseline="30000" dirty="0" smtClean="0">
                <a:latin typeface="Traditional Arabic" pitchFamily="18" charset="-78"/>
                <a:cs typeface="Traditional Arabic" pitchFamily="18" charset="-78"/>
              </a:rPr>
              <a:t>.</a:t>
            </a:r>
            <a:endParaRPr lang="ar-IQ" sz="2800" baseline="30000" dirty="0" smtClean="0">
              <a:latin typeface="Traditional Arabic" pitchFamily="18" charset="-78"/>
              <a:cs typeface="Traditional Arabic" pitchFamily="18" charset="-78"/>
            </a:endParaRPr>
          </a:p>
          <a:p>
            <a:pPr algn="r" rtl="1">
              <a:lnSpc>
                <a:spcPct val="150000"/>
              </a:lnSpc>
            </a:pPr>
            <a:r>
              <a:rPr lang="ar-SA" sz="2800" baseline="30000" dirty="0" smtClean="0">
                <a:latin typeface="Traditional Arabic" pitchFamily="18" charset="-78"/>
                <a:cs typeface="Traditional Arabic" pitchFamily="18" charset="-78"/>
              </a:rPr>
              <a:t> </a:t>
            </a:r>
            <a:r>
              <a:rPr lang="ar-SA" sz="2800" dirty="0" smtClean="0">
                <a:latin typeface="Traditional Arabic" pitchFamily="18" charset="-78"/>
                <a:cs typeface="Traditional Arabic" pitchFamily="18" charset="-78"/>
              </a:rPr>
              <a:t>2</a:t>
            </a:r>
            <a:r>
              <a:rPr lang="ar-SA" sz="2800" dirty="0">
                <a:latin typeface="Traditional Arabic" pitchFamily="18" charset="-78"/>
                <a:cs typeface="Traditional Arabic" pitchFamily="18" charset="-78"/>
              </a:rPr>
              <a:t>_ قال فقهاء الحنابلة والمالكية إن أشارة الأخرس المعهودة المفهومة في النكاح كعبارة الناطق. </a:t>
            </a:r>
            <a:endParaRPr lang="en-US" sz="2800" dirty="0">
              <a:latin typeface="Traditional Arabic" pitchFamily="18" charset="-78"/>
              <a:cs typeface="Traditional Arabic" pitchFamily="18" charset="-78"/>
            </a:endParaRPr>
          </a:p>
          <a:p>
            <a:pPr algn="r" rtl="1">
              <a:lnSpc>
                <a:spcPct val="150000"/>
              </a:lnSpc>
            </a:pPr>
            <a:r>
              <a:rPr lang="ar-SA" sz="2800" dirty="0">
                <a:latin typeface="Traditional Arabic" pitchFamily="18" charset="-78"/>
                <a:cs typeface="Traditional Arabic" pitchFamily="18" charset="-78"/>
              </a:rPr>
              <a:t>3_ أما فقهاء الشافعية فقالوا: لابد أن تكون الإشارة  الأخرس مفهومة للجميع،فإذا كان مفهومة ينعقد عقد نكاحه، أما إذا اختص بفهمها الفطن المتخصص، من الولي وغيرها، دون غيره أي من الجميع، فلا ينعقد عقد نكاحه.</a:t>
            </a:r>
            <a:r>
              <a:rPr lang="ar-SA" sz="2800" baseline="30000" dirty="0">
                <a:latin typeface="Traditional Arabic" pitchFamily="18" charset="-78"/>
                <a:cs typeface="Traditional Arabic" pitchFamily="18" charset="-78"/>
              </a:rPr>
              <a:t> </a:t>
            </a:r>
            <a:endParaRPr lang="ar-IQ" sz="2800" baseline="30000" dirty="0" smtClean="0">
              <a:latin typeface="Traditional Arabic" pitchFamily="18" charset="-78"/>
              <a:cs typeface="Traditional Arabic" pitchFamily="18" charset="-78"/>
            </a:endParaRPr>
          </a:p>
          <a:p>
            <a:pPr algn="r" rtl="1">
              <a:lnSpc>
                <a:spcPct val="150000"/>
              </a:lnSpc>
            </a:pPr>
            <a:r>
              <a:rPr lang="ar-IQ" sz="2800" dirty="0">
                <a:latin typeface="Traditional Arabic" pitchFamily="18" charset="-78"/>
                <a:cs typeface="Traditional Arabic" pitchFamily="18" charset="-78"/>
              </a:rPr>
              <a:t>التبليغ، أي: يحمل رسول إيجاب الطرف الأول إلى الطرف الثاني فيقول أنا رسول فلان أرسلني إليك، ويقول لك: زوجيني نفسك، فإذا أحضرت المرأة الشهود وقالت قبلت أنعقد العقد.</a:t>
            </a:r>
            <a:endParaRPr lang="en-US" sz="2800" dirty="0">
              <a:latin typeface="Traditional Arabic" pitchFamily="18" charset="-78"/>
              <a:cs typeface="Traditional Arabic" pitchFamily="18" charset="-78"/>
            </a:endParaRPr>
          </a:p>
          <a:p>
            <a:pPr algn="r" rtl="1">
              <a:lnSpc>
                <a:spcPct val="150000"/>
              </a:lnSpc>
            </a:pPr>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2234497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638800"/>
          </a:xfrm>
        </p:spPr>
        <p:txBody>
          <a:bodyPr>
            <a:normAutofit fontScale="70000" lnSpcReduction="20000"/>
          </a:bodyPr>
          <a:lstStyle/>
          <a:p>
            <a:pPr algn="r" rtl="1">
              <a:lnSpc>
                <a:spcPct val="170000"/>
              </a:lnSpc>
            </a:pPr>
            <a:r>
              <a:rPr lang="ar-SA" sz="5100" dirty="0">
                <a:latin typeface="Traditional Arabic" panose="02020603050405020304" pitchFamily="18" charset="-78"/>
                <a:cs typeface="Traditional Arabic" panose="02020603050405020304" pitchFamily="18" charset="-78"/>
              </a:rPr>
              <a:t>1- اتحاد مجلس الإيجاب والقبول.  </a:t>
            </a:r>
            <a:endParaRPr lang="en-US" sz="5100" dirty="0">
              <a:latin typeface="Traditional Arabic" panose="02020603050405020304" pitchFamily="18" charset="-78"/>
              <a:cs typeface="Traditional Arabic" panose="02020603050405020304" pitchFamily="18" charset="-78"/>
            </a:endParaRPr>
          </a:p>
          <a:p>
            <a:pPr algn="r" rtl="1">
              <a:lnSpc>
                <a:spcPct val="170000"/>
              </a:lnSpc>
            </a:pPr>
            <a:r>
              <a:rPr lang="ar-SA" sz="5100" dirty="0">
                <a:latin typeface="Traditional Arabic" panose="02020603050405020304" pitchFamily="18" charset="-78"/>
                <a:cs typeface="Traditional Arabic" panose="02020603050405020304" pitchFamily="18" charset="-78"/>
              </a:rPr>
              <a:t>2- تطابق القبول مع الإيجاب.  </a:t>
            </a:r>
            <a:endParaRPr lang="en-US" sz="5100" dirty="0">
              <a:latin typeface="Traditional Arabic" panose="02020603050405020304" pitchFamily="18" charset="-78"/>
              <a:cs typeface="Traditional Arabic" panose="02020603050405020304" pitchFamily="18" charset="-78"/>
            </a:endParaRPr>
          </a:p>
          <a:p>
            <a:pPr algn="r" rtl="1">
              <a:lnSpc>
                <a:spcPct val="170000"/>
              </a:lnSpc>
            </a:pPr>
            <a:r>
              <a:rPr lang="ar-SA" sz="5100" dirty="0">
                <a:latin typeface="Traditional Arabic" panose="02020603050405020304" pitchFamily="18" charset="-78"/>
                <a:cs typeface="Traditional Arabic" panose="02020603050405020304" pitchFamily="18" charset="-78"/>
              </a:rPr>
              <a:t>3- بقاء الموجب مقراً على إيجابه حقيقة وحكماً حتى صدور القبول. </a:t>
            </a:r>
            <a:endParaRPr lang="en-US" sz="5100" dirty="0">
              <a:latin typeface="Traditional Arabic" panose="02020603050405020304" pitchFamily="18" charset="-78"/>
              <a:cs typeface="Traditional Arabic" panose="02020603050405020304" pitchFamily="18" charset="-78"/>
            </a:endParaRPr>
          </a:p>
          <a:p>
            <a:pPr algn="r" rtl="1">
              <a:lnSpc>
                <a:spcPct val="170000"/>
              </a:lnSpc>
            </a:pPr>
            <a:r>
              <a:rPr lang="ar-SA" sz="5100" dirty="0">
                <a:latin typeface="Traditional Arabic" panose="02020603050405020304" pitchFamily="18" charset="-78"/>
                <a:cs typeface="Traditional Arabic" panose="02020603050405020304" pitchFamily="18" charset="-78"/>
              </a:rPr>
              <a:t>4- تنجيز الإيجاب والقبول. </a:t>
            </a:r>
            <a:endParaRPr lang="en-US" sz="5100" dirty="0">
              <a:latin typeface="Traditional Arabic" panose="02020603050405020304" pitchFamily="18" charset="-78"/>
              <a:cs typeface="Traditional Arabic" panose="02020603050405020304" pitchFamily="18" charset="-78"/>
            </a:endParaRPr>
          </a:p>
          <a:p>
            <a:pPr algn="r" rtl="1">
              <a:lnSpc>
                <a:spcPct val="170000"/>
              </a:lnSpc>
            </a:pPr>
            <a:r>
              <a:rPr lang="ar-SA" sz="5100" dirty="0">
                <a:latin typeface="Traditional Arabic" panose="02020603050405020304" pitchFamily="18" charset="-78"/>
                <a:cs typeface="Traditional Arabic" panose="02020603050405020304" pitchFamily="18" charset="-78"/>
              </a:rPr>
              <a:t>5- أن يكون الإيجاب والقبول بلفظ النكاح أو الزواج.</a:t>
            </a:r>
            <a:endParaRPr lang="en-US" sz="5100" dirty="0">
              <a:latin typeface="Traditional Arabic" panose="02020603050405020304" pitchFamily="18" charset="-78"/>
              <a:cs typeface="Traditional Arabic" panose="02020603050405020304" pitchFamily="18" charset="-78"/>
            </a:endParaRPr>
          </a:p>
          <a:p>
            <a:pPr algn="r" rtl="1">
              <a:lnSpc>
                <a:spcPct val="170000"/>
              </a:lnSpc>
            </a:pPr>
            <a:r>
              <a:rPr lang="ar-SA" sz="5100" dirty="0">
                <a:latin typeface="Traditional Arabic" panose="02020603050405020304" pitchFamily="18" charset="-78"/>
                <a:cs typeface="Traditional Arabic" panose="02020603050405020304" pitchFamily="18" charset="-78"/>
              </a:rPr>
              <a:t>6- أن يكون الإيجاب والقبول باللغة العربية الفصحى.</a:t>
            </a:r>
            <a:endParaRPr lang="en-US" sz="5100" dirty="0">
              <a:latin typeface="Traditional Arabic" panose="02020603050405020304" pitchFamily="18" charset="-78"/>
              <a:cs typeface="Traditional Arabic" panose="02020603050405020304" pitchFamily="18" charset="-78"/>
            </a:endParaRPr>
          </a:p>
          <a:p>
            <a:pPr rtl="1"/>
            <a:r>
              <a:rPr lang="ar-SA" sz="2800" dirty="0"/>
              <a:t> </a:t>
            </a:r>
            <a:endParaRPr lang="en-US" sz="2000" dirty="0"/>
          </a:p>
        </p:txBody>
      </p:sp>
      <p:sp>
        <p:nvSpPr>
          <p:cNvPr id="3" name="Title 2"/>
          <p:cNvSpPr>
            <a:spLocks noGrp="1"/>
          </p:cNvSpPr>
          <p:nvPr>
            <p:ph type="title"/>
          </p:nvPr>
        </p:nvSpPr>
        <p:spPr>
          <a:xfrm>
            <a:off x="0" y="76200"/>
            <a:ext cx="9144000" cy="1219200"/>
          </a:xfrm>
        </p:spPr>
        <p:txBody>
          <a:bodyPr>
            <a:normAutofit fontScale="90000"/>
          </a:bodyPr>
          <a:lstStyle/>
          <a:p>
            <a:pPr algn="r" rtl="1"/>
            <a:r>
              <a:rPr lang="ar-IQ" sz="3100" dirty="0" smtClean="0">
                <a:effectLst/>
                <a:latin typeface="Traditional Arabic" panose="02020603050405020304" pitchFamily="18" charset="-78"/>
                <a:cs typeface="Traditional Arabic" panose="02020603050405020304" pitchFamily="18" charset="-78"/>
              </a:rPr>
              <a:t/>
            </a:r>
            <a:br>
              <a:rPr lang="ar-IQ" sz="3100" dirty="0" smtClean="0">
                <a:effectLst/>
                <a:latin typeface="Traditional Arabic" panose="02020603050405020304" pitchFamily="18" charset="-78"/>
                <a:cs typeface="Traditional Arabic" panose="02020603050405020304" pitchFamily="18" charset="-78"/>
              </a:rPr>
            </a:br>
            <a:r>
              <a:rPr lang="ar-SA" sz="3600" dirty="0" smtClean="0">
                <a:solidFill>
                  <a:srgbClr val="FF0000"/>
                </a:solidFill>
                <a:effectLst/>
                <a:latin typeface="Traditional Arabic" panose="02020603050405020304" pitchFamily="18" charset="-78"/>
                <a:cs typeface="Traditional Arabic" panose="02020603050405020304" pitchFamily="18" charset="-78"/>
              </a:rPr>
              <a:t>شروط </a:t>
            </a:r>
            <a:r>
              <a:rPr lang="ar-SA" sz="3600" dirty="0">
                <a:solidFill>
                  <a:srgbClr val="FF0000"/>
                </a:solidFill>
                <a:effectLst/>
                <a:latin typeface="Traditional Arabic" panose="02020603050405020304" pitchFamily="18" charset="-78"/>
                <a:cs typeface="Traditional Arabic" panose="02020603050405020304" pitchFamily="18" charset="-78"/>
              </a:rPr>
              <a:t>الإيجاب والقبول </a:t>
            </a:r>
            <a:r>
              <a:rPr lang="ar-SA" sz="3600" dirty="0" smtClean="0">
                <a:solidFill>
                  <a:srgbClr val="FF0000"/>
                </a:solidFill>
                <a:effectLst/>
                <a:latin typeface="Traditional Arabic" panose="02020603050405020304" pitchFamily="18" charset="-78"/>
                <a:cs typeface="Traditional Arabic" panose="02020603050405020304" pitchFamily="18" charset="-78"/>
              </a:rPr>
              <a:t>بالقول:</a:t>
            </a:r>
            <a:r>
              <a:rPr lang="ar-IQ" sz="3600" dirty="0">
                <a:solidFill>
                  <a:srgbClr val="FF0000"/>
                </a:solidFill>
                <a:effectLst/>
                <a:latin typeface="Traditional Arabic" panose="02020603050405020304" pitchFamily="18" charset="-78"/>
                <a:cs typeface="Traditional Arabic" panose="02020603050405020304" pitchFamily="18" charset="-78"/>
              </a:rPr>
              <a:t> </a:t>
            </a:r>
            <a:r>
              <a:rPr lang="ar-SA" sz="3100" dirty="0" smtClean="0">
                <a:solidFill>
                  <a:schemeClr val="tx1"/>
                </a:solidFill>
                <a:effectLst/>
                <a:latin typeface="Traditional Arabic" panose="02020603050405020304" pitchFamily="18" charset="-78"/>
                <a:cs typeface="Traditional Arabic" panose="02020603050405020304" pitchFamily="18" charset="-78"/>
              </a:rPr>
              <a:t>يشترط </a:t>
            </a:r>
            <a:r>
              <a:rPr lang="ar-SA" sz="3100" dirty="0">
                <a:solidFill>
                  <a:schemeClr val="tx1"/>
                </a:solidFill>
                <a:effectLst/>
                <a:latin typeface="Traditional Arabic" panose="02020603050405020304" pitchFamily="18" charset="-78"/>
                <a:cs typeface="Traditional Arabic" panose="02020603050405020304" pitchFamily="18" charset="-78"/>
              </a:rPr>
              <a:t>لانعقاد الإيجاب والقبول بالقول شروط كثيرة، اتفق الفقهاء في بعضها واختلفوا في أمر البعض الآخر، وهذه الشروط هي: </a:t>
            </a:r>
            <a:r>
              <a:rPr lang="en-US" dirty="0">
                <a:effectLst/>
              </a:rPr>
              <a:t/>
            </a:r>
            <a:br>
              <a:rPr lang="en-US" dirty="0">
                <a:effectLst/>
              </a:rPr>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9144000" cy="5486400"/>
          </a:xfrm>
        </p:spPr>
        <p:txBody>
          <a:bodyPr>
            <a:noAutofit/>
          </a:bodyPr>
          <a:lstStyle/>
          <a:p>
            <a:pPr algn="r" rtl="1">
              <a:lnSpc>
                <a:spcPct val="170000"/>
              </a:lnSpc>
            </a:pPr>
            <a:r>
              <a:rPr lang="ar-SA" sz="2800" dirty="0">
                <a:latin typeface="Traditional Arabic" panose="02020603050405020304" pitchFamily="18" charset="-78"/>
                <a:cs typeface="Traditional Arabic" panose="02020603050405020304" pitchFamily="18" charset="-78"/>
              </a:rPr>
              <a:t>7- أن يكون الإيجاب والقبول بلفظ الماضي.</a:t>
            </a:r>
            <a:endParaRPr lang="en-US" sz="2800" dirty="0">
              <a:latin typeface="Traditional Arabic" panose="02020603050405020304" pitchFamily="18" charset="-78"/>
              <a:cs typeface="Traditional Arabic" panose="02020603050405020304" pitchFamily="18" charset="-78"/>
            </a:endParaRPr>
          </a:p>
          <a:p>
            <a:pPr algn="r" rtl="1">
              <a:lnSpc>
                <a:spcPct val="170000"/>
              </a:lnSpc>
            </a:pPr>
            <a:r>
              <a:rPr lang="ar-SA" sz="2800" dirty="0">
                <a:latin typeface="Traditional Arabic" panose="02020603050405020304" pitchFamily="18" charset="-78"/>
                <a:cs typeface="Traditional Arabic" panose="02020603050405020304" pitchFamily="18" charset="-78"/>
              </a:rPr>
              <a:t>8- أن يخلو الإيجاب والقبول عن اشتراط التوقيت.</a:t>
            </a:r>
            <a:endParaRPr lang="en-US" sz="2800" dirty="0">
              <a:latin typeface="Traditional Arabic" panose="02020603050405020304" pitchFamily="18" charset="-78"/>
              <a:cs typeface="Traditional Arabic" panose="02020603050405020304" pitchFamily="18" charset="-78"/>
            </a:endParaRPr>
          </a:p>
          <a:p>
            <a:pPr algn="r" rtl="1">
              <a:lnSpc>
                <a:spcPct val="170000"/>
              </a:lnSpc>
            </a:pPr>
            <a:r>
              <a:rPr lang="ar-SA" sz="2800" dirty="0">
                <a:latin typeface="Traditional Arabic" panose="02020603050405020304" pitchFamily="18" charset="-78"/>
                <a:cs typeface="Traditional Arabic" panose="02020603050405020304" pitchFamily="18" charset="-78"/>
              </a:rPr>
              <a:t>9- خلوه عن الخيار. </a:t>
            </a:r>
            <a:endParaRPr lang="ar-IQ" sz="2800" dirty="0" smtClean="0">
              <a:latin typeface="Traditional Arabic" panose="02020603050405020304" pitchFamily="18" charset="-78"/>
              <a:cs typeface="Traditional Arabic" panose="02020603050405020304" pitchFamily="18" charset="-78"/>
            </a:endParaRPr>
          </a:p>
          <a:p>
            <a:pPr algn="r" rtl="1"/>
            <a:r>
              <a:rPr lang="ar-SA" sz="2800" dirty="0">
                <a:latin typeface="Traditional Arabic" panose="02020603050405020304" pitchFamily="18" charset="-78"/>
                <a:cs typeface="Traditional Arabic" panose="02020603050405020304" pitchFamily="18" charset="-78"/>
              </a:rPr>
              <a:t>تفصيل ذلك في الآتي:</a:t>
            </a:r>
          </a:p>
          <a:p>
            <a:pPr algn="r" rtl="1"/>
            <a:r>
              <a:rPr lang="ar-SA" sz="2800" dirty="0">
                <a:latin typeface="Traditional Arabic" panose="02020603050405020304" pitchFamily="18" charset="-78"/>
                <a:cs typeface="Traditional Arabic" panose="02020603050405020304" pitchFamily="18" charset="-78"/>
              </a:rPr>
              <a:t>1- اتحاد مجلس الإيجاب والقبول: من شروط انعقاد العقد الشرعي عامة تلاقي الإيجاب والقبول حقيقة، قياساً على العقد المادي، </a:t>
            </a:r>
            <a:r>
              <a:rPr lang="ar-IQ" sz="2800" dirty="0">
                <a:latin typeface="Traditional Arabic" panose="02020603050405020304" pitchFamily="18" charset="-78"/>
                <a:cs typeface="Traditional Arabic" panose="02020603050405020304" pitchFamily="18" charset="-78"/>
              </a:rPr>
              <a:t>.</a:t>
            </a:r>
            <a:r>
              <a:rPr lang="ar-SA" sz="2800" dirty="0">
                <a:latin typeface="Traditional Arabic" panose="02020603050405020304" pitchFamily="18" charset="-78"/>
                <a:cs typeface="Traditional Arabic" panose="02020603050405020304" pitchFamily="18" charset="-78"/>
              </a:rPr>
              <a:t> </a:t>
            </a:r>
          </a:p>
          <a:p>
            <a:pPr algn="r" rtl="1"/>
            <a:r>
              <a:rPr lang="ar-SA" sz="2800" dirty="0">
                <a:latin typeface="Traditional Arabic" panose="02020603050405020304" pitchFamily="18" charset="-78"/>
                <a:cs typeface="Traditional Arabic" panose="02020603050405020304" pitchFamily="18" charset="-78"/>
              </a:rPr>
              <a:t>2- تطابق القبول مع الإيجاب: فإذا قال الموجب زوجتك فلانة، فقال القابل قبلت زواج أختها، لم ينعقد العقد، لعدم التطابق، وكذلك إذا قال له: زوجتك فلانة بألف، فقال قبلت زواجها بخمسمائة، فإنه لا ينعقد، ولو قال قبلت زواجها بألفين جاز، لأنه اختلاف صوري لا يعتد به.  </a:t>
            </a:r>
            <a:endParaRPr lang="en-US" sz="2800" dirty="0">
              <a:latin typeface="Traditional Arabic" panose="02020603050405020304" pitchFamily="18" charset="-78"/>
              <a:cs typeface="Traditional Arabic" panose="02020603050405020304" pitchFamily="18" charset="-78"/>
            </a:endParaRPr>
          </a:p>
        </p:txBody>
      </p:sp>
      <p:sp>
        <p:nvSpPr>
          <p:cNvPr id="4" name="AutoShape 4"/>
          <p:cNvSpPr>
            <a:spLocks noGrp="1" noChangeArrowheads="1"/>
          </p:cNvSpPr>
          <p:nvPr>
            <p:ph type="title"/>
          </p:nvPr>
        </p:nvSpPr>
        <p:spPr bwMode="auto">
          <a:prstGeom prst="leftArrowCallout">
            <a:avLst>
              <a:gd name="adj1" fmla="val 17500"/>
              <a:gd name="adj2" fmla="val 50000"/>
              <a:gd name="adj3" fmla="val 47750"/>
              <a:gd name="adj4" fmla="val 74287"/>
            </a:avLst>
          </a:prstGeom>
          <a:solidFill>
            <a:srgbClr val="CC9900"/>
          </a:solidFill>
          <a:ln w="9525">
            <a:solidFill>
              <a:srgbClr val="009900"/>
            </a:solidFill>
            <a:miter lim="800000"/>
            <a:headEnd/>
            <a:tailEnd/>
          </a:ln>
        </p:spPr>
        <p:txBody>
          <a:bodyPr wrap="none" anchor="ctr">
            <a:normAutofit/>
          </a:bodyPr>
          <a:lstStyle/>
          <a:p>
            <a:pPr algn="ctr"/>
            <a:r>
              <a:rPr lang="ar-IQ" sz="6600" dirty="0" smtClean="0">
                <a:solidFill>
                  <a:srgbClr val="FF0000"/>
                </a:solidFill>
                <a:latin typeface="Traditional Arabic" panose="02020603050405020304" pitchFamily="18" charset="-78"/>
                <a:cs typeface="Traditional Arabic" panose="02020603050405020304" pitchFamily="18" charset="-78"/>
              </a:rPr>
              <a:t>شروط الإيجاب والقبول</a:t>
            </a:r>
            <a:endParaRPr lang="en-US" sz="6600" b="1" dirty="0">
              <a:solidFill>
                <a:srgbClr val="FF0000"/>
              </a:solidFill>
              <a:latin typeface="Traditional Arabic" panose="02020603050405020304" pitchFamily="18" charset="-78"/>
              <a:cs typeface="Traditional Arabic" panose="02020603050405020304" pitchFamily="18" charset="-78"/>
            </a:endParaRPr>
          </a:p>
        </p:txBody>
      </p:sp>
      <p:pic>
        <p:nvPicPr>
          <p:cNvPr id="5" name="Picture 4" descr="وردات متحره"/>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208194">
            <a:off x="1525425" y="1919236"/>
            <a:ext cx="12446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0"/>
            <a:ext cx="9067800" cy="6781800"/>
          </a:xfrm>
        </p:spPr>
        <p:txBody>
          <a:bodyPr>
            <a:noAutofit/>
          </a:bodyPr>
          <a:lstStyle/>
          <a:p>
            <a:pPr algn="r" rtl="1"/>
            <a:r>
              <a:rPr lang="ar-SA" sz="3200" dirty="0" smtClean="0">
                <a:latin typeface="Traditional Arabic" panose="02020603050405020304" pitchFamily="18" charset="-78"/>
                <a:cs typeface="Traditional Arabic" panose="02020603050405020304" pitchFamily="18" charset="-78"/>
              </a:rPr>
              <a:t>3- </a:t>
            </a:r>
            <a:r>
              <a:rPr lang="ar-SA" sz="3200" dirty="0">
                <a:latin typeface="Traditional Arabic" panose="02020603050405020304" pitchFamily="18" charset="-78"/>
                <a:cs typeface="Traditional Arabic" panose="02020603050405020304" pitchFamily="18" charset="-78"/>
              </a:rPr>
              <a:t>بقاء الموجب مصراً على إيجابه حقيقة وحكماً حتى صدور القبول: فإذا سحب الموجب إيجابه بقول صريح، كأن قال رجعت عن إيجابي</a:t>
            </a:r>
            <a:r>
              <a:rPr lang="ar-SA" sz="3200" dirty="0" smtClean="0">
                <a:latin typeface="Traditional Arabic" panose="02020603050405020304" pitchFamily="18" charset="-78"/>
                <a:cs typeface="Traditional Arabic" panose="02020603050405020304" pitchFamily="18" charset="-78"/>
              </a:rPr>
              <a:t>،.</a:t>
            </a:r>
            <a:r>
              <a:rPr lang="ar-SA" sz="3200" dirty="0">
                <a:latin typeface="Traditional Arabic" panose="02020603050405020304" pitchFamily="18" charset="-78"/>
                <a:cs typeface="Traditional Arabic" panose="02020603050405020304" pitchFamily="18" charset="-78"/>
              </a:rPr>
              <a:t>   </a:t>
            </a:r>
          </a:p>
          <a:p>
            <a:pPr algn="r" rtl="1"/>
            <a:r>
              <a:rPr lang="ar-SA" sz="3200" dirty="0">
                <a:latin typeface="Traditional Arabic" panose="02020603050405020304" pitchFamily="18" charset="-78"/>
                <a:cs typeface="Traditional Arabic" panose="02020603050405020304" pitchFamily="18" charset="-78"/>
              </a:rPr>
              <a:t>4- تنجيز الإيجاب والقبول: والعقد المنجز هو العقد المنعقد في الحال، ويقابله المعلق والمضاف إلى المستقبل، فإذا قالت امرأة لرجل: زوجتك نفسي، كان ذلك منجزاً، وإذا قالت: زوجتك نفسي إن رضي أبي مثلاً، فهو معلق على شرط، هو هنا رضا أبيها، ولو قالت: زوجتك نفسي بدءاً من أول الشهر القادم، كان مضافا إلى المستقبل. </a:t>
            </a:r>
          </a:p>
          <a:p>
            <a:pPr algn="r" rtl="1"/>
            <a:r>
              <a:rPr lang="ar-SA" sz="3200" dirty="0">
                <a:latin typeface="Traditional Arabic" panose="02020603050405020304" pitchFamily="18" charset="-78"/>
                <a:cs typeface="Traditional Arabic" panose="02020603050405020304" pitchFamily="18" charset="-78"/>
              </a:rPr>
              <a:t>وقد أجمع الفقهاء على بطلان النكاح  المعلق على شرط محتمل الوجود في المستقبل، وكذلك النكاح المضاف إلى المستقبل، </a:t>
            </a:r>
            <a:r>
              <a:rPr lang="ar-IQ" sz="3200" dirty="0" smtClean="0">
                <a:latin typeface="Traditional Arabic" panose="02020603050405020304" pitchFamily="18" charset="-78"/>
                <a:cs typeface="Traditional Arabic" panose="02020603050405020304" pitchFamily="18" charset="-78"/>
              </a:rPr>
              <a:t>.</a:t>
            </a:r>
            <a:r>
              <a:rPr lang="ar-SA" sz="3200" dirty="0" smtClean="0">
                <a:latin typeface="Traditional Arabic" panose="02020603050405020304" pitchFamily="18" charset="-78"/>
                <a:cs typeface="Traditional Arabic" panose="02020603050405020304" pitchFamily="18" charset="-78"/>
              </a:rPr>
              <a:t> </a:t>
            </a:r>
            <a:r>
              <a:rPr lang="ar-SA" sz="3200" dirty="0">
                <a:latin typeface="Traditional Arabic" panose="02020603050405020304" pitchFamily="18" charset="-78"/>
                <a:cs typeface="Traditional Arabic" panose="02020603050405020304" pitchFamily="18" charset="-78"/>
              </a:rPr>
              <a:t> </a:t>
            </a:r>
          </a:p>
          <a:p>
            <a:pPr algn="r" rtl="1"/>
            <a:r>
              <a:rPr lang="ar-SA" sz="3200" dirty="0">
                <a:latin typeface="Traditional Arabic" panose="02020603050405020304" pitchFamily="18" charset="-78"/>
                <a:cs typeface="Traditional Arabic" panose="02020603050405020304" pitchFamily="18" charset="-78"/>
              </a:rPr>
              <a:t>5- أن يكون الإيجاب والقبول بلفظ النكاح </a:t>
            </a:r>
            <a:r>
              <a:rPr lang="ar-SA" sz="3200" dirty="0" smtClean="0">
                <a:latin typeface="Traditional Arabic" panose="02020603050405020304" pitchFamily="18" charset="-78"/>
                <a:cs typeface="Traditional Arabic" panose="02020603050405020304" pitchFamily="18" charset="-78"/>
              </a:rPr>
              <a:t>والزواج</a:t>
            </a:r>
            <a:r>
              <a:rPr lang="ar-IQ" sz="3200" dirty="0">
                <a:latin typeface="Traditional Arabic" panose="02020603050405020304" pitchFamily="18" charset="-78"/>
                <a:cs typeface="Traditional Arabic" panose="02020603050405020304" pitchFamily="18" charset="-78"/>
              </a:rPr>
              <a:t>.</a:t>
            </a:r>
            <a:endParaRPr lang="ar-SA" sz="3200" dirty="0">
              <a:latin typeface="Traditional Arabic" panose="02020603050405020304" pitchFamily="18" charset="-78"/>
              <a:cs typeface="Traditional Arabic" panose="02020603050405020304" pitchFamily="18" charset="-78"/>
            </a:endParaRPr>
          </a:p>
          <a:p>
            <a:pPr algn="r" rtl="1"/>
            <a:r>
              <a:rPr lang="ar-SA" sz="3200" dirty="0">
                <a:latin typeface="Traditional Arabic" panose="02020603050405020304" pitchFamily="18" charset="-78"/>
                <a:cs typeface="Traditional Arabic" panose="02020603050405020304" pitchFamily="18" charset="-78"/>
              </a:rPr>
              <a:t>أجمع الفقهاء على انعقاد الزواج بلفظ النكاح ولفظ الزواج وما اشتق منهما، فلو قال أب المرأة زوجتك بنتي، أو أنكحتك بنتي، فقال الرجل تزوجتها أو قبلت نكاحها، انعقد بالاتفاق، سواء تقدم لفظ ولي الزوجة أو لفظ الزوج. </a:t>
            </a:r>
            <a:endParaRPr lang="en-US" sz="3200" dirty="0">
              <a:latin typeface="Traditional Arabic" pitchFamily="18" charset="-78"/>
              <a:cs typeface="Traditional Arabic" pitchFamily="18" charset="-78"/>
            </a:endParaRPr>
          </a:p>
        </p:txBody>
      </p:sp>
      <p:sp>
        <p:nvSpPr>
          <p:cNvPr id="3" name="Title 2"/>
          <p:cNvSpPr>
            <a:spLocks noGrp="1"/>
          </p:cNvSpPr>
          <p:nvPr>
            <p:ph type="title"/>
          </p:nvPr>
        </p:nvSpPr>
        <p:spPr/>
        <p:txBody>
          <a:bodyPr>
            <a:normAutofit fontScale="90000"/>
          </a:bodyPr>
          <a:lstStyle/>
          <a:p>
            <a:pPr algn="r" rtl="1"/>
            <a:r>
              <a:rPr lang="ar-IQ" dirty="0" smtClean="0">
                <a:effectLst/>
                <a:latin typeface="Traditional Arabic" panose="02020603050405020304" pitchFamily="18" charset="-78"/>
                <a:cs typeface="Traditional Arabic" panose="02020603050405020304" pitchFamily="18" charset="-78"/>
              </a:rPr>
              <a:t/>
            </a:r>
            <a:br>
              <a:rPr lang="ar-IQ" dirty="0" smtClean="0">
                <a:effectLst/>
                <a:latin typeface="Traditional Arabic" panose="02020603050405020304" pitchFamily="18" charset="-78"/>
                <a:cs typeface="Traditional Arabic" panose="02020603050405020304" pitchFamily="18" charset="-78"/>
              </a:rPr>
            </a:br>
            <a:r>
              <a:rPr lang="ar-SA" dirty="0" smtClean="0">
                <a:solidFill>
                  <a:srgbClr val="FF0000"/>
                </a:solidFill>
                <a:effectLst/>
                <a:latin typeface="Traditional Arabic" panose="02020603050405020304" pitchFamily="18" charset="-78"/>
                <a:cs typeface="Traditional Arabic" panose="02020603050405020304" pitchFamily="18" charset="-78"/>
              </a:rPr>
              <a:t> </a:t>
            </a:r>
            <a:r>
              <a:rPr lang="en-US" dirty="0">
                <a:effectLst/>
              </a:rPr>
              <a:t/>
            </a:r>
            <a:br>
              <a:rPr lang="en-US" dirty="0">
                <a:effectLst/>
              </a:rPr>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7800"/>
            <a:ext cx="9144000" cy="5410200"/>
          </a:xfrm>
        </p:spPr>
        <p:txBody>
          <a:bodyPr>
            <a:noAutofit/>
          </a:bodyPr>
          <a:lstStyle/>
          <a:p>
            <a:pPr algn="r" rtl="1">
              <a:lnSpc>
                <a:spcPct val="170000"/>
              </a:lnSpc>
            </a:pPr>
            <a:r>
              <a:rPr lang="ar-IQ" sz="2800" dirty="0" smtClean="0">
                <a:latin typeface="Traditional Arabic" panose="02020603050405020304" pitchFamily="18" charset="-78"/>
                <a:cs typeface="Traditional Arabic" panose="02020603050405020304" pitchFamily="18" charset="-78"/>
              </a:rPr>
              <a:t>1_ </a:t>
            </a:r>
            <a:r>
              <a:rPr lang="ar-SA" sz="2800" dirty="0">
                <a:latin typeface="Traditional Arabic" panose="02020603050405020304" pitchFamily="18" charset="-78"/>
                <a:cs typeface="Traditional Arabic" panose="02020603050405020304" pitchFamily="18" charset="-78"/>
              </a:rPr>
              <a:t>اتحاد مجلس الإيجاب والقبول.</a:t>
            </a:r>
            <a:endParaRPr lang="en-US" sz="2800" dirty="0">
              <a:latin typeface="Traditional Arabic" panose="02020603050405020304" pitchFamily="18" charset="-78"/>
              <a:cs typeface="Traditional Arabic" panose="02020603050405020304" pitchFamily="18" charset="-78"/>
            </a:endParaRPr>
          </a:p>
          <a:p>
            <a:pPr algn="r" rtl="1">
              <a:lnSpc>
                <a:spcPct val="170000"/>
              </a:lnSpc>
            </a:pPr>
            <a:r>
              <a:rPr lang="ar-IQ" sz="2800" dirty="0" smtClean="0">
                <a:latin typeface="Traditional Arabic" panose="02020603050405020304" pitchFamily="18" charset="-78"/>
                <a:cs typeface="Traditional Arabic" panose="02020603050405020304" pitchFamily="18" charset="-78"/>
              </a:rPr>
              <a:t>2_ سماع كل من العاقدين كلام الأخر واستيعابها بانه المقصود منه عقد الزواج</a:t>
            </a:r>
            <a:r>
              <a:rPr lang="ar-SA" sz="2800" dirty="0" smtClean="0">
                <a:latin typeface="Traditional Arabic" panose="02020603050405020304" pitchFamily="18" charset="-78"/>
                <a:cs typeface="Traditional Arabic" panose="02020603050405020304" pitchFamily="18" charset="-78"/>
              </a:rPr>
              <a:t>.</a:t>
            </a:r>
            <a:endParaRPr lang="en-US" sz="2800" dirty="0">
              <a:latin typeface="Traditional Arabic" panose="02020603050405020304" pitchFamily="18" charset="-78"/>
              <a:cs typeface="Traditional Arabic" panose="02020603050405020304" pitchFamily="18" charset="-78"/>
            </a:endParaRPr>
          </a:p>
          <a:p>
            <a:pPr algn="r" rtl="1">
              <a:lnSpc>
                <a:spcPct val="170000"/>
              </a:lnSpc>
            </a:pPr>
            <a:r>
              <a:rPr lang="ar-IQ" sz="2800" dirty="0" smtClean="0">
                <a:latin typeface="Traditional Arabic" panose="02020603050405020304" pitchFamily="18" charset="-78"/>
                <a:cs typeface="Traditional Arabic" panose="02020603050405020304" pitchFamily="18" charset="-78"/>
              </a:rPr>
              <a:t>3_ موافقة القبول باللايجاب</a:t>
            </a:r>
            <a:r>
              <a:rPr lang="ar-SA" sz="2800" dirty="0" smtClean="0">
                <a:latin typeface="Traditional Arabic" panose="02020603050405020304" pitchFamily="18" charset="-78"/>
                <a:cs typeface="Traditional Arabic" panose="02020603050405020304" pitchFamily="18" charset="-78"/>
              </a:rPr>
              <a:t>.</a:t>
            </a:r>
            <a:r>
              <a:rPr lang="ar-SA" sz="2800" dirty="0">
                <a:latin typeface="Traditional Arabic" panose="02020603050405020304" pitchFamily="18" charset="-78"/>
                <a:cs typeface="Traditional Arabic" panose="02020603050405020304" pitchFamily="18" charset="-78"/>
              </a:rPr>
              <a:t> </a:t>
            </a:r>
            <a:endParaRPr lang="ar-IQ" sz="2800" dirty="0" smtClean="0">
              <a:latin typeface="Traditional Arabic" panose="02020603050405020304" pitchFamily="18" charset="-78"/>
              <a:cs typeface="Traditional Arabic" panose="02020603050405020304" pitchFamily="18" charset="-78"/>
            </a:endParaRPr>
          </a:p>
          <a:p>
            <a:pPr algn="r" rtl="1"/>
            <a:r>
              <a:rPr lang="ar-IQ" sz="2800" dirty="0" smtClean="0">
                <a:latin typeface="Traditional Arabic" panose="02020603050405020304" pitchFamily="18" charset="-78"/>
                <a:cs typeface="Traditional Arabic" panose="02020603050405020304" pitchFamily="18" charset="-78"/>
              </a:rPr>
              <a:t>4_ شهادة شاهدين متمتعين بالاهلية القانونية على عقد الزواج.</a:t>
            </a:r>
            <a:r>
              <a:rPr lang="ar-SA" sz="2800" dirty="0">
                <a:latin typeface="Traditional Arabic" panose="02020603050405020304" pitchFamily="18" charset="-78"/>
                <a:cs typeface="Traditional Arabic" panose="02020603050405020304" pitchFamily="18" charset="-78"/>
              </a:rPr>
              <a:t> </a:t>
            </a:r>
          </a:p>
          <a:p>
            <a:pPr algn="r" rtl="1"/>
            <a:r>
              <a:rPr lang="ar-IQ" sz="2800" dirty="0" smtClean="0">
                <a:latin typeface="Traditional Arabic" panose="02020603050405020304" pitchFamily="18" charset="-78"/>
                <a:cs typeface="Traditional Arabic" panose="02020603050405020304" pitchFamily="18" charset="-78"/>
              </a:rPr>
              <a:t>5_</a:t>
            </a:r>
            <a:r>
              <a:rPr lang="ar-SA" sz="2800" dirty="0">
                <a:latin typeface="Traditional Arabic" panose="02020603050405020304" pitchFamily="18" charset="-78"/>
                <a:cs typeface="Traditional Arabic" panose="02020603050405020304" pitchFamily="18" charset="-78"/>
              </a:rPr>
              <a:t> </a:t>
            </a:r>
            <a:r>
              <a:rPr lang="ar-IQ" sz="2800" dirty="0" smtClean="0">
                <a:latin typeface="Traditional Arabic" panose="02020603050405020304" pitchFamily="18" charset="-78"/>
                <a:cs typeface="Traditional Arabic" panose="02020603050405020304" pitchFamily="18" charset="-78"/>
              </a:rPr>
              <a:t>أن يكون العقد غير معلق على شرط أو حادثة غير محققة.</a:t>
            </a:r>
          </a:p>
          <a:p>
            <a:pPr algn="r" rtl="1"/>
            <a:r>
              <a:rPr lang="ar-IQ" sz="2800" dirty="0" smtClean="0">
                <a:latin typeface="Traditional Arabic" panose="02020603050405020304" pitchFamily="18" charset="-78"/>
                <a:cs typeface="Traditional Arabic" panose="02020603050405020304" pitchFamily="18" charset="-78"/>
              </a:rPr>
              <a:t>6_ ينعقد الزواج بالكتابة من الغائب لمن يريد أن يتزوجها بشرط أن تقرا الكتاب أو تقرؤه على الشاهدين وتسمعهما عبارته وتشهدهمما على أنها قبل الزواج منه.</a:t>
            </a:r>
          </a:p>
          <a:p>
            <a:pPr algn="r" rtl="1"/>
            <a:r>
              <a:rPr lang="ar-IQ" sz="2800" dirty="0" smtClean="0">
                <a:latin typeface="Traditional Arabic" panose="02020603050405020304" pitchFamily="18" charset="-78"/>
                <a:cs typeface="Traditional Arabic" panose="02020603050405020304" pitchFamily="18" charset="-78"/>
              </a:rPr>
              <a:t>7_ الشروط المشروعة التي تشترط ضمن عقد الزواج معتبرة يجب الإيفاء بها.</a:t>
            </a:r>
          </a:p>
          <a:p>
            <a:pPr algn="r" rtl="1"/>
            <a:r>
              <a:rPr lang="ar-IQ" sz="2800" smtClean="0">
                <a:latin typeface="Traditional Arabic" panose="02020603050405020304" pitchFamily="18" charset="-78"/>
                <a:cs typeface="Traditional Arabic" panose="02020603050405020304" pitchFamily="18" charset="-78"/>
              </a:rPr>
              <a:t>8_ للزوجة طلب فسخ العقد عند عدم ايفاء الزوج بما اشترط ضمن عقد الزواج.</a:t>
            </a:r>
            <a:endParaRPr lang="en-US" sz="2800" dirty="0">
              <a:latin typeface="Traditional Arabic" panose="02020603050405020304" pitchFamily="18" charset="-78"/>
              <a:cs typeface="Traditional Arabic" panose="02020603050405020304" pitchFamily="18" charset="-78"/>
            </a:endParaRPr>
          </a:p>
        </p:txBody>
      </p:sp>
      <p:sp>
        <p:nvSpPr>
          <p:cNvPr id="4" name="AutoShape 4"/>
          <p:cNvSpPr>
            <a:spLocks noGrp="1" noChangeArrowheads="1"/>
          </p:cNvSpPr>
          <p:nvPr>
            <p:ph type="title"/>
          </p:nvPr>
        </p:nvSpPr>
        <p:spPr bwMode="auto">
          <a:xfrm>
            <a:off x="76200" y="152400"/>
            <a:ext cx="9067800" cy="1265238"/>
          </a:xfrm>
          <a:prstGeom prst="leftArrowCallout">
            <a:avLst>
              <a:gd name="adj1" fmla="val 17500"/>
              <a:gd name="adj2" fmla="val 50000"/>
              <a:gd name="adj3" fmla="val 47750"/>
              <a:gd name="adj4" fmla="val 74287"/>
            </a:avLst>
          </a:prstGeom>
          <a:solidFill>
            <a:srgbClr val="CC9900"/>
          </a:solidFill>
          <a:ln w="9525">
            <a:solidFill>
              <a:srgbClr val="009900"/>
            </a:solidFill>
            <a:miter lim="800000"/>
            <a:headEnd/>
            <a:tailEnd/>
          </a:ln>
        </p:spPr>
        <p:txBody>
          <a:bodyPr wrap="none" anchor="ctr">
            <a:normAutofit/>
          </a:bodyPr>
          <a:lstStyle/>
          <a:p>
            <a:pPr algn="ctr"/>
            <a:r>
              <a:rPr lang="ar-IQ" sz="4400" dirty="0" smtClean="0">
                <a:solidFill>
                  <a:srgbClr val="FF0000"/>
                </a:solidFill>
                <a:latin typeface="Traditional Arabic" panose="02020603050405020304" pitchFamily="18" charset="-78"/>
                <a:cs typeface="Traditional Arabic" panose="02020603050405020304" pitchFamily="18" charset="-78"/>
              </a:rPr>
              <a:t>وفي القانون العراقي في المادة 6 فقرء (1)</a:t>
            </a:r>
            <a:endParaRPr lang="en-US" sz="4400" b="1" dirty="0">
              <a:solidFill>
                <a:srgbClr val="FF0000"/>
              </a:solidFill>
              <a:latin typeface="Traditional Arabic" panose="02020603050405020304" pitchFamily="18" charset="-78"/>
              <a:cs typeface="Traditional Arabic" panose="02020603050405020304" pitchFamily="18" charset="-78"/>
            </a:endParaRPr>
          </a:p>
        </p:txBody>
      </p:sp>
      <p:pic>
        <p:nvPicPr>
          <p:cNvPr id="5" name="Picture 4" descr="وردات متحره"/>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208194">
            <a:off x="153825" y="1690635"/>
            <a:ext cx="12446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4936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rtl="1"/>
            <a:r>
              <a:rPr lang="ar-SA" sz="2800" dirty="0">
                <a:latin typeface="Traditional Arabic" panose="02020603050405020304" pitchFamily="18" charset="-78"/>
                <a:cs typeface="Traditional Arabic" panose="02020603050405020304" pitchFamily="18" charset="-78"/>
              </a:rPr>
              <a:t>ذهب الشافعية، والحنبلية، والمالكية في قول صاحب المقدمات، إلى عدم انعقاد الزواج بغير هذين اللفظين، لأنه عبادة، ولم يرد في القرآن سواهما، فلزم ذلك. </a:t>
            </a:r>
            <a:endParaRPr lang="en-US" sz="2800" dirty="0">
              <a:latin typeface="Traditional Arabic" pitchFamily="18" charset="-78"/>
              <a:cs typeface="Traditional Arabic" pitchFamily="18" charset="-78"/>
            </a:endParaRPr>
          </a:p>
          <a:p>
            <a:pPr algn="r" rtl="1"/>
            <a:r>
              <a:rPr lang="ar-SA" sz="2800" dirty="0">
                <a:latin typeface="Traditional Arabic" panose="02020603050405020304" pitchFamily="18" charset="-78"/>
                <a:cs typeface="Traditional Arabic" panose="02020603050405020304" pitchFamily="18" charset="-78"/>
              </a:rPr>
              <a:t>وذهب الحنفية، والمالكية في قول الأكثرين منهم إلى جوازه بهما، وبكل لفظ وضع لتمليك عين كاملة، إلا أنه بهما يكون صريحاً، فينعقد بغير نية، وبغيرهما يكون كناية، فلا ينعقد إلا بالنية أو بدلالة الحال، وقد قسموا الألفاظ التي يتأتي النكاح بها إلى أربعة أقسام:</a:t>
            </a:r>
            <a:endParaRPr lang="en-US" sz="2800" dirty="0">
              <a:latin typeface="Traditional Arabic" pitchFamily="18" charset="-78"/>
              <a:cs typeface="Traditional Arabic" pitchFamily="18" charset="-78"/>
            </a:endParaRPr>
          </a:p>
          <a:p>
            <a:pPr algn="r" rtl="1"/>
            <a:r>
              <a:rPr lang="ar-SA" sz="2800" dirty="0">
                <a:latin typeface="Traditional Arabic" panose="02020603050405020304" pitchFamily="18" charset="-78"/>
                <a:cs typeface="Traditional Arabic" panose="02020603050405020304" pitchFamily="18" charset="-78"/>
              </a:rPr>
              <a:t>القسم الأول: ألفاظ ينعقد النكاح بها بالإجماع، وهي لفظا النكاح والزواج، وما اشتق منهما. </a:t>
            </a:r>
            <a:endParaRPr lang="en-US" sz="2800" dirty="0">
              <a:latin typeface="Traditional Arabic" pitchFamily="18" charset="-78"/>
              <a:cs typeface="Traditional Arabic" pitchFamily="18" charset="-78"/>
            </a:endParaRPr>
          </a:p>
          <a:p>
            <a:pPr algn="r" rtl="1"/>
            <a:r>
              <a:rPr lang="ar-SA" sz="2800" dirty="0">
                <a:latin typeface="Traditional Arabic" panose="02020603050405020304" pitchFamily="18" charset="-78"/>
                <a:cs typeface="Traditional Arabic" panose="02020603050405020304" pitchFamily="18" charset="-78"/>
              </a:rPr>
              <a:t>القسم الثاني: ألفاظ ينعقد النكاح بها لدى الحنفية بإجماعهم دون غيرهم، وهي ألفاظ: الهبة والصدقة والتمليك والجعل والسلم والصرف والصلح، وكل ما أفاد التمليك بدون توقيت.  </a:t>
            </a:r>
            <a:endParaRPr lang="en-US" sz="2800" dirty="0">
              <a:latin typeface="Traditional Arabic" pitchFamily="18" charset="-78"/>
              <a:cs typeface="Traditional Arabic" pitchFamily="18" charset="-78"/>
            </a:endParaRPr>
          </a:p>
          <a:p>
            <a:pPr algn="just" rtl="1"/>
            <a:endParaRPr lang="en-US" sz="2800" dirty="0">
              <a:latin typeface="Traditional Arabic" pitchFamily="18" charset="-78"/>
              <a:cs typeface="Traditional Arabic" pitchFamily="18" charset="-78"/>
            </a:endParaRPr>
          </a:p>
        </p:txBody>
      </p:sp>
      <p:sp>
        <p:nvSpPr>
          <p:cNvPr id="3" name="Title 2"/>
          <p:cNvSpPr>
            <a:spLocks noGrp="1"/>
          </p:cNvSpPr>
          <p:nvPr>
            <p:ph type="title"/>
          </p:nvPr>
        </p:nvSpPr>
        <p:spPr/>
        <p:txBody>
          <a:bodyPr/>
          <a:lstStyle/>
          <a:p>
            <a:pPr algn="r" rtl="1"/>
            <a:r>
              <a:rPr lang="ar-SA" dirty="0">
                <a:solidFill>
                  <a:srgbClr val="FF0000"/>
                </a:solidFill>
                <a:effectLst/>
                <a:latin typeface="Traditional Arabic" panose="02020603050405020304" pitchFamily="18" charset="-78"/>
                <a:cs typeface="Traditional Arabic" panose="02020603050405020304" pitchFamily="18" charset="-78"/>
              </a:rPr>
              <a:t>وهل يصح الزواج بغير هذين اللفظين أصلاً؟</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rtl="1"/>
            <a:r>
              <a:rPr lang="ar-SA" sz="3200" dirty="0">
                <a:latin typeface="Traditional Arabic" panose="02020603050405020304" pitchFamily="18" charset="-78"/>
                <a:cs typeface="Traditional Arabic" panose="02020603050405020304" pitchFamily="18" charset="-78"/>
              </a:rPr>
              <a:t>والقسم الثالث: ألفاظ اختلف الحنفية أنفسهم في انعقاد العقد بها، مع اتفاق الغير على بطلان العقد بها، كالإجارة والوصية. </a:t>
            </a:r>
            <a:endParaRPr lang="en-US" sz="3200" dirty="0">
              <a:latin typeface="Traditional Arabic" pitchFamily="18" charset="-78"/>
              <a:cs typeface="Traditional Arabic" pitchFamily="18" charset="-78"/>
            </a:endParaRPr>
          </a:p>
          <a:p>
            <a:pPr algn="r" rtl="1"/>
            <a:r>
              <a:rPr lang="ar-SA" sz="3200" dirty="0">
                <a:latin typeface="Traditional Arabic" panose="02020603050405020304" pitchFamily="18" charset="-78"/>
                <a:cs typeface="Traditional Arabic" panose="02020603050405020304" pitchFamily="18" charset="-78"/>
              </a:rPr>
              <a:t>والقسم الرابع: اتفق الحنفية مع غيرهم من الفقهاء على بطلان العقد بها، كالإباحة والإعارة والإحلال والرهن والتمتع والإقالة. </a:t>
            </a:r>
            <a:endParaRPr lang="en-US" sz="3200" dirty="0">
              <a:latin typeface="Traditional Arabic" pitchFamily="18" charset="-78"/>
              <a:cs typeface="Traditional Arabic" pitchFamily="18" charset="-78"/>
            </a:endParaRPr>
          </a:p>
          <a:p>
            <a:pPr algn="r" rtl="1"/>
            <a:r>
              <a:rPr lang="ar-SA" sz="3200" dirty="0">
                <a:latin typeface="Traditional Arabic" panose="02020603050405020304" pitchFamily="18" charset="-78"/>
                <a:cs typeface="Traditional Arabic" panose="02020603050405020304" pitchFamily="18" charset="-78"/>
              </a:rPr>
              <a:t>ودليله على ذلك القاعدة الفقهية الكلية: (العبرة في العقود للمقاصد والمعاني لا للألفاظ والمباني)</a:t>
            </a:r>
            <a:endParaRPr lang="en-US" sz="3200" dirty="0">
              <a:latin typeface="Traditional Arabic" pitchFamily="18" charset="-78"/>
              <a:cs typeface="Traditional Arabic" pitchFamily="18" charset="-78"/>
            </a:endParaRPr>
          </a:p>
          <a:p>
            <a:pPr algn="r" rtl="1"/>
            <a:endParaRPr lang="en-US" sz="2800" dirty="0">
              <a:latin typeface="Traditional Arabic" pitchFamily="18" charset="-78"/>
              <a:cs typeface="Traditional Arabic" pitchFamily="18" charset="-78"/>
            </a:endParaRPr>
          </a:p>
        </p:txBody>
      </p:sp>
      <p:sp>
        <p:nvSpPr>
          <p:cNvPr id="4" name="AutoShape 4"/>
          <p:cNvSpPr>
            <a:spLocks noGrp="1" noChangeArrowheads="1"/>
          </p:cNvSpPr>
          <p:nvPr>
            <p:ph type="title"/>
          </p:nvPr>
        </p:nvSpPr>
        <p:spPr bwMode="auto">
          <a:prstGeom prst="leftArrowCallout">
            <a:avLst>
              <a:gd name="adj1" fmla="val 17500"/>
              <a:gd name="adj2" fmla="val 50000"/>
              <a:gd name="adj3" fmla="val 47750"/>
              <a:gd name="adj4" fmla="val 74287"/>
            </a:avLst>
          </a:prstGeom>
          <a:solidFill>
            <a:srgbClr val="CC9900"/>
          </a:solidFill>
          <a:ln w="9525">
            <a:solidFill>
              <a:srgbClr val="009900"/>
            </a:solidFill>
            <a:miter lim="800000"/>
            <a:headEnd/>
            <a:tailEnd/>
          </a:ln>
        </p:spPr>
        <p:txBody>
          <a:bodyPr wrap="none" anchor="ctr">
            <a:normAutofit/>
          </a:bodyPr>
          <a:lstStyle/>
          <a:p>
            <a:pPr algn="ctr"/>
            <a:r>
              <a:rPr lang="ar-IQ" sz="6600" b="1" dirty="0" smtClean="0">
                <a:solidFill>
                  <a:srgbClr val="FF0000"/>
                </a:solidFill>
                <a:latin typeface="Traditional Arabic" panose="02020603050405020304" pitchFamily="18" charset="-78"/>
                <a:cs typeface="Traditional Arabic" panose="02020603050405020304" pitchFamily="18" charset="-78"/>
              </a:rPr>
              <a:t>الفاظ النكاح</a:t>
            </a:r>
            <a:endParaRPr lang="en-US" sz="6600" b="1" dirty="0">
              <a:solidFill>
                <a:srgbClr val="FF0000"/>
              </a:solidFill>
              <a:latin typeface="Traditional Arabic" panose="02020603050405020304" pitchFamily="18" charset="-78"/>
              <a:cs typeface="Traditional Arabic" panose="02020603050405020304" pitchFamily="18" charset="-78"/>
            </a:endParaRPr>
          </a:p>
        </p:txBody>
      </p:sp>
      <p:pic>
        <p:nvPicPr>
          <p:cNvPr id="5" name="Picture 4" descr="وردات متحره"/>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208194">
            <a:off x="6478425" y="4540941"/>
            <a:ext cx="12446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وردات متحره"/>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208194">
            <a:off x="2192798" y="4512636"/>
            <a:ext cx="12446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ctr" rtl="1">
              <a:buNone/>
            </a:pPr>
            <a:endParaRPr lang="ar-IQ" sz="4800" dirty="0" smtClean="0">
              <a:solidFill>
                <a:srgbClr val="C00000"/>
              </a:solidFill>
              <a:latin typeface="ae_AlArabiya" pitchFamily="18" charset="-78"/>
              <a:cs typeface="ae_AlArabiya" pitchFamily="18" charset="-78"/>
            </a:endParaRPr>
          </a:p>
          <a:p>
            <a:pPr algn="ctr" rtl="1">
              <a:buNone/>
            </a:pPr>
            <a:r>
              <a:rPr lang="ar-IQ" sz="4800" dirty="0" smtClean="0">
                <a:solidFill>
                  <a:srgbClr val="C00000"/>
                </a:solidFill>
                <a:latin typeface="ae_AlArabiya" pitchFamily="18" charset="-78"/>
                <a:cs typeface="ae_AlArabiya" pitchFamily="18" charset="-78"/>
              </a:rPr>
              <a:t>مع احترامي وتقديري</a:t>
            </a:r>
          </a:p>
          <a:p>
            <a:pPr rtl="1">
              <a:buNone/>
            </a:pPr>
            <a:endParaRPr lang="ar-IQ" sz="2800" dirty="0" smtClean="0">
              <a:solidFill>
                <a:srgbClr val="C00000"/>
              </a:solidFill>
              <a:latin typeface="ae_AlArabiya" pitchFamily="18" charset="-78"/>
              <a:cs typeface="ae_AlArabiya" pitchFamily="18" charset="-78"/>
            </a:endParaRPr>
          </a:p>
          <a:p>
            <a:pPr algn="ctr" rtl="1">
              <a:buNone/>
            </a:pPr>
            <a:r>
              <a:rPr lang="ar-IQ" sz="4000" dirty="0" smtClean="0">
                <a:solidFill>
                  <a:schemeClr val="tx1"/>
                </a:solidFill>
                <a:latin typeface="Traditional Arabic" pitchFamily="18" charset="-78"/>
                <a:cs typeface="Traditional Arabic" pitchFamily="18" charset="-78"/>
              </a:rPr>
              <a:t>مع احترامي وتقديري</a:t>
            </a:r>
          </a:p>
          <a:p>
            <a:pPr algn="ctr" rtl="1">
              <a:buNone/>
            </a:pPr>
            <a:r>
              <a:rPr lang="ar-IQ" sz="2800" dirty="0" smtClean="0">
                <a:solidFill>
                  <a:schemeClr val="tx1"/>
                </a:solidFill>
                <a:latin typeface="Traditional Arabic" pitchFamily="18" charset="-78"/>
                <a:cs typeface="Traditional Arabic" pitchFamily="18" charset="-78"/>
              </a:rPr>
              <a:t>دكتور فارس علي </a:t>
            </a:r>
            <a:endParaRPr lang="en-US" sz="2800" dirty="0">
              <a:solidFill>
                <a:schemeClr val="tx1"/>
              </a:solidFill>
              <a:latin typeface="Traditional Arabic" pitchFamily="18" charset="-78"/>
              <a:cs typeface="Traditional Arabic" pitchFamily="18" charset="-78"/>
            </a:endParaRPr>
          </a:p>
        </p:txBody>
      </p:sp>
      <p:sp>
        <p:nvSpPr>
          <p:cNvPr id="7" name="عنصر نائب للتذييل 6"/>
          <p:cNvSpPr>
            <a:spLocks noGrp="1"/>
          </p:cNvSpPr>
          <p:nvPr>
            <p:ph type="ftr" sz="quarter" idx="11"/>
          </p:nvPr>
        </p:nvSpPr>
        <p:spPr/>
        <p:txBody>
          <a:bodyPr/>
          <a:lstStyle/>
          <a:p>
            <a:r>
              <a:rPr lang="ar-SA" smtClean="0"/>
              <a:t>منهج البحث العلمي                                                 د. إبراهيم أحمد سليمان</a:t>
            </a:r>
            <a:endParaRPr lang="en-US" dirty="0"/>
          </a:p>
        </p:txBody>
      </p:sp>
      <p:pic>
        <p:nvPicPr>
          <p:cNvPr id="5" name="عنصر نائب للمحتوى 5" descr="10.bmp"/>
          <p:cNvPicPr>
            <a:picLocks noChangeAspect="1"/>
          </p:cNvPicPr>
          <p:nvPr/>
        </p:nvPicPr>
        <p:blipFill>
          <a:blip r:embed="rId3" cstate="print"/>
          <a:stretch>
            <a:fillRect/>
          </a:stretch>
        </p:blipFill>
        <p:spPr>
          <a:xfrm>
            <a:off x="0" y="3496095"/>
            <a:ext cx="4476191" cy="3361905"/>
          </a:xfrm>
          <a:prstGeom prst="rect">
            <a:avLst/>
          </a:prstGeom>
        </p:spPr>
      </p:pic>
      <p:pic>
        <p:nvPicPr>
          <p:cNvPr id="6" name="عنصر نائب للمحتوى 3" descr="4.bmp"/>
          <p:cNvPicPr>
            <a:picLocks noChangeAspect="1"/>
          </p:cNvPicPr>
          <p:nvPr/>
        </p:nvPicPr>
        <p:blipFill>
          <a:blip r:embed="rId4" cstate="print"/>
          <a:stretch>
            <a:fillRect/>
          </a:stretch>
        </p:blipFill>
        <p:spPr>
          <a:xfrm>
            <a:off x="4667809" y="3496095"/>
            <a:ext cx="4476191" cy="3361905"/>
          </a:xfrm>
          <a:prstGeom prst="rect">
            <a:avLst/>
          </a:prstGeom>
        </p:spPr>
      </p:pic>
      <p:sp>
        <p:nvSpPr>
          <p:cNvPr id="8" name="Flowchart: Alternate Process 7"/>
          <p:cNvSpPr/>
          <p:nvPr/>
        </p:nvSpPr>
        <p:spPr>
          <a:xfrm>
            <a:off x="2057400" y="381000"/>
            <a:ext cx="5029200" cy="144780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6000" dirty="0" smtClean="0">
                <a:latin typeface="Traditional Arabic" pitchFamily="18" charset="-78"/>
                <a:cs typeface="Traditional Arabic" pitchFamily="18" charset="-78"/>
              </a:rPr>
              <a:t>والكمال لله وحده</a:t>
            </a:r>
            <a:endParaRPr lang="ar-IQ" sz="6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719861559"/>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3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3000" fill="hold"/>
                                        <p:tgtEl>
                                          <p:spTgt spid="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3000"/>
                                        <p:tgtEl>
                                          <p:spTgt spid="3">
                                            <p:txEl>
                                              <p:pRg st="3" end="3"/>
                                            </p:txEl>
                                          </p:spTgt>
                                        </p:tgtEl>
                                      </p:cBhvr>
                                    </p:animEffect>
                                    <p:anim calcmode="lin" valueType="num">
                                      <p:cBhvr>
                                        <p:cTn id="16" dur="3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17" dur="3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8" dur="3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3000"/>
                                        <p:tgtEl>
                                          <p:spTgt spid="3">
                                            <p:txEl>
                                              <p:pRg st="4" end="4"/>
                                            </p:txEl>
                                          </p:spTgt>
                                        </p:tgtEl>
                                      </p:cBhvr>
                                    </p:animEffect>
                                    <p:anim calcmode="lin" valueType="num">
                                      <p:cBhvr>
                                        <p:cTn id="24"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3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220200" cy="6096000"/>
          </a:xfrm>
        </p:spPr>
        <p:txBody>
          <a:bodyPr>
            <a:normAutofit fontScale="85000" lnSpcReduction="20000"/>
          </a:bodyPr>
          <a:lstStyle/>
          <a:p>
            <a:pPr algn="r" rtl="1"/>
            <a:r>
              <a:rPr lang="ar-IQ" sz="4000" dirty="0">
                <a:latin typeface="Traditional Arabic" pitchFamily="18" charset="-78"/>
                <a:cs typeface="Traditional Arabic" pitchFamily="18" charset="-78"/>
              </a:rPr>
              <a:t>الإيجاب: بأنه الكلام الصادر من الطرف الأول، للدلالة على انصراف أرادته إلى أنشاء العقد.</a:t>
            </a:r>
            <a:endParaRPr lang="en-US" sz="4000" dirty="0">
              <a:latin typeface="Traditional Arabic" pitchFamily="18" charset="-78"/>
              <a:cs typeface="Traditional Arabic" pitchFamily="18" charset="-78"/>
            </a:endParaRPr>
          </a:p>
          <a:p>
            <a:pPr algn="r" rtl="1"/>
            <a:r>
              <a:rPr lang="ar-IQ" sz="4000" dirty="0">
                <a:latin typeface="Traditional Arabic" pitchFamily="18" charset="-78"/>
                <a:cs typeface="Traditional Arabic" pitchFamily="18" charset="-78"/>
              </a:rPr>
              <a:t>القبول: بأنه الكلام الصادر من الطرف الثاني للدلالة على انصراف أرادته إلى قبول ما أوجبه الطرف الأول</a:t>
            </a:r>
            <a:r>
              <a:rPr lang="ar-IQ" sz="4000" dirty="0" smtClean="0">
                <a:latin typeface="Traditional Arabic" pitchFamily="18" charset="-78"/>
                <a:cs typeface="Traditional Arabic" pitchFamily="18" charset="-78"/>
              </a:rPr>
              <a:t>.</a:t>
            </a:r>
          </a:p>
          <a:p>
            <a:pPr algn="r" rtl="1"/>
            <a:r>
              <a:rPr lang="ar-IQ" sz="4000" dirty="0">
                <a:effectLst>
                  <a:glow rad="63500">
                    <a:schemeClr val="accent4">
                      <a:satMod val="175000"/>
                      <a:alpha val="40000"/>
                    </a:schemeClr>
                  </a:glow>
                </a:effectLst>
                <a:latin typeface="Traditional Arabic" pitchFamily="18" charset="-78"/>
                <a:cs typeface="Traditional Arabic" pitchFamily="18" charset="-78"/>
              </a:rPr>
              <a:t>((الفاظ الايجاب والقبول )) </a:t>
            </a:r>
            <a:r>
              <a:rPr lang="ar-IQ" sz="4000" dirty="0" smtClean="0">
                <a:latin typeface="Traditional Arabic" pitchFamily="18" charset="-78"/>
                <a:cs typeface="Traditional Arabic" pitchFamily="18" charset="-78"/>
              </a:rPr>
              <a:t>:</a:t>
            </a:r>
            <a:endParaRPr lang="en-US" sz="4000" dirty="0">
              <a:latin typeface="Traditional Arabic" pitchFamily="18" charset="-78"/>
              <a:cs typeface="Traditional Arabic" pitchFamily="18" charset="-78"/>
            </a:endParaRPr>
          </a:p>
          <a:p>
            <a:pPr algn="r" rtl="1">
              <a:lnSpc>
                <a:spcPct val="160000"/>
              </a:lnSpc>
            </a:pPr>
            <a:r>
              <a:rPr lang="ar-IQ" sz="4000" dirty="0">
                <a:latin typeface="Traditional Arabic" pitchFamily="18" charset="-78"/>
                <a:cs typeface="Traditional Arabic" pitchFamily="18" charset="-78"/>
              </a:rPr>
              <a:t>ينعقد الزواج بالألفاظ التي تؤدي إليه باللغة التي يفهمها كل </a:t>
            </a:r>
            <a:r>
              <a:rPr lang="ar-IQ" sz="4000" dirty="0" smtClean="0">
                <a:latin typeface="Traditional Arabic" pitchFamily="18" charset="-78"/>
                <a:cs typeface="Traditional Arabic" pitchFamily="18" charset="-78"/>
              </a:rPr>
              <a:t>من المتعاقدين</a:t>
            </a:r>
            <a:r>
              <a:rPr lang="ar-IQ" sz="4000" dirty="0">
                <a:latin typeface="Traditional Arabic" pitchFamily="18" charset="-78"/>
                <a:cs typeface="Traditional Arabic" pitchFamily="18" charset="-78"/>
              </a:rPr>
              <a:t>، متى كان التعبير الصادر عنهما دالاً إرادة الزواج دون لبس أو أبهام.</a:t>
            </a:r>
            <a:endParaRPr lang="en-US" sz="4000" dirty="0">
              <a:latin typeface="Traditional Arabic" pitchFamily="18" charset="-78"/>
              <a:cs typeface="Traditional Arabic" pitchFamily="18" charset="-78"/>
            </a:endParaRPr>
          </a:p>
          <a:p>
            <a:pPr lvl="0" algn="r" rtl="1">
              <a:lnSpc>
                <a:spcPct val="160000"/>
              </a:lnSpc>
            </a:pPr>
            <a:r>
              <a:rPr lang="ar-IQ" sz="4000" dirty="0">
                <a:latin typeface="Traditional Arabic" pitchFamily="18" charset="-78"/>
                <a:cs typeface="Traditional Arabic" pitchFamily="18" charset="-78"/>
              </a:rPr>
              <a:t>يتم الإيجاب والقبول بما يأتي: </a:t>
            </a:r>
            <a:endParaRPr lang="en-US" sz="4000" dirty="0">
              <a:latin typeface="Traditional Arabic" pitchFamily="18" charset="-78"/>
              <a:cs typeface="Traditional Arabic" pitchFamily="18" charset="-78"/>
            </a:endParaRPr>
          </a:p>
          <a:p>
            <a:pPr lvl="0" algn="r" rtl="1">
              <a:lnSpc>
                <a:spcPct val="160000"/>
              </a:lnSpc>
            </a:pPr>
            <a:r>
              <a:rPr lang="ar-IQ" sz="4000" dirty="0" smtClean="0">
                <a:latin typeface="Traditional Arabic" pitchFamily="18" charset="-78"/>
                <a:cs typeface="Traditional Arabic" pitchFamily="18" charset="-78"/>
              </a:rPr>
              <a:t>بالعبارة، </a:t>
            </a:r>
            <a:r>
              <a:rPr lang="ar-IQ" sz="4000" dirty="0">
                <a:latin typeface="Traditional Arabic" pitchFamily="18" charset="-78"/>
                <a:cs typeface="Traditional Arabic" pitchFamily="18" charset="-78"/>
              </a:rPr>
              <a:t>أي: التلفظ فلو قالت امرأة لرجل زوجتك نفسي على المهر قدره مائة دينار ولم يتلفظ بها وأخرج من جيبه لم ينعقد العقد.</a:t>
            </a:r>
            <a:endParaRPr lang="en-US" sz="4000" dirty="0">
              <a:latin typeface="Traditional Arabic" pitchFamily="18" charset="-78"/>
              <a:cs typeface="Traditional Arabic" pitchFamily="18" charset="-78"/>
            </a:endParaRPr>
          </a:p>
          <a:p>
            <a:pPr algn="r" rtl="1"/>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
        <p:nvSpPr>
          <p:cNvPr id="3" name="Title 2"/>
          <p:cNvSpPr>
            <a:spLocks noGrp="1"/>
          </p:cNvSpPr>
          <p:nvPr>
            <p:ph type="title"/>
          </p:nvPr>
        </p:nvSpPr>
        <p:spPr>
          <a:xfrm>
            <a:off x="0" y="35859"/>
            <a:ext cx="9144000" cy="868362"/>
          </a:xfrm>
        </p:spPr>
        <p:txBody>
          <a:bodyPr/>
          <a:lstStyle/>
          <a:p>
            <a:pPr algn="ctr" rtl="1"/>
            <a:r>
              <a:rPr lang="ar-IQ" dirty="0" smtClean="0">
                <a:solidFill>
                  <a:srgbClr val="FF0000"/>
                </a:solidFill>
                <a:latin typeface="Traditional Arabic" pitchFamily="18" charset="-78"/>
                <a:cs typeface="Traditional Arabic" pitchFamily="18" charset="-78"/>
              </a:rPr>
              <a:t>الفاظ النكاح</a:t>
            </a:r>
            <a:endParaRPr lang="ar-IQ" dirty="0">
              <a:solidFill>
                <a:srgbClr val="FF0000"/>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714736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6858000"/>
          </a:xfrm>
        </p:spPr>
        <p:txBody>
          <a:bodyPr>
            <a:normAutofit fontScale="85000" lnSpcReduction="20000"/>
          </a:bodyPr>
          <a:lstStyle/>
          <a:p>
            <a:pPr algn="ctr" rtl="1">
              <a:lnSpc>
                <a:spcPct val="150000"/>
              </a:lnSpc>
            </a:pPr>
            <a:r>
              <a:rPr lang="ar-SA" sz="3200" b="1" dirty="0">
                <a:solidFill>
                  <a:srgbClr val="FF0000"/>
                </a:solidFill>
                <a:latin typeface="Traditional Arabic" pitchFamily="18" charset="-78"/>
                <a:cs typeface="Traditional Arabic" pitchFamily="18" charset="-78"/>
              </a:rPr>
              <a:t>أولاً ـ ألفاظ الزواج :</a:t>
            </a:r>
            <a:endParaRPr lang="en-US" sz="3200" b="1" dirty="0">
              <a:solidFill>
                <a:srgbClr val="FF0000"/>
              </a:solidFill>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وكل من الإيجاب والقبول قد يكون لفظاً، وقد يكون كتابة أو إشارة، وألفاظ الإيجاب والقبول، منها ما هو متفق على انعقاد الزواج به، ومنها ما هو متفق على عدم انعقاد الزواج به، ومنها ما هو مختلف فيه.</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أما الألفاظ التي اتفق الفقهاء على انعقاد الزواج بها: فهي لفظ: أنكحت وزوجت، لورودهما في نص القرآن في قوله تعالى: {زوجناكها} [الأحزاب:37/33] وقوله: {ولا تنكحوا ما نكح آباؤكم} [النساء:22/4].</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وأما الألفاظ التي اتفق الفقهاء على عدم انعقاد الزواج بها: فهي التي لا تدل على تمليك العين في الحال ولا على بقاء الملك مدة الحياة، وهي: الإباحة والإعارة والإجارة والمتعة والوصية والرهن والوديعة ونحوها.</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وأما الألفاظ التي اختلفوا في انعقاد الزواج بها: فهي لفظ البيع، ولفظ الهبة، ولفظ الصدقة، أو العطية ونحوها مما يدل على تمليك العين في الحال، وبقاء الملك مدة الحياة:</a:t>
            </a:r>
            <a:endParaRPr lang="en-US" sz="3200" dirty="0">
              <a:latin typeface="Traditional Arabic" pitchFamily="18" charset="-78"/>
              <a:cs typeface="Traditional Arabic" pitchFamily="18" charset="-78"/>
            </a:endParaRPr>
          </a:p>
          <a:p>
            <a:pPr algn="r" rtl="1"/>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40737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7086600"/>
          </a:xfrm>
        </p:spPr>
        <p:txBody>
          <a:bodyPr>
            <a:normAutofit lnSpcReduction="10000"/>
          </a:bodyPr>
          <a:lstStyle/>
          <a:p>
            <a:pPr algn="just" rtl="1">
              <a:lnSpc>
                <a:spcPct val="150000"/>
              </a:lnSpc>
            </a:pPr>
            <a:r>
              <a:rPr lang="ar-SA" sz="3200" dirty="0">
                <a:latin typeface="Traditional Arabic" pitchFamily="18" charset="-78"/>
                <a:cs typeface="Traditional Arabic" pitchFamily="18" charset="-78"/>
              </a:rPr>
              <a:t>1 - قال الحنفية، والمالكية على الراجح: ينعقد الزواج بها بشرط نية أو قرينة تدل على الزواج، كبيان المهر وإحضار الناس، وفهم الشهود المقصود؛ لأن المطلوب التعرف على إرادة العاقدين، وليس للفظ اعتبار، وقد ورد في الشرع ما يدل على الزواج بلفظ الهبة والتمليك.</a:t>
            </a:r>
            <a:endParaRPr lang="en-US" sz="3200" dirty="0">
              <a:latin typeface="Traditional Arabic" pitchFamily="18" charset="-78"/>
              <a:cs typeface="Traditional Arabic" pitchFamily="18" charset="-78"/>
            </a:endParaRPr>
          </a:p>
          <a:p>
            <a:pPr algn="just" rtl="1">
              <a:lnSpc>
                <a:spcPct val="150000"/>
              </a:lnSpc>
            </a:pPr>
            <a:r>
              <a:rPr lang="ar-SA" sz="3200" dirty="0">
                <a:latin typeface="Traditional Arabic" pitchFamily="18" charset="-78"/>
                <a:cs typeface="Traditional Arabic" pitchFamily="18" charset="-78"/>
              </a:rPr>
              <a:t>الأول ـ في قوله تعالى: {وامرأةً مؤمنة إن وهبت نفسها للنبي، إن أراد النبي أن يستنكحها خالصة لك من دون المؤمنين} [الأحزاب:50/33] والخصوصية للنبي في صحة الزواج بدون مهر، لا باستعمال لفظ الهبة.</a:t>
            </a:r>
            <a:endParaRPr lang="en-US" sz="3200" dirty="0">
              <a:latin typeface="Traditional Arabic" pitchFamily="18" charset="-78"/>
              <a:cs typeface="Traditional Arabic" pitchFamily="18" charset="-78"/>
            </a:endParaRPr>
          </a:p>
          <a:p>
            <a:pPr algn="just" rtl="1">
              <a:lnSpc>
                <a:spcPct val="150000"/>
              </a:lnSpc>
            </a:pPr>
            <a:r>
              <a:rPr lang="ar-SA" sz="3200" dirty="0">
                <a:latin typeface="Traditional Arabic" pitchFamily="18" charset="-78"/>
                <a:cs typeface="Traditional Arabic" pitchFamily="18" charset="-78"/>
              </a:rPr>
              <a:t>والثاني ـ قول الرسول صلّى الله عليه وسلم لرجل لم يملك مالاً يقدمه مهراً: «قد ملكتكها بما معك من القرآن»  . وهذا هو الراجح لدي؛ لأن العبرة في العقود للمعاني لا للألفاظ والمباني.</a:t>
            </a:r>
            <a:endParaRPr lang="en-US" sz="3200" dirty="0">
              <a:latin typeface="Traditional Arabic" pitchFamily="18" charset="-78"/>
              <a:cs typeface="Traditional Arabic" pitchFamily="18" charset="-78"/>
            </a:endParaRPr>
          </a:p>
          <a:p>
            <a:pPr algn="r" rtl="1"/>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40737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7010400"/>
          </a:xfrm>
        </p:spPr>
        <p:txBody>
          <a:bodyPr>
            <a:normAutofit/>
          </a:bodyPr>
          <a:lstStyle/>
          <a:p>
            <a:pPr algn="r" rtl="1">
              <a:lnSpc>
                <a:spcPct val="150000"/>
              </a:lnSpc>
            </a:pPr>
            <a:r>
              <a:rPr lang="ar-SA" sz="3600" dirty="0">
                <a:latin typeface="Traditional Arabic" pitchFamily="18" charset="-78"/>
                <a:cs typeface="Traditional Arabic" pitchFamily="18" charset="-78"/>
              </a:rPr>
              <a:t>2 - وقال الشافعية والحنابلة: لا ينعقد الزواج بها، ولا ينعقد إلا بلفظ النكاح أو التزويج، لورودهما في القرآن كما تقدم، فيلزم الاقتصار عليهما، ولا يصح أن ينعقد بغيرهما من الألفاظ؛ لأن الزواج عقد يعتبر فيه النية مع اللفظ الخاص به، وآية: {إن وهبت نفسها للنبي} [الأحزاب:50/33] من خصوصيات النبي صلّى الله عليه وسلم . وحديث «ملكتكها» إما وهم من الراوي، أو أن الراوي رواه بالمعنى، ظناً منه ترادف هذا اللفظ مع لفظ الزواج، وبتقدير صحة الرواية، فهي معارضة برواية الجمهور: «زوجتكها» .</a:t>
            </a:r>
            <a:endParaRPr lang="en-US" sz="3600" dirty="0">
              <a:latin typeface="Traditional Arabic" pitchFamily="18" charset="-78"/>
              <a:cs typeface="Traditional Arabic" pitchFamily="18" charset="-78"/>
            </a:endParaRPr>
          </a:p>
          <a:p>
            <a:pPr algn="r" rtl="1"/>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4073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6858000"/>
          </a:xfrm>
        </p:spPr>
        <p:txBody>
          <a:bodyPr>
            <a:normAutofit fontScale="92500" lnSpcReduction="20000"/>
          </a:bodyPr>
          <a:lstStyle/>
          <a:p>
            <a:pPr algn="r" rtl="1">
              <a:lnSpc>
                <a:spcPct val="150000"/>
              </a:lnSpc>
            </a:pPr>
            <a:r>
              <a:rPr lang="ar-SA" sz="3200" dirty="0">
                <a:latin typeface="Traditional Arabic" pitchFamily="18" charset="-78"/>
                <a:cs typeface="Traditional Arabic" pitchFamily="18" charset="-78"/>
              </a:rPr>
              <a:t>وخلاصة المذاهب ما يأتي:</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ينعقد الزواج عند الحنفية بكل لفظ يدل على تمليك الأعيان في الحال، كلفظ الهبة والتمليك والصدقة والعطية والقرض والسلَم والاستئجار (3) والصلح والصرف، والجعل والبيع والشراء، بشرط نية أو قرينة، وفهم الشهود المقصود</a:t>
            </a:r>
            <a:r>
              <a:rPr lang="ar-SA" sz="3200" dirty="0" smtClean="0">
                <a:latin typeface="Traditional Arabic" pitchFamily="18" charset="-78"/>
                <a:cs typeface="Traditional Arabic" pitchFamily="18" charset="-78"/>
              </a:rPr>
              <a:t>.</a:t>
            </a:r>
            <a:endParaRPr lang="en-US" sz="3200" dirty="0" smtClean="0">
              <a:latin typeface="Traditional Arabic" pitchFamily="18" charset="-78"/>
              <a:cs typeface="Traditional Arabic" pitchFamily="18" charset="-78"/>
            </a:endParaRPr>
          </a:p>
          <a:p>
            <a:pPr algn="r" rtl="1">
              <a:lnSpc>
                <a:spcPct val="150000"/>
              </a:lnSpc>
            </a:pPr>
            <a:r>
              <a:rPr lang="ar-SA" sz="3200" dirty="0" smtClean="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ولا ينعقد بقوله: تزوجت نصفك على الأصح احتياطاً، بل لا بد أن يضيفه إلى كلها أو ما يعبر به عن الكل، ومنه الظهر والبطن على الأشبه.</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وينعقد عند المالكية بلفظ التزويج والتمليك، وما يجري مجراهما كالبيع والهبة والصدقة والعطية، ولا يشترط ذكر المهر، لانعقاد العقد، وإن كان لا بد منه، فيكون شرطاً لصحة العقد كالشهود، إلا إذا كان بلفظ الهبة</a:t>
            </a:r>
            <a:r>
              <a:rPr lang="ar-SA" sz="3200" dirty="0" smtClean="0">
                <a:latin typeface="Traditional Arabic" pitchFamily="18" charset="-78"/>
                <a:cs typeface="Traditional Arabic" pitchFamily="18" charset="-78"/>
              </a:rPr>
              <a:t>،</a:t>
            </a:r>
            <a:endParaRPr lang="en-US" sz="3200" dirty="0" smtClean="0">
              <a:latin typeface="Traditional Arabic" pitchFamily="18" charset="-78"/>
              <a:cs typeface="Traditional Arabic" pitchFamily="18" charset="-78"/>
            </a:endParaRPr>
          </a:p>
          <a:p>
            <a:pPr algn="r" rtl="1">
              <a:lnSpc>
                <a:spcPct val="150000"/>
              </a:lnSpc>
            </a:pPr>
            <a:r>
              <a:rPr lang="ar-SA" sz="3200" dirty="0" smtClean="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والألفاظ أربعة: الأول ـ ما ينعقد به الزواج مطلقاً سواء سمى العاقد صداقاً أم لا وهو أنكحت وزوجت،</a:t>
            </a:r>
            <a:endParaRPr lang="en-US" sz="3200" dirty="0">
              <a:latin typeface="Traditional Arabic" pitchFamily="18" charset="-78"/>
              <a:cs typeface="Traditional Arabic" pitchFamily="18" charset="-78"/>
            </a:endParaRPr>
          </a:p>
          <a:p>
            <a:pPr algn="r" rtl="1"/>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4073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6858000"/>
          </a:xfrm>
        </p:spPr>
        <p:txBody>
          <a:bodyPr>
            <a:normAutofit/>
          </a:bodyPr>
          <a:lstStyle/>
          <a:p>
            <a:pPr algn="r" rtl="1">
              <a:lnSpc>
                <a:spcPct val="150000"/>
              </a:lnSpc>
            </a:pPr>
            <a:r>
              <a:rPr lang="ar-SA" sz="3200" dirty="0">
                <a:latin typeface="Traditional Arabic" pitchFamily="18" charset="-78"/>
                <a:cs typeface="Traditional Arabic" pitchFamily="18" charset="-78"/>
              </a:rPr>
              <a:t>والثاني ـ </a:t>
            </a:r>
            <a:r>
              <a:rPr lang="ar-SA" sz="3200" dirty="0" smtClean="0">
                <a:latin typeface="Traditional Arabic" pitchFamily="18" charset="-78"/>
                <a:cs typeface="Traditional Arabic" pitchFamily="18" charset="-78"/>
              </a:rPr>
              <a:t>ما</a:t>
            </a:r>
            <a:r>
              <a:rPr lang="en-US" sz="32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ينعقد </a:t>
            </a:r>
            <a:r>
              <a:rPr lang="ar-SA" sz="3200" dirty="0">
                <a:latin typeface="Traditional Arabic" pitchFamily="18" charset="-78"/>
                <a:cs typeface="Traditional Arabic" pitchFamily="18" charset="-78"/>
              </a:rPr>
              <a:t>به إن سمى صداقاً وإلا فلا، وهو وهبت فقط</a:t>
            </a:r>
            <a:r>
              <a:rPr lang="ar-SA" sz="3200" dirty="0" smtClean="0">
                <a:latin typeface="Traditional Arabic" pitchFamily="18" charset="-78"/>
                <a:cs typeface="Traditional Arabic" pitchFamily="18" charset="-78"/>
              </a:rPr>
              <a:t>،</a:t>
            </a:r>
            <a:r>
              <a:rPr lang="en-US" sz="3200" dirty="0">
                <a:latin typeface="Traditional Arabic" pitchFamily="18" charset="-78"/>
                <a:cs typeface="Traditional Arabic" pitchFamily="18" charset="-78"/>
              </a:rPr>
              <a:t>.</a:t>
            </a:r>
            <a:endParaRPr lang="en-US" sz="3200" dirty="0" smtClean="0">
              <a:latin typeface="Traditional Arabic" pitchFamily="18" charset="-78"/>
              <a:cs typeface="Traditional Arabic" pitchFamily="18" charset="-78"/>
            </a:endParaRPr>
          </a:p>
          <a:p>
            <a:pPr algn="r" rtl="1">
              <a:lnSpc>
                <a:spcPct val="150000"/>
              </a:lnSpc>
            </a:pPr>
            <a:r>
              <a:rPr lang="ar-SA" sz="3200" dirty="0" smtClean="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والثالث ـ ما فيه التردد، وهو كل لفظ يقتضي البقاء مدة الحياة، مثل: بعت لك ابنتي بصداق قدره كذا، أو ملكتك إياها أو أحللت أو أعطيت أو منحتك إياها. قيل: ينعقد به إن سمى صداقاً، وقيل: لاينعقد به مطلقاً. </a:t>
            </a:r>
            <a:endParaRPr lang="en-US" sz="3200" dirty="0" smtClean="0">
              <a:latin typeface="Traditional Arabic" pitchFamily="18" charset="-78"/>
              <a:cs typeface="Traditional Arabic" pitchFamily="18" charset="-78"/>
            </a:endParaRPr>
          </a:p>
          <a:p>
            <a:pPr algn="r" rtl="1">
              <a:lnSpc>
                <a:spcPct val="150000"/>
              </a:lnSpc>
            </a:pPr>
            <a:r>
              <a:rPr lang="ar-SA" sz="3200" dirty="0" smtClean="0">
                <a:latin typeface="Traditional Arabic" pitchFamily="18" charset="-78"/>
                <a:cs typeface="Traditional Arabic" pitchFamily="18" charset="-78"/>
              </a:rPr>
              <a:t>والرابع </a:t>
            </a:r>
            <a:r>
              <a:rPr lang="ar-SA" sz="3200" dirty="0">
                <a:latin typeface="Traditional Arabic" pitchFamily="18" charset="-78"/>
                <a:cs typeface="Traditional Arabic" pitchFamily="18" charset="-78"/>
              </a:rPr>
              <a:t>ـ </a:t>
            </a:r>
            <a:r>
              <a:rPr lang="ar-SA" sz="3200" dirty="0" smtClean="0">
                <a:latin typeface="Traditional Arabic" pitchFamily="18" charset="-78"/>
                <a:cs typeface="Traditional Arabic" pitchFamily="18" charset="-78"/>
              </a:rPr>
              <a:t>ما </a:t>
            </a:r>
            <a:r>
              <a:rPr lang="ar-SA" sz="3200" dirty="0">
                <a:latin typeface="Traditional Arabic" pitchFamily="18" charset="-78"/>
                <a:cs typeface="Traditional Arabic" pitchFamily="18" charset="-78"/>
              </a:rPr>
              <a:t>لا ينعقد به اتفاقاً: وهو كل لفظ لا يقتضي البقاء مدة الحياة كالحبس والوقف والإجارة والإعارة والعمرى أي أعمرتك، وهوالراجح.</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وينعقد الزواج عند الشافعية والحنابلة بلفظ التزويج والنكاح فقط، دون ماعداهما كالهبة والتمليك والإجارة، اقتصاراً على المذكور في القرآن</a:t>
            </a:r>
            <a:r>
              <a:rPr lang="ar-SA" sz="3600" dirty="0"/>
              <a:t>.</a:t>
            </a:r>
            <a:endParaRPr lang="en-US" sz="3600" dirty="0"/>
          </a:p>
          <a:p>
            <a:pPr algn="r" rtl="1"/>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40737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6858000"/>
          </a:xfrm>
        </p:spPr>
        <p:txBody>
          <a:bodyPr>
            <a:normAutofit/>
          </a:bodyPr>
          <a:lstStyle/>
          <a:p>
            <a:pPr algn="r" rtl="1">
              <a:lnSpc>
                <a:spcPct val="150000"/>
              </a:lnSpc>
            </a:pPr>
            <a:r>
              <a:rPr lang="ar-SA" sz="3200" dirty="0">
                <a:latin typeface="Traditional Arabic" pitchFamily="18" charset="-78"/>
                <a:cs typeface="Traditional Arabic" pitchFamily="18" charset="-78"/>
              </a:rPr>
              <a:t>المعاطاة: اتفق الفقهاء على عدم انعقاد الزواج بالتعاطي، فلا يصح العقد عليها إلا بلفظ صريح أو كناية عند الحنفية والمالكية، وبلفظ صريح عند الشافعية والحنابلة </a:t>
            </a:r>
            <a:r>
              <a:rPr lang="ar-IQ" sz="3200" dirty="0" smtClean="0">
                <a:latin typeface="Traditional Arabic" pitchFamily="18" charset="-78"/>
                <a:cs typeface="Traditional Arabic" pitchFamily="18" charset="-78"/>
              </a:rPr>
              <a:t>.</a:t>
            </a:r>
            <a:r>
              <a:rPr lang="ar-SA" sz="3200" dirty="0" smtClean="0">
                <a:latin typeface="Traditional Arabic" pitchFamily="18" charset="-78"/>
                <a:cs typeface="Traditional Arabic" pitchFamily="18" charset="-78"/>
              </a:rPr>
              <a:t> </a:t>
            </a:r>
            <a:endParaRPr lang="ar-IQ" sz="3200" dirty="0" smtClean="0">
              <a:latin typeface="Traditional Arabic" pitchFamily="18" charset="-78"/>
              <a:cs typeface="Traditional Arabic" pitchFamily="18" charset="-78"/>
            </a:endParaRPr>
          </a:p>
          <a:p>
            <a:pPr algn="r" rtl="1">
              <a:lnSpc>
                <a:spcPct val="150000"/>
              </a:lnSpc>
            </a:pPr>
            <a:r>
              <a:rPr lang="ar-SA" sz="3200" dirty="0" smtClean="0">
                <a:latin typeface="Traditional Arabic" pitchFamily="18" charset="-78"/>
                <a:cs typeface="Traditional Arabic" pitchFamily="18" charset="-78"/>
              </a:rPr>
              <a:t>ولا </a:t>
            </a:r>
            <a:r>
              <a:rPr lang="ar-SA" sz="3200" dirty="0">
                <a:latin typeface="Traditional Arabic" pitchFamily="18" charset="-78"/>
                <a:cs typeface="Traditional Arabic" pitchFamily="18" charset="-78"/>
              </a:rPr>
              <a:t>ينعقد الزواج على المختار عند الحنفية بالإقرار، أي أن الإقرار ليس من صيغ العقد، فلو قالت امرأة: أقر بأنك زوجي، ولم تكن قد حدثت زوجية بينها وبين الرجل، فإنه لا يصح، لأن الإقرار إظهار لما هو ثابت وليس بإنشاء.</a:t>
            </a:r>
            <a:endParaRPr lang="en-US" sz="3200" dirty="0">
              <a:latin typeface="Traditional Arabic" pitchFamily="18" charset="-78"/>
              <a:cs typeface="Traditional Arabic" pitchFamily="18" charset="-78"/>
            </a:endParaRPr>
          </a:p>
          <a:p>
            <a:pPr algn="r" rtl="1">
              <a:lnSpc>
                <a:spcPct val="150000"/>
              </a:lnSpc>
            </a:pPr>
            <a:r>
              <a:rPr lang="ar-SA" sz="3200" dirty="0">
                <a:latin typeface="Traditional Arabic" pitchFamily="18" charset="-78"/>
                <a:cs typeface="Traditional Arabic" pitchFamily="18" charset="-78"/>
              </a:rPr>
              <a:t>الألفاظ المصحفة: لا ينعقد الزواج عند الحنفية بالألفاظ المصحفة، مثل (تجوزت) أو جوزت أوزوزت،بدل «تزوجت» لعدم القصد الصحيح، وقال الشافعية: ينعقد الزواج بالألفاظ المحرفة مثل: جوزتك موكلتي.</a:t>
            </a:r>
            <a:endParaRPr lang="en-US" sz="3200" dirty="0">
              <a:latin typeface="Traditional Arabic" pitchFamily="18" charset="-78"/>
              <a:cs typeface="Traditional Arabic" pitchFamily="18" charset="-78"/>
            </a:endParaRPr>
          </a:p>
          <a:p>
            <a:pPr algn="r" rtl="1"/>
            <a:endParaRPr lang="en-US" sz="3200" dirty="0">
              <a:latin typeface="Traditional Arabic" pitchFamily="18" charset="-78"/>
              <a:cs typeface="Traditional Arabic" pitchFamily="18" charset="-78"/>
            </a:endParaRPr>
          </a:p>
          <a:p>
            <a:pPr algn="just" rtl="1">
              <a:spcBef>
                <a:spcPct val="50000"/>
              </a:spcBef>
            </a:pPr>
            <a:endParaRPr lang="ar-SA" sz="3200" dirty="0" smtClean="0">
              <a:cs typeface="AL-Mateen" pitchFamily="2" charset="-78"/>
            </a:endParaRPr>
          </a:p>
          <a:p>
            <a:pPr algn="r" rtl="1"/>
            <a:endParaRPr lang="ar-IQ" dirty="0"/>
          </a:p>
        </p:txBody>
      </p:sp>
    </p:spTree>
    <p:extLst>
      <p:ext uri="{BB962C8B-B14F-4D97-AF65-F5344CB8AC3E}">
        <p14:creationId xmlns:p14="http://schemas.microsoft.com/office/powerpoint/2010/main" val="5405706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481</TotalTime>
  <Words>2550</Words>
  <Application>Microsoft Office PowerPoint</Application>
  <PresentationFormat>On-screen Show (4:3)</PresentationFormat>
  <Paragraphs>137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ألفاظ النكاح في الشريعة الإسلامية والقانون العراقي </vt:lpstr>
      <vt:lpstr>بسم الله الرحمن الرحيم</vt:lpstr>
      <vt:lpstr>الفاظ النكاح</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شروط الإيجاب والقبول بالقول: يشترط لانعقاد الإيجاب والقبول بالقول شروط كثيرة، اتفق الفقهاء في بعضها واختلفوا في أمر البعض الآخر، وهذه الشروط هي:  </vt:lpstr>
      <vt:lpstr>شروط الإيجاب والقبول</vt:lpstr>
      <vt:lpstr>   </vt:lpstr>
      <vt:lpstr>وفي القانون العراقي في المادة 6 فقرء (1)</vt:lpstr>
      <vt:lpstr>وهل يصح الزواج بغير هذين اللفظين أصلاً؟</vt:lpstr>
      <vt:lpstr>الفاظ النكاح</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Store</dc:creator>
  <cp:lastModifiedBy>MAC</cp:lastModifiedBy>
  <cp:revision>82</cp:revision>
  <dcterms:created xsi:type="dcterms:W3CDTF">2012-10-11T04:32:40Z</dcterms:created>
  <dcterms:modified xsi:type="dcterms:W3CDTF">2023-11-17T10:39:43Z</dcterms:modified>
</cp:coreProperties>
</file>