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5"/>
  </p:notesMasterIdLst>
  <p:handoutMasterIdLst>
    <p:handoutMasterId r:id="rId16"/>
  </p:handoutMasterIdLst>
  <p:sldIdLst>
    <p:sldId id="258" r:id="rId2"/>
    <p:sldId id="357" r:id="rId3"/>
    <p:sldId id="360" r:id="rId4"/>
    <p:sldId id="261" r:id="rId5"/>
    <p:sldId id="358" r:id="rId6"/>
    <p:sldId id="335" r:id="rId7"/>
    <p:sldId id="339" r:id="rId8"/>
    <p:sldId id="264" r:id="rId9"/>
    <p:sldId id="272" r:id="rId10"/>
    <p:sldId id="267" r:id="rId11"/>
    <p:sldId id="359" r:id="rId12"/>
    <p:sldId id="275" r:id="rId13"/>
    <p:sldId id="31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24" autoAdjust="0"/>
    <p:restoredTop sz="98566" autoAdjust="0"/>
  </p:normalViewPr>
  <p:slideViewPr>
    <p:cSldViewPr>
      <p:cViewPr>
        <p:scale>
          <a:sx n="66" d="100"/>
          <a:sy n="66" d="100"/>
        </p:scale>
        <p:origin x="-834" y="-246"/>
      </p:cViewPr>
      <p:guideLst>
        <p:guide orient="horz" pos="2160"/>
        <p:guide pos="2880"/>
      </p:guideLst>
    </p:cSldViewPr>
  </p:slideViewPr>
  <p:outlineViewPr>
    <p:cViewPr>
      <p:scale>
        <a:sx n="33" d="100"/>
        <a:sy n="33" d="100"/>
      </p:scale>
      <p:origin x="30" y="1869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FA5BD5-1C89-4E30-88F3-F7C345299A4F}" type="datetimeFigureOut">
              <a:rPr lang="en-US" smtClean="0"/>
              <a:pPr/>
              <a:t>10/15/2023</a:t>
            </a:fld>
            <a:endParaRPr lang="en-US" dirty="0"/>
          </a:p>
        </p:txBody>
      </p:sp>
      <p:sp>
        <p:nvSpPr>
          <p:cNvPr id="4" name="عنصر نائب للتذييل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عنصر نائب لرقم الشريحة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A6AE84-5730-497A-BF5B-BE1F2262C829}" type="slidenum">
              <a:rPr lang="en-US" smtClean="0"/>
              <a:pPr/>
              <a:t>‹#›</a:t>
            </a:fld>
            <a:endParaRPr lang="en-US" dirty="0"/>
          </a:p>
        </p:txBody>
      </p:sp>
    </p:spTree>
    <p:extLst>
      <p:ext uri="{BB962C8B-B14F-4D97-AF65-F5344CB8AC3E}">
        <p14:creationId xmlns:p14="http://schemas.microsoft.com/office/powerpoint/2010/main" val="410327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EA5DA-7EF1-45F2-B11D-A3659709A736}" type="datetimeFigureOut">
              <a:rPr lang="en-US" smtClean="0"/>
              <a:pPr/>
              <a:t>10/15/2023</a:t>
            </a:fld>
            <a:endParaRPr lang="en-US"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05A2A8-D6EA-4CD9-A168-5F5A9FA35853}" type="slidenum">
              <a:rPr lang="en-US" smtClean="0"/>
              <a:pPr/>
              <a:t>‹#›</a:t>
            </a:fld>
            <a:endParaRPr lang="en-US" dirty="0"/>
          </a:p>
        </p:txBody>
      </p:sp>
    </p:spTree>
    <p:extLst>
      <p:ext uri="{BB962C8B-B14F-4D97-AF65-F5344CB8AC3E}">
        <p14:creationId xmlns:p14="http://schemas.microsoft.com/office/powerpoint/2010/main" val="19046880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5805A2A8-D6EA-4CD9-A168-5F5A9FA35853}"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5805A2A8-D6EA-4CD9-A168-5F5A9FA35853}"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746DFBE-D6B8-4B76-A8E1-EDEEB57B6891}" type="datetime1">
              <a:rPr lang="en-US" smtClean="0"/>
              <a:pPr/>
              <a:t>10/15/2023</a:t>
            </a:fld>
            <a:endParaRPr lang="en-US" dirty="0"/>
          </a:p>
        </p:txBody>
      </p:sp>
      <p:sp>
        <p:nvSpPr>
          <p:cNvPr id="5" name="عنصر نائب للتذييل 4"/>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6" name="عنصر نائب لرقم الشريحة 5"/>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474CF7A-812A-482A-92AC-EC2F9F3A08FB}" type="datetime1">
              <a:rPr lang="en-US" smtClean="0"/>
              <a:pPr/>
              <a:t>10/15/2023</a:t>
            </a:fld>
            <a:endParaRPr lang="en-US" dirty="0"/>
          </a:p>
        </p:txBody>
      </p:sp>
      <p:sp>
        <p:nvSpPr>
          <p:cNvPr id="5" name="عنصر نائب للتذييل 4"/>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6" name="عنصر نائب لرقم الشريحة 5"/>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53E9885-A64D-4400-9BB8-28E15E3612DB}" type="datetime1">
              <a:rPr lang="en-US" smtClean="0"/>
              <a:pPr/>
              <a:t>10/15/2023</a:t>
            </a:fld>
            <a:endParaRPr lang="en-US" dirty="0"/>
          </a:p>
        </p:txBody>
      </p:sp>
      <p:sp>
        <p:nvSpPr>
          <p:cNvPr id="5" name="عنصر نائب للتذييل 4"/>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6" name="عنصر نائب لرقم الشريحة 5"/>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67FDD03-B552-456B-B215-BA67C910796C}" type="datetime1">
              <a:rPr lang="en-US" smtClean="0"/>
              <a:pPr/>
              <a:t>10/15/2023</a:t>
            </a:fld>
            <a:endParaRPr lang="en-US" dirty="0"/>
          </a:p>
        </p:txBody>
      </p:sp>
      <p:sp>
        <p:nvSpPr>
          <p:cNvPr id="5" name="عنصر نائب للتذييل 4"/>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6" name="عنصر نائب لرقم الشريحة 5"/>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DDD7CF5-7EF9-467B-AF4B-A2025BB6AA28}" type="datetime1">
              <a:rPr lang="en-US" smtClean="0"/>
              <a:pPr/>
              <a:t>10/15/2023</a:t>
            </a:fld>
            <a:endParaRPr lang="en-US" dirty="0"/>
          </a:p>
        </p:txBody>
      </p:sp>
      <p:sp>
        <p:nvSpPr>
          <p:cNvPr id="5" name="عنصر نائب للتذييل 4"/>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6" name="عنصر نائب لرقم الشريحة 5"/>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95EE0D9-F85E-47AF-8F46-0BAAE2E26FEC}" type="datetime1">
              <a:rPr lang="en-US" smtClean="0"/>
              <a:pPr/>
              <a:t>10/15/2023</a:t>
            </a:fld>
            <a:endParaRPr lang="en-US" dirty="0"/>
          </a:p>
        </p:txBody>
      </p:sp>
      <p:sp>
        <p:nvSpPr>
          <p:cNvPr id="6" name="عنصر نائب للتذييل 5"/>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7" name="عنصر نائب لرقم الشريحة 6"/>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F831601-F62F-474C-9DA9-68D018448F50}" type="datetime1">
              <a:rPr lang="en-US" smtClean="0"/>
              <a:pPr/>
              <a:t>10/15/2023</a:t>
            </a:fld>
            <a:endParaRPr lang="en-US" dirty="0"/>
          </a:p>
        </p:txBody>
      </p:sp>
      <p:sp>
        <p:nvSpPr>
          <p:cNvPr id="8" name="عنصر نائب للتذييل 7"/>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9" name="عنصر نائب لرقم الشريحة 8"/>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C661C84-93FF-4A97-960F-E04164594D8A}" type="datetime1">
              <a:rPr lang="en-US" smtClean="0"/>
              <a:pPr/>
              <a:t>10/15/2023</a:t>
            </a:fld>
            <a:endParaRPr lang="en-US" dirty="0"/>
          </a:p>
        </p:txBody>
      </p:sp>
      <p:sp>
        <p:nvSpPr>
          <p:cNvPr id="4" name="عنصر نائب للتذييل 3"/>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5" name="عنصر نائب لرقم الشريحة 4"/>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2EFCDA2-6A63-4F69-921C-2F5CCB1699D6}" type="datetime1">
              <a:rPr lang="en-US" smtClean="0"/>
              <a:pPr/>
              <a:t>10/15/2023</a:t>
            </a:fld>
            <a:endParaRPr lang="en-US" dirty="0"/>
          </a:p>
        </p:txBody>
      </p:sp>
      <p:sp>
        <p:nvSpPr>
          <p:cNvPr id="3" name="عنصر نائب للتذييل 2"/>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4" name="عنصر نائب لرقم الشريحة 3"/>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2EC7C4-EEB2-4406-B838-F15F7EEC587C}" type="datetime1">
              <a:rPr lang="en-US" smtClean="0"/>
              <a:pPr/>
              <a:t>10/15/2023</a:t>
            </a:fld>
            <a:endParaRPr lang="en-US" dirty="0"/>
          </a:p>
        </p:txBody>
      </p:sp>
      <p:sp>
        <p:nvSpPr>
          <p:cNvPr id="6" name="عنصر نائب للتذييل 5"/>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7" name="عنصر نائب لرقم الشريحة 6"/>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C48E48-122E-4FB8-AB01-94DA07215781}" type="datetime1">
              <a:rPr lang="en-US" smtClean="0"/>
              <a:pPr/>
              <a:t>10/15/2023</a:t>
            </a:fld>
            <a:endParaRPr lang="en-US" dirty="0"/>
          </a:p>
        </p:txBody>
      </p:sp>
      <p:sp>
        <p:nvSpPr>
          <p:cNvPr id="6" name="عنصر نائب للتذييل 5"/>
          <p:cNvSpPr>
            <a:spLocks noGrp="1"/>
          </p:cNvSpPr>
          <p:nvPr>
            <p:ph type="ftr" sz="quarter" idx="11"/>
          </p:nvPr>
        </p:nvSpPr>
        <p:spPr/>
        <p:txBody>
          <a:bodyPr/>
          <a:lstStyle/>
          <a:p>
            <a:r>
              <a:rPr lang="ar-SA" smtClean="0"/>
              <a:t>منهج البحث العلمي                                                 د. إبراهيم أحمد سليمان</a:t>
            </a:r>
            <a:endParaRPr lang="en-US" dirty="0"/>
          </a:p>
        </p:txBody>
      </p:sp>
      <p:sp>
        <p:nvSpPr>
          <p:cNvPr id="7" name="عنصر نائب لرقم الشريحة 6"/>
          <p:cNvSpPr>
            <a:spLocks noGrp="1"/>
          </p:cNvSpPr>
          <p:nvPr>
            <p:ph type="sldNum" sz="quarter" idx="12"/>
          </p:nvPr>
        </p:nvSpPr>
        <p:spPr/>
        <p:txBody>
          <a:bodyPr/>
          <a:lstStyle/>
          <a:p>
            <a:fld id="{245673AF-BBC9-4F07-ACB7-CA9BDA027BF9}" type="slidenum">
              <a:rPr lang="en-US" smtClean="0"/>
              <a:pPr/>
              <a:t>‹#›</a:t>
            </a:fld>
            <a:endParaRPr lang="en-US" dirty="0"/>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7D109-E333-4B26-AA34-F36BE0AF2C4A}" type="datetime1">
              <a:rPr lang="en-US" smtClean="0"/>
              <a:pPr/>
              <a:t>10/15/2023</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منهج البحث العلمي                                                 د. إبراهيم أحمد سليمان</a:t>
            </a:r>
            <a:endParaRPr lang="en-US" dirty="0"/>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673AF-BBC9-4F07-ACB7-CA9BDA027BF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ransition>
    <p:dissolve/>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3465513" cy="1752600"/>
          </a:xfrm>
        </p:spPr>
        <p:style>
          <a:lnRef idx="0">
            <a:schemeClr val="accent1"/>
          </a:lnRef>
          <a:fillRef idx="3">
            <a:schemeClr val="accent1"/>
          </a:fillRef>
          <a:effectRef idx="3">
            <a:schemeClr val="accent1"/>
          </a:effectRef>
          <a:fontRef idx="minor">
            <a:schemeClr val="lt1"/>
          </a:fontRef>
        </p:style>
        <p:txBody>
          <a:bodyPr anchor="ctr">
            <a:noAutofit/>
          </a:bodyPr>
          <a:lstStyle/>
          <a:p>
            <a:pPr algn="ctr" rtl="1"/>
            <a:r>
              <a:rPr lang="ar-IQ" sz="2400" dirty="0" smtClean="0">
                <a:solidFill>
                  <a:srgbClr val="FFFF00"/>
                </a:solidFill>
                <a:latin typeface="ae_AlBattar" pitchFamily="18" charset="-78"/>
                <a:cs typeface="ae_AlBattar" pitchFamily="18" charset="-78"/>
              </a:rPr>
              <a:t/>
            </a:r>
            <a:br>
              <a:rPr lang="ar-IQ" sz="2400" dirty="0" smtClean="0">
                <a:solidFill>
                  <a:srgbClr val="FFFF00"/>
                </a:solidFill>
                <a:latin typeface="ae_AlBattar" pitchFamily="18" charset="-78"/>
                <a:cs typeface="ae_AlBattar" pitchFamily="18" charset="-78"/>
              </a:rPr>
            </a:br>
            <a:r>
              <a:rPr lang="ar-IQ" sz="2400" dirty="0" smtClean="0">
                <a:solidFill>
                  <a:srgbClr val="FFFF00"/>
                </a:solidFill>
                <a:latin typeface="ae_AlBattar" pitchFamily="18" charset="-78"/>
                <a:cs typeface="ae_AlBattar" pitchFamily="18" charset="-78"/>
              </a:rPr>
              <a:t/>
            </a:r>
            <a:br>
              <a:rPr lang="ar-IQ" sz="2400" dirty="0" smtClean="0">
                <a:solidFill>
                  <a:srgbClr val="FFFF00"/>
                </a:solidFill>
                <a:latin typeface="ae_AlBattar" pitchFamily="18" charset="-78"/>
                <a:cs typeface="ae_AlBattar" pitchFamily="18" charset="-78"/>
              </a:rPr>
            </a:br>
            <a:r>
              <a:rPr lang="ar-IQ" sz="2400" dirty="0" smtClean="0">
                <a:solidFill>
                  <a:srgbClr val="FFFF00"/>
                </a:solidFill>
                <a:latin typeface="ae_AlBattar" pitchFamily="18" charset="-78"/>
                <a:cs typeface="ae_AlBattar" pitchFamily="18" charset="-78"/>
              </a:rPr>
              <a:t/>
            </a:r>
            <a:br>
              <a:rPr lang="ar-IQ" sz="2400" dirty="0" smtClean="0">
                <a:solidFill>
                  <a:srgbClr val="FFFF00"/>
                </a:solidFill>
                <a:latin typeface="ae_AlBattar" pitchFamily="18" charset="-78"/>
                <a:cs typeface="ae_AlBattar" pitchFamily="18" charset="-78"/>
              </a:rPr>
            </a:br>
            <a:r>
              <a:rPr lang="ar-IQ" sz="2400" dirty="0" smtClean="0">
                <a:solidFill>
                  <a:srgbClr val="FFFF00"/>
                </a:solidFill>
                <a:latin typeface="ae_AlBattar" pitchFamily="18" charset="-78"/>
                <a:cs typeface="ae_AlBattar" pitchFamily="18" charset="-78"/>
              </a:rPr>
              <a:t>وزارة التعليم العالي</a:t>
            </a:r>
            <a:br>
              <a:rPr lang="ar-IQ" sz="2400" dirty="0" smtClean="0">
                <a:solidFill>
                  <a:srgbClr val="FFFF00"/>
                </a:solidFill>
                <a:latin typeface="ae_AlBattar" pitchFamily="18" charset="-78"/>
                <a:cs typeface="ae_AlBattar" pitchFamily="18" charset="-78"/>
              </a:rPr>
            </a:br>
            <a:r>
              <a:rPr lang="ar-IQ" sz="2400" dirty="0" smtClean="0">
                <a:solidFill>
                  <a:srgbClr val="FFFF00"/>
                </a:solidFill>
                <a:latin typeface="ae_AlBattar" pitchFamily="18" charset="-78"/>
                <a:cs typeface="ae_AlBattar" pitchFamily="18" charset="-78"/>
              </a:rPr>
              <a:t> والبحث العلمي</a:t>
            </a:r>
            <a:br>
              <a:rPr lang="ar-IQ" sz="2400" dirty="0" smtClean="0">
                <a:solidFill>
                  <a:srgbClr val="FFFF00"/>
                </a:solidFill>
                <a:latin typeface="ae_AlBattar" pitchFamily="18" charset="-78"/>
                <a:cs typeface="ae_AlBattar" pitchFamily="18" charset="-78"/>
              </a:rPr>
            </a:br>
            <a:r>
              <a:rPr lang="ar-IQ" sz="2400" dirty="0" smtClean="0">
                <a:solidFill>
                  <a:srgbClr val="FFFF00"/>
                </a:solidFill>
                <a:latin typeface="ae_AlBattar" pitchFamily="18" charset="-78"/>
                <a:cs typeface="ae_AlBattar" pitchFamily="18" charset="-78"/>
              </a:rPr>
              <a:t>جامعة صلاح الدين</a:t>
            </a:r>
            <a:br>
              <a:rPr lang="ar-IQ" sz="2400" dirty="0" smtClean="0">
                <a:solidFill>
                  <a:srgbClr val="FFFF00"/>
                </a:solidFill>
                <a:latin typeface="ae_AlBattar" pitchFamily="18" charset="-78"/>
                <a:cs typeface="ae_AlBattar" pitchFamily="18" charset="-78"/>
              </a:rPr>
            </a:br>
            <a:r>
              <a:rPr lang="ar-IQ" sz="2400" dirty="0" smtClean="0">
                <a:solidFill>
                  <a:srgbClr val="FFFF00"/>
                </a:solidFill>
                <a:latin typeface="ae_AlBattar" pitchFamily="18" charset="-78"/>
                <a:cs typeface="ae_AlBattar" pitchFamily="18" charset="-78"/>
              </a:rPr>
              <a:t>كلية العلوم الإسلامية </a:t>
            </a:r>
            <a:br>
              <a:rPr lang="ar-IQ" sz="2400" dirty="0" smtClean="0">
                <a:solidFill>
                  <a:srgbClr val="FFFF00"/>
                </a:solidFill>
                <a:latin typeface="ae_AlBattar" pitchFamily="18" charset="-78"/>
                <a:cs typeface="ae_AlBattar" pitchFamily="18" charset="-78"/>
              </a:rPr>
            </a:br>
            <a:r>
              <a:rPr lang="ar-IQ" sz="2400" dirty="0" smtClean="0">
                <a:solidFill>
                  <a:srgbClr val="FFFF00"/>
                </a:solidFill>
                <a:latin typeface="ae_AlBattar" pitchFamily="18" charset="-78"/>
                <a:cs typeface="ae_AlBattar" pitchFamily="18" charset="-78"/>
              </a:rPr>
              <a:t/>
            </a:r>
            <a:br>
              <a:rPr lang="ar-IQ" sz="2400" dirty="0" smtClean="0">
                <a:solidFill>
                  <a:srgbClr val="FFFF00"/>
                </a:solidFill>
                <a:latin typeface="ae_AlBattar" pitchFamily="18" charset="-78"/>
                <a:cs typeface="ae_AlBattar" pitchFamily="18" charset="-78"/>
              </a:rPr>
            </a:br>
            <a:r>
              <a:rPr lang="en-US" sz="2400" dirty="0" smtClean="0">
                <a:solidFill>
                  <a:srgbClr val="FFFF00"/>
                </a:solidFill>
                <a:latin typeface="ae_AlMothnna" pitchFamily="34" charset="-78"/>
                <a:cs typeface="ae_AlMothnna" pitchFamily="34" charset="-78"/>
              </a:rPr>
              <a:t/>
            </a:r>
            <a:br>
              <a:rPr lang="en-US" sz="2400" dirty="0" smtClean="0">
                <a:solidFill>
                  <a:srgbClr val="FFFF00"/>
                </a:solidFill>
                <a:latin typeface="ae_AlMothnna" pitchFamily="34" charset="-78"/>
                <a:cs typeface="ae_AlMothnna" pitchFamily="34" charset="-78"/>
              </a:rPr>
            </a:br>
            <a:endParaRPr lang="en-US" sz="2400" dirty="0">
              <a:solidFill>
                <a:srgbClr val="FFFF00"/>
              </a:solidFill>
              <a:latin typeface="ae_AlMothnna" pitchFamily="34" charset="-78"/>
              <a:cs typeface="ae_AlMothnna" pitchFamily="34" charset="-78"/>
            </a:endParaRPr>
          </a:p>
        </p:txBody>
      </p:sp>
      <p:sp>
        <p:nvSpPr>
          <p:cNvPr id="3" name="عنصر نائب للمحتوى 2"/>
          <p:cNvSpPr>
            <a:spLocks noGrp="1"/>
          </p:cNvSpPr>
          <p:nvPr>
            <p:ph idx="1"/>
          </p:nvPr>
        </p:nvSpPr>
        <p:spPr>
          <a:xfrm>
            <a:off x="3575050" y="0"/>
            <a:ext cx="5568950" cy="6858000"/>
          </a:xfrm>
          <a:ln>
            <a:noFill/>
          </a:ln>
          <a:effectLst>
            <a:outerShdw blurRad="127000" dist="38100" dir="2700000" algn="ctr">
              <a:srgbClr val="000000">
                <a:alpha val="45000"/>
              </a:srgbClr>
            </a:outerShdw>
          </a:effectLst>
          <a:scene3d>
            <a:camera prst="isometricOffAxis2Left"/>
            <a:lightRig rig="soft" dir="t">
              <a:rot lat="0" lon="0" rev="0"/>
            </a:lightRig>
          </a:scene3d>
          <a:sp3d prstMaterial="translucentPowder">
            <a:bevelT w="203200" h="50800" prst="softRound"/>
          </a:sp3d>
        </p:spPr>
        <p:style>
          <a:lnRef idx="1">
            <a:schemeClr val="accent3"/>
          </a:lnRef>
          <a:fillRef idx="3">
            <a:schemeClr val="accent3"/>
          </a:fillRef>
          <a:effectRef idx="2">
            <a:schemeClr val="accent3"/>
          </a:effectRef>
          <a:fontRef idx="minor">
            <a:schemeClr val="lt1"/>
          </a:fontRef>
        </p:style>
        <p:txBody>
          <a:bodyPr>
            <a:normAutofit/>
          </a:bodyPr>
          <a:lstStyle/>
          <a:p>
            <a:pPr algn="ctr" rtl="1">
              <a:buNone/>
            </a:pPr>
            <a:endParaRPr lang="ar-IQ" sz="2800" b="1" dirty="0" smtClean="0">
              <a:latin typeface="Traditional Arabic" pitchFamily="18" charset="-78"/>
              <a:cs typeface="Traditional Arabic" pitchFamily="18" charset="-78"/>
            </a:endParaRPr>
          </a:p>
          <a:p>
            <a:pPr algn="ctr" rtl="1">
              <a:buNone/>
            </a:pPr>
            <a:r>
              <a:rPr lang="ar-IQ" sz="8000" b="1" dirty="0" smtClean="0">
                <a:solidFill>
                  <a:srgbClr val="FF0000"/>
                </a:solidFill>
                <a:latin typeface="Traditional Arabic" pitchFamily="18" charset="-78"/>
                <a:cs typeface="Traditional Arabic" pitchFamily="18" charset="-78"/>
              </a:rPr>
              <a:t>الكفاءة</a:t>
            </a:r>
          </a:p>
          <a:p>
            <a:pPr algn="ctr" rtl="1">
              <a:buNone/>
            </a:pPr>
            <a:r>
              <a:rPr lang="ar-IQ" sz="8000" b="1" dirty="0" smtClean="0">
                <a:solidFill>
                  <a:srgbClr val="FF0000"/>
                </a:solidFill>
                <a:latin typeface="Traditional Arabic" pitchFamily="18" charset="-78"/>
                <a:cs typeface="Traditional Arabic" pitchFamily="18" charset="-78"/>
              </a:rPr>
              <a:t> في عقد النكاح</a:t>
            </a:r>
            <a:endParaRPr lang="ar-IQ" sz="8000" b="1" dirty="0" smtClean="0">
              <a:solidFill>
                <a:srgbClr val="FF0000"/>
              </a:solidFill>
              <a:latin typeface="ACS  Hieroglyphic" pitchFamily="2" charset="2"/>
              <a:cs typeface="Ali_K_Sulaimania" pitchFamily="2" charset="-78"/>
            </a:endParaRPr>
          </a:p>
        </p:txBody>
      </p:sp>
      <p:sp>
        <p:nvSpPr>
          <p:cNvPr id="4" name="عنصر نائب للنص 3"/>
          <p:cNvSpPr>
            <a:spLocks noGrp="1"/>
          </p:cNvSpPr>
          <p:nvPr>
            <p:ph type="body" sz="half" idx="2"/>
          </p:nvPr>
        </p:nvSpPr>
        <p:spPr>
          <a:xfrm>
            <a:off x="0" y="1752600"/>
            <a:ext cx="3465513" cy="5105400"/>
          </a:xfrm>
        </p:spPr>
        <p:style>
          <a:lnRef idx="1">
            <a:schemeClr val="accent4"/>
          </a:lnRef>
          <a:fillRef idx="3">
            <a:schemeClr val="accent4"/>
          </a:fillRef>
          <a:effectRef idx="2">
            <a:schemeClr val="accent4"/>
          </a:effectRef>
          <a:fontRef idx="minor">
            <a:schemeClr val="lt1"/>
          </a:fontRef>
        </p:style>
        <p:txBody>
          <a:bodyPr>
            <a:normAutofit/>
          </a:bodyPr>
          <a:lstStyle/>
          <a:p>
            <a:pPr algn="ctr" rtl="1"/>
            <a:endParaRPr lang="en-US" sz="3600" dirty="0" smtClean="0">
              <a:solidFill>
                <a:srgbClr val="FFFF00"/>
              </a:solidFill>
              <a:latin typeface="ae_AlMothnna" pitchFamily="34" charset="-78"/>
              <a:cs typeface="Ali_K_Samik" pitchFamily="2" charset="-78"/>
            </a:endParaRPr>
          </a:p>
          <a:p>
            <a:pPr algn="ctr" rtl="1"/>
            <a:r>
              <a:rPr lang="ar-IQ" sz="3600" dirty="0" smtClean="0">
                <a:solidFill>
                  <a:srgbClr val="FFFF00"/>
                </a:solidFill>
                <a:latin typeface="ae_AlMothnna" pitchFamily="34" charset="-78"/>
                <a:cs typeface="Ali_K_Samik" pitchFamily="2" charset="-78"/>
              </a:rPr>
              <a:t>إعداد:</a:t>
            </a:r>
          </a:p>
          <a:p>
            <a:pPr algn="ctr" rtl="1"/>
            <a:r>
              <a:rPr lang="ar-IQ" sz="3600" smtClean="0">
                <a:solidFill>
                  <a:srgbClr val="FFFF00"/>
                </a:solidFill>
                <a:latin typeface="ae_AlMothnna" pitchFamily="34" charset="-78"/>
                <a:cs typeface="Ali_K_Samik" pitchFamily="2" charset="-78"/>
              </a:rPr>
              <a:t>د.فارس </a:t>
            </a:r>
            <a:r>
              <a:rPr lang="ar-IQ" sz="3600" dirty="0" smtClean="0">
                <a:solidFill>
                  <a:srgbClr val="FFFF00"/>
                </a:solidFill>
                <a:latin typeface="ae_AlMothnna" pitchFamily="34" charset="-78"/>
                <a:cs typeface="Ali_K_Samik" pitchFamily="2" charset="-78"/>
              </a:rPr>
              <a:t>علي </a:t>
            </a:r>
            <a:r>
              <a:rPr lang="ar-IQ" sz="3600" dirty="0" smtClean="0">
                <a:solidFill>
                  <a:srgbClr val="FFFF00"/>
                </a:solidFill>
                <a:latin typeface="ae_AlMothnna" pitchFamily="34" charset="-78"/>
                <a:cs typeface="Ali-A-Samik" pitchFamily="2" charset="-78"/>
              </a:rPr>
              <a:t>مصطفى</a:t>
            </a:r>
          </a:p>
          <a:p>
            <a:pPr algn="r" rtl="1"/>
            <a:endParaRPr lang="ar-IQ" sz="2800" dirty="0" smtClean="0">
              <a:solidFill>
                <a:srgbClr val="FFFF00"/>
              </a:solidFill>
            </a:endParaRPr>
          </a:p>
          <a:p>
            <a:pPr algn="r" rtl="1"/>
            <a:endParaRPr lang="ar-IQ" sz="2800" dirty="0" smtClean="0">
              <a:solidFill>
                <a:srgbClr val="FFFF00"/>
              </a:solidFill>
            </a:endParaRPr>
          </a:p>
          <a:p>
            <a:pPr algn="ctr" rtl="1"/>
            <a:r>
              <a:rPr lang="ar-IQ" sz="2800" dirty="0" smtClean="0">
                <a:solidFill>
                  <a:srgbClr val="FFFF00"/>
                </a:solidFill>
                <a:latin typeface="ae_AlMateen" pitchFamily="18" charset="-78"/>
                <a:cs typeface="ae_AlMateen" pitchFamily="18" charset="-78"/>
              </a:rPr>
              <a:t>العام الدراسي</a:t>
            </a:r>
            <a:endParaRPr lang="ar-IQ" sz="2800" b="1" dirty="0">
              <a:solidFill>
                <a:srgbClr val="FFFF00"/>
              </a:solidFill>
              <a:latin typeface="Traditional Arabic" panose="02020603050405020304" pitchFamily="18" charset="-78"/>
              <a:cs typeface="Traditional Arabic" panose="02020603050405020304" pitchFamily="18" charset="-78"/>
            </a:endParaRPr>
          </a:p>
          <a:p>
            <a:pPr algn="ctr" rtl="1"/>
            <a:r>
              <a:rPr lang="ar-IQ" sz="2800" b="1" dirty="0" smtClean="0">
                <a:solidFill>
                  <a:srgbClr val="FFFF00"/>
                </a:solidFill>
                <a:latin typeface="Traditional Arabic" panose="02020603050405020304" pitchFamily="18" charset="-78"/>
                <a:cs typeface="Traditional Arabic" panose="02020603050405020304" pitchFamily="18" charset="-78"/>
              </a:rPr>
              <a:t>2015</a:t>
            </a:r>
            <a:endParaRPr lang="ar-IQ" sz="2800" dirty="0" smtClean="0">
              <a:solidFill>
                <a:srgbClr val="FFFF00"/>
              </a:solidFill>
              <a:latin typeface="ae_AlMateen" pitchFamily="18" charset="-78"/>
              <a:cs typeface="ae_AlMateen" pitchFamily="18" charset="-78"/>
            </a:endParaRPr>
          </a:p>
        </p:txBody>
      </p:sp>
      <p:pic>
        <p:nvPicPr>
          <p:cNvPr id="5" name="Picture 12"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a:off x="6840583" y="4711040"/>
            <a:ext cx="2275436" cy="159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ورده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08334">
            <a:off x="3823439" y="4711039"/>
            <a:ext cx="2275436" cy="159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3000"/>
                                        <p:tgtEl>
                                          <p:spTgt spid="2"/>
                                        </p:tgtEl>
                                      </p:cBhvr>
                                    </p:animEffect>
                                  </p:childTnLst>
                                </p:cTn>
                              </p:par>
                              <p:par>
                                <p:cTn id="8" presetID="7"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calcmode="lin" valueType="num">
                                      <p:cBhvr additive="base">
                                        <p:cTn id="10"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 dur="5000" fill="hold"/>
                                        <p:tgtEl>
                                          <p:spTgt spid="3">
                                            <p:txEl>
                                              <p:pRg st="2" end="2"/>
                                            </p:txEl>
                                          </p:spTgt>
                                        </p:tgtEl>
                                        <p:attrNameLst>
                                          <p:attrName>ppt_y</p:attrName>
                                        </p:attrNameLst>
                                      </p:cBhvr>
                                      <p:tavLst>
                                        <p:tav tm="0">
                                          <p:val>
                                            <p:strVal val="1+#ppt_h/2"/>
                                          </p:val>
                                        </p:tav>
                                        <p:tav tm="100000">
                                          <p:val>
                                            <p:strVal val="#ppt_y"/>
                                          </p:val>
                                        </p:tav>
                                      </p:tavLst>
                                    </p:anim>
                                  </p:childTnLst>
                                </p:cTn>
                              </p:par>
                              <p:par>
                                <p:cTn id="12" presetID="7" presetClass="entr" presetSubtype="4"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iterate type="lt">
                                    <p:tmPct val="10000"/>
                                  </p:iterate>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000"/>
                                        <p:tgtEl>
                                          <p:spTgt spid="4">
                                            <p:txEl>
                                              <p:pRg st="1" end="1"/>
                                            </p:txEl>
                                          </p:spTgt>
                                        </p:tgtEl>
                                      </p:cBhvr>
                                    </p:animEffect>
                                    <p:anim calcmode="lin" valueType="num">
                                      <p:cBhvr>
                                        <p:cTn id="21"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4">
                                            <p:txEl>
                                              <p:pRg st="1" end="1"/>
                                            </p:txEl>
                                          </p:spTgt>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iterate type="lt">
                                    <p:tmPct val="10000"/>
                                  </p:iterate>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2000"/>
                                        <p:tgtEl>
                                          <p:spTgt spid="4">
                                            <p:txEl>
                                              <p:pRg st="2" end="2"/>
                                            </p:txEl>
                                          </p:spTgt>
                                        </p:tgtEl>
                                      </p:cBhvr>
                                    </p:animEffect>
                                    <p:anim calcmode="lin" valueType="num">
                                      <p:cBhvr>
                                        <p:cTn id="26"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4">
                                            <p:txEl>
                                              <p:pRg st="2" end="2"/>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iterate type="lt">
                                    <p:tmPct val="10000"/>
                                  </p:iterate>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2000"/>
                                        <p:tgtEl>
                                          <p:spTgt spid="4">
                                            <p:txEl>
                                              <p:pRg st="5" end="5"/>
                                            </p:txEl>
                                          </p:spTgt>
                                        </p:tgtEl>
                                      </p:cBhvr>
                                    </p:animEffect>
                                    <p:anim calcmode="lin" valueType="num">
                                      <p:cBhvr>
                                        <p:cTn id="31" dur="2000" fill="hold"/>
                                        <p:tgtEl>
                                          <p:spTgt spid="4">
                                            <p:txEl>
                                              <p:pRg st="5" end="5"/>
                                            </p:txEl>
                                          </p:spTgt>
                                        </p:tgtEl>
                                        <p:attrNameLst>
                                          <p:attrName>ppt_w</p:attrName>
                                        </p:attrNameLst>
                                      </p:cBhvr>
                                      <p:tavLst>
                                        <p:tav tm="0" fmla="#ppt_w*sin(2.5*pi*$)">
                                          <p:val>
                                            <p:fltVal val="0"/>
                                          </p:val>
                                        </p:tav>
                                        <p:tav tm="100000">
                                          <p:val>
                                            <p:fltVal val="1"/>
                                          </p:val>
                                        </p:tav>
                                      </p:tavLst>
                                    </p:anim>
                                    <p:anim calcmode="lin" valueType="num">
                                      <p:cBhvr>
                                        <p:cTn id="32" dur="2000" fill="hold"/>
                                        <p:tgtEl>
                                          <p:spTgt spid="4">
                                            <p:txEl>
                                              <p:pRg st="5" end="5"/>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iterate type="lt">
                                    <p:tmPct val="10000"/>
                                  </p:iterate>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2000"/>
                                        <p:tgtEl>
                                          <p:spTgt spid="4">
                                            <p:txEl>
                                              <p:pRg st="6" end="6"/>
                                            </p:txEl>
                                          </p:spTgt>
                                        </p:tgtEl>
                                      </p:cBhvr>
                                    </p:animEffect>
                                    <p:anim calcmode="lin" valueType="num">
                                      <p:cBhvr>
                                        <p:cTn id="36" dur="2000" fill="hold"/>
                                        <p:tgtEl>
                                          <p:spTgt spid="4">
                                            <p:txEl>
                                              <p:pRg st="6" end="6"/>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عنصر نائب للمحتوى 2"/>
          <p:cNvSpPr>
            <a:spLocks noGrp="1"/>
          </p:cNvSpPr>
          <p:nvPr>
            <p:ph idx="1"/>
          </p:nvPr>
        </p:nvSpPr>
        <p:spPr>
          <a:xfrm>
            <a:off x="0" y="0"/>
            <a:ext cx="9372600" cy="6858000"/>
          </a:xfrm>
        </p:spPr>
        <p:style>
          <a:lnRef idx="1">
            <a:schemeClr val="accent1"/>
          </a:lnRef>
          <a:fillRef idx="2">
            <a:schemeClr val="accent1"/>
          </a:fillRef>
          <a:effectRef idx="1">
            <a:schemeClr val="accent1"/>
          </a:effectRef>
          <a:fontRef idx="minor">
            <a:schemeClr val="dk1"/>
          </a:fontRef>
        </p:style>
        <p:txBody>
          <a:bodyPr>
            <a:normAutofit/>
          </a:bodyPr>
          <a:lstStyle/>
          <a:p>
            <a:pPr marL="342900" lvl="4" indent="-342900" algn="ctr" rtl="1">
              <a:buNone/>
            </a:pPr>
            <a:r>
              <a:rPr lang="ar-SA" sz="4800" b="1" dirty="0" err="1" smtClean="0">
                <a:solidFill>
                  <a:srgbClr val="FF0000"/>
                </a:solidFill>
                <a:latin typeface="Traditional Arabic" pitchFamily="18" charset="-78"/>
                <a:cs typeface="Traditional Arabic" pitchFamily="18" charset="-78"/>
              </a:rPr>
              <a:t>ال</a:t>
            </a:r>
            <a:r>
              <a:rPr lang="ar-IQ" sz="4800" b="1" dirty="0" smtClean="0">
                <a:solidFill>
                  <a:srgbClr val="FF0000"/>
                </a:solidFill>
                <a:latin typeface="Traditional Arabic" pitchFamily="18" charset="-78"/>
                <a:cs typeface="Traditional Arabic" pitchFamily="18" charset="-78"/>
              </a:rPr>
              <a:t>رأي الراجح</a:t>
            </a:r>
            <a:r>
              <a:rPr lang="ar-IQ" sz="4800" dirty="0" smtClean="0">
                <a:solidFill>
                  <a:srgbClr val="FF0000"/>
                </a:solidFill>
                <a:latin typeface="Traditional Arabic" pitchFamily="18" charset="-78"/>
                <a:cs typeface="Traditional Arabic" pitchFamily="18" charset="-78"/>
              </a:rPr>
              <a:t>:</a:t>
            </a:r>
            <a:endParaRPr lang="en-US" sz="4000" dirty="0" smtClean="0">
              <a:solidFill>
                <a:srgbClr val="0070C0"/>
              </a:solidFill>
              <a:latin typeface="Traditional Arabic" pitchFamily="18" charset="-78"/>
              <a:cs typeface="Traditional Arabic" pitchFamily="18" charset="-78"/>
            </a:endParaRPr>
          </a:p>
          <a:p>
            <a:pPr marL="342900" lvl="4" indent="-342900" algn="just" rtl="1">
              <a:buNone/>
            </a:pPr>
            <a:r>
              <a:rPr lang="ar-IQ" sz="3600" dirty="0" smtClean="0">
                <a:solidFill>
                  <a:schemeClr val="tx1"/>
                </a:solidFill>
                <a:latin typeface="Traditional Arabic" pitchFamily="18" charset="-78"/>
                <a:cs typeface="Traditional Arabic" pitchFamily="18" charset="-78"/>
              </a:rPr>
              <a:t>بعد ذكر منشأ الخلاف بين الفقهاء وعرض آرائهم وأدلتهم وما ورد عليها من مناقشات تبين لي أن ما ذهب إليه جمهور الفقهاء من اعتبار الكفاءة في النكاح هو الأولى بالترجيح، لقوة دليلهم، .</a:t>
            </a:r>
            <a:endParaRPr lang="en-US" sz="3600" dirty="0" smtClean="0">
              <a:solidFill>
                <a:schemeClr val="tx1"/>
              </a:solidFill>
              <a:latin typeface="Traditional Arabic" pitchFamily="18" charset="-78"/>
              <a:cs typeface="Traditional Arabic" pitchFamily="18" charset="-78"/>
            </a:endParaRPr>
          </a:p>
          <a:p>
            <a:pPr marL="342900" lvl="4" indent="-342900" algn="r" rtl="1">
              <a:lnSpc>
                <a:spcPct val="150000"/>
              </a:lnSpc>
              <a:buNone/>
            </a:pPr>
            <a:r>
              <a:rPr lang="en-US" sz="4000" b="1" dirty="0" smtClean="0">
                <a:solidFill>
                  <a:schemeClr val="tx1"/>
                </a:solidFill>
                <a:latin typeface="Traditional Arabic" pitchFamily="18" charset="-78"/>
                <a:cs typeface="Traditional Arabic" pitchFamily="18" charset="-78"/>
              </a:rPr>
              <a:t>                        </a:t>
            </a:r>
            <a:r>
              <a:rPr lang="ar-IQ" sz="4000" b="1" dirty="0" smtClean="0">
                <a:solidFill>
                  <a:srgbClr val="FF0000"/>
                </a:solidFill>
                <a:latin typeface="Traditional Arabic" pitchFamily="18" charset="-78"/>
                <a:cs typeface="Traditional Arabic" pitchFamily="18" charset="-78"/>
              </a:rPr>
              <a:t>أهم ما ورد في الدراسة</a:t>
            </a:r>
            <a:r>
              <a:rPr lang="en-US" sz="3600" b="1" dirty="0" smtClean="0">
                <a:solidFill>
                  <a:srgbClr val="002060"/>
                </a:solidFill>
                <a:latin typeface="Traditional Arabic" pitchFamily="18" charset="-78"/>
                <a:cs typeface="Traditional Arabic" pitchFamily="18" charset="-78"/>
              </a:rPr>
              <a:t/>
            </a:r>
            <a:br>
              <a:rPr lang="en-US" sz="3600" b="1" dirty="0" smtClean="0">
                <a:solidFill>
                  <a:srgbClr val="002060"/>
                </a:solidFill>
                <a:latin typeface="Traditional Arabic" pitchFamily="18" charset="-78"/>
                <a:cs typeface="Traditional Arabic" pitchFamily="18" charset="-78"/>
              </a:rPr>
            </a:br>
            <a:r>
              <a:rPr lang="ar-IQ" sz="2800" b="1" dirty="0" smtClean="0">
                <a:solidFill>
                  <a:srgbClr val="C00000"/>
                </a:solidFill>
                <a:latin typeface="Traditional Arabic" pitchFamily="18" charset="-78"/>
                <a:cs typeface="Traditional Arabic" pitchFamily="18" charset="-78"/>
              </a:rPr>
              <a:t>1 – </a:t>
            </a:r>
            <a:r>
              <a:rPr lang="ar-IQ" sz="2800" b="1" dirty="0" smtClean="0">
                <a:solidFill>
                  <a:schemeClr val="tx1"/>
                </a:solidFill>
                <a:latin typeface="Traditional Arabic" pitchFamily="18" charset="-78"/>
                <a:cs typeface="Traditional Arabic" pitchFamily="18" charset="-78"/>
              </a:rPr>
              <a:t>إن الكفاءة تعني :المماثلة بين الزوجين،دفعا للعار في أمور مخصوصة</a:t>
            </a:r>
            <a:r>
              <a:rPr lang="ar-SA" sz="2800" b="1" dirty="0" smtClean="0">
                <a:solidFill>
                  <a:schemeClr val="tx1"/>
                </a:solidFill>
                <a:latin typeface="Traditional Arabic" pitchFamily="18" charset="-78"/>
                <a:cs typeface="Traditional Arabic" pitchFamily="18" charset="-78"/>
              </a:rPr>
              <a:t>.</a:t>
            </a:r>
            <a:r>
              <a:rPr lang="ar-IQ" sz="2800" b="1" dirty="0" smtClean="0">
                <a:solidFill>
                  <a:schemeClr val="tx1"/>
                </a:solidFill>
                <a:latin typeface="Traditional Arabic" pitchFamily="18" charset="-78"/>
                <a:cs typeface="Traditional Arabic" pitchFamily="18" charset="-78"/>
              </a:rPr>
              <a:t/>
            </a:r>
            <a:br>
              <a:rPr lang="ar-IQ" sz="2800" b="1" dirty="0" smtClean="0">
                <a:solidFill>
                  <a:schemeClr val="tx1"/>
                </a:solidFill>
                <a:latin typeface="Traditional Arabic" pitchFamily="18" charset="-78"/>
                <a:cs typeface="Traditional Arabic" pitchFamily="18" charset="-78"/>
              </a:rPr>
            </a:br>
            <a:r>
              <a:rPr lang="ar-IQ" sz="2800" b="1" dirty="0" smtClean="0">
                <a:solidFill>
                  <a:srgbClr val="C00000"/>
                </a:solidFill>
                <a:latin typeface="Traditional Arabic" pitchFamily="18" charset="-78"/>
                <a:cs typeface="Traditional Arabic" pitchFamily="18" charset="-78"/>
              </a:rPr>
              <a:t>2_ </a:t>
            </a:r>
            <a:r>
              <a:rPr lang="ar-IQ" sz="2800" b="1" dirty="0" smtClean="0">
                <a:solidFill>
                  <a:schemeClr val="tx1"/>
                </a:solidFill>
                <a:latin typeface="Traditional Arabic" pitchFamily="18" charset="-78"/>
                <a:cs typeface="Traditional Arabic" pitchFamily="18" charset="-78"/>
              </a:rPr>
              <a:t>إن الكفاءة مشروعة في عقد النكاح :بالكتاب والسنة والمعقول وإن القول بمشروعيتها يحقق مصلحة للزوجين،كما أنها ليست شرطاً لصحة عقد النكاح.</a:t>
            </a:r>
            <a:br>
              <a:rPr lang="ar-IQ" sz="2800" b="1" dirty="0" smtClean="0">
                <a:solidFill>
                  <a:schemeClr val="tx1"/>
                </a:solidFill>
                <a:latin typeface="Traditional Arabic" pitchFamily="18" charset="-78"/>
                <a:cs typeface="Traditional Arabic" pitchFamily="18" charset="-78"/>
              </a:rPr>
            </a:br>
            <a:r>
              <a:rPr lang="ar-IQ" sz="2800" b="1" dirty="0" smtClean="0">
                <a:solidFill>
                  <a:srgbClr val="C00000"/>
                </a:solidFill>
                <a:latin typeface="Traditional Arabic" pitchFamily="18" charset="-78"/>
                <a:cs typeface="Traditional Arabic" pitchFamily="18" charset="-78"/>
              </a:rPr>
              <a:t>3_</a:t>
            </a:r>
            <a:r>
              <a:rPr lang="en-US" sz="2800" b="1" dirty="0" smtClean="0">
                <a:solidFill>
                  <a:srgbClr val="C00000"/>
                </a:solidFill>
                <a:latin typeface="Traditional Arabic" pitchFamily="18" charset="-78"/>
                <a:cs typeface="Traditional Arabic" pitchFamily="18" charset="-78"/>
              </a:rPr>
              <a:t> </a:t>
            </a:r>
            <a:r>
              <a:rPr lang="ar-IQ" sz="2800" b="1" dirty="0" smtClean="0">
                <a:solidFill>
                  <a:schemeClr val="tx1"/>
                </a:solidFill>
                <a:latin typeface="Traditional Arabic" pitchFamily="18" charset="-78"/>
                <a:cs typeface="Traditional Arabic" pitchFamily="18" charset="-78"/>
              </a:rPr>
              <a:t>إن الصلاح والتقوى في الرجل هما الأساس الذي ينبغي أن تنظر إليه المرأة وأولياؤها، لأن الرجل الصالح التقي يكرم زوجه في الوفاق والخلاف.</a:t>
            </a:r>
            <a:endParaRPr lang="en-US" sz="3600" dirty="0" smtClean="0">
              <a:solidFill>
                <a:schemeClr val="tx1"/>
              </a:solidFill>
              <a:latin typeface="Traditional Arabic" pitchFamily="18" charset="-78"/>
              <a:cs typeface="Traditional Arabic" pitchFamily="18" charset="-78"/>
            </a:endParaRPr>
          </a:p>
          <a:p>
            <a:pPr algn="ctr" rtl="1">
              <a:buNone/>
            </a:pPr>
            <a:endParaRPr lang="ar-IQ" b="1" dirty="0" smtClean="0">
              <a:solidFill>
                <a:srgbClr val="FFFF00"/>
              </a:solidFill>
              <a:latin typeface="Traditional Arabic" pitchFamily="18" charset="-78"/>
              <a:cs typeface="Traditional Arabic" pitchFamily="18" charset="-78"/>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Title 5"/>
          <p:cNvSpPr>
            <a:spLocks noGrp="1"/>
          </p:cNvSpPr>
          <p:nvPr>
            <p:ph type="title"/>
          </p:nvPr>
        </p:nvSpPr>
        <p:spPr>
          <a:xfrm>
            <a:off x="457200" y="152400"/>
            <a:ext cx="8229600" cy="67056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rtl="1"/>
            <a:r>
              <a:rPr lang="en-US" b="1" dirty="0" smtClean="0">
                <a:latin typeface="Traditional Arabic" pitchFamily="18" charset="-78"/>
                <a:cs typeface="Traditional Arabic" pitchFamily="18" charset="-78"/>
              </a:rPr>
              <a:t>                           </a:t>
            </a:r>
            <a:r>
              <a:rPr lang="ar-IQ" b="1" dirty="0" smtClean="0">
                <a:latin typeface="Traditional Arabic" pitchFamily="18" charset="-78"/>
                <a:cs typeface="Traditional Arabic" pitchFamily="18" charset="-78"/>
              </a:rPr>
              <a:t>الهوامش:                                                                                       </a:t>
            </a:r>
            <a:r>
              <a:rPr lang="ar-IQ" sz="2400" b="1" dirty="0" smtClean="0">
                <a:latin typeface="Traditional Arabic" pitchFamily="18" charset="-78"/>
                <a:cs typeface="Traditional Arabic" pitchFamily="18" charset="-78"/>
              </a:rPr>
              <a:t/>
            </a:r>
            <a:br>
              <a:rPr lang="ar-IQ" sz="2400" b="1" dirty="0" smtClean="0">
                <a:latin typeface="Traditional Arabic" pitchFamily="18" charset="-78"/>
                <a:cs typeface="Traditional Arabic" pitchFamily="18" charset="-78"/>
              </a:rPr>
            </a:br>
            <a:r>
              <a:rPr lang="ar-IQ" sz="2700" b="1" dirty="0" smtClean="0">
                <a:latin typeface="Traditional Arabic" pitchFamily="18" charset="-78"/>
                <a:cs typeface="Traditional Arabic" pitchFamily="18" charset="-78"/>
              </a:rPr>
              <a:t>1_ </a:t>
            </a:r>
            <a:r>
              <a:rPr lang="ar-SA" sz="2700" b="1" dirty="0" smtClean="0">
                <a:latin typeface="Traditional Arabic" pitchFamily="18" charset="-78"/>
                <a:cs typeface="Traditional Arabic" pitchFamily="18" charset="-78"/>
              </a:rPr>
              <a:t>ابن منظور،</a:t>
            </a:r>
            <a:r>
              <a:rPr lang="ar-SA" sz="2700" dirty="0" smtClean="0">
                <a:latin typeface="Traditional Arabic" pitchFamily="18" charset="-78"/>
                <a:cs typeface="Traditional Arabic" pitchFamily="18" charset="-78"/>
              </a:rPr>
              <a:t> </a:t>
            </a:r>
            <a:r>
              <a:rPr lang="ar-SA" sz="2700" dirty="0" err="1" smtClean="0">
                <a:latin typeface="Traditional Arabic" pitchFamily="18" charset="-78"/>
                <a:cs typeface="Traditional Arabic" pitchFamily="18" charset="-78"/>
              </a:rPr>
              <a:t>ابي</a:t>
            </a:r>
            <a:r>
              <a:rPr lang="ar-SA" sz="2700" dirty="0" smtClean="0">
                <a:latin typeface="Traditional Arabic" pitchFamily="18" charset="-78"/>
                <a:cs typeface="Traditional Arabic" pitchFamily="18" charset="-78"/>
              </a:rPr>
              <a:t> الفضل جمال الدين بن محمد، </a:t>
            </a:r>
            <a:r>
              <a:rPr lang="ar-SA" sz="2700" b="1" dirty="0" smtClean="0">
                <a:latin typeface="Traditional Arabic" pitchFamily="18" charset="-78"/>
                <a:cs typeface="Traditional Arabic" pitchFamily="18" charset="-78"/>
              </a:rPr>
              <a:t>لسان العرب</a:t>
            </a:r>
            <a:r>
              <a:rPr lang="ar-SA" sz="2700" dirty="0" smtClean="0">
                <a:latin typeface="Traditional Arabic" pitchFamily="18" charset="-78"/>
                <a:cs typeface="Traditional Arabic" pitchFamily="18" charset="-78"/>
              </a:rPr>
              <a:t>، </a:t>
            </a:r>
            <a:r>
              <a:rPr lang="ar-SA" sz="2700" dirty="0" err="1" smtClean="0">
                <a:latin typeface="Traditional Arabic" pitchFamily="18" charset="-78"/>
                <a:cs typeface="Traditional Arabic" pitchFamily="18" charset="-78"/>
              </a:rPr>
              <a:t>ج</a:t>
            </a:r>
            <a:r>
              <a:rPr lang="en-MY" sz="2700" dirty="0" smtClean="0">
                <a:latin typeface="Traditional Arabic" pitchFamily="18" charset="-78"/>
                <a:cs typeface="Traditional Arabic" pitchFamily="18" charset="-78"/>
              </a:rPr>
              <a:t>5</a:t>
            </a:r>
            <a:r>
              <a:rPr lang="ar-SA" sz="2700" dirty="0" smtClean="0">
                <a:latin typeface="Traditional Arabic" pitchFamily="18" charset="-78"/>
                <a:cs typeface="Traditional Arabic" pitchFamily="18" charset="-78"/>
              </a:rPr>
              <a:t>،</a:t>
            </a:r>
            <a:r>
              <a:rPr lang="ar-IQ" sz="2700" dirty="0" smtClean="0">
                <a:latin typeface="Traditional Arabic" pitchFamily="18" charset="-78"/>
                <a:cs typeface="Traditional Arabic" pitchFamily="18" charset="-78"/>
              </a:rPr>
              <a:t> </a:t>
            </a:r>
            <a:r>
              <a:rPr lang="ar-SA" sz="2700" dirty="0" smtClean="0">
                <a:latin typeface="Traditional Arabic" pitchFamily="18" charset="-78"/>
                <a:cs typeface="Traditional Arabic" pitchFamily="18" charset="-78"/>
              </a:rPr>
              <a:t>ص</a:t>
            </a:r>
            <a:r>
              <a:rPr lang="en-MY" sz="2700" dirty="0" smtClean="0">
                <a:latin typeface="Traditional Arabic" pitchFamily="18" charset="-78"/>
                <a:cs typeface="Traditional Arabic" pitchFamily="18" charset="-78"/>
              </a:rPr>
              <a:t>3892</a:t>
            </a:r>
            <a:r>
              <a:rPr lang="ar-SA" sz="2700" dirty="0" smtClean="0">
                <a:latin typeface="Traditional Arabic" pitchFamily="18" charset="-78"/>
                <a:cs typeface="Traditional Arabic" pitchFamily="18" charset="-78"/>
              </a:rPr>
              <a:t>، الناشر:  طبعة </a:t>
            </a:r>
            <a:r>
              <a:rPr lang="ar-IQ" sz="2700" dirty="0" smtClean="0">
                <a:latin typeface="Traditional Arabic" pitchFamily="18" charset="-78"/>
                <a:cs typeface="Traditional Arabic" pitchFamily="18" charset="-78"/>
              </a:rPr>
              <a:t>دار المعارف</a:t>
            </a:r>
            <a:r>
              <a:rPr lang="ar-SA" sz="2700" dirty="0" smtClean="0">
                <a:latin typeface="Traditional Arabic" pitchFamily="18" charset="-78"/>
                <a:cs typeface="Traditional Arabic" pitchFamily="18" charset="-78"/>
              </a:rPr>
              <a:t>.</a:t>
            </a:r>
            <a:r>
              <a:rPr lang="ar-IQ" sz="2700" dirty="0" smtClean="0">
                <a:latin typeface="Traditional Arabic" pitchFamily="18" charset="-78"/>
                <a:cs typeface="Traditional Arabic" pitchFamily="18" charset="-78"/>
              </a:rPr>
              <a:t/>
            </a:r>
            <a:br>
              <a:rPr lang="ar-IQ" sz="2700" dirty="0" smtClean="0">
                <a:latin typeface="Traditional Arabic" pitchFamily="18" charset="-78"/>
                <a:cs typeface="Traditional Arabic" pitchFamily="18" charset="-78"/>
              </a:rPr>
            </a:br>
            <a:r>
              <a:rPr lang="ar-IQ" sz="2700" dirty="0" smtClean="0">
                <a:latin typeface="Traditional Arabic" pitchFamily="18" charset="-78"/>
                <a:cs typeface="Traditional Arabic" pitchFamily="18" charset="-78"/>
              </a:rPr>
              <a:t>2_</a:t>
            </a:r>
            <a:r>
              <a:rPr lang="ar-IQ" sz="2700" b="1" dirty="0" err="1" smtClean="0">
                <a:latin typeface="Traditional Arabic" pitchFamily="18" charset="-78"/>
                <a:cs typeface="Traditional Arabic" pitchFamily="18" charset="-78"/>
              </a:rPr>
              <a:t>الشربيني</a:t>
            </a:r>
            <a:r>
              <a:rPr lang="ar-IQ" sz="2700" dirty="0" smtClean="0">
                <a:latin typeface="Traditional Arabic" pitchFamily="18" charset="-78"/>
                <a:cs typeface="Traditional Arabic" pitchFamily="18" charset="-78"/>
              </a:rPr>
              <a:t>، محمد الخطيب، ج3، ص165، ت997ه، مغني المحتاج إلى معرفة معاني ألفاظ المنهاج، دار إحياء التراث العرب، 1377ه_ 1958م.</a:t>
            </a:r>
            <a:br>
              <a:rPr lang="ar-IQ" sz="2700" dirty="0" smtClean="0">
                <a:latin typeface="Traditional Arabic" pitchFamily="18" charset="-78"/>
                <a:cs typeface="Traditional Arabic" pitchFamily="18" charset="-78"/>
              </a:rPr>
            </a:br>
            <a:r>
              <a:rPr lang="ar-IQ" sz="2700" dirty="0" smtClean="0">
                <a:latin typeface="Traditional Arabic" pitchFamily="18" charset="-78"/>
                <a:cs typeface="Traditional Arabic" pitchFamily="18" charset="-78"/>
              </a:rPr>
              <a:t>3_ </a:t>
            </a:r>
            <a:r>
              <a:rPr lang="ar-IQ" sz="2700" b="1" dirty="0" smtClean="0">
                <a:latin typeface="Traditional Arabic" pitchFamily="18" charset="-78"/>
                <a:cs typeface="Traditional Arabic" pitchFamily="18" charset="-78"/>
              </a:rPr>
              <a:t>شيخي زاده</a:t>
            </a:r>
            <a:r>
              <a:rPr lang="ar-IQ" sz="2700" dirty="0" smtClean="0">
                <a:latin typeface="Traditional Arabic" pitchFamily="18" charset="-78"/>
                <a:cs typeface="Traditional Arabic" pitchFamily="18" charset="-78"/>
              </a:rPr>
              <a:t>: عبد الرحمن بن محمد بن سليمان المعروف </a:t>
            </a:r>
            <a:r>
              <a:rPr lang="ar-IQ" sz="2700" dirty="0" err="1" smtClean="0">
                <a:latin typeface="Traditional Arabic" pitchFamily="18" charset="-78"/>
                <a:cs typeface="Traditional Arabic" pitchFamily="18" charset="-78"/>
              </a:rPr>
              <a:t>بدامادا</a:t>
            </a:r>
            <a:r>
              <a:rPr lang="ar-IQ" sz="2700" dirty="0" smtClean="0">
                <a:latin typeface="Traditional Arabic" pitchFamily="18" charset="-78"/>
                <a:cs typeface="Traditional Arabic" pitchFamily="18" charset="-78"/>
              </a:rPr>
              <a:t>، </a:t>
            </a:r>
            <a:r>
              <a:rPr lang="ar-IQ" sz="2700" dirty="0" err="1" smtClean="0">
                <a:latin typeface="Traditional Arabic" pitchFamily="18" charset="-78"/>
                <a:cs typeface="Traditional Arabic" pitchFamily="18" charset="-78"/>
              </a:rPr>
              <a:t>ت</a:t>
            </a:r>
            <a:r>
              <a:rPr lang="ar-IQ" sz="2700" dirty="0" smtClean="0">
                <a:latin typeface="Traditional Arabic" pitchFamily="18" charset="-78"/>
                <a:cs typeface="Traditional Arabic" pitchFamily="18" charset="-78"/>
              </a:rPr>
              <a:t> 1078ه_ مجمع الأنهر في شرح ملتقي الأبحر، ج1، ص500، بيروت دار الكتب العلمية، طبعة الأولى 1419ه_1998م.</a:t>
            </a:r>
            <a:br>
              <a:rPr lang="ar-IQ" sz="2700" dirty="0" smtClean="0">
                <a:latin typeface="Traditional Arabic" pitchFamily="18" charset="-78"/>
                <a:cs typeface="Traditional Arabic" pitchFamily="18" charset="-78"/>
              </a:rPr>
            </a:br>
            <a:r>
              <a:rPr lang="ar-IQ" sz="2700" dirty="0" smtClean="0">
                <a:latin typeface="Traditional Arabic" pitchFamily="18" charset="-78"/>
                <a:cs typeface="Traditional Arabic" pitchFamily="18" charset="-78"/>
              </a:rPr>
              <a:t>4_ </a:t>
            </a:r>
            <a:r>
              <a:rPr lang="ar-SA" sz="2700" dirty="0" smtClean="0">
                <a:latin typeface="Traditional Arabic" pitchFamily="18" charset="-78"/>
                <a:cs typeface="Traditional Arabic" pitchFamily="18" charset="-78"/>
              </a:rPr>
              <a:t>حاشية الدسوقي على الشرح الكبير</a:t>
            </a:r>
            <a:r>
              <a:rPr lang="ar-IQ" sz="2700" dirty="0" smtClean="0">
                <a:latin typeface="Traditional Arabic" pitchFamily="18" charset="-78"/>
                <a:cs typeface="Traditional Arabic" pitchFamily="18" charset="-78"/>
              </a:rPr>
              <a:t>، </a:t>
            </a:r>
            <a:r>
              <a:rPr lang="ar-SA" sz="2700" dirty="0" smtClean="0">
                <a:latin typeface="Traditional Arabic" pitchFamily="18" charset="-78"/>
                <a:cs typeface="Traditional Arabic" pitchFamily="18" charset="-78"/>
              </a:rPr>
              <a:t>محمد بن أحمد بن عرفة الدسوقي المالكي ( المتوفى : 1230هـ ) 2/248، الناشر : دار الفكر بدون تاريخ.</a:t>
            </a:r>
            <a:r>
              <a:rPr lang="ar-IQ" sz="2700" dirty="0" smtClean="0">
                <a:solidFill>
                  <a:srgbClr val="FF0000"/>
                </a:solidFill>
                <a:latin typeface="Traditional Arabic" pitchFamily="18" charset="-78"/>
                <a:cs typeface="Traditional Arabic" pitchFamily="18" charset="-78"/>
              </a:rPr>
              <a:t/>
            </a:r>
            <a:br>
              <a:rPr lang="ar-IQ" sz="2700" dirty="0" smtClean="0">
                <a:solidFill>
                  <a:srgbClr val="FF0000"/>
                </a:solidFill>
                <a:latin typeface="Traditional Arabic" pitchFamily="18" charset="-78"/>
                <a:cs typeface="Traditional Arabic" pitchFamily="18" charset="-78"/>
              </a:rPr>
            </a:br>
            <a:r>
              <a:rPr lang="ar-IQ" sz="2700" dirty="0" smtClean="0">
                <a:latin typeface="Traditional Arabic" pitchFamily="18" charset="-78"/>
                <a:cs typeface="Traditional Arabic" pitchFamily="18" charset="-78"/>
              </a:rPr>
              <a:t>5_ الجرجاني، علي بن محمد، التعريفات الجرجاني، ص162، طبعة مصطفى </a:t>
            </a:r>
            <a:r>
              <a:rPr lang="ar-IQ" sz="2700" dirty="0" err="1" smtClean="0">
                <a:latin typeface="Traditional Arabic" pitchFamily="18" charset="-78"/>
                <a:cs typeface="Traditional Arabic" pitchFamily="18" charset="-78"/>
              </a:rPr>
              <a:t>البابي</a:t>
            </a:r>
            <a:r>
              <a:rPr lang="ar-IQ" sz="2700" dirty="0" smtClean="0">
                <a:latin typeface="Traditional Arabic" pitchFamily="18" charset="-78"/>
                <a:cs typeface="Traditional Arabic" pitchFamily="18" charset="-78"/>
              </a:rPr>
              <a:t> الحلبي.</a:t>
            </a:r>
            <a:br>
              <a:rPr lang="ar-IQ" sz="2700" dirty="0" smtClean="0">
                <a:latin typeface="Traditional Arabic" pitchFamily="18" charset="-78"/>
                <a:cs typeface="Traditional Arabic" pitchFamily="18" charset="-78"/>
              </a:rPr>
            </a:br>
            <a:r>
              <a:rPr lang="ar-IQ" sz="2700" dirty="0" smtClean="0">
                <a:latin typeface="Traditional Arabic" pitchFamily="18" charset="-78"/>
                <a:cs typeface="Traditional Arabic" pitchFamily="18" charset="-78"/>
              </a:rPr>
              <a:t>6_ ابن يعقوب، مجد الدين بن محمد، </a:t>
            </a:r>
            <a:r>
              <a:rPr lang="ar-IQ" sz="2700" b="1" dirty="0" smtClean="0">
                <a:latin typeface="Traditional Arabic" pitchFamily="18" charset="-78"/>
                <a:cs typeface="Traditional Arabic" pitchFamily="18" charset="-78"/>
              </a:rPr>
              <a:t>القاموس المحيط</a:t>
            </a:r>
            <a:r>
              <a:rPr lang="ar-IQ" sz="2700" dirty="0" smtClean="0">
                <a:latin typeface="Traditional Arabic" pitchFamily="18" charset="-78"/>
                <a:cs typeface="Traditional Arabic" pitchFamily="18" charset="-78"/>
              </a:rPr>
              <a:t>،ج1،ص262، طبعة مصطفى </a:t>
            </a:r>
            <a:r>
              <a:rPr lang="ar-IQ" sz="2700" dirty="0" err="1" smtClean="0">
                <a:latin typeface="Traditional Arabic" pitchFamily="18" charset="-78"/>
                <a:cs typeface="Traditional Arabic" pitchFamily="18" charset="-78"/>
              </a:rPr>
              <a:t>البابي</a:t>
            </a:r>
            <a:r>
              <a:rPr lang="ar-IQ" sz="2700" dirty="0" smtClean="0">
                <a:latin typeface="Traditional Arabic" pitchFamily="18" charset="-78"/>
                <a:cs typeface="Traditional Arabic" pitchFamily="18" charset="-78"/>
              </a:rPr>
              <a:t> الحلبي.</a:t>
            </a:r>
            <a:br>
              <a:rPr lang="ar-IQ" sz="2700" dirty="0" smtClean="0">
                <a:latin typeface="Traditional Arabic" pitchFamily="18" charset="-78"/>
                <a:cs typeface="Traditional Arabic" pitchFamily="18" charset="-78"/>
              </a:rPr>
            </a:br>
            <a:r>
              <a:rPr lang="ar-IQ" sz="2700" dirty="0" smtClean="0">
                <a:latin typeface="Traditional Arabic" pitchFamily="18" charset="-78"/>
                <a:cs typeface="Traditional Arabic" pitchFamily="18" charset="-78"/>
              </a:rPr>
              <a:t>7_ الرملي، شمس الدين محمد بن أبي العباس، </a:t>
            </a:r>
            <a:r>
              <a:rPr lang="ar-IQ" sz="2700" b="1" dirty="0" smtClean="0">
                <a:latin typeface="Traditional Arabic" pitchFamily="18" charset="-78"/>
                <a:cs typeface="Traditional Arabic" pitchFamily="18" charset="-78"/>
              </a:rPr>
              <a:t>نهاية المحتاج</a:t>
            </a:r>
            <a:r>
              <a:rPr lang="ar-IQ" sz="2700" dirty="0" smtClean="0">
                <a:latin typeface="Traditional Arabic" pitchFamily="18" charset="-78"/>
                <a:cs typeface="Traditional Arabic" pitchFamily="18" charset="-78"/>
              </a:rPr>
              <a:t>،ج6،ص176،ط2، بيروت دار الكتب العلمية 2002م. </a:t>
            </a:r>
            <a:br>
              <a:rPr lang="ar-IQ" sz="2700" dirty="0" smtClean="0">
                <a:latin typeface="Traditional Arabic" pitchFamily="18" charset="-78"/>
                <a:cs typeface="Traditional Arabic" pitchFamily="18" charset="-78"/>
              </a:rPr>
            </a:br>
            <a:r>
              <a:rPr lang="ar-IQ" sz="2700" dirty="0" smtClean="0">
                <a:latin typeface="Traditional Arabic" pitchFamily="18" charset="-78"/>
                <a:cs typeface="Traditional Arabic" pitchFamily="18" charset="-78"/>
              </a:rPr>
              <a:t>8_سعدي جبلي، سعد الله بن عيسى المفتي،ت945ه، حاشية سعدي جبلي بهامش شرح فتح القدير ،ج3، ص181، ط2، بيروت دار الفكر.</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55000" lnSpcReduction="20000"/>
          </a:bodyPr>
          <a:lstStyle/>
          <a:p>
            <a:pPr algn="ctr" rtl="1">
              <a:lnSpc>
                <a:spcPct val="170000"/>
              </a:lnSpc>
              <a:buNone/>
            </a:pPr>
            <a:endParaRPr lang="ar-IQ" sz="2800" dirty="0" smtClean="0">
              <a:latin typeface="Traditional Arabic" pitchFamily="18" charset="-78"/>
              <a:cs typeface="Traditional Arabic" pitchFamily="18" charset="-78"/>
            </a:endParaRPr>
          </a:p>
          <a:p>
            <a:pPr algn="r" rtl="1">
              <a:lnSpc>
                <a:spcPct val="170000"/>
              </a:lnSpc>
            </a:pPr>
            <a:r>
              <a:rPr lang="ar-IQ" sz="3800" dirty="0" smtClean="0">
                <a:latin typeface="Traditional Arabic" pitchFamily="18" charset="-78"/>
                <a:cs typeface="Traditional Arabic" pitchFamily="18" charset="-78"/>
              </a:rPr>
              <a:t>9_ </a:t>
            </a:r>
            <a:r>
              <a:rPr lang="ar-IQ" sz="3800" dirty="0" err="1" smtClean="0">
                <a:latin typeface="Traditional Arabic" pitchFamily="18" charset="-78"/>
                <a:cs typeface="Traditional Arabic" pitchFamily="18" charset="-78"/>
              </a:rPr>
              <a:t>الكاساني</a:t>
            </a:r>
            <a:r>
              <a:rPr lang="ar-IQ" sz="3800" dirty="0" smtClean="0">
                <a:latin typeface="Traditional Arabic" pitchFamily="18" charset="-78"/>
                <a:cs typeface="Traditional Arabic" pitchFamily="18" charset="-78"/>
              </a:rPr>
              <a:t>، علاء الدين بن مسعود، ت587ه، </a:t>
            </a:r>
            <a:r>
              <a:rPr lang="ar-IQ" sz="3800" b="1" dirty="0" smtClean="0">
                <a:latin typeface="Traditional Arabic" pitchFamily="18" charset="-78"/>
                <a:cs typeface="Traditional Arabic" pitchFamily="18" charset="-78"/>
              </a:rPr>
              <a:t>بدائع الصنائع في ترتيب الشرائع</a:t>
            </a:r>
            <a:r>
              <a:rPr lang="ar-IQ" sz="3800" dirty="0" smtClean="0">
                <a:latin typeface="Traditional Arabic" pitchFamily="18" charset="-78"/>
                <a:cs typeface="Traditional Arabic" pitchFamily="18" charset="-78"/>
              </a:rPr>
              <a:t>، طبعة الأولى، ج2،ص469، بيروت، دار الفكر 1417ه_ 1996م.وابن قدامه، المغني،ج7،ص372.والرملي، نهاية المحتاج،ج6،ص53.</a:t>
            </a:r>
          </a:p>
          <a:p>
            <a:pPr algn="r" rtl="1">
              <a:lnSpc>
                <a:spcPct val="170000"/>
              </a:lnSpc>
            </a:pPr>
            <a:r>
              <a:rPr lang="ar-IQ" sz="3800" dirty="0" smtClean="0">
                <a:latin typeface="Traditional Arabic" pitchFamily="18" charset="-78"/>
                <a:cs typeface="Traditional Arabic" pitchFamily="18" charset="-78"/>
              </a:rPr>
              <a:t>10_ ابن قدامه، موفق الدين أبي محمد عبد الله احمد بن محمود، </a:t>
            </a:r>
            <a:r>
              <a:rPr lang="ar-IQ" sz="3800" b="1" dirty="0" smtClean="0">
                <a:latin typeface="Traditional Arabic" pitchFamily="18" charset="-78"/>
                <a:cs typeface="Traditional Arabic" pitchFamily="18" charset="-78"/>
              </a:rPr>
              <a:t>المغني</a:t>
            </a:r>
            <a:r>
              <a:rPr lang="ar-IQ" sz="3800" dirty="0" smtClean="0">
                <a:latin typeface="Traditional Arabic" pitchFamily="18" charset="-78"/>
                <a:cs typeface="Traditional Arabic" pitchFamily="18" charset="-78"/>
              </a:rPr>
              <a:t>،ج7،ص332، ج10،ص16.</a:t>
            </a:r>
          </a:p>
          <a:p>
            <a:pPr algn="r" rtl="1">
              <a:lnSpc>
                <a:spcPct val="170000"/>
              </a:lnSpc>
            </a:pPr>
            <a:r>
              <a:rPr lang="ar-IQ" sz="3800" dirty="0" smtClean="0">
                <a:latin typeface="Traditional Arabic" pitchFamily="18" charset="-78"/>
                <a:cs typeface="Traditional Arabic" pitchFamily="18" charset="-78"/>
              </a:rPr>
              <a:t>11_ الدار قطني، علي بن عمر، </a:t>
            </a:r>
            <a:r>
              <a:rPr lang="ar-IQ" sz="3800" dirty="0" err="1" smtClean="0">
                <a:latin typeface="Traditional Arabic" pitchFamily="18" charset="-78"/>
                <a:cs typeface="Traditional Arabic" pitchFamily="18" charset="-78"/>
              </a:rPr>
              <a:t>ت</a:t>
            </a:r>
            <a:r>
              <a:rPr lang="ar-IQ" sz="3800" dirty="0" smtClean="0">
                <a:latin typeface="Traditional Arabic" pitchFamily="18" charset="-78"/>
                <a:cs typeface="Traditional Arabic" pitchFamily="18" charset="-78"/>
              </a:rPr>
              <a:t> 385ه، سنن الدار القطني دار إحياء التراث العربي،1413ه_1993م.</a:t>
            </a:r>
          </a:p>
          <a:p>
            <a:pPr algn="r" rtl="1">
              <a:lnSpc>
                <a:spcPct val="170000"/>
              </a:lnSpc>
            </a:pPr>
            <a:r>
              <a:rPr lang="ar-IQ" sz="3800" dirty="0" smtClean="0">
                <a:latin typeface="Traditional Arabic" pitchFamily="18" charset="-78"/>
                <a:cs typeface="Traditional Arabic" pitchFamily="18" charset="-78"/>
              </a:rPr>
              <a:t>12_ </a:t>
            </a:r>
            <a:r>
              <a:rPr lang="ar-IQ" sz="3800" dirty="0" err="1" smtClean="0">
                <a:latin typeface="Traditional Arabic" pitchFamily="18" charset="-78"/>
                <a:cs typeface="Traditional Arabic" pitchFamily="18" charset="-78"/>
              </a:rPr>
              <a:t>الزيلعي</a:t>
            </a:r>
            <a:r>
              <a:rPr lang="ar-IQ" sz="3800" dirty="0" smtClean="0">
                <a:latin typeface="Traditional Arabic" pitchFamily="18" charset="-78"/>
                <a:cs typeface="Traditional Arabic" pitchFamily="18" charset="-78"/>
              </a:rPr>
              <a:t>، جمال الدين بن محمد بن محمد بن يوسف، </a:t>
            </a:r>
            <a:r>
              <a:rPr lang="ar-IQ" sz="3800" dirty="0" err="1" smtClean="0">
                <a:latin typeface="Traditional Arabic" pitchFamily="18" charset="-78"/>
                <a:cs typeface="Traditional Arabic" pitchFamily="18" charset="-78"/>
              </a:rPr>
              <a:t>ت</a:t>
            </a:r>
            <a:r>
              <a:rPr lang="ar-IQ" sz="3800" dirty="0" smtClean="0">
                <a:latin typeface="Traditional Arabic" pitchFamily="18" charset="-78"/>
                <a:cs typeface="Traditional Arabic" pitchFamily="18" charset="-78"/>
              </a:rPr>
              <a:t> 672ه، نصب الراية لأحاديث </a:t>
            </a:r>
            <a:r>
              <a:rPr lang="ar-IQ" sz="3800" dirty="0" err="1" smtClean="0">
                <a:latin typeface="Traditional Arabic" pitchFamily="18" charset="-78"/>
                <a:cs typeface="Traditional Arabic" pitchFamily="18" charset="-78"/>
              </a:rPr>
              <a:t>الهداية</a:t>
            </a:r>
            <a:r>
              <a:rPr lang="ar-IQ" sz="3800" dirty="0" smtClean="0">
                <a:latin typeface="Traditional Arabic" pitchFamily="18" charset="-78"/>
                <a:cs typeface="Traditional Arabic" pitchFamily="18" charset="-78"/>
              </a:rPr>
              <a:t>، ج3،ص196، 1،1357ه،1983م.</a:t>
            </a:r>
          </a:p>
          <a:p>
            <a:pPr algn="r" rtl="1">
              <a:lnSpc>
                <a:spcPct val="170000"/>
              </a:lnSpc>
            </a:pPr>
            <a:r>
              <a:rPr lang="ar-IQ" sz="3800" dirty="0" smtClean="0">
                <a:latin typeface="Traditional Arabic" pitchFamily="18" charset="-78"/>
                <a:cs typeface="Traditional Arabic" pitchFamily="18" charset="-78"/>
              </a:rPr>
              <a:t>13_ </a:t>
            </a:r>
            <a:r>
              <a:rPr lang="ar-IQ" sz="3800" dirty="0" err="1" smtClean="0">
                <a:latin typeface="Traditional Arabic" pitchFamily="18" charset="-78"/>
                <a:cs typeface="Traditional Arabic" pitchFamily="18" charset="-78"/>
              </a:rPr>
              <a:t>المرداوي</a:t>
            </a:r>
            <a:r>
              <a:rPr lang="ar-IQ" sz="3800" dirty="0" smtClean="0">
                <a:latin typeface="Traditional Arabic" pitchFamily="18" charset="-78"/>
                <a:cs typeface="Traditional Arabic" pitchFamily="18" charset="-78"/>
              </a:rPr>
              <a:t>، علاء الدين بن سليمان، ت885، الحاوي الكبير، ط2،ج11، 140، بيروت، دار إحياء التراث الإسلامي مؤسسة التاريخ العربي.</a:t>
            </a:r>
          </a:p>
          <a:p>
            <a:pPr algn="r" rtl="1">
              <a:lnSpc>
                <a:spcPct val="170000"/>
              </a:lnSpc>
            </a:pPr>
            <a:r>
              <a:rPr lang="ar-IQ" sz="3800" dirty="0" smtClean="0">
                <a:latin typeface="Traditional Arabic" pitchFamily="18" charset="-78"/>
                <a:cs typeface="Traditional Arabic" pitchFamily="18" charset="-78"/>
              </a:rPr>
              <a:t>14_ </a:t>
            </a:r>
            <a:r>
              <a:rPr lang="ar-IQ" sz="3800" dirty="0" err="1" smtClean="0">
                <a:latin typeface="Traditional Arabic" pitchFamily="18" charset="-78"/>
                <a:cs typeface="Traditional Arabic" pitchFamily="18" charset="-78"/>
              </a:rPr>
              <a:t>المرغيناني</a:t>
            </a:r>
            <a:r>
              <a:rPr lang="ar-IQ" sz="3800" dirty="0" smtClean="0">
                <a:latin typeface="Traditional Arabic" pitchFamily="18" charset="-78"/>
                <a:cs typeface="Traditional Arabic" pitchFamily="18" charset="-78"/>
              </a:rPr>
              <a:t>، برهان الدين علي بن أبي بكر، ت593ه، </a:t>
            </a:r>
            <a:r>
              <a:rPr lang="ar-IQ" sz="3800" dirty="0" err="1" smtClean="0">
                <a:latin typeface="Traditional Arabic" pitchFamily="18" charset="-78"/>
                <a:cs typeface="Traditional Arabic" pitchFamily="18" charset="-78"/>
              </a:rPr>
              <a:t>الهداية</a:t>
            </a:r>
            <a:r>
              <a:rPr lang="ar-IQ" sz="3800" dirty="0" smtClean="0">
                <a:latin typeface="Traditional Arabic" pitchFamily="18" charset="-78"/>
                <a:cs typeface="Traditional Arabic" pitchFamily="18" charset="-78"/>
              </a:rPr>
              <a:t> شرح بداية </a:t>
            </a:r>
            <a:r>
              <a:rPr lang="ar-IQ" sz="3800" dirty="0" err="1" smtClean="0">
                <a:latin typeface="Traditional Arabic" pitchFamily="18" charset="-78"/>
                <a:cs typeface="Traditional Arabic" pitchFamily="18" charset="-78"/>
              </a:rPr>
              <a:t>المبتدي</a:t>
            </a:r>
            <a:r>
              <a:rPr lang="ar-IQ" sz="3800" dirty="0" smtClean="0">
                <a:latin typeface="Traditional Arabic" pitchFamily="18" charset="-78"/>
                <a:cs typeface="Traditional Arabic" pitchFamily="18" charset="-78"/>
              </a:rPr>
              <a:t> على شرح فتح القدير،ط2، دار الفكر بيروت.</a:t>
            </a:r>
          </a:p>
          <a:p>
            <a:pPr algn="r" rtl="1">
              <a:lnSpc>
                <a:spcPct val="170000"/>
              </a:lnSpc>
            </a:pPr>
            <a:r>
              <a:rPr lang="ar-IQ" sz="3800" dirty="0" smtClean="0">
                <a:latin typeface="Traditional Arabic" pitchFamily="18" charset="-78"/>
                <a:cs typeface="Traditional Arabic" pitchFamily="18" charset="-78"/>
              </a:rPr>
              <a:t>15_ </a:t>
            </a:r>
            <a:r>
              <a:rPr lang="ar-IQ" sz="3800" dirty="0" err="1" smtClean="0">
                <a:latin typeface="Traditional Arabic" pitchFamily="18" charset="-78"/>
                <a:cs typeface="Traditional Arabic" pitchFamily="18" charset="-78"/>
              </a:rPr>
              <a:t>الكاساني</a:t>
            </a:r>
            <a:r>
              <a:rPr lang="ar-IQ" sz="3800" dirty="0" smtClean="0">
                <a:latin typeface="Traditional Arabic" pitchFamily="18" charset="-78"/>
                <a:cs typeface="Traditional Arabic" pitchFamily="18" charset="-78"/>
              </a:rPr>
              <a:t>، علاء الدين بن مسعود، ت587ه، </a:t>
            </a:r>
            <a:r>
              <a:rPr lang="ar-IQ" sz="3800" b="1" dirty="0" smtClean="0">
                <a:latin typeface="Traditional Arabic" pitchFamily="18" charset="-78"/>
                <a:cs typeface="Traditional Arabic" pitchFamily="18" charset="-78"/>
              </a:rPr>
              <a:t>بدائع الصنائع في ترتيب الشرائع</a:t>
            </a:r>
            <a:r>
              <a:rPr lang="ar-IQ" sz="3800" dirty="0" smtClean="0">
                <a:latin typeface="Traditional Arabic" pitchFamily="18" charset="-78"/>
                <a:cs typeface="Traditional Arabic" pitchFamily="18" charset="-78"/>
              </a:rPr>
              <a:t>، طبعة الأولى، ج2،ص469،.</a:t>
            </a:r>
          </a:p>
          <a:p>
            <a:pPr algn="r" rtl="1">
              <a:lnSpc>
                <a:spcPct val="170000"/>
              </a:lnSpc>
            </a:pPr>
            <a:r>
              <a:rPr lang="ar-IQ" sz="3800" dirty="0" smtClean="0">
                <a:latin typeface="Traditional Arabic" pitchFamily="18" charset="-78"/>
                <a:cs typeface="Traditional Arabic" pitchFamily="18" charset="-78"/>
              </a:rPr>
              <a:t>16_ الحجرات، آية 10.</a:t>
            </a:r>
          </a:p>
          <a:p>
            <a:pPr algn="ctr" rtl="1">
              <a:lnSpc>
                <a:spcPct val="170000"/>
              </a:lnSpc>
            </a:pPr>
            <a:endParaRPr lang="ar-IQ" sz="2800" dirty="0" smtClean="0">
              <a:latin typeface="Traditional Arabic" pitchFamily="18" charset="-78"/>
              <a:cs typeface="Traditional Arabic" pitchFamily="18" charset="-78"/>
            </a:endParaRPr>
          </a:p>
          <a:p>
            <a:pPr algn="ctr" rtl="1">
              <a:lnSpc>
                <a:spcPct val="170000"/>
              </a:lnSpc>
            </a:pPr>
            <a:endParaRPr lang="ar-IQ" sz="2800" dirty="0" smtClean="0">
              <a:latin typeface="Traditional Arabic" pitchFamily="18" charset="-78"/>
              <a:cs typeface="Traditional Arabic" pitchFamily="18" charset="-78"/>
            </a:endParaRPr>
          </a:p>
          <a:p>
            <a:pPr algn="ctr" rtl="1">
              <a:lnSpc>
                <a:spcPct val="170000"/>
              </a:lnSpc>
            </a:pPr>
            <a:endParaRPr lang="ar-IQ" sz="2800" dirty="0" smtClean="0">
              <a:latin typeface="Traditional Arabic" pitchFamily="18" charset="-78"/>
              <a:cs typeface="Traditional Arabic" pitchFamily="18" charset="-78"/>
            </a:endParaRPr>
          </a:p>
          <a:p>
            <a:pPr algn="r" rtl="1">
              <a:buNone/>
            </a:pPr>
            <a:endParaRPr lang="ar-IQ" sz="2800" b="1" dirty="0" smtClean="0">
              <a:latin typeface="Traditional Arabic" pitchFamily="18" charset="-78"/>
              <a:cs typeface="Traditional Arabic" pitchFamily="18" charset="-78"/>
            </a:endParaRPr>
          </a:p>
          <a:p>
            <a:pPr algn="r" rtl="1">
              <a:buNone/>
            </a:pPr>
            <a:endParaRPr lang="ar-IQ" sz="3600" b="1" dirty="0" smtClean="0">
              <a:latin typeface="Traditional Arabic" pitchFamily="18" charset="-78"/>
              <a:cs typeface="Traditional Arabic" pitchFamily="18" charset="-78"/>
            </a:endParaRPr>
          </a:p>
          <a:p>
            <a:pPr algn="r" rtl="1">
              <a:buNone/>
            </a:pPr>
            <a:endParaRPr lang="ar-IQ" dirty="0" smtClean="0"/>
          </a:p>
          <a:p>
            <a:pPr algn="r" rtl="1">
              <a:buNone/>
            </a:pPr>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Autofit/>
          </a:bodyPr>
          <a:lstStyle/>
          <a:p>
            <a:pPr algn="r" rtl="1">
              <a:lnSpc>
                <a:spcPct val="170000"/>
              </a:lnSpc>
              <a:buNone/>
            </a:pPr>
            <a:r>
              <a:rPr lang="ar-IQ" sz="2000" dirty="0" smtClean="0">
                <a:latin typeface="Traditional Arabic" pitchFamily="18" charset="-78"/>
                <a:cs typeface="Traditional Arabic" pitchFamily="18" charset="-78"/>
              </a:rPr>
              <a:t>17_ الحجرات، آية 13.</a:t>
            </a:r>
          </a:p>
          <a:p>
            <a:pPr algn="r" rtl="1">
              <a:lnSpc>
                <a:spcPct val="170000"/>
              </a:lnSpc>
              <a:buNone/>
            </a:pPr>
            <a:r>
              <a:rPr lang="ar-IQ" sz="2000" dirty="0" smtClean="0">
                <a:latin typeface="Traditional Arabic" pitchFamily="18" charset="-78"/>
                <a:cs typeface="Traditional Arabic" pitchFamily="18" charset="-78"/>
              </a:rPr>
              <a:t>18_ </a:t>
            </a:r>
            <a:r>
              <a:rPr lang="ar-IQ" sz="2000" dirty="0" err="1" smtClean="0">
                <a:latin typeface="Traditional Arabic" pitchFamily="18" charset="-78"/>
                <a:cs typeface="Traditional Arabic" pitchFamily="18" charset="-78"/>
              </a:rPr>
              <a:t>الصنعاتي</a:t>
            </a:r>
            <a:r>
              <a:rPr lang="ar-IQ" sz="2000" dirty="0" smtClean="0">
                <a:latin typeface="Traditional Arabic" pitchFamily="18" charset="-78"/>
                <a:cs typeface="Traditional Arabic" pitchFamily="18" charset="-78"/>
              </a:rPr>
              <a:t>، محمد بن إسماعيل </a:t>
            </a:r>
            <a:r>
              <a:rPr lang="ar-IQ" sz="2000" dirty="0" err="1" smtClean="0">
                <a:latin typeface="Traditional Arabic" pitchFamily="18" charset="-78"/>
                <a:cs typeface="Traditional Arabic" pitchFamily="18" charset="-78"/>
              </a:rPr>
              <a:t>الكحلاني</a:t>
            </a:r>
            <a:r>
              <a:rPr lang="ar-IQ" sz="2000" dirty="0" smtClean="0">
                <a:latin typeface="Traditional Arabic" pitchFamily="18" charset="-78"/>
                <a:cs typeface="Traditional Arabic" pitchFamily="18" charset="-78"/>
              </a:rPr>
              <a:t>، ت1182ه، سبل السلام، ط4،ج3،ص129، دار إحياء التراث العربي.</a:t>
            </a:r>
          </a:p>
          <a:p>
            <a:pPr algn="r" rtl="1">
              <a:lnSpc>
                <a:spcPct val="170000"/>
              </a:lnSpc>
              <a:buNone/>
            </a:pPr>
            <a:r>
              <a:rPr lang="ar-IQ" sz="2000" dirty="0" smtClean="0">
                <a:latin typeface="Traditional Arabic" pitchFamily="18" charset="-78"/>
                <a:cs typeface="Traditional Arabic" pitchFamily="18" charset="-78"/>
              </a:rPr>
              <a:t>19_ أبو داود، سليمان بن أشعث، كتاب المراسيل، حديث رقم226كتاب النكاح،ص193،باب ما جاء في تزويج الأكفاء،طبعة الثانية، مؤسسة الرسالة،1998م.</a:t>
            </a:r>
          </a:p>
          <a:p>
            <a:pPr algn="r" rtl="1">
              <a:lnSpc>
                <a:spcPct val="170000"/>
              </a:lnSpc>
              <a:buNone/>
            </a:pPr>
            <a:r>
              <a:rPr lang="ar-IQ" sz="2000" dirty="0" smtClean="0">
                <a:latin typeface="Traditional Arabic" pitchFamily="18" charset="-78"/>
                <a:cs typeface="Traditional Arabic" pitchFamily="18" charset="-78"/>
              </a:rPr>
              <a:t>20_ </a:t>
            </a:r>
            <a:r>
              <a:rPr lang="ar-IQ" sz="2000" dirty="0" err="1" smtClean="0">
                <a:latin typeface="Traditional Arabic" pitchFamily="18" charset="-78"/>
                <a:cs typeface="Traditional Arabic" pitchFamily="18" charset="-78"/>
              </a:rPr>
              <a:t>الكاساني</a:t>
            </a:r>
            <a:r>
              <a:rPr lang="ar-IQ" sz="2000" dirty="0" smtClean="0">
                <a:latin typeface="Traditional Arabic" pitchFamily="18" charset="-78"/>
                <a:cs typeface="Traditional Arabic" pitchFamily="18" charset="-78"/>
              </a:rPr>
              <a:t>، علاء الدين بن مسعود، ت587ه، </a:t>
            </a:r>
            <a:r>
              <a:rPr lang="ar-IQ" sz="2000" b="1" dirty="0" smtClean="0">
                <a:latin typeface="Traditional Arabic" pitchFamily="18" charset="-78"/>
                <a:cs typeface="Traditional Arabic" pitchFamily="18" charset="-78"/>
              </a:rPr>
              <a:t>بدائع الصنائع في ترتيب الشرائع</a:t>
            </a:r>
            <a:r>
              <a:rPr lang="ar-IQ" sz="2000" dirty="0" smtClean="0">
                <a:latin typeface="Traditional Arabic" pitchFamily="18" charset="-78"/>
                <a:cs typeface="Traditional Arabic" pitchFamily="18" charset="-78"/>
              </a:rPr>
              <a:t>، الطبعة الأولى، ج2،ص469، .</a:t>
            </a:r>
          </a:p>
          <a:p>
            <a:pPr algn="r" rtl="1">
              <a:lnSpc>
                <a:spcPct val="170000"/>
              </a:lnSpc>
              <a:buNone/>
            </a:pPr>
            <a:r>
              <a:rPr lang="ar-IQ" sz="2000" dirty="0" smtClean="0">
                <a:latin typeface="Traditional Arabic" pitchFamily="18" charset="-78"/>
                <a:cs typeface="Traditional Arabic" pitchFamily="18" charset="-78"/>
              </a:rPr>
              <a:t>21_ أبو داود، سليمان بن أشعث، كتاب المراسيل، حديث رقم2102كتاب النكاح،ص193،باب ما جاء في تزويج الأكفاء،طبعة الثانية، مؤسسة الرسالة،1998م.</a:t>
            </a:r>
          </a:p>
          <a:p>
            <a:pPr algn="r" rtl="1">
              <a:lnSpc>
                <a:spcPct val="170000"/>
              </a:lnSpc>
              <a:buNone/>
            </a:pPr>
            <a:r>
              <a:rPr lang="ar-IQ" sz="2000" dirty="0" smtClean="0">
                <a:latin typeface="Traditional Arabic" pitchFamily="18" charset="-78"/>
                <a:cs typeface="Traditional Arabic" pitchFamily="18" charset="-78"/>
              </a:rPr>
              <a:t>22_ </a:t>
            </a:r>
            <a:r>
              <a:rPr lang="ar-IQ" sz="2000" dirty="0" err="1" smtClean="0">
                <a:latin typeface="Traditional Arabic" pitchFamily="18" charset="-78"/>
                <a:cs typeface="Traditional Arabic" pitchFamily="18" charset="-78"/>
              </a:rPr>
              <a:t>الصنعاتي</a:t>
            </a:r>
            <a:r>
              <a:rPr lang="ar-IQ" sz="2000" dirty="0" smtClean="0">
                <a:latin typeface="Traditional Arabic" pitchFamily="18" charset="-78"/>
                <a:cs typeface="Traditional Arabic" pitchFamily="18" charset="-78"/>
              </a:rPr>
              <a:t>، محمد بن إسماعيل </a:t>
            </a:r>
            <a:r>
              <a:rPr lang="ar-IQ" sz="2000" dirty="0" err="1" smtClean="0">
                <a:latin typeface="Traditional Arabic" pitchFamily="18" charset="-78"/>
                <a:cs typeface="Traditional Arabic" pitchFamily="18" charset="-78"/>
              </a:rPr>
              <a:t>الكحلاني</a:t>
            </a:r>
            <a:r>
              <a:rPr lang="ar-IQ" sz="2000" dirty="0" smtClean="0">
                <a:latin typeface="Traditional Arabic" pitchFamily="18" charset="-78"/>
                <a:cs typeface="Traditional Arabic" pitchFamily="18" charset="-78"/>
              </a:rPr>
              <a:t>، ت1182ه، سبل السلام، ط4،ج3،ص170، دار إحياء التراث العربي. </a:t>
            </a:r>
          </a:p>
          <a:p>
            <a:pPr algn="r" rtl="1">
              <a:lnSpc>
                <a:spcPct val="170000"/>
              </a:lnSpc>
              <a:buNone/>
            </a:pPr>
            <a:r>
              <a:rPr lang="ar-IQ" sz="2000" dirty="0" smtClean="0">
                <a:latin typeface="Traditional Arabic" pitchFamily="18" charset="-78"/>
                <a:cs typeface="Traditional Arabic" pitchFamily="18" charset="-78"/>
              </a:rPr>
              <a:t>23_ </a:t>
            </a:r>
            <a:r>
              <a:rPr lang="ar-IQ" sz="2000" dirty="0" err="1" smtClean="0">
                <a:latin typeface="Traditional Arabic" pitchFamily="18" charset="-78"/>
                <a:cs typeface="Traditional Arabic" pitchFamily="18" charset="-78"/>
              </a:rPr>
              <a:t>السرخسي</a:t>
            </a:r>
            <a:r>
              <a:rPr lang="ar-IQ" sz="2000" dirty="0" smtClean="0">
                <a:latin typeface="Traditional Arabic" pitchFamily="18" charset="-78"/>
                <a:cs typeface="Traditional Arabic" pitchFamily="18" charset="-78"/>
              </a:rPr>
              <a:t>، شمس الدين أبو بكر محمد بن أحمد أبي السهل، المبسوط، دار الفكر،ج5، </a:t>
            </a:r>
          </a:p>
          <a:p>
            <a:pPr algn="r" rtl="1">
              <a:lnSpc>
                <a:spcPct val="170000"/>
              </a:lnSpc>
              <a:buNone/>
            </a:pPr>
            <a:r>
              <a:rPr lang="ar-IQ" sz="2000" dirty="0" smtClean="0">
                <a:latin typeface="Traditional Arabic" pitchFamily="18" charset="-78"/>
                <a:cs typeface="Traditional Arabic" pitchFamily="18" charset="-78"/>
              </a:rPr>
              <a:t>24_ </a:t>
            </a:r>
            <a:r>
              <a:rPr lang="ar-IQ" sz="2000" dirty="0" err="1" smtClean="0">
                <a:latin typeface="Traditional Arabic" pitchFamily="18" charset="-78"/>
                <a:cs typeface="Traditional Arabic" pitchFamily="18" charset="-78"/>
              </a:rPr>
              <a:t>الكاساني</a:t>
            </a:r>
            <a:r>
              <a:rPr lang="ar-IQ" sz="2000" dirty="0" smtClean="0">
                <a:latin typeface="Traditional Arabic" pitchFamily="18" charset="-78"/>
                <a:cs typeface="Traditional Arabic" pitchFamily="18" charset="-78"/>
              </a:rPr>
              <a:t>، علاء الدين بن </a:t>
            </a:r>
            <a:r>
              <a:rPr lang="ar-IQ" sz="2000" dirty="0" err="1" smtClean="0">
                <a:latin typeface="Traditional Arabic" pitchFamily="18" charset="-78"/>
                <a:cs typeface="Traditional Arabic" pitchFamily="18" charset="-78"/>
              </a:rPr>
              <a:t>مسحود</a:t>
            </a:r>
            <a:r>
              <a:rPr lang="ar-IQ" sz="2000" dirty="0" smtClean="0">
                <a:latin typeface="Traditional Arabic" pitchFamily="18" charset="-78"/>
                <a:cs typeface="Traditional Arabic" pitchFamily="18" charset="-78"/>
              </a:rPr>
              <a:t>، ت587ه، </a:t>
            </a:r>
            <a:r>
              <a:rPr lang="ar-IQ" sz="2000" b="1" dirty="0" smtClean="0">
                <a:latin typeface="Traditional Arabic" pitchFamily="18" charset="-78"/>
                <a:cs typeface="Traditional Arabic" pitchFamily="18" charset="-78"/>
              </a:rPr>
              <a:t>بدائع الصنائع في ترتيب الشرائع</a:t>
            </a:r>
            <a:r>
              <a:rPr lang="ar-IQ" sz="2000" dirty="0" smtClean="0">
                <a:latin typeface="Traditional Arabic" pitchFamily="18" charset="-78"/>
                <a:cs typeface="Traditional Arabic" pitchFamily="18" charset="-78"/>
              </a:rPr>
              <a:t>، طبعة الأولى، ج2،ص469، .</a:t>
            </a:r>
          </a:p>
          <a:p>
            <a:pPr algn="r" rtl="1">
              <a:lnSpc>
                <a:spcPct val="170000"/>
              </a:lnSpc>
              <a:buNone/>
            </a:pPr>
            <a:endParaRPr lang="ar-IQ" sz="2400" dirty="0" smtClean="0">
              <a:latin typeface="Traditional Arabic" pitchFamily="18" charset="-78"/>
              <a:cs typeface="Traditional Arabic" pitchFamily="18" charset="-78"/>
            </a:endParaRPr>
          </a:p>
        </p:txBody>
      </p:sp>
      <p:sp>
        <p:nvSpPr>
          <p:cNvPr id="7" name="عنصر نائب للتذييل 6"/>
          <p:cNvSpPr>
            <a:spLocks noGrp="1"/>
          </p:cNvSpPr>
          <p:nvPr>
            <p:ph type="ftr" sz="quarter" idx="11"/>
          </p:nvPr>
        </p:nvSpPr>
        <p:spPr/>
        <p:txBody>
          <a:bodyPr/>
          <a:lstStyle/>
          <a:p>
            <a:endParaRPr lang="en-US"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47800"/>
          </a:xfr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p:spPr>
        <p:style>
          <a:lnRef idx="0">
            <a:schemeClr val="accent4"/>
          </a:lnRef>
          <a:fillRef idx="3">
            <a:schemeClr val="accent4"/>
          </a:fillRef>
          <a:effectRef idx="3">
            <a:schemeClr val="accent4"/>
          </a:effectRef>
          <a:fontRef idx="minor">
            <a:schemeClr val="lt1"/>
          </a:fontRef>
        </p:style>
        <p:txBody>
          <a:bodyPr>
            <a:normAutofit/>
          </a:bodyPr>
          <a:lstStyle/>
          <a:p>
            <a:pPr rtl="1"/>
            <a:r>
              <a:rPr lang="ar-IQ" sz="6600" b="1" dirty="0" smtClean="0">
                <a:solidFill>
                  <a:schemeClr val="tx1"/>
                </a:solidFill>
                <a:latin typeface="Traditional Arabic" pitchFamily="18" charset="-78"/>
                <a:cs typeface="Traditional Arabic" pitchFamily="18" charset="-78"/>
              </a:rPr>
              <a:t>خطة المحاضرة</a:t>
            </a:r>
            <a:r>
              <a:rPr lang="ar-SA" sz="6600" b="1" dirty="0" smtClean="0">
                <a:solidFill>
                  <a:schemeClr val="tx1"/>
                </a:solidFill>
                <a:latin typeface="Traditional Arabic" pitchFamily="18" charset="-78"/>
                <a:cs typeface="Traditional Arabic" pitchFamily="18" charset="-78"/>
              </a:rPr>
              <a:t>:</a:t>
            </a:r>
            <a:endParaRPr lang="en-US" sz="6600" dirty="0">
              <a:solidFill>
                <a:schemeClr val="tx1"/>
              </a:solidFill>
              <a:cs typeface="AdvertisingExtraBold" pitchFamily="2" charset="-78"/>
            </a:endParaRPr>
          </a:p>
        </p:txBody>
      </p:sp>
      <p:sp>
        <p:nvSpPr>
          <p:cNvPr id="3" name="عنصر نائب للمحتوى 2"/>
          <p:cNvSpPr>
            <a:spLocks noGrp="1"/>
          </p:cNvSpPr>
          <p:nvPr>
            <p:ph idx="1"/>
          </p:nvPr>
        </p:nvSpPr>
        <p:spPr>
          <a:xfrm>
            <a:off x="0" y="1447800"/>
            <a:ext cx="9144000" cy="5410200"/>
          </a:xfr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rtl="1">
              <a:lnSpc>
                <a:spcPct val="150000"/>
              </a:lnSpc>
              <a:buNone/>
            </a:pPr>
            <a:r>
              <a:rPr lang="ar-IQ" sz="4800" dirty="0" smtClean="0">
                <a:solidFill>
                  <a:schemeClr val="tx1"/>
                </a:solidFill>
                <a:latin typeface="Traditional Arabic" pitchFamily="18" charset="-78"/>
                <a:cs typeface="Traditional Arabic" pitchFamily="18" charset="-78"/>
              </a:rPr>
              <a:t>1</a:t>
            </a:r>
            <a:r>
              <a:rPr lang="ar-SA" sz="5400" dirty="0" smtClean="0">
                <a:solidFill>
                  <a:schemeClr val="tx1"/>
                </a:solidFill>
                <a:latin typeface="Traditional Arabic" pitchFamily="18" charset="-78"/>
                <a:cs typeface="Traditional Arabic" pitchFamily="18" charset="-78"/>
              </a:rPr>
              <a:t> ـ وصف مختصر لمفهوم </a:t>
            </a:r>
            <a:r>
              <a:rPr lang="ar-IQ" sz="5400" dirty="0" smtClean="0">
                <a:solidFill>
                  <a:schemeClr val="tx1"/>
                </a:solidFill>
                <a:latin typeface="Traditional Arabic" pitchFamily="18" charset="-78"/>
                <a:cs typeface="Traditional Arabic" pitchFamily="18" charset="-78"/>
              </a:rPr>
              <a:t>ا</a:t>
            </a:r>
            <a:r>
              <a:rPr lang="ar-SA" sz="5400" dirty="0" smtClean="0">
                <a:solidFill>
                  <a:schemeClr val="tx1"/>
                </a:solidFill>
                <a:latin typeface="Traditional Arabic" pitchFamily="18" charset="-78"/>
                <a:cs typeface="Traditional Arabic" pitchFamily="18" charset="-78"/>
              </a:rPr>
              <a:t>ل</a:t>
            </a:r>
            <a:r>
              <a:rPr lang="ar-IQ" sz="5400" dirty="0" smtClean="0">
                <a:solidFill>
                  <a:schemeClr val="tx1"/>
                </a:solidFill>
                <a:latin typeface="Traditional Arabic" pitchFamily="18" charset="-78"/>
                <a:cs typeface="Traditional Arabic" pitchFamily="18" charset="-78"/>
              </a:rPr>
              <a:t>كفاءة</a:t>
            </a:r>
            <a:r>
              <a:rPr lang="ar-SA" sz="5400" dirty="0" smtClean="0">
                <a:solidFill>
                  <a:schemeClr val="tx1"/>
                </a:solidFill>
                <a:latin typeface="Traditional Arabic" pitchFamily="18" charset="-78"/>
                <a:cs typeface="Traditional Arabic" pitchFamily="18" charset="-78"/>
              </a:rPr>
              <a:t> .</a:t>
            </a:r>
            <a:endParaRPr lang="en-MY" sz="5400" dirty="0" smtClean="0">
              <a:solidFill>
                <a:schemeClr val="tx1"/>
              </a:solidFill>
              <a:latin typeface="Traditional Arabic" pitchFamily="18" charset="-78"/>
              <a:cs typeface="Traditional Arabic" pitchFamily="18" charset="-78"/>
            </a:endParaRPr>
          </a:p>
          <a:p>
            <a:pPr algn="just" rtl="1">
              <a:lnSpc>
                <a:spcPct val="150000"/>
              </a:lnSpc>
              <a:buNone/>
            </a:pPr>
            <a:r>
              <a:rPr lang="ar-SA" sz="5400" dirty="0" smtClean="0">
                <a:solidFill>
                  <a:schemeClr val="tx1"/>
                </a:solidFill>
                <a:latin typeface="Traditional Arabic" pitchFamily="18" charset="-78"/>
                <a:cs typeface="Traditional Arabic" pitchFamily="18" charset="-78"/>
              </a:rPr>
              <a:t>2ـ بيان حكم </a:t>
            </a:r>
            <a:r>
              <a:rPr lang="ar-SA" sz="5400" dirty="0" err="1" smtClean="0">
                <a:solidFill>
                  <a:schemeClr val="tx1"/>
                </a:solidFill>
                <a:latin typeface="Traditional Arabic" pitchFamily="18" charset="-78"/>
                <a:cs typeface="Traditional Arabic" pitchFamily="18" charset="-78"/>
              </a:rPr>
              <a:t>ال</a:t>
            </a:r>
            <a:r>
              <a:rPr lang="ar-IQ" sz="5400" dirty="0" smtClean="0">
                <a:solidFill>
                  <a:schemeClr val="tx1"/>
                </a:solidFill>
                <a:latin typeface="Traditional Arabic" pitchFamily="18" charset="-78"/>
                <a:cs typeface="Traditional Arabic" pitchFamily="18" charset="-78"/>
              </a:rPr>
              <a:t>كفاءة في عقد النكاح</a:t>
            </a:r>
            <a:r>
              <a:rPr lang="ar-SA" sz="5400" dirty="0" smtClean="0">
                <a:solidFill>
                  <a:schemeClr val="tx1"/>
                </a:solidFill>
                <a:latin typeface="Traditional Arabic" pitchFamily="18" charset="-78"/>
                <a:cs typeface="Traditional Arabic" pitchFamily="18" charset="-78"/>
              </a:rPr>
              <a:t>. </a:t>
            </a:r>
            <a:endParaRPr lang="en-MY" sz="5400" dirty="0" smtClean="0">
              <a:solidFill>
                <a:schemeClr val="tx1"/>
              </a:solidFill>
              <a:latin typeface="Traditional Arabic" pitchFamily="18" charset="-78"/>
              <a:cs typeface="Traditional Arabic" pitchFamily="18" charset="-78"/>
            </a:endParaRPr>
          </a:p>
          <a:p>
            <a:pPr algn="just" rtl="1">
              <a:lnSpc>
                <a:spcPct val="150000"/>
              </a:lnSpc>
              <a:buNone/>
            </a:pPr>
            <a:r>
              <a:rPr lang="ar-SA" sz="5400" dirty="0" smtClean="0">
                <a:solidFill>
                  <a:schemeClr val="tx1"/>
                </a:solidFill>
                <a:latin typeface="Traditional Arabic" pitchFamily="18" charset="-78"/>
                <a:cs typeface="Traditional Arabic" pitchFamily="18" charset="-78"/>
              </a:rPr>
              <a:t>3ـ</a:t>
            </a:r>
            <a:r>
              <a:rPr lang="en-US" sz="5400" dirty="0" smtClean="0">
                <a:solidFill>
                  <a:schemeClr val="tx1"/>
                </a:solidFill>
                <a:latin typeface="Traditional Arabic" pitchFamily="18" charset="-78"/>
                <a:cs typeface="Traditional Arabic" pitchFamily="18" charset="-78"/>
              </a:rPr>
              <a:t> </a:t>
            </a:r>
            <a:r>
              <a:rPr lang="ar-IQ" sz="5400" dirty="0" smtClean="0">
                <a:solidFill>
                  <a:schemeClr val="tx1"/>
                </a:solidFill>
                <a:latin typeface="Traditional Arabic" pitchFamily="18" charset="-78"/>
                <a:cs typeface="Traditional Arabic" pitchFamily="18" charset="-78"/>
              </a:rPr>
              <a:t>آراء الفقهاء حول </a:t>
            </a:r>
            <a:r>
              <a:rPr lang="ar-SA" sz="5400" dirty="0" err="1" smtClean="0">
                <a:solidFill>
                  <a:schemeClr val="tx1"/>
                </a:solidFill>
                <a:latin typeface="Traditional Arabic" pitchFamily="18" charset="-78"/>
                <a:cs typeface="Traditional Arabic" pitchFamily="18" charset="-78"/>
              </a:rPr>
              <a:t>ال</a:t>
            </a:r>
            <a:r>
              <a:rPr lang="ar-IQ" sz="5400" dirty="0" smtClean="0">
                <a:solidFill>
                  <a:schemeClr val="tx1"/>
                </a:solidFill>
                <a:latin typeface="Traditional Arabic" pitchFamily="18" charset="-78"/>
                <a:cs typeface="Traditional Arabic" pitchFamily="18" charset="-78"/>
              </a:rPr>
              <a:t>كفاءة في عقد النكاح</a:t>
            </a:r>
            <a:r>
              <a:rPr lang="ar-SA" sz="5400" dirty="0" smtClean="0">
                <a:solidFill>
                  <a:schemeClr val="tx1"/>
                </a:solidFill>
                <a:latin typeface="Traditional Arabic" pitchFamily="18" charset="-78"/>
                <a:cs typeface="Traditional Arabic" pitchFamily="18" charset="-78"/>
              </a:rPr>
              <a:t>. </a:t>
            </a:r>
            <a:endParaRPr lang="en-MY" sz="5400" dirty="0" smtClean="0">
              <a:solidFill>
                <a:schemeClr val="tx1"/>
              </a:solidFill>
              <a:latin typeface="Traditional Arabic" pitchFamily="18" charset="-78"/>
              <a:cs typeface="Traditional Arabic" pitchFamily="18" charset="-78"/>
            </a:endParaRPr>
          </a:p>
        </p:txBody>
      </p:sp>
      <p:pic>
        <p:nvPicPr>
          <p:cNvPr id="4" name="Picture 8" descr="CMENO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8143" y="18143"/>
            <a:ext cx="2667000" cy="3552825"/>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28600"/>
            <a:ext cx="9144000" cy="6629400"/>
          </a:xfrm>
        </p:spPr>
        <p:txBody>
          <a:bodyPr>
            <a:normAutofit/>
          </a:bodyPr>
          <a:lstStyle/>
          <a:p>
            <a:pPr marL="342900" lvl="4" indent="-342900" algn="just" rtl="1">
              <a:lnSpc>
                <a:spcPct val="200000"/>
              </a:lnSpc>
              <a:buFont typeface="Arial" pitchFamily="34" charset="0"/>
              <a:buChar char="•"/>
            </a:pPr>
            <a:r>
              <a:rPr lang="ar-IQ" sz="3200" b="1" dirty="0" smtClean="0">
                <a:latin typeface="Traditional Arabic" pitchFamily="18" charset="-78"/>
                <a:cs typeface="Traditional Arabic" pitchFamily="18" charset="-78"/>
              </a:rPr>
              <a:t>قوله تعالى : ( ولم يكن له كفوأ أحد)</a:t>
            </a:r>
          </a:p>
          <a:p>
            <a:pPr marL="342900" lvl="4" indent="-342900" algn="just" rtl="1">
              <a:lnSpc>
                <a:spcPct val="200000"/>
              </a:lnSpc>
              <a:buFont typeface="Arial" pitchFamily="34" charset="0"/>
              <a:buChar char="•"/>
            </a:pPr>
            <a:r>
              <a:rPr lang="ar-IQ" sz="3200" b="1" dirty="0" smtClean="0">
                <a:latin typeface="Traditional Arabic" pitchFamily="18" charset="-78"/>
                <a:cs typeface="Traditional Arabic" pitchFamily="18" charset="-78"/>
              </a:rPr>
              <a:t>قوله صلى الله عليه وسلم المسلمون تتكافأ دمأهم.</a:t>
            </a:r>
            <a:endParaRPr lang="en-US" sz="3200" b="1" dirty="0" smtClean="0">
              <a:latin typeface="Traditional Arabic" pitchFamily="18" charset="-78"/>
              <a:cs typeface="Traditional Arabic" pitchFamily="18" charset="-78"/>
            </a:endParaRPr>
          </a:p>
          <a:p>
            <a:pPr algn="r" rtl="1">
              <a:lnSpc>
                <a:spcPct val="150000"/>
              </a:lnSpc>
            </a:pPr>
            <a:endParaRPr lang="ar-IQ" sz="2800" b="1" dirty="0" smtClean="0">
              <a:solidFill>
                <a:srgbClr val="7030A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4039055456"/>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95400"/>
          </a:xfr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p:spPr>
        <p:style>
          <a:lnRef idx="1">
            <a:schemeClr val="accent4"/>
          </a:lnRef>
          <a:fillRef idx="3">
            <a:schemeClr val="accent4"/>
          </a:fillRef>
          <a:effectRef idx="2">
            <a:schemeClr val="accent4"/>
          </a:effectRef>
          <a:fontRef idx="minor">
            <a:schemeClr val="lt1"/>
          </a:fontRef>
        </p:style>
        <p:txBody>
          <a:bodyPr anchor="t">
            <a:noAutofit/>
          </a:bodyPr>
          <a:lstStyle/>
          <a:p>
            <a:pPr rtl="1"/>
            <a:r>
              <a:rPr lang="en-US" sz="3600" b="1" dirty="0" smtClean="0">
                <a:solidFill>
                  <a:srgbClr val="FFFF00"/>
                </a:solidFill>
                <a:latin typeface="Traditional Arabic" pitchFamily="18" charset="-78"/>
                <a:cs typeface="Traditional Arabic" pitchFamily="18" charset="-78"/>
              </a:rPr>
              <a:t/>
            </a:r>
            <a:br>
              <a:rPr lang="en-US" sz="3600" b="1" dirty="0" smtClean="0">
                <a:solidFill>
                  <a:srgbClr val="FFFF00"/>
                </a:solidFill>
                <a:latin typeface="Traditional Arabic" pitchFamily="18" charset="-78"/>
                <a:cs typeface="Traditional Arabic" pitchFamily="18" charset="-78"/>
              </a:rPr>
            </a:br>
            <a:r>
              <a:rPr lang="ar-SA" b="1" dirty="0" smtClean="0">
                <a:solidFill>
                  <a:schemeClr val="tx1"/>
                </a:solidFill>
                <a:latin typeface="Traditional Arabic" pitchFamily="18" charset="-78"/>
                <a:cs typeface="Traditional Arabic" pitchFamily="18" charset="-78"/>
              </a:rPr>
              <a:t>أولاً :</a:t>
            </a:r>
            <a:r>
              <a:rPr lang="en-US" b="1" dirty="0" smtClean="0">
                <a:solidFill>
                  <a:schemeClr val="tx1"/>
                </a:solidFill>
                <a:latin typeface="Traditional Arabic" pitchFamily="18" charset="-78"/>
                <a:cs typeface="Traditional Arabic" pitchFamily="18" charset="-78"/>
              </a:rPr>
              <a:t> </a:t>
            </a:r>
            <a:r>
              <a:rPr lang="ar-IQ" b="1" dirty="0" smtClean="0">
                <a:solidFill>
                  <a:schemeClr val="tx1"/>
                </a:solidFill>
                <a:latin typeface="Traditional Arabic" pitchFamily="18" charset="-78"/>
                <a:cs typeface="Traditional Arabic" pitchFamily="18" charset="-78"/>
              </a:rPr>
              <a:t>م</a:t>
            </a:r>
            <a:r>
              <a:rPr lang="ar-SA" b="1" dirty="0" err="1"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فهوم</a:t>
            </a:r>
            <a:r>
              <a:rPr lang="ar-SA"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 </a:t>
            </a:r>
            <a:r>
              <a:rPr lang="ar-IQ"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الكفاءة</a:t>
            </a:r>
            <a:r>
              <a:rPr lang="ar-SA"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 ل</a:t>
            </a:r>
            <a:r>
              <a:rPr lang="ar-IQ" b="1" dirty="0" smtClean="0">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غة واصطلاحاً</a:t>
            </a:r>
            <a:r>
              <a:rPr lang="ar-SA" sz="3600" b="1" dirty="0" smtClean="0">
                <a:solidFill>
                  <a:schemeClr val="tx1"/>
                </a:solidFill>
                <a:latin typeface="Traditional Arabic" pitchFamily="18" charset="-78"/>
                <a:cs typeface="Traditional Arabic" pitchFamily="18" charset="-78"/>
              </a:rPr>
              <a:t>.</a:t>
            </a:r>
            <a:endParaRPr lang="en-US" sz="3600" dirty="0">
              <a:solidFill>
                <a:schemeClr val="tx1"/>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0" y="1295400"/>
            <a:ext cx="9144000" cy="5562600"/>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lvl="0" algn="r" rtl="1">
              <a:lnSpc>
                <a:spcPct val="150000"/>
              </a:lnSpc>
            </a:pPr>
            <a:r>
              <a:rPr lang="ar-SA" sz="2800" b="1" dirty="0" err="1" smtClean="0">
                <a:solidFill>
                  <a:srgbClr val="FF0000"/>
                </a:solidFill>
                <a:latin typeface="Traditional Arabic" pitchFamily="18" charset="-78"/>
                <a:cs typeface="Traditional Arabic" pitchFamily="18" charset="-78"/>
              </a:rPr>
              <a:t>ال</a:t>
            </a:r>
            <a:r>
              <a:rPr lang="ar-IQ" sz="2800" b="1" dirty="0" smtClean="0">
                <a:solidFill>
                  <a:srgbClr val="FF0000"/>
                </a:solidFill>
                <a:latin typeface="Traditional Arabic" pitchFamily="18" charset="-78"/>
                <a:cs typeface="Traditional Arabic" pitchFamily="18" charset="-78"/>
              </a:rPr>
              <a:t>كفاءة</a:t>
            </a:r>
            <a:r>
              <a:rPr lang="ar-SA" sz="2800" b="1" dirty="0" smtClean="0">
                <a:solidFill>
                  <a:srgbClr val="FF0000"/>
                </a:solidFill>
                <a:latin typeface="Traditional Arabic" pitchFamily="18" charset="-78"/>
                <a:cs typeface="Traditional Arabic" pitchFamily="18" charset="-78"/>
              </a:rPr>
              <a:t> لغة: </a:t>
            </a:r>
            <a:r>
              <a:rPr lang="ar-IQ" sz="2800" b="1" dirty="0" smtClean="0">
                <a:solidFill>
                  <a:schemeClr val="tx1"/>
                </a:solidFill>
                <a:latin typeface="Traditional Arabic" pitchFamily="18" charset="-78"/>
                <a:cs typeface="Traditional Arabic" pitchFamily="18" charset="-78"/>
              </a:rPr>
              <a:t>يقال </a:t>
            </a:r>
            <a:r>
              <a:rPr lang="ar-IQ" sz="2800" b="1" dirty="0" err="1" smtClean="0">
                <a:solidFill>
                  <a:schemeClr val="tx1"/>
                </a:solidFill>
                <a:latin typeface="Traditional Arabic" pitchFamily="18" charset="-78"/>
                <a:cs typeface="Traditional Arabic" pitchFamily="18" charset="-78"/>
              </a:rPr>
              <a:t>للكفؤ</a:t>
            </a:r>
            <a:r>
              <a:rPr lang="ar-IQ" sz="2800" b="1" dirty="0" smtClean="0">
                <a:solidFill>
                  <a:schemeClr val="tx1"/>
                </a:solidFill>
                <a:latin typeface="Traditional Arabic" pitchFamily="18" charset="-78"/>
                <a:cs typeface="Traditional Arabic" pitchFamily="18" charset="-78"/>
              </a:rPr>
              <a:t> النظير، ونظير الشيء مثله، والكفء المماثل والمساوي ومنه الكفاءة في الزواج</a:t>
            </a:r>
            <a:r>
              <a:rPr lang="ar-SA" sz="2800" b="1" dirty="0" smtClean="0">
                <a:solidFill>
                  <a:schemeClr val="tx1"/>
                </a:solidFill>
                <a:latin typeface="Traditional Arabic" pitchFamily="18" charset="-78"/>
                <a:cs typeface="Traditional Arabic" pitchFamily="18" charset="-78"/>
              </a:rPr>
              <a:t>،</a:t>
            </a:r>
            <a:r>
              <a:rPr lang="ar-IQ" sz="2800" b="1" dirty="0" smtClean="0">
                <a:solidFill>
                  <a:schemeClr val="tx1"/>
                </a:solidFill>
                <a:latin typeface="Traditional Arabic" pitchFamily="18" charset="-78"/>
                <a:cs typeface="Traditional Arabic" pitchFamily="18" charset="-78"/>
              </a:rPr>
              <a:t> أي يكون الرجل مساوياً للمرأة في حسبها ودينها</a:t>
            </a:r>
            <a:r>
              <a:rPr lang="ar-SA" sz="2800" b="1" dirty="0" smtClean="0">
                <a:solidFill>
                  <a:schemeClr val="tx1"/>
                </a:solidFill>
                <a:latin typeface="Traditional Arabic" pitchFamily="18" charset="-78"/>
                <a:cs typeface="Traditional Arabic" pitchFamily="18" charset="-78"/>
              </a:rPr>
              <a:t>.</a:t>
            </a:r>
            <a:r>
              <a:rPr lang="ar-IQ" sz="2800" b="1" dirty="0" smtClean="0">
                <a:solidFill>
                  <a:schemeClr val="tx1"/>
                </a:solidFill>
                <a:latin typeface="Traditional Arabic" pitchFamily="18" charset="-78"/>
                <a:cs typeface="Traditional Arabic" pitchFamily="18" charset="-78"/>
              </a:rPr>
              <a:t>1</a:t>
            </a:r>
          </a:p>
          <a:p>
            <a:pPr lvl="0" algn="r" rtl="1">
              <a:lnSpc>
                <a:spcPct val="160000"/>
              </a:lnSpc>
            </a:pPr>
            <a:r>
              <a:rPr lang="ar-SA" sz="2800" b="1" dirty="0" smtClean="0">
                <a:solidFill>
                  <a:srgbClr val="FF0000"/>
                </a:solidFill>
                <a:latin typeface="Traditional Arabic" pitchFamily="18" charset="-78"/>
                <a:cs typeface="Traditional Arabic" pitchFamily="18" charset="-78"/>
              </a:rPr>
              <a:t>و</a:t>
            </a:r>
            <a:r>
              <a:rPr lang="ar-IQ" sz="2800" b="1" dirty="0" smtClean="0">
                <a:solidFill>
                  <a:srgbClr val="FF0000"/>
                </a:solidFill>
                <a:latin typeface="Traditional Arabic" pitchFamily="18" charset="-78"/>
                <a:cs typeface="Traditional Arabic" pitchFamily="18" charset="-78"/>
              </a:rPr>
              <a:t>الكفاءة</a:t>
            </a:r>
            <a:r>
              <a:rPr lang="ar-SA" sz="2800" b="1" dirty="0" smtClean="0">
                <a:solidFill>
                  <a:srgbClr val="FF0000"/>
                </a:solidFill>
                <a:latin typeface="Traditional Arabic" pitchFamily="18" charset="-78"/>
                <a:cs typeface="Traditional Arabic" pitchFamily="18" charset="-78"/>
              </a:rPr>
              <a:t> في اصطلاح الفقهاء: </a:t>
            </a:r>
            <a:r>
              <a:rPr lang="ar-IQ" sz="2800" b="1" dirty="0" smtClean="0">
                <a:solidFill>
                  <a:srgbClr val="FF0000"/>
                </a:solidFill>
                <a:latin typeface="Traditional Arabic" pitchFamily="18" charset="-78"/>
                <a:cs typeface="Traditional Arabic" pitchFamily="18" charset="-78"/>
              </a:rPr>
              <a:t>عرف الفقهاء الكفاءة بعدة تعريفات منها: </a:t>
            </a:r>
          </a:p>
          <a:p>
            <a:pPr lvl="0" algn="r" rtl="1">
              <a:lnSpc>
                <a:spcPct val="160000"/>
              </a:lnSpc>
            </a:pPr>
            <a:r>
              <a:rPr lang="ar-IQ" sz="2800" b="1" dirty="0" smtClean="0">
                <a:solidFill>
                  <a:schemeClr val="tx1"/>
                </a:solidFill>
                <a:latin typeface="Traditional Arabic" pitchFamily="18" charset="-78"/>
                <a:cs typeface="Traditional Arabic" pitchFamily="18" charset="-78"/>
              </a:rPr>
              <a:t>تعريف الشافعية :هي أمر يوجب عدمه عارا.2</a:t>
            </a:r>
          </a:p>
          <a:p>
            <a:pPr lvl="0" algn="r" rtl="1">
              <a:lnSpc>
                <a:spcPct val="160000"/>
              </a:lnSpc>
            </a:pPr>
            <a:r>
              <a:rPr lang="ar-IQ" sz="2800" b="1" dirty="0" smtClean="0">
                <a:solidFill>
                  <a:schemeClr val="tx1"/>
                </a:solidFill>
                <a:latin typeface="Traditional Arabic" pitchFamily="18" charset="-78"/>
                <a:cs typeface="Traditional Arabic" pitchFamily="18" charset="-78"/>
              </a:rPr>
              <a:t>تعريف الحنفية: هي المماثلة بين زوجين في خصوص أمور مثل الحسب والنسب والدين والسن ،3</a:t>
            </a:r>
          </a:p>
          <a:p>
            <a:pPr lvl="0" algn="r" rtl="1">
              <a:lnSpc>
                <a:spcPct val="160000"/>
              </a:lnSpc>
            </a:pPr>
            <a:r>
              <a:rPr lang="ar-IQ" sz="2800" b="1" dirty="0" smtClean="0">
                <a:solidFill>
                  <a:schemeClr val="tx1"/>
                </a:solidFill>
                <a:latin typeface="Traditional Arabic" pitchFamily="18" charset="-78"/>
                <a:cs typeface="Traditional Arabic" pitchFamily="18" charset="-78"/>
              </a:rPr>
              <a:t>تعريف المالكية: إن الكفاءة هي (الدين)أي كونه غير فاسق بالجارحة (والحال) أي كونه سالماً من العيوب التي يثبت للزوجة بسببها الخيار.4</a:t>
            </a:r>
          </a:p>
          <a:p>
            <a:pPr lvl="0" algn="r" rtl="1">
              <a:lnSpc>
                <a:spcPct val="160000"/>
              </a:lnSpc>
            </a:pPr>
            <a:r>
              <a:rPr lang="ar-IQ" sz="2800" b="1" dirty="0" smtClean="0">
                <a:solidFill>
                  <a:schemeClr val="tx1"/>
                </a:solidFill>
                <a:latin typeface="Traditional Arabic" pitchFamily="18" charset="-78"/>
                <a:cs typeface="Traditional Arabic" pitchFamily="18" charset="-78"/>
              </a:rPr>
              <a:t> تعريف الجرجاني:هي كون الزوجة نظيراً للزوج.5</a:t>
            </a:r>
          </a:p>
          <a:p>
            <a:pPr lvl="0" algn="r" rtl="1">
              <a:lnSpc>
                <a:spcPct val="160000"/>
              </a:lnSpc>
            </a:pPr>
            <a:r>
              <a:rPr lang="ar-IQ" sz="2800" b="1" dirty="0" smtClean="0">
                <a:solidFill>
                  <a:schemeClr val="tx1"/>
                </a:solidFill>
                <a:latin typeface="Traditional Arabic" pitchFamily="18" charset="-78"/>
                <a:cs typeface="Traditional Arabic" pitchFamily="18" charset="-78"/>
              </a:rPr>
              <a:t>والحنفية والحنابلة أشترط اليسار . أو المال</a:t>
            </a:r>
          </a:p>
          <a:p>
            <a:pPr lvl="0" algn="r" rtl="1">
              <a:lnSpc>
                <a:spcPct val="160000"/>
              </a:lnSpc>
            </a:pPr>
            <a:endParaRPr lang="en-MY" sz="4000" b="1" dirty="0" smtClean="0">
              <a:solidFill>
                <a:srgbClr val="002060"/>
              </a:solidFill>
              <a:latin typeface="Traditional Arabic" pitchFamily="18" charset="-78"/>
              <a:cs typeface="Traditional Arabic" pitchFamily="18" charset="-78"/>
            </a:endParaRPr>
          </a:p>
          <a:p>
            <a:pPr algn="r" rtl="1">
              <a:buNone/>
            </a:pPr>
            <a:endParaRPr lang="ar-IQ" sz="4000" b="1" dirty="0" smtClean="0">
              <a:solidFill>
                <a:schemeClr val="tx2"/>
              </a:solidFill>
              <a:latin typeface="ae_AlMohanad" pitchFamily="18" charset="-78"/>
              <a:cs typeface="ae_AlMohanad" pitchFamily="18" charset="-78"/>
            </a:endParaRPr>
          </a:p>
          <a:p>
            <a:pPr algn="r" rtl="1">
              <a:buNone/>
            </a:pPr>
            <a:endParaRPr lang="ar-IQ" sz="4000" b="1" dirty="0" smtClean="0">
              <a:solidFill>
                <a:schemeClr val="tx2"/>
              </a:solidFill>
              <a:latin typeface="ae_AlMohanad" pitchFamily="18" charset="-78"/>
              <a:cs typeface="ae_AlMohanad" pitchFamily="18" charset="-78"/>
            </a:endParaRPr>
          </a:p>
          <a:p>
            <a:pPr algn="r" rtl="1">
              <a:buNone/>
            </a:pPr>
            <a:endParaRPr lang="ar-IQ" sz="2800" b="1" dirty="0" smtClean="0">
              <a:solidFill>
                <a:schemeClr val="bg1"/>
              </a:solidFill>
              <a:latin typeface="ae_AlMohanad" pitchFamily="18" charset="-78"/>
              <a:cs typeface="ae_AlMohanad" pitchFamily="18" charset="-78"/>
            </a:endParaRPr>
          </a:p>
          <a:p>
            <a:pPr algn="r" rtl="1">
              <a:buNone/>
            </a:pPr>
            <a:endParaRPr lang="en-US" sz="3600" b="1" dirty="0">
              <a:solidFill>
                <a:srgbClr val="FFC000"/>
              </a:solidFill>
              <a:latin typeface="ae_AlMohanad" pitchFamily="18" charset="-78"/>
              <a:cs typeface="ae_AlMohanad" pitchFamily="18"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3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3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3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3000" fill="hold"/>
                                        <p:tgtEl>
                                          <p:spTgt spid="3">
                                            <p:txEl>
                                              <p:pRg st="0" end="0"/>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3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3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3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3000" fill="hold"/>
                                        <p:tgtEl>
                                          <p:spTgt spid="3">
                                            <p:txEl>
                                              <p:pRg st="1" end="1"/>
                                            </p:txEl>
                                          </p:spTgt>
                                        </p:tgtEl>
                                        <p:attrNameLst>
                                          <p:attrName>ppt_y</p:attrName>
                                        </p:attrNameLst>
                                      </p:cBhvr>
                                      <p:tavLst>
                                        <p:tav tm="0">
                                          <p:val>
                                            <p:strVal val="#ppt_y"/>
                                          </p:val>
                                        </p:tav>
                                        <p:tav tm="100000">
                                          <p:val>
                                            <p:strVal val="#ppt_y"/>
                                          </p:val>
                                        </p:tav>
                                      </p:tavLst>
                                    </p:anim>
                                  </p:childTnLst>
                                </p:cTn>
                              </p:par>
                              <p:par>
                                <p:cTn id="22" presetID="39" presetClass="entr" presetSubtype="0" accel="10000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3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3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3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3000" fill="hold"/>
                                        <p:tgtEl>
                                          <p:spTgt spid="3">
                                            <p:txEl>
                                              <p:pRg st="2" end="2"/>
                                            </p:txEl>
                                          </p:spTgt>
                                        </p:tgtEl>
                                        <p:attrNameLst>
                                          <p:attrName>ppt_y</p:attrName>
                                        </p:attrNameLst>
                                      </p:cBhvr>
                                      <p:tavLst>
                                        <p:tav tm="0">
                                          <p:val>
                                            <p:strVal val="#ppt_y"/>
                                          </p:val>
                                        </p:tav>
                                        <p:tav tm="100000">
                                          <p:val>
                                            <p:strVal val="#ppt_y"/>
                                          </p:val>
                                        </p:tav>
                                      </p:tavLst>
                                    </p:anim>
                                  </p:childTnLst>
                                </p:cTn>
                              </p:par>
                              <p:par>
                                <p:cTn id="28" presetID="39" presetClass="entr" presetSubtype="0" accel="10000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3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3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3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3000" fill="hold"/>
                                        <p:tgtEl>
                                          <p:spTgt spid="3">
                                            <p:txEl>
                                              <p:pRg st="3" end="3"/>
                                            </p:txEl>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3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3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3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3000" fill="hold"/>
                                        <p:tgtEl>
                                          <p:spTgt spid="3">
                                            <p:txEl>
                                              <p:pRg st="4" end="4"/>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30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30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30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3000" fill="hold"/>
                                        <p:tgtEl>
                                          <p:spTgt spid="3">
                                            <p:txEl>
                                              <p:pRg st="5" end="5"/>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3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3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3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3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915400" cy="1295400"/>
          </a:xfrm>
          <a:solidFill>
            <a:schemeClr val="accent1">
              <a:lumMod val="20000"/>
              <a:lumOff val="80000"/>
            </a:schemeClr>
          </a:solidFill>
        </p:spPr>
        <p:style>
          <a:lnRef idx="3">
            <a:schemeClr val="lt1"/>
          </a:lnRef>
          <a:fillRef idx="1">
            <a:schemeClr val="accent4"/>
          </a:fillRef>
          <a:effectRef idx="1">
            <a:schemeClr val="accent4"/>
          </a:effectRef>
          <a:fontRef idx="minor">
            <a:schemeClr val="lt1"/>
          </a:fontRef>
        </p:style>
        <p:txBody>
          <a:bodyPr>
            <a:noAutofit/>
          </a:bodyPr>
          <a:lstStyle/>
          <a:p>
            <a:pPr algn="r" rtl="1"/>
            <a:r>
              <a:rPr lang="ar-IQ" sz="4800" b="1" dirty="0" smtClean="0">
                <a:solidFill>
                  <a:schemeClr val="tx1"/>
                </a:solidFill>
                <a:latin typeface="Traditional Arabic" pitchFamily="18" charset="-78"/>
                <a:cs typeface="Traditional Arabic" pitchFamily="18" charset="-78"/>
              </a:rPr>
              <a:t>ثانياً: النكاح في اللغة والاصطلاح.</a:t>
            </a:r>
            <a:endParaRPr lang="en-US" sz="4800" b="1" dirty="0">
              <a:solidFill>
                <a:schemeClr val="tx1"/>
              </a:solidFill>
              <a:latin typeface="Traditional Arabic" pitchFamily="18" charset="-78"/>
              <a:cs typeface="Traditional Arabic" pitchFamily="18" charset="-78"/>
            </a:endParaRPr>
          </a:p>
        </p:txBody>
      </p:sp>
      <p:sp>
        <p:nvSpPr>
          <p:cNvPr id="3" name="عنصر نائب للمحتوى 2"/>
          <p:cNvSpPr>
            <a:spLocks noGrp="1"/>
          </p:cNvSpPr>
          <p:nvPr>
            <p:ph sz="half" idx="1"/>
          </p:nvPr>
        </p:nvSpPr>
        <p:spPr>
          <a:xfrm>
            <a:off x="0" y="1600200"/>
            <a:ext cx="4572000" cy="4525963"/>
          </a:xfrm>
        </p:spPr>
        <p:style>
          <a:lnRef idx="3">
            <a:schemeClr val="lt1"/>
          </a:lnRef>
          <a:fillRef idx="1">
            <a:schemeClr val="accent1"/>
          </a:fillRef>
          <a:effectRef idx="1">
            <a:schemeClr val="accent1"/>
          </a:effectRef>
          <a:fontRef idx="minor">
            <a:schemeClr val="lt1"/>
          </a:fontRef>
        </p:style>
        <p:txBody>
          <a:bodyPr>
            <a:normAutofit fontScale="92500"/>
          </a:bodyPr>
          <a:lstStyle/>
          <a:p>
            <a:pPr algn="r" rtl="1">
              <a:buNone/>
            </a:pPr>
            <a:endParaRPr lang="en-US" sz="3400" dirty="0">
              <a:solidFill>
                <a:schemeClr val="tx1"/>
              </a:solidFill>
              <a:latin typeface="ae_AlMohanad" pitchFamily="18" charset="-78"/>
              <a:cs typeface="ae_AlMohanad" pitchFamily="18" charset="-78"/>
            </a:endParaRPr>
          </a:p>
        </p:txBody>
      </p:sp>
      <p:sp>
        <p:nvSpPr>
          <p:cNvPr id="4" name="عنصر نائب للمحتوى 3"/>
          <p:cNvSpPr>
            <a:spLocks noGrp="1"/>
          </p:cNvSpPr>
          <p:nvPr>
            <p:ph sz="half" idx="2"/>
          </p:nvPr>
        </p:nvSpPr>
        <p:spPr>
          <a:xfrm>
            <a:off x="0" y="1371600"/>
            <a:ext cx="9144000" cy="5257800"/>
          </a:xfrm>
        </p:spPr>
        <p:style>
          <a:lnRef idx="2">
            <a:schemeClr val="accent6"/>
          </a:lnRef>
          <a:fillRef idx="1">
            <a:schemeClr val="lt1"/>
          </a:fillRef>
          <a:effectRef idx="0">
            <a:schemeClr val="accent6"/>
          </a:effectRef>
          <a:fontRef idx="minor">
            <a:schemeClr val="dk1"/>
          </a:fontRef>
        </p:style>
        <p:txBody>
          <a:bodyPr>
            <a:normAutofit fontScale="92500"/>
          </a:bodyPr>
          <a:lstStyle/>
          <a:p>
            <a:pPr algn="just" rtl="1">
              <a:lnSpc>
                <a:spcPct val="150000"/>
              </a:lnSpc>
              <a:buNone/>
            </a:pPr>
            <a:r>
              <a:rPr lang="ar-SA" sz="3600" b="1" dirty="0" smtClean="0">
                <a:solidFill>
                  <a:schemeClr val="tx1"/>
                </a:solidFill>
                <a:latin typeface="Traditional Arabic" pitchFamily="18" charset="-78"/>
                <a:cs typeface="Traditional Arabic" pitchFamily="18" charset="-78"/>
              </a:rPr>
              <a:t>ا</a:t>
            </a:r>
            <a:r>
              <a:rPr lang="ar-IQ" sz="3600" b="1" dirty="0" smtClean="0">
                <a:solidFill>
                  <a:srgbClr val="FF0000"/>
                </a:solidFill>
                <a:latin typeface="Traditional Arabic" pitchFamily="18" charset="-78"/>
                <a:cs typeface="Traditional Arabic" pitchFamily="18" charset="-78"/>
              </a:rPr>
              <a:t>لنكاح</a:t>
            </a:r>
            <a:r>
              <a:rPr lang="ar-SA" sz="3600" b="1" dirty="0" smtClean="0">
                <a:solidFill>
                  <a:srgbClr val="FF0000"/>
                </a:solidFill>
                <a:latin typeface="Traditional Arabic" pitchFamily="18" charset="-78"/>
                <a:cs typeface="Traditional Arabic" pitchFamily="18" charset="-78"/>
              </a:rPr>
              <a:t> في اللغة: </a:t>
            </a:r>
            <a:r>
              <a:rPr lang="ar-IQ" sz="3600" b="1" dirty="0" smtClean="0">
                <a:solidFill>
                  <a:schemeClr val="tx1"/>
                </a:solidFill>
                <a:latin typeface="Traditional Arabic" pitchFamily="18" charset="-78"/>
                <a:cs typeface="Traditional Arabic" pitchFamily="18" charset="-78"/>
              </a:rPr>
              <a:t>يقال نكح فلان امرأة ينكحها نكاحا</a:t>
            </a:r>
            <a:r>
              <a:rPr lang="ar-SA" sz="3600" b="1" dirty="0" smtClean="0">
                <a:solidFill>
                  <a:schemeClr val="tx1"/>
                </a:solidFill>
                <a:latin typeface="Traditional Arabic" pitchFamily="18" charset="-78"/>
                <a:cs typeface="Traditional Arabic" pitchFamily="18" charset="-78"/>
              </a:rPr>
              <a:t> </a:t>
            </a:r>
            <a:r>
              <a:rPr lang="ar-IQ" sz="3600" b="1" dirty="0" smtClean="0">
                <a:solidFill>
                  <a:schemeClr val="tx1"/>
                </a:solidFill>
                <a:latin typeface="Traditional Arabic" pitchFamily="18" charset="-78"/>
                <a:cs typeface="Traditional Arabic" pitchFamily="18" charset="-78"/>
              </a:rPr>
              <a:t>إذا تزوجها قال الأزهري أصل النكاح في كلام العرب الوطء، وجاء بمعنى الضم والتداخل.6</a:t>
            </a:r>
          </a:p>
          <a:p>
            <a:pPr algn="just" rtl="1">
              <a:lnSpc>
                <a:spcPct val="150000"/>
              </a:lnSpc>
              <a:buNone/>
            </a:pPr>
            <a:r>
              <a:rPr lang="ar-SA" sz="3600" b="1" dirty="0" smtClean="0">
                <a:solidFill>
                  <a:srgbClr val="FF0000"/>
                </a:solidFill>
                <a:latin typeface="Traditional Arabic" pitchFamily="18" charset="-78"/>
                <a:cs typeface="Traditional Arabic" pitchFamily="18" charset="-78"/>
              </a:rPr>
              <a:t>ا</a:t>
            </a:r>
            <a:r>
              <a:rPr lang="ar-IQ" sz="3600" b="1" dirty="0" smtClean="0">
                <a:solidFill>
                  <a:srgbClr val="FF0000"/>
                </a:solidFill>
                <a:latin typeface="Traditional Arabic" pitchFamily="18" charset="-78"/>
                <a:cs typeface="Traditional Arabic" pitchFamily="18" charset="-78"/>
              </a:rPr>
              <a:t>لنكاح</a:t>
            </a:r>
            <a:r>
              <a:rPr lang="ar-SA" sz="3600" b="1" dirty="0" smtClean="0">
                <a:solidFill>
                  <a:srgbClr val="FF0000"/>
                </a:solidFill>
                <a:latin typeface="Traditional Arabic" pitchFamily="18" charset="-78"/>
                <a:cs typeface="Traditional Arabic" pitchFamily="18" charset="-78"/>
              </a:rPr>
              <a:t> في</a:t>
            </a:r>
            <a:r>
              <a:rPr lang="ar-IQ" sz="3600" b="1" dirty="0" smtClean="0">
                <a:solidFill>
                  <a:srgbClr val="FF0000"/>
                </a:solidFill>
                <a:latin typeface="Traditional Arabic" pitchFamily="18" charset="-78"/>
                <a:cs typeface="Traditional Arabic" pitchFamily="18" charset="-78"/>
              </a:rPr>
              <a:t> الاصطلاح: </a:t>
            </a:r>
            <a:r>
              <a:rPr lang="ar-IQ" sz="3600" b="1" dirty="0" smtClean="0">
                <a:solidFill>
                  <a:schemeClr val="tx1"/>
                </a:solidFill>
                <a:latin typeface="Traditional Arabic" pitchFamily="18" charset="-78"/>
                <a:cs typeface="Traditional Arabic" pitchFamily="18" charset="-78"/>
              </a:rPr>
              <a:t>عرف الفقهاء النكاح بعدة تعريفات منها</a:t>
            </a:r>
            <a:r>
              <a:rPr lang="en-US" sz="3600" b="1" dirty="0" smtClean="0">
                <a:solidFill>
                  <a:schemeClr val="tx1"/>
                </a:solidFill>
                <a:latin typeface="Traditional Arabic" pitchFamily="18" charset="-78"/>
                <a:cs typeface="Traditional Arabic" pitchFamily="18" charset="-78"/>
              </a:rPr>
              <a:t>:</a:t>
            </a:r>
            <a:endParaRPr lang="ar-IQ" sz="3600" b="1" dirty="0" smtClean="0">
              <a:solidFill>
                <a:schemeClr val="tx1"/>
              </a:solidFill>
              <a:latin typeface="Traditional Arabic" pitchFamily="18" charset="-78"/>
              <a:cs typeface="Traditional Arabic" pitchFamily="18" charset="-78"/>
            </a:endParaRPr>
          </a:p>
          <a:p>
            <a:pPr algn="just" rtl="1">
              <a:lnSpc>
                <a:spcPct val="150000"/>
              </a:lnSpc>
              <a:buNone/>
            </a:pPr>
            <a:r>
              <a:rPr lang="ar-IQ" sz="3600" b="1" dirty="0" smtClean="0">
                <a:solidFill>
                  <a:schemeClr val="tx1"/>
                </a:solidFill>
                <a:latin typeface="Traditional Arabic" pitchFamily="18" charset="-78"/>
                <a:cs typeface="Traditional Arabic" pitchFamily="18" charset="-78"/>
              </a:rPr>
              <a:t>تعريف الشافعية: عقد يتضمن إباحة وطء بلفظ أنكاح أو تزويج وما اشتق منها.7</a:t>
            </a:r>
          </a:p>
          <a:p>
            <a:pPr algn="just" rtl="1">
              <a:lnSpc>
                <a:spcPct val="150000"/>
              </a:lnSpc>
              <a:buNone/>
            </a:pPr>
            <a:r>
              <a:rPr lang="ar-IQ" sz="3600" b="1" dirty="0" smtClean="0">
                <a:solidFill>
                  <a:schemeClr val="tx1"/>
                </a:solidFill>
                <a:latin typeface="Traditional Arabic" pitchFamily="18" charset="-78"/>
                <a:cs typeface="Traditional Arabic" pitchFamily="18" charset="-78"/>
              </a:rPr>
              <a:t>تعريف الحنفية:هو عقد وضع لتملك المتعة بالأنثى قصدا.8</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ctr" rtl="1">
              <a:lnSpc>
                <a:spcPct val="150000"/>
              </a:lnSpc>
              <a:buNone/>
            </a:pPr>
            <a:r>
              <a:rPr lang="ar-IQ" sz="4400" b="1" dirty="0" smtClean="0">
                <a:solidFill>
                  <a:srgbClr val="FF0000"/>
                </a:solidFill>
                <a:latin typeface="Traditional Arabic" pitchFamily="18" charset="-78"/>
                <a:cs typeface="Traditional Arabic" pitchFamily="18" charset="-78"/>
              </a:rPr>
              <a:t>مشروعية الكفاءة في الفقه الإسلامي، اختلف الفقهاء على رأيين:</a:t>
            </a:r>
            <a:endParaRPr lang="ar-IQ" sz="3600" b="1" dirty="0" smtClean="0">
              <a:solidFill>
                <a:schemeClr val="tx1"/>
              </a:solidFill>
              <a:latin typeface="Traditional Arabic" pitchFamily="18" charset="-78"/>
              <a:cs typeface="Traditional Arabic" pitchFamily="18" charset="-78"/>
            </a:endParaRPr>
          </a:p>
          <a:p>
            <a:pPr algn="r" rtl="1">
              <a:lnSpc>
                <a:spcPct val="150000"/>
              </a:lnSpc>
              <a:buNone/>
            </a:pPr>
            <a:r>
              <a:rPr lang="ar-IQ" b="1" dirty="0" smtClean="0">
                <a:solidFill>
                  <a:srgbClr val="FF0000"/>
                </a:solidFill>
                <a:latin typeface="Traditional Arabic" pitchFamily="18" charset="-78"/>
                <a:cs typeface="Traditional Arabic" pitchFamily="18" charset="-78"/>
              </a:rPr>
              <a:t>الرأي الأول:</a:t>
            </a:r>
            <a:r>
              <a:rPr lang="en-US" b="1" dirty="0" smtClean="0">
                <a:solidFill>
                  <a:srgbClr val="FF0000"/>
                </a:solidFill>
                <a:latin typeface="Traditional Arabic" pitchFamily="18" charset="-78"/>
                <a:cs typeface="Traditional Arabic" pitchFamily="18" charset="-78"/>
              </a:rPr>
              <a:t> </a:t>
            </a:r>
            <a:r>
              <a:rPr lang="ar-IQ" b="1" dirty="0" smtClean="0">
                <a:latin typeface="Traditional Arabic" pitchFamily="18" charset="-78"/>
                <a:cs typeface="Traditional Arabic" pitchFamily="18" charset="-78"/>
              </a:rPr>
              <a:t>ذهب أنصاره إلى القول بمشروعية الكفاءة بين الزوجين وإليه ذهب جمهور الفقهاء من الحنفية والمالكية والراجع عند الشافعية، </a:t>
            </a:r>
            <a:r>
              <a:rPr lang="ar-SA" b="1" dirty="0" smtClean="0">
                <a:latin typeface="Traditional Arabic" pitchFamily="18" charset="-78"/>
                <a:cs typeface="Traditional Arabic" pitchFamily="18" charset="-78"/>
              </a:rPr>
              <a:t>وهي الصحيح من مذهب الإمام أحمد عند أكثر المتأخرين</a:t>
            </a:r>
            <a:r>
              <a:rPr lang="ar-IQ" b="1" dirty="0" smtClean="0">
                <a:latin typeface="Traditional Arabic" pitchFamily="18" charset="-78"/>
                <a:cs typeface="Traditional Arabic" pitchFamily="18" charset="-78"/>
              </a:rPr>
              <a:t>.10</a:t>
            </a:r>
          </a:p>
          <a:p>
            <a:pPr algn="ctr" rtl="1">
              <a:lnSpc>
                <a:spcPct val="150000"/>
              </a:lnSpc>
              <a:buNone/>
            </a:pPr>
            <a:r>
              <a:rPr lang="ar-IQ" b="1" dirty="0" smtClean="0">
                <a:solidFill>
                  <a:srgbClr val="FF0000"/>
                </a:solidFill>
                <a:latin typeface="Traditional Arabic" pitchFamily="18" charset="-78"/>
                <a:cs typeface="Traditional Arabic" pitchFamily="18" charset="-78"/>
              </a:rPr>
              <a:t>الرأي الثاني: </a:t>
            </a:r>
            <a:r>
              <a:rPr lang="ar-IQ" b="1" dirty="0" smtClean="0">
                <a:latin typeface="Traditional Arabic" pitchFamily="18" charset="-78"/>
                <a:cs typeface="Traditional Arabic" pitchFamily="18" charset="-78"/>
              </a:rPr>
              <a:t>ذهب أنصاره إلى القول بعدم مشروعية الكفاءة،وإليه ذهب جماعة من العلماء كأبي الحسن </a:t>
            </a:r>
            <a:r>
              <a:rPr lang="ar-IQ" b="1" dirty="0" err="1" smtClean="0">
                <a:latin typeface="Traditional Arabic" pitchFamily="18" charset="-78"/>
                <a:cs typeface="Traditional Arabic" pitchFamily="18" charset="-78"/>
              </a:rPr>
              <a:t>الكرخي</a:t>
            </a:r>
            <a:r>
              <a:rPr lang="ar-IQ" b="1" dirty="0" smtClean="0">
                <a:latin typeface="Traditional Arabic" pitchFamily="18" charset="-78"/>
                <a:cs typeface="Traditional Arabic" pitchFamily="18" charset="-78"/>
              </a:rPr>
              <a:t> وسفيان الثوري وعمر بن عبد العزيز وابن الحزم الظاهري.11 </a:t>
            </a:r>
            <a:endParaRPr lang="en-US" b="1" dirty="0"/>
          </a:p>
        </p:txBody>
      </p:sp>
      <p:sp>
        <p:nvSpPr>
          <p:cNvPr id="4" name="عنصر نائب للتذييل 3"/>
          <p:cNvSpPr>
            <a:spLocks noGrp="1"/>
          </p:cNvSpPr>
          <p:nvPr>
            <p:ph type="ftr" sz="quarter" idx="11"/>
          </p:nvPr>
        </p:nvSpPr>
        <p:spPr>
          <a:xfrm>
            <a:off x="2057400" y="6477000"/>
            <a:ext cx="4267200" cy="110715"/>
          </a:xfrm>
        </p:spPr>
        <p:txBody>
          <a:bodyPr/>
          <a:lstStyle/>
          <a:p>
            <a:r>
              <a:rPr lang="ar-SA" dirty="0" smtClean="0"/>
              <a:t>مد</a:t>
            </a:r>
            <a:endParaRPr lang="en-US"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3000" fill="hold"/>
                                        <p:tgtEl>
                                          <p:spTgt spid="3">
                                            <p:bg/>
                                          </p:spTgt>
                                        </p:tgtEl>
                                        <p:attrNameLst>
                                          <p:attrName>ppt_w</p:attrName>
                                        </p:attrNameLst>
                                      </p:cBhvr>
                                      <p:tavLst>
                                        <p:tav tm="0">
                                          <p:val>
                                            <p:strVal val="#ppt_w*0.05"/>
                                          </p:val>
                                        </p:tav>
                                        <p:tav tm="100000">
                                          <p:val>
                                            <p:strVal val="#ppt_w"/>
                                          </p:val>
                                        </p:tav>
                                      </p:tavLst>
                                    </p:anim>
                                    <p:anim calcmode="lin" valueType="num">
                                      <p:cBhvr>
                                        <p:cTn id="8" dur="3000" fill="hold"/>
                                        <p:tgtEl>
                                          <p:spTgt spid="3">
                                            <p:bg/>
                                          </p:spTgt>
                                        </p:tgtEl>
                                        <p:attrNameLst>
                                          <p:attrName>ppt_h</p:attrName>
                                        </p:attrNameLst>
                                      </p:cBhvr>
                                      <p:tavLst>
                                        <p:tav tm="0">
                                          <p:val>
                                            <p:strVal val="#ppt_h"/>
                                          </p:val>
                                        </p:tav>
                                        <p:tav tm="100000">
                                          <p:val>
                                            <p:strVal val="#ppt_h"/>
                                          </p:val>
                                        </p:tav>
                                      </p:tavLst>
                                    </p:anim>
                                    <p:anim calcmode="lin" valueType="num">
                                      <p:cBhvr>
                                        <p:cTn id="9" dur="3000" fill="hold"/>
                                        <p:tgtEl>
                                          <p:spTgt spid="3">
                                            <p:bg/>
                                          </p:spTgt>
                                        </p:tgtEl>
                                        <p:attrNameLst>
                                          <p:attrName>ppt_x</p:attrName>
                                        </p:attrNameLst>
                                      </p:cBhvr>
                                      <p:tavLst>
                                        <p:tav tm="0">
                                          <p:val>
                                            <p:strVal val="#ppt_x-.2"/>
                                          </p:val>
                                        </p:tav>
                                        <p:tav tm="100000">
                                          <p:val>
                                            <p:strVal val="#ppt_x"/>
                                          </p:val>
                                        </p:tav>
                                      </p:tavLst>
                                    </p:anim>
                                    <p:anim calcmode="lin" valueType="num">
                                      <p:cBhvr>
                                        <p:cTn id="10" dur="3000" fill="hold"/>
                                        <p:tgtEl>
                                          <p:spTgt spid="3">
                                            <p:bg/>
                                          </p:spTgt>
                                        </p:tgtEl>
                                        <p:attrNameLst>
                                          <p:attrName>ppt_y</p:attrName>
                                        </p:attrNameLst>
                                      </p:cBhvr>
                                      <p:tavLst>
                                        <p:tav tm="0">
                                          <p:val>
                                            <p:strVal val="#ppt_y"/>
                                          </p:val>
                                        </p:tav>
                                        <p:tav tm="100000">
                                          <p:val>
                                            <p:strVal val="#ppt_y"/>
                                          </p:val>
                                        </p:tav>
                                      </p:tavLst>
                                    </p:anim>
                                    <p:animEffect transition="in" filter="fade">
                                      <p:cBhvr>
                                        <p:cTn id="11" dur="3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19200"/>
            <a:ext cx="9144000" cy="5486400"/>
          </a:xfr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a:normAutofit lnSpcReduction="10000"/>
          </a:bodyPr>
          <a:lstStyle/>
          <a:p>
            <a:pPr algn="r" rtl="1"/>
            <a:r>
              <a:rPr lang="ar-IQ" dirty="0" smtClean="0">
                <a:solidFill>
                  <a:srgbClr val="FF0000"/>
                </a:solidFill>
                <a:latin typeface="Traditional Arabic" pitchFamily="18" charset="-78"/>
                <a:cs typeface="Traditional Arabic" pitchFamily="18" charset="-78"/>
              </a:rPr>
              <a:t>1_ </a:t>
            </a:r>
            <a:r>
              <a:rPr lang="ar-IQ" b="1" dirty="0" smtClean="0">
                <a:solidFill>
                  <a:srgbClr val="FF0000"/>
                </a:solidFill>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بما روي عن النبي </a:t>
            </a:r>
            <a:r>
              <a:rPr lang="ar-IQ" dirty="0" smtClean="0">
                <a:latin typeface="Traditional Arabic" pitchFamily="18" charset="-78"/>
                <a:cs typeface="Traditional Arabic" pitchFamily="18" charset="-78"/>
              </a:rPr>
              <a:t>أ</a:t>
            </a:r>
            <a:r>
              <a:rPr lang="ar-SA" dirty="0" smtClean="0">
                <a:latin typeface="Traditional Arabic" pitchFamily="18" charset="-78"/>
                <a:cs typeface="Traditional Arabic" pitchFamily="18" charset="-78"/>
              </a:rPr>
              <a:t>نه قال: (</a:t>
            </a:r>
            <a:r>
              <a:rPr lang="ar-SA" b="1" dirty="0" smtClean="0">
                <a:latin typeface="Traditional Arabic" pitchFamily="18" charset="-78"/>
                <a:cs typeface="Traditional Arabic" pitchFamily="18" charset="-78"/>
              </a:rPr>
              <a:t>لا تُنكِحوا النساءَ إلا من الأكفَاء ولا يُزوِّجُهنَّ إلا الأولياءُ</a:t>
            </a:r>
            <a:r>
              <a:rPr lang="ar-IQ" b="1" dirty="0" smtClean="0">
                <a:latin typeface="Traditional Arabic" pitchFamily="18" charset="-78"/>
                <a:cs typeface="Traditional Arabic" pitchFamily="18" charset="-78"/>
              </a:rPr>
              <a:t>،</a:t>
            </a:r>
            <a:r>
              <a:rPr lang="ar-IQ" dirty="0" smtClean="0">
                <a:latin typeface="Traditional Arabic" pitchFamily="18" charset="-78"/>
                <a:cs typeface="Traditional Arabic" pitchFamily="18" charset="-78"/>
              </a:rPr>
              <a:t>.12</a:t>
            </a:r>
            <a:r>
              <a:rPr lang="ar-IQ" b="1" dirty="0" smtClean="0">
                <a:latin typeface="Traditional Arabic" pitchFamily="18" charset="-78"/>
                <a:cs typeface="Traditional Arabic" pitchFamily="18" charset="-78"/>
              </a:rPr>
              <a:t> </a:t>
            </a:r>
            <a:endParaRPr lang="ar-IQ" dirty="0" smtClean="0">
              <a:latin typeface="Traditional Arabic" pitchFamily="18" charset="-78"/>
              <a:cs typeface="Traditional Arabic" pitchFamily="18" charset="-78"/>
            </a:endParaRPr>
          </a:p>
          <a:p>
            <a:pPr algn="r" rtl="1"/>
            <a:r>
              <a:rPr lang="ar-IQ" dirty="0" smtClean="0">
                <a:solidFill>
                  <a:srgbClr val="FF0000"/>
                </a:solidFill>
                <a:latin typeface="Traditional Arabic" pitchFamily="18" charset="-78"/>
                <a:cs typeface="Traditional Arabic" pitchFamily="18" charset="-78"/>
              </a:rPr>
              <a:t>2_ </a:t>
            </a:r>
            <a:r>
              <a:rPr lang="ar-IQ" dirty="0" smtClean="0">
                <a:latin typeface="Traditional Arabic" pitchFamily="18" charset="-78"/>
                <a:cs typeface="Traditional Arabic" pitchFamily="18" charset="-78"/>
              </a:rPr>
              <a:t>ما روى عن السيدة عائشة رضي الله عنها عن النبي صلى الله عليه وسلم قال: </a:t>
            </a:r>
            <a:r>
              <a:rPr lang="ar-IQ" b="1" dirty="0" smtClean="0">
                <a:latin typeface="Traditional Arabic" pitchFamily="18" charset="-78"/>
                <a:cs typeface="Traditional Arabic" pitchFamily="18" charset="-78"/>
              </a:rPr>
              <a:t>تخيروا لنطفكم وانكحوا الأكفاء وانكحوا إليهم.</a:t>
            </a:r>
          </a:p>
          <a:p>
            <a:pPr algn="r" rtl="1"/>
            <a:r>
              <a:rPr lang="ar-IQ" b="1" smtClean="0">
                <a:latin typeface="Traditional Arabic" pitchFamily="18" charset="-78"/>
                <a:cs typeface="Traditional Arabic" pitchFamily="18" charset="-78"/>
              </a:rPr>
              <a:t> </a:t>
            </a:r>
            <a:r>
              <a:rPr lang="ar-IQ" b="1" dirty="0" smtClean="0">
                <a:latin typeface="Traditional Arabic" pitchFamily="18" charset="-78"/>
                <a:cs typeface="Traditional Arabic" pitchFamily="18" charset="-78"/>
              </a:rPr>
              <a:t>قال صلى الله عليه وسلم ثلاث لا تؤخر الصلاة والجنازة والأيم إذا وجدت لها </a:t>
            </a:r>
            <a:r>
              <a:rPr lang="ar-IQ" b="1" smtClean="0">
                <a:latin typeface="Traditional Arabic" pitchFamily="18" charset="-78"/>
                <a:cs typeface="Traditional Arabic" pitchFamily="18" charset="-78"/>
              </a:rPr>
              <a:t>كفوء.</a:t>
            </a:r>
            <a:endParaRPr lang="ar-IQ" b="1" dirty="0">
              <a:solidFill>
                <a:srgbClr val="FF0000"/>
              </a:solidFill>
              <a:latin typeface="Traditional Arabic" pitchFamily="18" charset="-78"/>
              <a:cs typeface="Traditional Arabic" pitchFamily="18" charset="-78"/>
            </a:endParaRPr>
          </a:p>
          <a:p>
            <a:pPr algn="r" rtl="1"/>
            <a:r>
              <a:rPr lang="ar-IQ" b="1" dirty="0" smtClean="0">
                <a:solidFill>
                  <a:srgbClr val="FF0000"/>
                </a:solidFill>
                <a:latin typeface="Traditional Arabic" pitchFamily="18" charset="-78"/>
                <a:cs typeface="Traditional Arabic" pitchFamily="18" charset="-78"/>
              </a:rPr>
              <a:t>ثانياً: الاستدلال بالمعقول.</a:t>
            </a:r>
            <a:endParaRPr lang="en-US" dirty="0" smtClean="0">
              <a:solidFill>
                <a:srgbClr val="FF0000"/>
              </a:solidFill>
              <a:latin typeface="Traditional Arabic" pitchFamily="18" charset="-78"/>
              <a:cs typeface="Traditional Arabic" pitchFamily="18" charset="-78"/>
            </a:endParaRPr>
          </a:p>
          <a:p>
            <a:pPr algn="r" rtl="1"/>
            <a:r>
              <a:rPr lang="ar-IQ" b="1" dirty="0" smtClean="0">
                <a:solidFill>
                  <a:srgbClr val="FF0000"/>
                </a:solidFill>
                <a:latin typeface="Traditional Arabic" pitchFamily="18" charset="-78"/>
                <a:cs typeface="Traditional Arabic" pitchFamily="18" charset="-78"/>
              </a:rPr>
              <a:t>1: </a:t>
            </a:r>
            <a:r>
              <a:rPr lang="ar-IQ" b="1" dirty="0" smtClean="0">
                <a:latin typeface="Traditional Arabic" pitchFamily="18" charset="-78"/>
                <a:cs typeface="Traditional Arabic" pitchFamily="18" charset="-78"/>
              </a:rPr>
              <a:t>إن في النكاح غير الكفء عاراً يدخل على الزوجة والأولياء.14</a:t>
            </a:r>
            <a:endParaRPr lang="en-US" dirty="0" smtClean="0">
              <a:latin typeface="Traditional Arabic" pitchFamily="18" charset="-78"/>
              <a:cs typeface="Traditional Arabic" pitchFamily="18" charset="-78"/>
            </a:endParaRPr>
          </a:p>
          <a:p>
            <a:pPr algn="r" rtl="1"/>
            <a:r>
              <a:rPr lang="ar-IQ" b="1" dirty="0" smtClean="0">
                <a:solidFill>
                  <a:srgbClr val="FF0000"/>
                </a:solidFill>
                <a:latin typeface="Traditional Arabic" pitchFamily="18" charset="-78"/>
                <a:cs typeface="Traditional Arabic" pitchFamily="18" charset="-78"/>
              </a:rPr>
              <a:t>2: </a:t>
            </a:r>
            <a:r>
              <a:rPr lang="ar-IQ" b="1" dirty="0" smtClean="0">
                <a:latin typeface="Traditional Arabic" pitchFamily="18" charset="-78"/>
                <a:cs typeface="Traditional Arabic" pitchFamily="18" charset="-78"/>
              </a:rPr>
              <a:t>إن انتظام المصالح بين المتكافئين لا يكون عادة إلا إذا كان هناك تكافؤ بينهما.15</a:t>
            </a:r>
            <a:endParaRPr lang="en-US" dirty="0" smtClean="0">
              <a:latin typeface="Traditional Arabic" pitchFamily="18" charset="-78"/>
              <a:cs typeface="Traditional Arabic" pitchFamily="18" charset="-78"/>
            </a:endParaRPr>
          </a:p>
          <a:p>
            <a:pPr algn="r" rtl="1"/>
            <a:r>
              <a:rPr lang="ar-IQ" b="1" dirty="0" smtClean="0">
                <a:solidFill>
                  <a:srgbClr val="FF0000"/>
                </a:solidFill>
                <a:latin typeface="Traditional Arabic" pitchFamily="18" charset="-78"/>
                <a:cs typeface="Traditional Arabic" pitchFamily="18" charset="-78"/>
              </a:rPr>
              <a:t>3: </a:t>
            </a:r>
            <a:r>
              <a:rPr lang="ar-IQ" b="1" dirty="0" smtClean="0">
                <a:latin typeface="Traditional Arabic" pitchFamily="18" charset="-78"/>
                <a:cs typeface="Traditional Arabic" pitchFamily="18" charset="-78"/>
              </a:rPr>
              <a:t>إن مصلحة النكاح تختل عند عدم الكفاءة.16</a:t>
            </a:r>
            <a:endParaRPr lang="en-US" dirty="0" smtClean="0">
              <a:latin typeface="Traditional Arabic" pitchFamily="18" charset="-78"/>
              <a:cs typeface="Traditional Arabic" pitchFamily="18" charset="-78"/>
            </a:endParaRPr>
          </a:p>
          <a:p>
            <a:pPr algn="r" rtl="1">
              <a:lnSpc>
                <a:spcPct val="150000"/>
              </a:lnSpc>
              <a:buNone/>
            </a:pPr>
            <a:endParaRPr lang="en-US" sz="2800" b="1" dirty="0"/>
          </a:p>
        </p:txBody>
      </p:sp>
      <p:sp>
        <p:nvSpPr>
          <p:cNvPr id="13314" name="Rectangle 2"/>
          <p:cNvSpPr>
            <a:spLocks noGrp="1" noChangeArrowheads="1"/>
          </p:cNvSpPr>
          <p:nvPr>
            <p:ph type="title"/>
          </p:nvPr>
        </p:nvSpPr>
        <p:spPr bwMode="auto">
          <a:xfrm>
            <a:off x="0" y="-50819"/>
            <a:ext cx="9144000" cy="1200329"/>
          </a:xfrm>
          <a:prstGeom prst="rect">
            <a:avLst/>
          </a:prstGeom>
          <a:gradFill>
            <a:gsLst>
              <a:gs pos="0">
                <a:schemeClr val="bg2"/>
              </a:gs>
              <a:gs pos="35000">
                <a:schemeClr val="dk1">
                  <a:tint val="37000"/>
                  <a:satMod val="300000"/>
                </a:schemeClr>
              </a:gs>
              <a:gs pos="100000">
                <a:schemeClr val="dk1">
                  <a:tint val="15000"/>
                  <a:satMod val="350000"/>
                </a:schemeClr>
              </a:gs>
            </a:gsLst>
            <a:lin ang="16200000" scaled="1"/>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الأدلة:</a:t>
            </a:r>
            <a:r>
              <a:rPr kumimoji="0" lang="ar-IQ" sz="3600" b="1" i="0" u="none" strike="noStrike" cap="none" normalizeH="0" baseline="0" dirty="0" smtClean="0">
                <a:ln>
                  <a:noFill/>
                </a:ln>
                <a:effectLst/>
                <a:latin typeface="Traditional Arabic" pitchFamily="18" charset="-78"/>
                <a:ea typeface="Calibri" pitchFamily="34" charset="0"/>
                <a:cs typeface="Traditional Arabic" pitchFamily="18" charset="-78"/>
              </a:rPr>
              <a:t>استدل أصحاب الرأي الأول إلى ما ذهبوا إليه بالسنة والمعقول</a:t>
            </a:r>
            <a:r>
              <a:rPr kumimoji="0" lang="en-US" sz="3600" b="1" i="0" u="none" strike="noStrike" cap="none" normalizeH="0" baseline="0" dirty="0" smtClean="0">
                <a:ln>
                  <a:noFill/>
                </a:ln>
                <a:effectLst/>
                <a:latin typeface="Traditional Arabic" pitchFamily="18" charset="-78"/>
                <a:ea typeface="Calibri" pitchFamily="34" charset="0"/>
                <a:cs typeface="Traditional Arabic" pitchFamily="18" charset="-78"/>
              </a:rPr>
              <a:t>، </a:t>
            </a:r>
            <a:r>
              <a:rPr kumimoji="0" lang="ar-IQ" sz="3600" b="1" i="0" u="none" strike="noStrike" cap="none" normalizeH="0" baseline="0" dirty="0" smtClean="0">
                <a:ln>
                  <a:noFill/>
                </a:ln>
                <a:effectLst/>
                <a:latin typeface="Traditional Arabic" pitchFamily="18" charset="-78"/>
                <a:ea typeface="Calibri" pitchFamily="34" charset="0"/>
                <a:cs typeface="Traditional Arabic" pitchFamily="18" charset="-78"/>
              </a:rPr>
              <a:t>أما السنة</a:t>
            </a:r>
            <a:r>
              <a:rPr kumimoji="0" lang="en-US" sz="3600" b="1" i="0" u="none" strike="noStrike" cap="none" normalizeH="0" baseline="0" dirty="0" smtClean="0">
                <a:ln>
                  <a:noFill/>
                </a:ln>
                <a:effectLst/>
                <a:latin typeface="Traditional Arabic" pitchFamily="18" charset="-78"/>
                <a:ea typeface="Calibri" pitchFamily="34" charset="0"/>
                <a:cs typeface="Traditional Arabic" pitchFamily="18" charset="-78"/>
              </a:rPr>
              <a:t>:</a:t>
            </a:r>
            <a:r>
              <a:rPr kumimoji="0" lang="ar-IQ" sz="3600" b="1" i="0" u="none" strike="noStrike" cap="none" normalizeH="0" baseline="0" dirty="0" smtClean="0">
                <a:ln>
                  <a:noFill/>
                </a:ln>
                <a:effectLst/>
                <a:latin typeface="Traditional Arabic" pitchFamily="18" charset="-78"/>
                <a:ea typeface="Calibri" pitchFamily="34" charset="0"/>
                <a:cs typeface="Traditional Arabic" pitchFamily="18" charset="-78"/>
              </a:rPr>
              <a:t> فاستدلوا من السنة بأحاديث كثيرة منها</a:t>
            </a:r>
            <a:r>
              <a:rPr kumimoji="0" lang="en-US" sz="1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a:t>
            </a:r>
            <a:endParaRPr kumimoji="0" lang="en-US" sz="2800" b="0" i="0" u="none" strike="noStrike" cap="none" normalizeH="0" baseline="0" dirty="0" smtClean="0">
              <a:ln>
                <a:noFill/>
              </a:ln>
              <a:solidFill>
                <a:srgbClr val="FF0000"/>
              </a:solidFill>
              <a:effectLst/>
              <a:latin typeface="Traditional Arabic" pitchFamily="18" charset="-78"/>
              <a:cs typeface="Traditional Arabic" pitchFamily="18"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edg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edg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47800"/>
          </a:xfrm>
          <a:solidFill>
            <a:schemeClr val="bg2"/>
          </a:solidFill>
        </p:spPr>
        <p:style>
          <a:lnRef idx="0">
            <a:schemeClr val="accent4"/>
          </a:lnRef>
          <a:fillRef idx="3">
            <a:schemeClr val="accent4"/>
          </a:fillRef>
          <a:effectRef idx="3">
            <a:schemeClr val="accent4"/>
          </a:effectRef>
          <a:fontRef idx="minor">
            <a:schemeClr val="lt1"/>
          </a:fontRef>
        </p:style>
        <p:txBody>
          <a:bodyPr>
            <a:noAutofit/>
          </a:bodyPr>
          <a:lstStyle/>
          <a:p>
            <a:pPr rtl="1"/>
            <a:r>
              <a:rPr lang="ar-IQ" sz="4000" b="1" dirty="0" smtClean="0">
                <a:solidFill>
                  <a:srgbClr val="FF0000"/>
                </a:solidFill>
                <a:latin typeface="Traditional Arabic" pitchFamily="18" charset="-78"/>
                <a:cs typeface="Traditional Arabic" pitchFamily="18" charset="-78"/>
              </a:rPr>
              <a:t>أدلة الرأي الثاني</a:t>
            </a:r>
            <a:r>
              <a:rPr lang="ar-IQ" sz="4000" b="1" dirty="0" smtClean="0">
                <a:solidFill>
                  <a:schemeClr val="tx1"/>
                </a:solidFill>
                <a:latin typeface="Traditional Arabic" pitchFamily="18" charset="-78"/>
                <a:cs typeface="Traditional Arabic" pitchFamily="18" charset="-78"/>
              </a:rPr>
              <a:t>:استدل أصحاب الرأي الثاني بعدم اعتبار الكفاءة في النكاح بالكتاب والسنة والمعقول،</a:t>
            </a:r>
            <a:r>
              <a:rPr lang="ar-SA" sz="4000" b="1" dirty="0" smtClean="0">
                <a:solidFill>
                  <a:schemeClr val="tx1"/>
                </a:solidFill>
                <a:latin typeface="Traditional Arabic" pitchFamily="18" charset="-78"/>
                <a:cs typeface="Traditional Arabic" pitchFamily="18" charset="-78"/>
              </a:rPr>
              <a:t> </a:t>
            </a:r>
            <a:r>
              <a:rPr lang="ar-IQ" sz="4000" b="1" dirty="0" smtClean="0">
                <a:solidFill>
                  <a:schemeClr val="tx1"/>
                </a:solidFill>
                <a:latin typeface="Traditional Arabic" pitchFamily="18" charset="-78"/>
                <a:cs typeface="Traditional Arabic" pitchFamily="18" charset="-78"/>
              </a:rPr>
              <a:t>أما الكتاب.</a:t>
            </a:r>
            <a:endParaRPr lang="en-US" sz="4000" dirty="0">
              <a:solidFill>
                <a:schemeClr val="tx1"/>
              </a:solidFill>
              <a:latin typeface="ae_AlMateen" pitchFamily="18" charset="-78"/>
              <a:cs typeface="ae_AlMateen" pitchFamily="18" charset="-78"/>
            </a:endParaRPr>
          </a:p>
        </p:txBody>
      </p:sp>
      <p:sp useBgFill="1">
        <p:nvSpPr>
          <p:cNvPr id="3" name="عنصر نائب للمحتوى 2"/>
          <p:cNvSpPr>
            <a:spLocks noGrp="1"/>
          </p:cNvSpPr>
          <p:nvPr>
            <p:ph idx="1"/>
          </p:nvPr>
        </p:nvSpPr>
        <p:spPr>
          <a:xfrm>
            <a:off x="0" y="1524000"/>
            <a:ext cx="8991600" cy="5334000"/>
          </a:xfrm>
        </p:spPr>
        <p:style>
          <a:lnRef idx="0">
            <a:schemeClr val="accent1"/>
          </a:lnRef>
          <a:fillRef idx="3">
            <a:schemeClr val="accent1"/>
          </a:fillRef>
          <a:effectRef idx="3">
            <a:schemeClr val="accent1"/>
          </a:effectRef>
          <a:fontRef idx="minor">
            <a:schemeClr val="lt1"/>
          </a:fontRef>
        </p:style>
        <p:txBody>
          <a:bodyPr>
            <a:normAutofit fontScale="85000" lnSpcReduction="20000"/>
          </a:bodyPr>
          <a:lstStyle/>
          <a:p>
            <a:pPr algn="r" rtl="1">
              <a:lnSpc>
                <a:spcPct val="150000"/>
              </a:lnSpc>
              <a:buNone/>
            </a:pPr>
            <a:r>
              <a:rPr lang="ar-IQ" sz="3000" b="1" dirty="0" smtClean="0">
                <a:solidFill>
                  <a:schemeClr val="tx1"/>
                </a:solidFill>
                <a:latin typeface="Traditional Arabic" pitchFamily="18" charset="-78"/>
                <a:cs typeface="Traditional Arabic" pitchFamily="18" charset="-78"/>
              </a:rPr>
              <a:t>فقوله تعالى: (إنما المؤمنون إخوة).17</a:t>
            </a:r>
          </a:p>
          <a:p>
            <a:pPr algn="r" rtl="1">
              <a:lnSpc>
                <a:spcPct val="150000"/>
              </a:lnSpc>
              <a:buNone/>
            </a:pPr>
            <a:r>
              <a:rPr lang="ar-IQ" sz="3000" b="1" dirty="0" smtClean="0">
                <a:solidFill>
                  <a:schemeClr val="tx1"/>
                </a:solidFill>
                <a:latin typeface="Traditional Arabic" pitchFamily="18" charset="-78"/>
                <a:cs typeface="Traditional Arabic" pitchFamily="18" charset="-78"/>
              </a:rPr>
              <a:t>وقوله تعالى:  : {إِنَّ أَكْرَمَكُمْ عِنْدَ اللَّهِ أَتْقَاكُمْ}.</a:t>
            </a:r>
            <a:r>
              <a:rPr lang="ar-IQ" sz="3000" dirty="0" smtClean="0">
                <a:solidFill>
                  <a:schemeClr val="tx1"/>
                </a:solidFill>
                <a:latin typeface="Traditional Arabic" pitchFamily="18" charset="-78"/>
                <a:cs typeface="Traditional Arabic" pitchFamily="18" charset="-78"/>
              </a:rPr>
              <a:t>18</a:t>
            </a:r>
          </a:p>
          <a:p>
            <a:pPr algn="r" rtl="1">
              <a:lnSpc>
                <a:spcPct val="150000"/>
              </a:lnSpc>
              <a:buNone/>
            </a:pPr>
            <a:r>
              <a:rPr lang="ar-IQ" sz="3000" b="1" dirty="0" smtClean="0">
                <a:solidFill>
                  <a:srgbClr val="FF0000"/>
                </a:solidFill>
                <a:latin typeface="Traditional Arabic" pitchFamily="18" charset="-78"/>
                <a:cs typeface="Traditional Arabic" pitchFamily="18" charset="-78"/>
              </a:rPr>
              <a:t>وأما السنة:</a:t>
            </a:r>
          </a:p>
          <a:p>
            <a:pPr algn="r" rtl="1">
              <a:lnSpc>
                <a:spcPct val="150000"/>
              </a:lnSpc>
              <a:buNone/>
            </a:pPr>
            <a:r>
              <a:rPr lang="ar-IQ" sz="3000" b="1" dirty="0" smtClean="0">
                <a:solidFill>
                  <a:srgbClr val="FF0000"/>
                </a:solidFill>
                <a:latin typeface="Traditional Arabic" pitchFamily="18" charset="-78"/>
                <a:cs typeface="Traditional Arabic" pitchFamily="18" charset="-78"/>
              </a:rPr>
              <a:t>أولا: </a:t>
            </a:r>
            <a:r>
              <a:rPr lang="ar-IQ" sz="3000" b="1" dirty="0" smtClean="0">
                <a:solidFill>
                  <a:schemeClr val="tx1"/>
                </a:solidFill>
                <a:latin typeface="Traditional Arabic" pitchFamily="18" charset="-78"/>
                <a:cs typeface="Traditional Arabic" pitchFamily="18" charset="-78"/>
              </a:rPr>
              <a:t>فبما روي عن النبي صلى الله عليه وسلم أنه قال: الناس سواسية كأسنان المشط لا فضل لعربي على عجمي إنما الفضل للتقوى.19</a:t>
            </a:r>
            <a:endParaRPr lang="en-US" sz="3000" b="1" dirty="0" smtClean="0">
              <a:solidFill>
                <a:schemeClr val="tx1"/>
              </a:solidFill>
              <a:latin typeface="Traditional Arabic" pitchFamily="18" charset="-78"/>
              <a:cs typeface="Traditional Arabic" pitchFamily="18" charset="-78"/>
            </a:endParaRPr>
          </a:p>
          <a:p>
            <a:pPr algn="r" rtl="1">
              <a:lnSpc>
                <a:spcPct val="150000"/>
              </a:lnSpc>
              <a:buNone/>
            </a:pPr>
            <a:r>
              <a:rPr lang="ar-IQ" sz="3000" b="1" dirty="0" smtClean="0">
                <a:solidFill>
                  <a:srgbClr val="FF0000"/>
                </a:solidFill>
                <a:latin typeface="Traditional Arabic" pitchFamily="18" charset="-78"/>
                <a:cs typeface="Traditional Arabic" pitchFamily="18" charset="-78"/>
              </a:rPr>
              <a:t>ثانيا: </a:t>
            </a:r>
            <a:r>
              <a:rPr lang="ar-IQ" sz="3000" b="1" dirty="0" smtClean="0">
                <a:solidFill>
                  <a:schemeClr val="tx1"/>
                </a:solidFill>
                <a:latin typeface="Traditional Arabic" pitchFamily="18" charset="-78"/>
                <a:cs typeface="Traditional Arabic" pitchFamily="18" charset="-78"/>
              </a:rPr>
              <a:t>روي أن بلالاً رضي الله عنه خطب إلى قوم من الأنصار فأبوا أن يزوجوه فقال له رسول الله صلى الله عليه وسلم قل لهم إن رسول الله صلى الله عليه وسلم يأمركم أن تزوجوني.20</a:t>
            </a:r>
          </a:p>
          <a:p>
            <a:pPr algn="r" rtl="1">
              <a:lnSpc>
                <a:spcPct val="150000"/>
              </a:lnSpc>
              <a:buNone/>
            </a:pPr>
            <a:r>
              <a:rPr lang="ar-IQ" sz="3000" b="1" dirty="0" smtClean="0">
                <a:solidFill>
                  <a:srgbClr val="FF0000"/>
                </a:solidFill>
                <a:latin typeface="Traditional Arabic" pitchFamily="18" charset="-78"/>
                <a:cs typeface="Traditional Arabic" pitchFamily="18" charset="-78"/>
              </a:rPr>
              <a:t>ث</a:t>
            </a:r>
            <a:r>
              <a:rPr lang="ar-EG" sz="3000" b="1" dirty="0" err="1" smtClean="0">
                <a:solidFill>
                  <a:srgbClr val="FF0000"/>
                </a:solidFill>
                <a:latin typeface="Traditional Arabic" pitchFamily="18" charset="-78"/>
                <a:cs typeface="Traditional Arabic" pitchFamily="18" charset="-78"/>
              </a:rPr>
              <a:t>ال</a:t>
            </a:r>
            <a:r>
              <a:rPr lang="ar-IQ" sz="3000" b="1" dirty="0" err="1" smtClean="0">
                <a:solidFill>
                  <a:srgbClr val="FF0000"/>
                </a:solidFill>
                <a:latin typeface="Traditional Arabic" pitchFamily="18" charset="-78"/>
                <a:cs typeface="Traditional Arabic" pitchFamily="18" charset="-78"/>
              </a:rPr>
              <a:t>ثا</a:t>
            </a:r>
            <a:r>
              <a:rPr lang="ar-IQ" sz="3000" b="1" dirty="0" smtClean="0">
                <a:solidFill>
                  <a:srgbClr val="FF0000"/>
                </a:solidFill>
                <a:latin typeface="Traditional Arabic" pitchFamily="18" charset="-78"/>
                <a:cs typeface="Traditional Arabic" pitchFamily="18" charset="-78"/>
              </a:rPr>
              <a:t>: </a:t>
            </a:r>
            <a:r>
              <a:rPr lang="ar-IQ" sz="3000" b="1" dirty="0" smtClean="0">
                <a:solidFill>
                  <a:schemeClr val="tx1"/>
                </a:solidFill>
                <a:latin typeface="Traditional Arabic" pitchFamily="18" charset="-78"/>
                <a:cs typeface="Traditional Arabic" pitchFamily="18" charset="-78"/>
              </a:rPr>
              <a:t>روي أن أبا طيبة خطب إلى بني </a:t>
            </a:r>
            <a:r>
              <a:rPr lang="ar-IQ" sz="3000" b="1" dirty="0" err="1" smtClean="0">
                <a:solidFill>
                  <a:schemeClr val="tx1"/>
                </a:solidFill>
                <a:latin typeface="Traditional Arabic" pitchFamily="18" charset="-78"/>
                <a:cs typeface="Traditional Arabic" pitchFamily="18" charset="-78"/>
              </a:rPr>
              <a:t>بياضة</a:t>
            </a:r>
            <a:r>
              <a:rPr lang="ar-IQ" sz="3000" b="1" dirty="0" smtClean="0">
                <a:solidFill>
                  <a:schemeClr val="tx1"/>
                </a:solidFill>
                <a:latin typeface="Traditional Arabic" pitchFamily="18" charset="-78"/>
                <a:cs typeface="Traditional Arabic" pitchFamily="18" charset="-78"/>
              </a:rPr>
              <a:t> فأبوا أن يزوجوه فقال رسول الله صلى الله عليه وسلم أنكحوا أبا طيبة إلا تفعلوا تكن فتنة في الأرض وفساد كبير .22</a:t>
            </a:r>
          </a:p>
          <a:p>
            <a:pPr algn="r" rtl="1">
              <a:buNone/>
            </a:pPr>
            <a:endParaRPr lang="ar-IQ" b="1" dirty="0" smtClean="0">
              <a:solidFill>
                <a:srgbClr val="C00000"/>
              </a:solidFill>
              <a:latin typeface="Traditional Arabic" pitchFamily="18" charset="-78"/>
              <a:cs typeface="Traditional Arabic" pitchFamily="18" charset="-78"/>
            </a:endParaRPr>
          </a:p>
          <a:p>
            <a:pPr algn="r" rtl="1">
              <a:buNone/>
            </a:pPr>
            <a:endParaRPr lang="ar-IQ" b="1" dirty="0" smtClean="0">
              <a:solidFill>
                <a:srgbClr val="C00000"/>
              </a:solidFill>
              <a:latin typeface="Traditional Arabic" pitchFamily="18" charset="-78"/>
              <a:cs typeface="Traditional Arabic" pitchFamily="18" charset="-78"/>
            </a:endParaRPr>
          </a:p>
          <a:p>
            <a:pPr algn="r" rtl="1">
              <a:buNone/>
            </a:pPr>
            <a:endParaRPr lang="ar-IQ" dirty="0" smtClean="0">
              <a:solidFill>
                <a:schemeClr val="bg1"/>
              </a:solidFill>
              <a:latin typeface="ae_AlMohanad" pitchFamily="18" charset="-78"/>
              <a:cs typeface="ae_AlMohanad" pitchFamily="18" charset="-78"/>
            </a:endParaRPr>
          </a:p>
          <a:p>
            <a:pPr algn="r" rtl="1">
              <a:buNone/>
            </a:pPr>
            <a:endParaRPr lang="ar-IQ" dirty="0" smtClean="0">
              <a:solidFill>
                <a:schemeClr val="bg1"/>
              </a:solidFill>
              <a:latin typeface="ae_AlMohanad" pitchFamily="18" charset="-78"/>
              <a:cs typeface="ae_AlMohanad" pitchFamily="18" charset="-78"/>
            </a:endParaRPr>
          </a:p>
          <a:p>
            <a:pPr algn="r" rtl="1">
              <a:buNone/>
            </a:pPr>
            <a:endParaRPr lang="ar-IQ" dirty="0" smtClean="0">
              <a:solidFill>
                <a:schemeClr val="bg1"/>
              </a:solidFill>
            </a:endParaRPr>
          </a:p>
          <a:p>
            <a:pPr algn="r" rtl="1">
              <a:buNone/>
            </a:pPr>
            <a:endParaRPr lang="ar-IQ" dirty="0" smtClean="0">
              <a:solidFill>
                <a:schemeClr val="bg1"/>
              </a:solidFill>
            </a:endParaRPr>
          </a:p>
          <a:p>
            <a:pPr algn="r" rtl="1">
              <a:buNone/>
            </a:pPr>
            <a:endParaRPr lang="en-US"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20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20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20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2000"/>
                                        <p:tgtEl>
                                          <p:spTgt spid="3">
                                            <p:txEl>
                                              <p:pRg st="0" end="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2000"/>
                                        <p:tgtEl>
                                          <p:spTgt spid="3">
                                            <p:txEl>
                                              <p:pRg st="4" end="4"/>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28600"/>
            <a:ext cx="9144000" cy="6629400"/>
          </a:xfrm>
        </p:spPr>
        <p:txBody>
          <a:bodyPr>
            <a:normAutofit/>
          </a:bodyPr>
          <a:lstStyle/>
          <a:p>
            <a:pPr marL="342900" lvl="4" indent="-342900" algn="just" rtl="1">
              <a:lnSpc>
                <a:spcPct val="150000"/>
              </a:lnSpc>
              <a:buFont typeface="Arial" pitchFamily="34" charset="0"/>
              <a:buChar char="•"/>
            </a:pPr>
            <a:r>
              <a:rPr lang="ar-IQ" sz="4000" b="1" dirty="0" smtClean="0">
                <a:solidFill>
                  <a:srgbClr val="FF0000"/>
                </a:solidFill>
                <a:latin typeface="Traditional Arabic" pitchFamily="18" charset="-78"/>
                <a:cs typeface="Traditional Arabic" pitchFamily="18" charset="-78"/>
              </a:rPr>
              <a:t>أما </a:t>
            </a:r>
            <a:r>
              <a:rPr lang="ar-SA" sz="4000" b="1" dirty="0" smtClean="0">
                <a:solidFill>
                  <a:srgbClr val="FF0000"/>
                </a:solidFill>
                <a:latin typeface="Traditional Arabic" pitchFamily="18" charset="-78"/>
                <a:cs typeface="Traditional Arabic" pitchFamily="18" charset="-78"/>
              </a:rPr>
              <a:t>دليل </a:t>
            </a:r>
            <a:r>
              <a:rPr lang="ar-SA" sz="4000" b="1" dirty="0" err="1" smtClean="0">
                <a:solidFill>
                  <a:srgbClr val="FF0000"/>
                </a:solidFill>
                <a:latin typeface="Traditional Arabic" pitchFamily="18" charset="-78"/>
                <a:cs typeface="Traditional Arabic" pitchFamily="18" charset="-78"/>
              </a:rPr>
              <a:t>ال</a:t>
            </a:r>
            <a:r>
              <a:rPr lang="ar-IQ" sz="4000" b="1" dirty="0" smtClean="0">
                <a:solidFill>
                  <a:srgbClr val="FF0000"/>
                </a:solidFill>
                <a:latin typeface="Traditional Arabic" pitchFamily="18" charset="-78"/>
                <a:cs typeface="Traditional Arabic" pitchFamily="18" charset="-78"/>
              </a:rPr>
              <a:t>معقول</a:t>
            </a:r>
            <a:r>
              <a:rPr lang="ar-SA" sz="4000" b="1" dirty="0" smtClean="0">
                <a:solidFill>
                  <a:srgbClr val="FF0000"/>
                </a:solidFill>
                <a:latin typeface="Traditional Arabic" pitchFamily="18" charset="-78"/>
                <a:cs typeface="Traditional Arabic" pitchFamily="18" charset="-78"/>
              </a:rPr>
              <a:t>: </a:t>
            </a:r>
            <a:r>
              <a:rPr lang="ar-IQ" sz="4000" b="1" dirty="0" smtClean="0">
                <a:solidFill>
                  <a:srgbClr val="FF0000"/>
                </a:solidFill>
                <a:latin typeface="Traditional Arabic" pitchFamily="18" charset="-78"/>
                <a:cs typeface="Traditional Arabic" pitchFamily="18" charset="-78"/>
              </a:rPr>
              <a:t>فاستدلوا </a:t>
            </a:r>
            <a:r>
              <a:rPr lang="ar-IQ" sz="4000" b="1" dirty="0" err="1" smtClean="0">
                <a:solidFill>
                  <a:srgbClr val="FF0000"/>
                </a:solidFill>
                <a:latin typeface="Traditional Arabic" pitchFamily="18" charset="-78"/>
                <a:cs typeface="Traditional Arabic" pitchFamily="18" charset="-78"/>
              </a:rPr>
              <a:t>به</a:t>
            </a:r>
            <a:r>
              <a:rPr lang="ar-IQ" sz="4000" b="1" dirty="0" smtClean="0">
                <a:solidFill>
                  <a:srgbClr val="FF0000"/>
                </a:solidFill>
                <a:latin typeface="Traditional Arabic" pitchFamily="18" charset="-78"/>
                <a:cs typeface="Traditional Arabic" pitchFamily="18" charset="-78"/>
              </a:rPr>
              <a:t> من وجهين</a:t>
            </a:r>
            <a:r>
              <a:rPr lang="ar-SA" sz="4000" b="1" dirty="0" smtClean="0">
                <a:solidFill>
                  <a:srgbClr val="FF0000"/>
                </a:solidFill>
                <a:latin typeface="Traditional Arabic" pitchFamily="18" charset="-78"/>
                <a:cs typeface="Traditional Arabic" pitchFamily="18" charset="-78"/>
              </a:rPr>
              <a:t>. </a:t>
            </a:r>
            <a:endParaRPr lang="en-US" sz="2800" b="1" dirty="0" smtClean="0">
              <a:solidFill>
                <a:srgbClr val="FF0000"/>
              </a:solidFill>
              <a:latin typeface="Traditional Arabic" pitchFamily="18" charset="-78"/>
              <a:cs typeface="Traditional Arabic" pitchFamily="18" charset="-78"/>
            </a:endParaRPr>
          </a:p>
          <a:p>
            <a:pPr marL="342900" lvl="4" indent="-342900" algn="r" rtl="1">
              <a:lnSpc>
                <a:spcPct val="150000"/>
              </a:lnSpc>
              <a:buFont typeface="Arial" pitchFamily="34" charset="0"/>
              <a:buChar char="•"/>
            </a:pPr>
            <a:r>
              <a:rPr lang="ar-SA" sz="3200" b="1" dirty="0" err="1" smtClean="0">
                <a:solidFill>
                  <a:srgbClr val="FF0000"/>
                </a:solidFill>
                <a:latin typeface="Traditional Arabic" pitchFamily="18" charset="-78"/>
                <a:cs typeface="Traditional Arabic" pitchFamily="18" charset="-78"/>
              </a:rPr>
              <a:t>ال</a:t>
            </a:r>
            <a:r>
              <a:rPr lang="ar-IQ" sz="3200" b="1" dirty="0" smtClean="0">
                <a:solidFill>
                  <a:srgbClr val="FF0000"/>
                </a:solidFill>
                <a:latin typeface="Traditional Arabic" pitchFamily="18" charset="-78"/>
                <a:cs typeface="Traditional Arabic" pitchFamily="18" charset="-78"/>
              </a:rPr>
              <a:t>وجه </a:t>
            </a:r>
            <a:r>
              <a:rPr lang="ar-SA" sz="3200" b="1" dirty="0" smtClean="0">
                <a:solidFill>
                  <a:srgbClr val="FF0000"/>
                </a:solidFill>
                <a:latin typeface="Traditional Arabic" pitchFamily="18" charset="-78"/>
                <a:cs typeface="Traditional Arabic" pitchFamily="18" charset="-78"/>
              </a:rPr>
              <a:t>الأول: </a:t>
            </a:r>
            <a:r>
              <a:rPr lang="ar-KW" sz="2800" b="1" dirty="0" smtClean="0">
                <a:latin typeface="Traditional Arabic" pitchFamily="18" charset="-78"/>
                <a:cs typeface="Traditional Arabic" pitchFamily="18" charset="-78"/>
              </a:rPr>
              <a:t>أ</a:t>
            </a:r>
            <a:r>
              <a:rPr lang="ar-IQ" sz="2800" b="1" dirty="0" smtClean="0">
                <a:latin typeface="Traditional Arabic" pitchFamily="18" charset="-78"/>
                <a:cs typeface="Traditional Arabic" pitchFamily="18" charset="-78"/>
              </a:rPr>
              <a:t>ن</a:t>
            </a:r>
            <a:r>
              <a:rPr lang="ar-KW" sz="2800" b="1" dirty="0" smtClean="0">
                <a:latin typeface="Traditional Arabic" pitchFamily="18" charset="-78"/>
                <a:cs typeface="Traditional Arabic" pitchFamily="18" charset="-78"/>
              </a:rPr>
              <a:t> </a:t>
            </a:r>
            <a:r>
              <a:rPr lang="ar-KW" sz="2800" b="1" dirty="0" err="1" smtClean="0">
                <a:latin typeface="Traditional Arabic" pitchFamily="18" charset="-78"/>
                <a:cs typeface="Traditional Arabic" pitchFamily="18" charset="-78"/>
              </a:rPr>
              <a:t>ال</a:t>
            </a:r>
            <a:r>
              <a:rPr lang="ar-IQ" sz="2800" b="1" dirty="0" smtClean="0">
                <a:latin typeface="Traditional Arabic" pitchFamily="18" charset="-78"/>
                <a:cs typeface="Traditional Arabic" pitchFamily="18" charset="-78"/>
              </a:rPr>
              <a:t>كفاءة غير معتبره فيما هو أهم من النكاح وهو الدماء، فلأن لا تعتبر في النكاح أولى.23</a:t>
            </a:r>
          </a:p>
          <a:p>
            <a:pPr marL="342900" lvl="4" indent="-342900" algn="r" rtl="1">
              <a:lnSpc>
                <a:spcPct val="150000"/>
              </a:lnSpc>
              <a:buFont typeface="Arial" pitchFamily="34" charset="0"/>
              <a:buChar char="•"/>
            </a:pPr>
            <a:r>
              <a:rPr lang="ar-IQ" sz="3200" b="1" dirty="0" smtClean="0">
                <a:solidFill>
                  <a:srgbClr val="FF0000"/>
                </a:solidFill>
                <a:latin typeface="Traditional Arabic" pitchFamily="18" charset="-78"/>
                <a:cs typeface="Traditional Arabic" pitchFamily="18" charset="-78"/>
              </a:rPr>
              <a:t>الوجه الثاني:</a:t>
            </a:r>
            <a:r>
              <a:rPr lang="en-US" sz="3200" b="1" dirty="0" smtClean="0">
                <a:solidFill>
                  <a:srgbClr val="FF0000"/>
                </a:solidFill>
                <a:latin typeface="Traditional Arabic" pitchFamily="18" charset="-78"/>
                <a:cs typeface="Traditional Arabic" pitchFamily="18" charset="-78"/>
              </a:rPr>
              <a:t> </a:t>
            </a:r>
            <a:r>
              <a:rPr lang="ar-IQ" sz="2800" b="1" dirty="0" smtClean="0">
                <a:latin typeface="Traditional Arabic" pitchFamily="18" charset="-78"/>
                <a:cs typeface="Traditional Arabic" pitchFamily="18" charset="-78"/>
              </a:rPr>
              <a:t>لو كانت الكفاءة معتبرة في </a:t>
            </a:r>
            <a:r>
              <a:rPr lang="ar-IQ" sz="2800" b="1" dirty="0" err="1" smtClean="0">
                <a:latin typeface="Traditional Arabic" pitchFamily="18" charset="-78"/>
                <a:cs typeface="Traditional Arabic" pitchFamily="18" charset="-78"/>
              </a:rPr>
              <a:t>الشرع</a:t>
            </a:r>
            <a:r>
              <a:rPr lang="ar-IQ" sz="2800" b="1" dirty="0" smtClean="0">
                <a:latin typeface="Traditional Arabic" pitchFamily="18" charset="-78"/>
                <a:cs typeface="Traditional Arabic" pitchFamily="18" charset="-78"/>
              </a:rPr>
              <a:t>،لاعتبرت في جانب الزوجة أيضاً وحيث إنها لا تعتبر في جانب الزوجة فكذلك لا تعتبر في جانب الزوج.24</a:t>
            </a:r>
            <a:endParaRPr lang="en-US" sz="2800" b="1" dirty="0" smtClean="0">
              <a:latin typeface="Traditional Arabic" pitchFamily="18" charset="-78"/>
              <a:cs typeface="Traditional Arabic" pitchFamily="18" charset="-78"/>
            </a:endParaRPr>
          </a:p>
          <a:p>
            <a:pPr algn="r" rtl="1">
              <a:lnSpc>
                <a:spcPct val="150000"/>
              </a:lnSpc>
            </a:pPr>
            <a:endParaRPr lang="ar-IQ" sz="2800" b="1" dirty="0" smtClean="0">
              <a:solidFill>
                <a:srgbClr val="7030A0"/>
              </a:solidFill>
              <a:latin typeface="Traditional Arabic" pitchFamily="18" charset="-78"/>
              <a:cs typeface="Traditional Arabic" pitchFamily="18" charset="-78"/>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6516</TotalTime>
  <Words>922</Words>
  <Application>Microsoft Office PowerPoint</Application>
  <PresentationFormat>On-screen Show (4:3)</PresentationFormat>
  <Paragraphs>88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   وزارة التعليم العالي  والبحث العلمي جامعة صلاح الدين كلية العلوم الإسلامية    </vt:lpstr>
      <vt:lpstr>خطة المحاضرة:</vt:lpstr>
      <vt:lpstr>PowerPoint Presentation</vt:lpstr>
      <vt:lpstr> أولاً : مفهوم الكفاءة لغة واصطلاحاً.</vt:lpstr>
      <vt:lpstr>ثانياً: النكاح في اللغة والاصطلاح.</vt:lpstr>
      <vt:lpstr>PowerPoint Presentation</vt:lpstr>
      <vt:lpstr>الأدلة:استدل أصحاب الرأي الأول إلى ما ذهبوا إليه بالسنة والمعقول، أما السنة: فاستدلوا من السنة بأحاديث كثيرة منها.</vt:lpstr>
      <vt:lpstr>أدلة الرأي الثاني:استدل أصحاب الرأي الثاني بعدم اعتبار الكفاءة في النكاح بالكتاب والسنة والمعقول، أما الكتاب.</vt:lpstr>
      <vt:lpstr>PowerPoint Presentation</vt:lpstr>
      <vt:lpstr>PowerPoint Presentation</vt:lpstr>
      <vt:lpstr>                           الهوامش:                                                                                        1_ ابن منظور، ابي الفضل جمال الدين بن محمد، لسان العرب، ج5، ص3892، الناشر:  طبعة دار المعارف. 2_الشربيني، محمد الخطيب، ج3، ص165، ت997ه، مغني المحتاج إلى معرفة معاني ألفاظ المنهاج، دار إحياء التراث العرب، 1377ه_ 1958م. 3_ شيخي زاده: عبد الرحمن بن محمد بن سليمان المعروف بدامادا، ت 1078ه_ مجمع الأنهر في شرح ملتقي الأبحر، ج1، ص500، بيروت دار الكتب العلمية، طبعة الأولى 1419ه_1998م. 4_ حاشية الدسوقي على الشرح الكبير، محمد بن أحمد بن عرفة الدسوقي المالكي ( المتوفى : 1230هـ ) 2/248، الناشر : دار الفكر بدون تاريخ. 5_ الجرجاني، علي بن محمد، التعريفات الجرجاني، ص162، طبعة مصطفى البابي الحلبي. 6_ ابن يعقوب، مجد الدين بن محمد، القاموس المحيط،ج1،ص262، طبعة مصطفى البابي الحلبي. 7_ الرملي، شمس الدين محمد بن أبي العباس، نهاية المحتاج،ج6،ص176،ط2، بيروت دار الكتب العلمية 2002م.  8_سعدي جبلي، سعد الله بن عيسى المفتي،ت945ه، حاشية سعدي جبلي بهامش شرح فتح القدير ،ج3، ص181، ط2، بيروت دار الفكر.</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صلاح الدين كلية العلوم الإسلامية   قسم أصول الدين قسم الدراسات الإسلامية</dc:title>
  <dc:creator>High Tech</dc:creator>
  <cp:lastModifiedBy>MAC</cp:lastModifiedBy>
  <cp:revision>702</cp:revision>
  <dcterms:created xsi:type="dcterms:W3CDTF">2010-12-03T19:43:54Z</dcterms:created>
  <dcterms:modified xsi:type="dcterms:W3CDTF">2023-10-15T11:37:22Z</dcterms:modified>
</cp:coreProperties>
</file>