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7" r:id="rId2"/>
    <p:sldId id="277" r:id="rId3"/>
    <p:sldId id="256"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EBFA6A-2D9B-4F5A-85A5-78875FDD599D}" type="datetimeFigureOut">
              <a:rPr lang="ar-IQ" smtClean="0"/>
              <a:t>01/10/1445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B69222-3F6E-4D33-B605-54C8D769A773}" type="slidenum">
              <a:rPr lang="ar-IQ" smtClean="0"/>
              <a:t>‹#›</a:t>
            </a:fld>
            <a:endParaRPr lang="ar-IQ"/>
          </a:p>
        </p:txBody>
      </p:sp>
    </p:spTree>
    <p:extLst>
      <p:ext uri="{BB962C8B-B14F-4D97-AF65-F5344CB8AC3E}">
        <p14:creationId xmlns:p14="http://schemas.microsoft.com/office/powerpoint/2010/main" val="407206027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8FBF9D2-A4B0-4E90-A1C1-2C37A7E89079}" type="datetimeFigureOut">
              <a:rPr lang="ar-IQ" smtClean="0"/>
              <a:t>01/10/1445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128557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8FBF9D2-A4B0-4E90-A1C1-2C37A7E89079}" type="datetimeFigureOut">
              <a:rPr lang="ar-IQ" smtClean="0"/>
              <a:t>01/10/1445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45292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8FBF9D2-A4B0-4E90-A1C1-2C37A7E89079}" type="datetimeFigureOut">
              <a:rPr lang="ar-IQ" smtClean="0"/>
              <a:t>01/10/1445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339724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8FBF9D2-A4B0-4E90-A1C1-2C37A7E89079}" type="datetimeFigureOut">
              <a:rPr lang="ar-IQ" smtClean="0"/>
              <a:t>01/10/1445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3738980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8FBF9D2-A4B0-4E90-A1C1-2C37A7E89079}" type="datetimeFigureOut">
              <a:rPr lang="ar-IQ" smtClean="0"/>
              <a:t>01/10/1445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67140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8FBF9D2-A4B0-4E90-A1C1-2C37A7E89079}" type="datetimeFigureOut">
              <a:rPr lang="ar-IQ" smtClean="0"/>
              <a:t>01/10/1445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210348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8FBF9D2-A4B0-4E90-A1C1-2C37A7E89079}" type="datetimeFigureOut">
              <a:rPr lang="ar-IQ" smtClean="0"/>
              <a:t>01/10/1445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17661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8FBF9D2-A4B0-4E90-A1C1-2C37A7E89079}" type="datetimeFigureOut">
              <a:rPr lang="ar-IQ" smtClean="0"/>
              <a:t>01/10/1445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2886602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8FBF9D2-A4B0-4E90-A1C1-2C37A7E89079}" type="datetimeFigureOut">
              <a:rPr lang="ar-IQ" smtClean="0"/>
              <a:t>01/10/1445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59326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FBF9D2-A4B0-4E90-A1C1-2C37A7E89079}" type="datetimeFigureOut">
              <a:rPr lang="ar-IQ" smtClean="0"/>
              <a:t>01/10/1445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319526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FBF9D2-A4B0-4E90-A1C1-2C37A7E89079}" type="datetimeFigureOut">
              <a:rPr lang="ar-IQ" smtClean="0"/>
              <a:t>01/10/1445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6F5438A-D722-41B0-92DE-7B374CEC4170}" type="slidenum">
              <a:rPr lang="ar-IQ" smtClean="0"/>
              <a:t>‹#›</a:t>
            </a:fld>
            <a:endParaRPr lang="ar-IQ"/>
          </a:p>
        </p:txBody>
      </p:sp>
    </p:spTree>
    <p:extLst>
      <p:ext uri="{BB962C8B-B14F-4D97-AF65-F5344CB8AC3E}">
        <p14:creationId xmlns:p14="http://schemas.microsoft.com/office/powerpoint/2010/main" val="252374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FBF9D2-A4B0-4E90-A1C1-2C37A7E89079}" type="datetimeFigureOut">
              <a:rPr lang="ar-IQ" smtClean="0"/>
              <a:t>01/10/1445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F5438A-D722-41B0-92DE-7B374CEC4170}" type="slidenum">
              <a:rPr lang="ar-IQ" smtClean="0"/>
              <a:t>‹#›</a:t>
            </a:fld>
            <a:endParaRPr lang="ar-IQ"/>
          </a:p>
        </p:txBody>
      </p:sp>
    </p:spTree>
    <p:extLst>
      <p:ext uri="{BB962C8B-B14F-4D97-AF65-F5344CB8AC3E}">
        <p14:creationId xmlns:p14="http://schemas.microsoft.com/office/powerpoint/2010/main" val="1452472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900" dirty="0">
                <a:solidFill>
                  <a:srgbClr val="C00000"/>
                </a:solidFill>
              </a:rPr>
              <a:t>عقبات </a:t>
            </a:r>
            <a:r>
              <a:rPr lang="ar-IQ" sz="4900" dirty="0" smtClean="0">
                <a:solidFill>
                  <a:srgbClr val="C00000"/>
                </a:solidFill>
              </a:rPr>
              <a:t>في </a:t>
            </a:r>
            <a:r>
              <a:rPr lang="ar-IQ" sz="4900" dirty="0">
                <a:solidFill>
                  <a:srgbClr val="C00000"/>
                </a:solidFill>
              </a:rPr>
              <a:t>طريق التفاهم </a:t>
            </a:r>
            <a:r>
              <a:rPr lang="ar-IQ" sz="4900" dirty="0" smtClean="0">
                <a:solidFill>
                  <a:srgbClr val="C00000"/>
                </a:solidFill>
              </a:rPr>
              <a:t>بين المختلفين</a:t>
            </a:r>
            <a:br>
              <a:rPr lang="ar-IQ" sz="4900" dirty="0" smtClean="0">
                <a:solidFill>
                  <a:srgbClr val="C00000"/>
                </a:solidFill>
              </a:rPr>
            </a:br>
            <a:r>
              <a:rPr lang="ar-IQ" sz="4900" dirty="0" smtClean="0"/>
              <a:t/>
            </a:r>
            <a:br>
              <a:rPr lang="ar-IQ" sz="4900" dirty="0" smtClean="0"/>
            </a:br>
            <a:r>
              <a:rPr lang="ar-IQ" sz="3100" dirty="0" err="1" smtClean="0"/>
              <a:t>أ.د.فتحي</a:t>
            </a:r>
            <a:r>
              <a:rPr lang="ar-IQ" sz="3100" dirty="0" smtClean="0"/>
              <a:t> جوهر مزوري</a:t>
            </a:r>
            <a:br>
              <a:rPr lang="ar-IQ" sz="3100" dirty="0" smtClean="0"/>
            </a:br>
            <a:r>
              <a:rPr lang="ar-IQ" sz="3100" dirty="0" smtClean="0"/>
              <a:t>كلية العلوم الإسلامية/ قسم التربية الدينية/ جامعة صلاح الدين</a:t>
            </a:r>
            <a:br>
              <a:rPr lang="ar-IQ" sz="3100" dirty="0" smtClean="0"/>
            </a:br>
            <a:endParaRPr lang="ar-IQ" sz="3100" dirty="0"/>
          </a:p>
        </p:txBody>
      </p:sp>
    </p:spTree>
    <p:extLst>
      <p:ext uri="{BB962C8B-B14F-4D97-AF65-F5344CB8AC3E}">
        <p14:creationId xmlns:p14="http://schemas.microsoft.com/office/powerpoint/2010/main" val="1464374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856984" cy="6336704"/>
          </a:xfrm>
        </p:spPr>
        <p:txBody>
          <a:bodyPr/>
          <a:lstStyle/>
          <a:p>
            <a:pPr marL="0" indent="0">
              <a:buNone/>
            </a:pPr>
            <a:r>
              <a:rPr lang="ar-IQ" dirty="0" smtClean="0">
                <a:solidFill>
                  <a:srgbClr val="FF0000"/>
                </a:solidFill>
              </a:rPr>
              <a:t>6</a:t>
            </a:r>
            <a:r>
              <a:rPr lang="ar-IQ" sz="4000" dirty="0" smtClean="0">
                <a:solidFill>
                  <a:srgbClr val="FF0000"/>
                </a:solidFill>
              </a:rPr>
              <a:t>- الطريقة التي نرى بها المشكلة هي المشكلة</a:t>
            </a:r>
          </a:p>
          <a:p>
            <a:pPr marL="0" indent="0" algn="just">
              <a:buNone/>
            </a:pPr>
            <a:r>
              <a:rPr lang="ar-IQ" sz="4000" dirty="0" smtClean="0"/>
              <a:t>اختار الوسيلة أو الطريقة الصحيحة والناجحة أمر ضروري, ففي معظم الأحيان الطريقة التي  نرى بها المشكلة ونتعامل بها معها؛ هي في حدِّ ذاتها مشكلة. لأننا قد لا نحسن في تحديد المشكلة, والأدهى أن لا نحسن الاختيار في إيجاد الطريقة المناسبة لحلِّ تلك المشكلة.  </a:t>
            </a:r>
            <a:endParaRPr lang="ar-IQ" sz="4000" dirty="0"/>
          </a:p>
        </p:txBody>
      </p:sp>
    </p:spTree>
    <p:extLst>
      <p:ext uri="{BB962C8B-B14F-4D97-AF65-F5344CB8AC3E}">
        <p14:creationId xmlns:p14="http://schemas.microsoft.com/office/powerpoint/2010/main" val="266105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712968" cy="6048672"/>
          </a:xfrm>
        </p:spPr>
        <p:txBody>
          <a:bodyPr/>
          <a:lstStyle/>
          <a:p>
            <a:pPr marL="0" indent="0">
              <a:buNone/>
            </a:pPr>
            <a:r>
              <a:rPr lang="ar-IQ" dirty="0" smtClean="0">
                <a:solidFill>
                  <a:srgbClr val="FF0000"/>
                </a:solidFill>
              </a:rPr>
              <a:t>7</a:t>
            </a:r>
            <a:r>
              <a:rPr lang="ar-IQ" sz="4000" dirty="0" smtClean="0">
                <a:solidFill>
                  <a:srgbClr val="FF0000"/>
                </a:solidFill>
              </a:rPr>
              <a:t>- عدم التوافق بين الشعار والتطبيق</a:t>
            </a:r>
          </a:p>
          <a:p>
            <a:pPr marL="0" indent="0" algn="just">
              <a:buNone/>
            </a:pPr>
            <a:r>
              <a:rPr lang="ar-IQ" sz="4000" dirty="0" smtClean="0"/>
              <a:t> كثير من الذين يروجون للحوار والتفاهم والعيش المشترك, لا يخرجون من حيز الشعارات, ولا يهتمون بالجانب التطبيقي, ولا يهمهم الممارسة العملية لتلك المفاهيم. فالواقع شيء, وما يقال في الكتب وكواليس المؤتمرات المقامة لهذا الشأن؛ شيء آخر. </a:t>
            </a:r>
            <a:endParaRPr lang="ar-IQ" sz="4000" dirty="0"/>
          </a:p>
        </p:txBody>
      </p:sp>
    </p:spTree>
    <p:extLst>
      <p:ext uri="{BB962C8B-B14F-4D97-AF65-F5344CB8AC3E}">
        <p14:creationId xmlns:p14="http://schemas.microsoft.com/office/powerpoint/2010/main" val="3125178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336704"/>
          </a:xfrm>
        </p:spPr>
        <p:txBody>
          <a:bodyPr>
            <a:noAutofit/>
          </a:bodyPr>
          <a:lstStyle/>
          <a:p>
            <a:pPr marL="0" indent="0">
              <a:buNone/>
            </a:pPr>
            <a:r>
              <a:rPr lang="ar-IQ" sz="3600" dirty="0" smtClean="0">
                <a:solidFill>
                  <a:srgbClr val="FF0000"/>
                </a:solidFill>
              </a:rPr>
              <a:t>8</a:t>
            </a:r>
            <a:r>
              <a:rPr lang="ar-IQ" dirty="0" smtClean="0">
                <a:solidFill>
                  <a:srgbClr val="FF0000"/>
                </a:solidFill>
              </a:rPr>
              <a:t>- الاستغلال السياسي للدين وتوظيف قضايا الحوار والتفاهم لتحقيق مصالح سياسية</a:t>
            </a:r>
          </a:p>
          <a:p>
            <a:pPr marL="0" indent="0" algn="just">
              <a:buNone/>
            </a:pPr>
            <a:r>
              <a:rPr lang="ar-IQ" dirty="0" smtClean="0"/>
              <a:t>من الأخطار التي تهدد الوئام والعيش المشترك للمختلفين في مجتمع واحد هو استغلال مفاهيم التفاهم واحترام الآخر والعيش معه وتوظيفها لخدمة الأوضاع السياسية , بحيث ترى من الآخر فرصة سانحة  لفرض حلول توافق هواهم وتحقق لهم طموحات معينة وتحافظ  على مصالحهم. فهم يقبلون بالحوار والتفاهم بل يطلبونه, بهدف تمرير وإملاء صيغ ومفاهيم وضعت وفق رؤيتهم, ولا يكون لنا الحق في مناقشتها, وإنْ تعارضت مع قيمنا وأهدافنا.</a:t>
            </a:r>
            <a:endParaRPr lang="ar-IQ" dirty="0"/>
          </a:p>
        </p:txBody>
      </p:sp>
    </p:spTree>
    <p:extLst>
      <p:ext uri="{BB962C8B-B14F-4D97-AF65-F5344CB8AC3E}">
        <p14:creationId xmlns:p14="http://schemas.microsoft.com/office/powerpoint/2010/main" val="3920218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08712"/>
          </a:xfrm>
        </p:spPr>
        <p:txBody>
          <a:bodyPr>
            <a:noAutofit/>
          </a:bodyPr>
          <a:lstStyle/>
          <a:p>
            <a:pPr marL="0" indent="0">
              <a:buNone/>
            </a:pPr>
            <a:r>
              <a:rPr lang="ar-IQ" dirty="0" smtClean="0">
                <a:solidFill>
                  <a:srgbClr val="FF0000"/>
                </a:solidFill>
              </a:rPr>
              <a:t>9- التنوع في الرؤى والإكثار في وسائل الإعلام في مجال الدعوة </a:t>
            </a:r>
          </a:p>
          <a:p>
            <a:pPr marL="0" indent="0" algn="just">
              <a:buNone/>
            </a:pPr>
            <a:r>
              <a:rPr lang="ar-IQ" dirty="0" smtClean="0"/>
              <a:t>كثرة </a:t>
            </a:r>
            <a:r>
              <a:rPr lang="ar-IQ" dirty="0"/>
              <a:t>وسائل </a:t>
            </a:r>
            <a:r>
              <a:rPr lang="ar-IQ" dirty="0" smtClean="0"/>
              <a:t>الإعلام التبشيرية والدعوية  الموجهة للآخر, المسموعة والمرئية والمكتوبة, هي </a:t>
            </a:r>
            <a:r>
              <a:rPr lang="ar-IQ" dirty="0"/>
              <a:t>عقبة </a:t>
            </a:r>
            <a:r>
              <a:rPr lang="ar-IQ" dirty="0" smtClean="0"/>
              <a:t>أخرى في </a:t>
            </a:r>
            <a:r>
              <a:rPr lang="ar-IQ" dirty="0"/>
              <a:t>وجه </a:t>
            </a:r>
            <a:r>
              <a:rPr lang="ar-IQ" dirty="0" smtClean="0"/>
              <a:t>تحقيق الوئام والعيش المشترك، فكل واحد يتغنى ويدعي أنّه يملك الحق والصواب, ويروج </a:t>
            </a:r>
            <a:r>
              <a:rPr lang="ar-IQ" dirty="0"/>
              <a:t>لفكرته </a:t>
            </a:r>
            <a:r>
              <a:rPr lang="ar-IQ" dirty="0" smtClean="0"/>
              <a:t>ويدعو </a:t>
            </a:r>
            <a:r>
              <a:rPr lang="ar-IQ" dirty="0"/>
              <a:t>الناس لأن </a:t>
            </a:r>
            <a:r>
              <a:rPr lang="ar-IQ" dirty="0" smtClean="0"/>
              <a:t>يكونوا على طريقته ويفكروا ويعتقدوا مثله.  والشيء الملفت أنّ معظم ذلك الإعلام خُصص لغرض الهجوم والتشويه وقلب الحقائق. وهذا الإعلام إمّا مملوك للدول والحكومات, فهو يخدم الوضع السياسي القائم. وإمّا أنّه ملوك ملكية خاصة, هدفه الشهرة والربح وارضاء الجمهور. وفي كلتا الحالتين أنّها لا تخدم إلى التفاهم وخلق بيئة مناسبة للحوار والعيش المشترك, بل تكون من معوقات التفاهم وسبب تعثره.     </a:t>
            </a:r>
            <a:endParaRPr lang="ar-IQ" dirty="0"/>
          </a:p>
        </p:txBody>
      </p:sp>
    </p:spTree>
    <p:extLst>
      <p:ext uri="{BB962C8B-B14F-4D97-AF65-F5344CB8AC3E}">
        <p14:creationId xmlns:p14="http://schemas.microsoft.com/office/powerpoint/2010/main" val="3281455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a:bodyPr>
          <a:lstStyle/>
          <a:p>
            <a:pPr marL="0" indent="0">
              <a:buNone/>
            </a:pPr>
            <a:r>
              <a:rPr lang="ar-IQ" dirty="0" smtClean="0">
                <a:solidFill>
                  <a:srgbClr val="FF0000"/>
                </a:solidFill>
              </a:rPr>
              <a:t>10- التعصب بكل أنواعه </a:t>
            </a:r>
          </a:p>
          <a:p>
            <a:pPr marL="0" indent="0" algn="just">
              <a:buNone/>
            </a:pPr>
            <a:r>
              <a:rPr lang="ar-IQ" dirty="0" smtClean="0"/>
              <a:t>التعصب هو التشدد والشدة في أخذ الشيء، وهو مذموم ومنبوذ. خاصة التعصب الديني الذي يمارسه الإنسان المتديِّن, بحيث لا يرى إلاّ ذاته ولا يسمع إلاّ قول نفسه ولا يؤمن بأحد غير نفسه أو فرقته وجماعته. فهو مغلق الذهن والنفس عن كلِّ النّاس.</a:t>
            </a:r>
          </a:p>
          <a:p>
            <a:pPr marL="0" indent="0" algn="just">
              <a:buNone/>
            </a:pPr>
            <a:r>
              <a:rPr lang="ar-IQ" dirty="0" smtClean="0"/>
              <a:t>في الحقيقة هناك فرق كبير بين التعصب والتديُّن. فالتديُّن هو تأدية العبادات على خير وجه وتوحيد الله تعالى قولاً وفعلاً, ومعاملة الناس بالحسنى, والترفع عن كلِّ  ما يعيق صفو العبادة. وكذلك التعامل مع  سيئات الناس بالحسنات. يقول تعالى: (( ولا يجرمنَّكم شنآن قومٍ على ألاّ تعدلوا </a:t>
            </a:r>
            <a:r>
              <a:rPr lang="ar-IQ" dirty="0"/>
              <a:t>ا</a:t>
            </a:r>
            <a:r>
              <a:rPr lang="ar-IQ" dirty="0" smtClean="0"/>
              <a:t>عدلوا هو أقرب للتقوى )){المائدة-8}. </a:t>
            </a:r>
            <a:endParaRPr lang="ar-IQ" dirty="0"/>
          </a:p>
        </p:txBody>
      </p:sp>
    </p:spTree>
    <p:extLst>
      <p:ext uri="{BB962C8B-B14F-4D97-AF65-F5344CB8AC3E}">
        <p14:creationId xmlns:p14="http://schemas.microsoft.com/office/powerpoint/2010/main" val="668556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a:bodyPr>
          <a:lstStyle/>
          <a:p>
            <a:pPr marL="0" indent="0">
              <a:buNone/>
            </a:pPr>
            <a:r>
              <a:rPr lang="ar-IQ" sz="3600" dirty="0" smtClean="0">
                <a:solidFill>
                  <a:srgbClr val="FF0000"/>
                </a:solidFill>
              </a:rPr>
              <a:t>11</a:t>
            </a:r>
            <a:r>
              <a:rPr lang="ar-IQ" dirty="0" smtClean="0">
                <a:solidFill>
                  <a:srgbClr val="FF0000"/>
                </a:solidFill>
              </a:rPr>
              <a:t>- التطرف لا يبقي للاختلاف والتنوع قيمة</a:t>
            </a:r>
          </a:p>
          <a:p>
            <a:pPr marL="0" indent="0" algn="just">
              <a:buNone/>
            </a:pPr>
            <a:r>
              <a:rPr lang="ar-IQ" dirty="0" smtClean="0"/>
              <a:t>التطرف ظاهرة فكرية موجودة في جميع الأديان والعقائد, وهو من أهم ما يعيق التفاهم والعيش المشترك. وهذه الكلمة تشير إلى تلك النقطة البعيدة التي يقبع فيها أصحاب هذا التوجُّه, الرافض  للاقتراب  من الوسط </a:t>
            </a:r>
            <a:r>
              <a:rPr lang="ar-IQ" dirty="0"/>
              <a:t>أ</a:t>
            </a:r>
            <a:r>
              <a:rPr lang="ar-IQ" dirty="0" smtClean="0"/>
              <a:t>و الوسطية. </a:t>
            </a:r>
          </a:p>
          <a:p>
            <a:pPr marL="0" indent="0" algn="just">
              <a:buNone/>
            </a:pPr>
            <a:r>
              <a:rPr lang="ar-IQ" dirty="0" smtClean="0"/>
              <a:t>من أبسط معاني التطرف, هو الغلو والزيادة في الشيء دون حاجة أو ضرورة , وهو الابتعاد عن القصد والعدل وعدم الرغبة في الحوار والاشتداد في الخصام. وقد يبلغ التطرف أقصاه عندما يصل إلى التعصب والاعتداء. </a:t>
            </a:r>
            <a:endParaRPr lang="ar-IQ" dirty="0"/>
          </a:p>
        </p:txBody>
      </p:sp>
    </p:spTree>
    <p:extLst>
      <p:ext uri="{BB962C8B-B14F-4D97-AF65-F5344CB8AC3E}">
        <p14:creationId xmlns:p14="http://schemas.microsoft.com/office/powerpoint/2010/main" val="2738081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92500"/>
          </a:bodyPr>
          <a:lstStyle/>
          <a:p>
            <a:pPr marL="0" indent="0">
              <a:buNone/>
            </a:pPr>
            <a:r>
              <a:rPr lang="ar-IQ" sz="4300" dirty="0" smtClean="0">
                <a:solidFill>
                  <a:srgbClr val="FF0000"/>
                </a:solidFill>
              </a:rPr>
              <a:t>والتطرف له ثلاثة أشكال:</a:t>
            </a:r>
          </a:p>
          <a:p>
            <a:pPr marL="0" indent="0" algn="just">
              <a:buNone/>
            </a:pPr>
            <a:r>
              <a:rPr lang="ar-IQ" dirty="0" smtClean="0">
                <a:solidFill>
                  <a:srgbClr val="FF0000"/>
                </a:solidFill>
              </a:rPr>
              <a:t>الأول: التطرف من منطلق الرفض الكلّي/ </a:t>
            </a:r>
            <a:r>
              <a:rPr lang="ar-IQ" dirty="0" smtClean="0"/>
              <a:t>وهو أشدها أثراً وخطراً  وأقل عدداً. وهو الذي يقوم أفراده على رفض الآخر كلية  ومقاطعته وعدم قبول أي نوع من التفاهم. والآخر في نظر هؤلاء ليس هو مَن يخالفهم في المعتقد فقط؛ بل هو كلُّ مَن يخالفهم في الرأي حتى لو </a:t>
            </a:r>
            <a:r>
              <a:rPr lang="ar-IQ" dirty="0"/>
              <a:t>ا</a:t>
            </a:r>
            <a:r>
              <a:rPr lang="ar-IQ" dirty="0" smtClean="0"/>
              <a:t>شترك معهم في المعتقد</a:t>
            </a:r>
            <a:r>
              <a:rPr lang="ar-IQ" dirty="0"/>
              <a:t>.</a:t>
            </a:r>
            <a:endParaRPr lang="ar-IQ" dirty="0" smtClean="0"/>
          </a:p>
          <a:p>
            <a:pPr marL="0" indent="0" algn="just">
              <a:buNone/>
            </a:pPr>
            <a:r>
              <a:rPr lang="ar-IQ" dirty="0" smtClean="0">
                <a:solidFill>
                  <a:srgbClr val="FF0000"/>
                </a:solidFill>
              </a:rPr>
              <a:t>الثاني: التطرف من منطلق الخوف/ </a:t>
            </a:r>
            <a:r>
              <a:rPr lang="ar-IQ" dirty="0" smtClean="0"/>
              <a:t>هو مَن يرفض الآخر والحوار معه ليس من منطق الاختلاف أو الكراهية  أو العداء؛ ولكن من منطق الخوف من الذات والهوية من الذوبان. هذا الفريق يعيش منكمشاً على الذات ويحيى في الماضي ويرى أنّ الخير والصواب في الماضي وتراثه</a:t>
            </a:r>
          </a:p>
          <a:p>
            <a:pPr marL="0" indent="0" algn="just">
              <a:buNone/>
            </a:pPr>
            <a:r>
              <a:rPr lang="ar-IQ" dirty="0" smtClean="0">
                <a:solidFill>
                  <a:srgbClr val="FF0000"/>
                </a:solidFill>
              </a:rPr>
              <a:t>الثالث: التطرف من منطلق الاستسلام/ </a:t>
            </a:r>
            <a:r>
              <a:rPr lang="ar-IQ" dirty="0" smtClean="0"/>
              <a:t>هو على النقيض من الأول والثاني. هذا الفريق يرحب بالحوار والتفاهم والتواصل مع الآخر دون قيد أو شرط, بل يريد أن يكون نسخة من الآخر.    </a:t>
            </a:r>
            <a:endParaRPr lang="ar-IQ" dirty="0"/>
          </a:p>
        </p:txBody>
      </p:sp>
    </p:spTree>
    <p:extLst>
      <p:ext uri="{BB962C8B-B14F-4D97-AF65-F5344CB8AC3E}">
        <p14:creationId xmlns:p14="http://schemas.microsoft.com/office/powerpoint/2010/main" val="4190831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784976" cy="6408712"/>
          </a:xfrm>
        </p:spPr>
        <p:txBody>
          <a:bodyPr>
            <a:normAutofit/>
          </a:bodyPr>
          <a:lstStyle/>
          <a:p>
            <a:pPr marL="0" indent="0">
              <a:buNone/>
            </a:pPr>
            <a:r>
              <a:rPr lang="ar-IQ" sz="3600" dirty="0" smtClean="0">
                <a:solidFill>
                  <a:srgbClr val="FF0000"/>
                </a:solidFill>
              </a:rPr>
              <a:t>12- الترويج للصراع بين الأديان</a:t>
            </a:r>
          </a:p>
          <a:p>
            <a:pPr marL="0" indent="0" algn="just">
              <a:buNone/>
            </a:pPr>
            <a:r>
              <a:rPr lang="ar-IQ" dirty="0" smtClean="0"/>
              <a:t>الصراع يصرع الآخر ويزيل التعدد والتمايز في المجتمعات, وفي رأينا أنّ الذي  يمهد الطريق للصراع بين الأديان؛ هو الانحراف الذي يصيبها. فلو سارت الأديان سيرها الطبيعي –كرسالات سماوية من عند الله-  دون تحريف لمبادئها وقيمها؛ لأصبحنا متفقين جميعاً في كثير من </a:t>
            </a:r>
            <a:r>
              <a:rPr lang="ar-IQ" dirty="0"/>
              <a:t>أ</a:t>
            </a:r>
            <a:r>
              <a:rPr lang="ar-IQ" dirty="0" smtClean="0"/>
              <a:t>هدافها ومسائلها.</a:t>
            </a:r>
          </a:p>
          <a:p>
            <a:pPr marL="0" indent="0" algn="just">
              <a:buNone/>
            </a:pPr>
            <a:r>
              <a:rPr lang="ar-IQ" dirty="0" smtClean="0"/>
              <a:t>إنّ تبنّي مبدأ صراع الأديان والترويج له, لا يمكن أن يبني المجتمعات ويؤسس العيش المشترك. </a:t>
            </a:r>
            <a:r>
              <a:rPr lang="ar-IQ" dirty="0"/>
              <a:t>ف</a:t>
            </a:r>
            <a:r>
              <a:rPr lang="ar-IQ" dirty="0" smtClean="0"/>
              <a:t>في نظر الإسلام الترويج لصراع الأديان خطأ فاضح, فليس هناك نصوص دينية تؤيِّد هذا الاتجاه. لأنّ أبسط معنى للصراع هو: أن يصرع القويُ الضعيفَ وينفرد هو بالساحة وينتهي التعدد والتمايز والاختلاف.</a:t>
            </a:r>
          </a:p>
        </p:txBody>
      </p:sp>
    </p:spTree>
    <p:extLst>
      <p:ext uri="{BB962C8B-B14F-4D97-AF65-F5344CB8AC3E}">
        <p14:creationId xmlns:p14="http://schemas.microsoft.com/office/powerpoint/2010/main" val="2022009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640960" cy="5649491"/>
          </a:xfrm>
        </p:spPr>
        <p:txBody>
          <a:bodyPr>
            <a:normAutofit/>
          </a:bodyPr>
          <a:lstStyle/>
          <a:p>
            <a:pPr marL="0" indent="0" algn="just">
              <a:buNone/>
            </a:pPr>
            <a:r>
              <a:rPr lang="ar-IQ" dirty="0" smtClean="0"/>
              <a:t>في </a:t>
            </a:r>
            <a:r>
              <a:rPr lang="ar-IQ" dirty="0"/>
              <a:t>الإسلام لا يوجد صراع ديني, فلو بحثنا في القرآن الكريم لا </a:t>
            </a:r>
            <a:r>
              <a:rPr lang="ar-IQ" dirty="0" smtClean="0"/>
              <a:t>نستطيع أن نجد </a:t>
            </a:r>
            <a:r>
              <a:rPr lang="ar-IQ" dirty="0"/>
              <a:t>نصاً صريحاً ولا ضمنياً يؤيد الصراع, بل الذي يوجد في القرآن هو التدافع, والتدافع </a:t>
            </a:r>
            <a:r>
              <a:rPr lang="ar-IQ" dirty="0" smtClean="0"/>
              <a:t>: </a:t>
            </a:r>
            <a:r>
              <a:rPr lang="ar-IQ" dirty="0"/>
              <a:t>هو حراك اجتماعي وسط بين تفريط السكون وبين إفراط الصراع. وهو المؤيد </a:t>
            </a:r>
            <a:r>
              <a:rPr lang="ar-IQ" dirty="0" err="1"/>
              <a:t>والمزكي</a:t>
            </a:r>
            <a:r>
              <a:rPr lang="ar-IQ" dirty="0"/>
              <a:t> للتعددية والتنافس والتسابق في الخير </a:t>
            </a:r>
            <a:r>
              <a:rPr lang="ar-IQ" dirty="0" smtClean="0"/>
              <a:t>والخيرات. فقد </a:t>
            </a:r>
            <a:r>
              <a:rPr lang="ar-IQ" dirty="0"/>
              <a:t>ورد في القرآن الكريم آيات كثيرة تشجع على العمل على مبدأ التدافع, مثال ذلك قوله تعالى: (( ولولا دفع الله النّاس بعضهم ببعض لَفسدت الأرض ولكن الله ذو فضل على العالمين)){البقرة-251}. وقوله تعالى: (( ولولا دفع الله النّاس بعضهم ببعض لَهدِّمت صوامع وبيع وصلوات)). وقوله: (( ولا تستوي الحسنة ولا السيئة ادفع بالتي هي أحسن فإذا الذي بينك وبينه عداوة كأنّه وليٌّ حميم)) </a:t>
            </a:r>
          </a:p>
          <a:p>
            <a:pPr marL="0" indent="0">
              <a:buNone/>
            </a:pPr>
            <a:endParaRPr lang="ar-IQ" dirty="0"/>
          </a:p>
        </p:txBody>
      </p:sp>
    </p:spTree>
    <p:extLst>
      <p:ext uri="{BB962C8B-B14F-4D97-AF65-F5344CB8AC3E}">
        <p14:creationId xmlns:p14="http://schemas.microsoft.com/office/powerpoint/2010/main" val="366954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solidFill>
                  <a:srgbClr val="FF0000"/>
                </a:solidFill>
              </a:rPr>
              <a:t>ماذا نقصد بالتفاهم؟</a:t>
            </a:r>
            <a:r>
              <a:rPr lang="ar-IQ" dirty="0"/>
              <a:t/>
            </a:r>
            <a:br>
              <a:rPr lang="ar-IQ" dirty="0"/>
            </a:br>
            <a:endParaRPr lang="ar-IQ" dirty="0"/>
          </a:p>
        </p:txBody>
      </p:sp>
      <p:sp>
        <p:nvSpPr>
          <p:cNvPr id="3" name="عنصر نائب للمحتوى 2"/>
          <p:cNvSpPr>
            <a:spLocks noGrp="1"/>
          </p:cNvSpPr>
          <p:nvPr>
            <p:ph idx="1"/>
          </p:nvPr>
        </p:nvSpPr>
        <p:spPr>
          <a:xfrm>
            <a:off x="107504" y="1124744"/>
            <a:ext cx="8856984" cy="5472608"/>
          </a:xfrm>
        </p:spPr>
        <p:txBody>
          <a:bodyPr>
            <a:normAutofit fontScale="92500" lnSpcReduction="10000"/>
          </a:bodyPr>
          <a:lstStyle/>
          <a:p>
            <a:pPr marL="0" indent="0" algn="just">
              <a:buNone/>
            </a:pPr>
            <a:r>
              <a:rPr lang="ar-IQ" dirty="0"/>
              <a:t>التفاهم: هو فهم المختلف ومراعاته واحترامه وقبوله كما هو. </a:t>
            </a:r>
          </a:p>
          <a:p>
            <a:pPr marL="0" indent="0" algn="just">
              <a:buNone/>
            </a:pPr>
            <a:r>
              <a:rPr lang="ar-IQ" dirty="0"/>
              <a:t>التفاهم: لا يعني قبول المختلف بكل سلبياته </a:t>
            </a:r>
            <a:r>
              <a:rPr lang="ar-IQ" dirty="0" err="1" smtClean="0"/>
              <a:t>وإيجابياته</a:t>
            </a:r>
            <a:r>
              <a:rPr lang="ar-IQ" dirty="0"/>
              <a:t>.</a:t>
            </a:r>
          </a:p>
          <a:p>
            <a:pPr marL="0" indent="0" algn="just">
              <a:buNone/>
            </a:pPr>
            <a:r>
              <a:rPr lang="ar-IQ" dirty="0"/>
              <a:t>التفاهم: لا يعني أيضاً الرضى بكل ما يقوله أو يحمله المقابل.</a:t>
            </a:r>
          </a:p>
          <a:p>
            <a:pPr marL="0" indent="0" algn="just">
              <a:buNone/>
            </a:pPr>
            <a:r>
              <a:rPr lang="ar-IQ" dirty="0"/>
              <a:t>التفاهم: هو من أجل أن يعيش الجميع في أمن وسلام.</a:t>
            </a:r>
          </a:p>
          <a:p>
            <a:pPr marL="0" indent="0" algn="just">
              <a:buNone/>
            </a:pPr>
            <a:r>
              <a:rPr lang="ar-IQ" dirty="0"/>
              <a:t>التفاهم: وسيلة من وسائل القضاء على التطرف والجمود الفكري.</a:t>
            </a:r>
          </a:p>
          <a:p>
            <a:pPr marL="0" indent="0" algn="just">
              <a:buNone/>
            </a:pPr>
            <a:r>
              <a:rPr lang="ar-IQ" dirty="0"/>
              <a:t>التفاهم: لا يعني فهم الآخر ومحاولة التغيير في مفاهيم أو طباع الطرف الآخر حتى تتلاءم مع طباعه ومفاهيمه...بل التفاهم لابد أن يتبعه التقبّل</a:t>
            </a:r>
            <a:r>
              <a:rPr lang="ar-IQ" dirty="0" smtClean="0"/>
              <a:t>.</a:t>
            </a:r>
          </a:p>
          <a:p>
            <a:pPr marL="0" indent="0" algn="just">
              <a:buNone/>
            </a:pPr>
            <a:r>
              <a:rPr lang="ar-IQ" dirty="0" smtClean="0"/>
              <a:t>التفاهم: مقصد ربّاني والطريق الأوفق للقضاء على يؤذي الإنسان ويؤخّره. يقول تعالى: « فَفَهَّمْناها سُلَيْمان وكُلّاً آتَيْنا حُكماً وَعِلْماً...». أي فهّمناه القضية, مراعاةً لمصلحة الطرفين وتحقيقاً للعدل الذي هو لب ومقصد كلِّ القضايا.</a:t>
            </a:r>
            <a:endParaRPr lang="ar-IQ" dirty="0"/>
          </a:p>
          <a:p>
            <a:pPr marL="0" indent="0">
              <a:buNone/>
            </a:pPr>
            <a:endParaRPr lang="ar-IQ" dirty="0"/>
          </a:p>
        </p:txBody>
      </p:sp>
    </p:spTree>
    <p:extLst>
      <p:ext uri="{BB962C8B-B14F-4D97-AF65-F5344CB8AC3E}">
        <p14:creationId xmlns:p14="http://schemas.microsoft.com/office/powerpoint/2010/main" val="3206479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260648"/>
            <a:ext cx="8568952" cy="6480720"/>
          </a:xfrm>
        </p:spPr>
        <p:txBody>
          <a:bodyPr>
            <a:normAutofit fontScale="85000" lnSpcReduction="10000"/>
          </a:bodyPr>
          <a:lstStyle/>
          <a:p>
            <a:r>
              <a:rPr lang="ar-IQ" sz="3900" dirty="0" smtClean="0">
                <a:solidFill>
                  <a:srgbClr val="FF0000"/>
                </a:solidFill>
              </a:rPr>
              <a:t>دعائم ومنطلقات التفاهم</a:t>
            </a:r>
          </a:p>
          <a:p>
            <a:pPr algn="r"/>
            <a:endParaRPr lang="ar-IQ" dirty="0"/>
          </a:p>
          <a:p>
            <a:pPr algn="just"/>
            <a:r>
              <a:rPr lang="ar-IQ" dirty="0" smtClean="0">
                <a:solidFill>
                  <a:srgbClr val="FF0000"/>
                </a:solidFill>
                <a:latin typeface="Simplified Arabic" pitchFamily="18" charset="-78"/>
                <a:cs typeface="Simplified Arabic" pitchFamily="18" charset="-78"/>
              </a:rPr>
              <a:t>أولاً</a:t>
            </a:r>
            <a:r>
              <a:rPr lang="ar-IQ" dirty="0">
                <a:solidFill>
                  <a:srgbClr val="FF0000"/>
                </a:solidFill>
                <a:latin typeface="Simplified Arabic" pitchFamily="18" charset="-78"/>
                <a:cs typeface="Simplified Arabic" pitchFamily="18" charset="-78"/>
              </a:rPr>
              <a:t>: </a:t>
            </a:r>
            <a:r>
              <a:rPr lang="ar-IQ" dirty="0" smtClean="0">
                <a:solidFill>
                  <a:schemeClr val="tx1"/>
                </a:solidFill>
                <a:latin typeface="Simplified Arabic" pitchFamily="18" charset="-78"/>
                <a:cs typeface="Simplified Arabic" pitchFamily="18" charset="-78"/>
              </a:rPr>
              <a:t>الاختلاف </a:t>
            </a:r>
            <a:r>
              <a:rPr lang="ar-IQ" dirty="0">
                <a:solidFill>
                  <a:schemeClr val="tx1"/>
                </a:solidFill>
                <a:latin typeface="Simplified Arabic" pitchFamily="18" charset="-78"/>
                <a:cs typeface="Simplified Arabic" pitchFamily="18" charset="-78"/>
              </a:rPr>
              <a:t>سنة الحياة, </a:t>
            </a:r>
            <a:r>
              <a:rPr lang="ar-IQ" dirty="0" smtClean="0">
                <a:solidFill>
                  <a:schemeClr val="tx1"/>
                </a:solidFill>
                <a:latin typeface="Simplified Arabic" pitchFamily="18" charset="-78"/>
                <a:cs typeface="Simplified Arabic" pitchFamily="18" charset="-78"/>
              </a:rPr>
              <a:t>وهذا الاختلاف يقتضي التفاهم. فلا </a:t>
            </a:r>
            <a:r>
              <a:rPr lang="ar-IQ" dirty="0">
                <a:solidFill>
                  <a:schemeClr val="tx1"/>
                </a:solidFill>
                <a:latin typeface="Simplified Arabic" pitchFamily="18" charset="-78"/>
                <a:cs typeface="Simplified Arabic" pitchFamily="18" charset="-78"/>
              </a:rPr>
              <a:t>معنى للحياة دون الاختلاف, فطبيعة الحياة بهذه الصورة, تعبير عن إرادة الله تعالى. </a:t>
            </a:r>
          </a:p>
          <a:p>
            <a:pPr algn="just"/>
            <a:r>
              <a:rPr lang="ar-IQ" dirty="0">
                <a:solidFill>
                  <a:srgbClr val="FF0000"/>
                </a:solidFill>
                <a:latin typeface="Simplified Arabic" pitchFamily="18" charset="-78"/>
                <a:cs typeface="Simplified Arabic" pitchFamily="18" charset="-78"/>
              </a:rPr>
              <a:t>ثانياً: </a:t>
            </a:r>
            <a:r>
              <a:rPr lang="ar-IQ" dirty="0" smtClean="0">
                <a:solidFill>
                  <a:schemeClr val="tx1"/>
                </a:solidFill>
                <a:latin typeface="Simplified Arabic" pitchFamily="18" charset="-78"/>
                <a:cs typeface="Simplified Arabic" pitchFamily="18" charset="-78"/>
              </a:rPr>
              <a:t>تنوع </a:t>
            </a:r>
            <a:r>
              <a:rPr lang="ar-IQ" dirty="0">
                <a:solidFill>
                  <a:schemeClr val="tx1"/>
                </a:solidFill>
                <a:latin typeface="Simplified Arabic" pitchFamily="18" charset="-78"/>
                <a:cs typeface="Simplified Arabic" pitchFamily="18" charset="-78"/>
              </a:rPr>
              <a:t>الأشياء </a:t>
            </a:r>
            <a:r>
              <a:rPr lang="ar-IQ" dirty="0" smtClean="0">
                <a:solidFill>
                  <a:schemeClr val="tx1"/>
                </a:solidFill>
                <a:latin typeface="Simplified Arabic" pitchFamily="18" charset="-78"/>
                <a:cs typeface="Simplified Arabic" pitchFamily="18" charset="-78"/>
              </a:rPr>
              <a:t>واختلاف </a:t>
            </a:r>
            <a:r>
              <a:rPr lang="ar-IQ" dirty="0">
                <a:solidFill>
                  <a:schemeClr val="tx1"/>
                </a:solidFill>
                <a:latin typeface="Simplified Arabic" pitchFamily="18" charset="-78"/>
                <a:cs typeface="Simplified Arabic" pitchFamily="18" charset="-78"/>
              </a:rPr>
              <a:t>الألوان </a:t>
            </a:r>
            <a:r>
              <a:rPr lang="ar-IQ" dirty="0" smtClean="0">
                <a:solidFill>
                  <a:schemeClr val="tx1"/>
                </a:solidFill>
                <a:latin typeface="Simplified Arabic" pitchFamily="18" charset="-78"/>
                <a:cs typeface="Simplified Arabic" pitchFamily="18" charset="-78"/>
              </a:rPr>
              <a:t>والأشكال, </a:t>
            </a:r>
            <a:r>
              <a:rPr lang="ar-IQ" dirty="0">
                <a:solidFill>
                  <a:schemeClr val="tx1"/>
                </a:solidFill>
                <a:latin typeface="Simplified Arabic" pitchFamily="18" charset="-78"/>
                <a:cs typeface="Simplified Arabic" pitchFamily="18" charset="-78"/>
              </a:rPr>
              <a:t>بما فيها المخلوقات والنباتات. رغم هذا الاختلاف والتنوع؛ فهي تعيش معاً على أرض واحدة وبماء وهواء واحد, وكلُّ مخلوق يأخذ حقه دون التعدي على حقوق الآخرين أو محاولة التقليل من شأن بعضهم البعض. وفي هذا دروس وعبر لمن أرادوا التفرد في الحياة.</a:t>
            </a:r>
            <a:r>
              <a:rPr lang="ar-IQ" dirty="0">
                <a:solidFill>
                  <a:srgbClr val="FF0000"/>
                </a:solidFill>
                <a:latin typeface="Simplified Arabic" pitchFamily="18" charset="-78"/>
                <a:cs typeface="Simplified Arabic" pitchFamily="18" charset="-78"/>
              </a:rPr>
              <a:t> </a:t>
            </a:r>
          </a:p>
          <a:p>
            <a:pPr algn="just"/>
            <a:r>
              <a:rPr lang="ar-IQ" dirty="0">
                <a:solidFill>
                  <a:srgbClr val="FF0000"/>
                </a:solidFill>
                <a:latin typeface="Simplified Arabic" pitchFamily="18" charset="-78"/>
                <a:cs typeface="Simplified Arabic" pitchFamily="18" charset="-78"/>
              </a:rPr>
              <a:t>ثالثاً: </a:t>
            </a:r>
            <a:r>
              <a:rPr lang="ar-IQ" dirty="0">
                <a:solidFill>
                  <a:schemeClr val="tx1"/>
                </a:solidFill>
                <a:latin typeface="Simplified Arabic" pitchFamily="18" charset="-78"/>
                <a:cs typeface="Simplified Arabic" pitchFamily="18" charset="-78"/>
              </a:rPr>
              <a:t>طبيعة الحياة تتطلب الوقوف في وجه العقبات التي تعكر صفوها </a:t>
            </a:r>
            <a:r>
              <a:rPr lang="ar-IQ" dirty="0" smtClean="0">
                <a:solidFill>
                  <a:schemeClr val="tx1"/>
                </a:solidFill>
                <a:latin typeface="Simplified Arabic" pitchFamily="18" charset="-78"/>
                <a:cs typeface="Simplified Arabic" pitchFamily="18" charset="-78"/>
              </a:rPr>
              <a:t>وجمالها, وتدعو إلى بناء تفاهمات من أجل بناء هذه الحياة.</a:t>
            </a:r>
          </a:p>
          <a:p>
            <a:pPr algn="just"/>
            <a:r>
              <a:rPr lang="ar-IQ" dirty="0" smtClean="0">
                <a:solidFill>
                  <a:srgbClr val="FF0000"/>
                </a:solidFill>
                <a:latin typeface="Simplified Arabic" pitchFamily="18" charset="-78"/>
                <a:cs typeface="Simplified Arabic" pitchFamily="18" charset="-78"/>
              </a:rPr>
              <a:t>رابعاً: </a:t>
            </a:r>
            <a:r>
              <a:rPr lang="ar-IQ" dirty="0" smtClean="0">
                <a:solidFill>
                  <a:schemeClr val="tx1"/>
                </a:solidFill>
                <a:latin typeface="Simplified Arabic" pitchFamily="18" charset="-78"/>
                <a:cs typeface="Simplified Arabic" pitchFamily="18" charset="-78"/>
              </a:rPr>
              <a:t>الإسلام يقر بالتنوع والتعدد والتمايز والاختلاف, وهذا ليس ادّعاءً, وإنّما مستوحاة من نصوص القرآن الكريم. </a:t>
            </a:r>
            <a:r>
              <a:rPr lang="ar-IQ" dirty="0">
                <a:solidFill>
                  <a:schemeClr val="tx1"/>
                </a:solidFill>
                <a:latin typeface="Simplified Arabic" pitchFamily="18" charset="-78"/>
                <a:cs typeface="Simplified Arabic" pitchFamily="18" charset="-78"/>
              </a:rPr>
              <a:t>ف</a:t>
            </a:r>
            <a:r>
              <a:rPr lang="ar-IQ" dirty="0" smtClean="0">
                <a:solidFill>
                  <a:schemeClr val="tx1"/>
                </a:solidFill>
                <a:latin typeface="Simplified Arabic" pitchFamily="18" charset="-78"/>
                <a:cs typeface="Simplified Arabic" pitchFamily="18" charset="-78"/>
              </a:rPr>
              <a:t>قد ورد في القرآن الكريم آيات كثيرة تؤكد على هذا الاختلاف والتنوع, منها قوله تعالى: (( ومن آياته خلق السموات والأرض واختلاف ألسنتكم وألوانكم إنّ في ذلك لآيات للعالِمين)){ الروم-22</a:t>
            </a:r>
            <a:r>
              <a:rPr lang="ar-IQ" dirty="0">
                <a:solidFill>
                  <a:schemeClr val="tx1"/>
                </a:solidFill>
                <a:latin typeface="Simplified Arabic" pitchFamily="18" charset="-78"/>
                <a:cs typeface="Simplified Arabic" pitchFamily="18" charset="-78"/>
              </a:rPr>
              <a:t>}</a:t>
            </a:r>
            <a:r>
              <a:rPr lang="ar-IQ" dirty="0" smtClean="0">
                <a:solidFill>
                  <a:schemeClr val="tx1"/>
                </a:solidFill>
                <a:latin typeface="Simplified Arabic" pitchFamily="18" charset="-78"/>
                <a:cs typeface="Simplified Arabic" pitchFamily="18" charset="-78"/>
              </a:rPr>
              <a:t>.</a:t>
            </a:r>
          </a:p>
        </p:txBody>
      </p:sp>
    </p:spTree>
    <p:extLst>
      <p:ext uri="{BB962C8B-B14F-4D97-AF65-F5344CB8AC3E}">
        <p14:creationId xmlns:p14="http://schemas.microsoft.com/office/powerpoint/2010/main" val="2815687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85000" lnSpcReduction="10000"/>
          </a:bodyPr>
          <a:lstStyle/>
          <a:p>
            <a:pPr marL="0" indent="0" algn="just">
              <a:buNone/>
            </a:pPr>
            <a:r>
              <a:rPr lang="ar-IQ" dirty="0" smtClean="0"/>
              <a:t>- فمعنى </a:t>
            </a:r>
            <a:r>
              <a:rPr lang="ar-IQ" dirty="0"/>
              <a:t>قوله: (...لآيات للعالِمين</a:t>
            </a:r>
            <a:r>
              <a:rPr lang="ar-IQ" dirty="0" smtClean="0"/>
              <a:t>), </a:t>
            </a:r>
            <a:r>
              <a:rPr lang="ar-IQ" dirty="0"/>
              <a:t>دليل واضح ودعوة صريحة للاتعاظ وأخذ العبرة من هذا التنوع المسالم بين المخلوقات, وأن نقبل هذه السنة الإلهية ولا نتعدى عليها.</a:t>
            </a:r>
          </a:p>
          <a:p>
            <a:pPr marL="0" indent="0" algn="just">
              <a:buNone/>
            </a:pPr>
            <a:r>
              <a:rPr lang="ar-IQ" dirty="0" smtClean="0"/>
              <a:t>- كذلك </a:t>
            </a:r>
            <a:r>
              <a:rPr lang="ar-IQ" dirty="0"/>
              <a:t>قوله تعالى</a:t>
            </a:r>
            <a:r>
              <a:rPr lang="ar-IQ" dirty="0" smtClean="0"/>
              <a:t>:(( </a:t>
            </a:r>
            <a:r>
              <a:rPr lang="ar-IQ" dirty="0"/>
              <a:t>ولو شاء ربك لجعل الناس أمة واحدة ولا </a:t>
            </a:r>
            <a:r>
              <a:rPr lang="ar-IQ" dirty="0" smtClean="0"/>
              <a:t>يزالون مختلفين)){</a:t>
            </a:r>
            <a:r>
              <a:rPr lang="ar-IQ" dirty="0"/>
              <a:t>سورة </a:t>
            </a:r>
            <a:r>
              <a:rPr lang="ar-IQ" dirty="0" smtClean="0"/>
              <a:t>هود-118}, تأكيد </a:t>
            </a:r>
            <a:r>
              <a:rPr lang="ar-IQ" dirty="0"/>
              <a:t>لهذا الاختلاف, وإبطال لكل الاحتمالات العقلية المعاكسة لهذه السنة</a:t>
            </a:r>
            <a:r>
              <a:rPr lang="ar-IQ" dirty="0" smtClean="0"/>
              <a:t>.</a:t>
            </a:r>
          </a:p>
          <a:p>
            <a:pPr algn="just">
              <a:buFontTx/>
              <a:buChar char="-"/>
            </a:pPr>
            <a:r>
              <a:rPr lang="ar-IQ" dirty="0" smtClean="0"/>
              <a:t>وكذلك قوله تعالى:(( لكم دينكم ولي دين....)), من الأدلة الواضحة والصريحة على إقرار الاختلاف والتعدد وحرية الاختيار.</a:t>
            </a:r>
          </a:p>
          <a:p>
            <a:pPr algn="just">
              <a:buFontTx/>
              <a:buChar char="-"/>
            </a:pPr>
            <a:r>
              <a:rPr lang="ar-IQ" dirty="0"/>
              <a:t>من المؤكد </a:t>
            </a:r>
            <a:r>
              <a:rPr lang="ar-IQ" dirty="0" smtClean="0"/>
              <a:t>أيضاً, أنّ </a:t>
            </a:r>
            <a:r>
              <a:rPr lang="ar-IQ" dirty="0"/>
              <a:t>النص الإلهي يساوي بين جميع الأمم </a:t>
            </a:r>
            <a:r>
              <a:rPr lang="ar-IQ" dirty="0" smtClean="0"/>
              <a:t>والشعوب</a:t>
            </a:r>
            <a:r>
              <a:rPr lang="ar-IQ" dirty="0"/>
              <a:t>, وأنّ ما يسيء إلى الإنسان </a:t>
            </a:r>
            <a:r>
              <a:rPr lang="ar-IQ" dirty="0" smtClean="0"/>
              <a:t>والإنسانية؛ </a:t>
            </a:r>
            <a:r>
              <a:rPr lang="ar-IQ" dirty="0"/>
              <a:t>لا تكمن في الدّين </a:t>
            </a:r>
            <a:r>
              <a:rPr lang="ar-IQ" dirty="0" smtClean="0"/>
              <a:t>ونصوصه, </a:t>
            </a:r>
            <a:r>
              <a:rPr lang="ar-IQ" dirty="0"/>
              <a:t>وإنّما تكمن في مخالفة الإنسان  لهذه النصوص وعدم فهمها وسوء تطبيقها</a:t>
            </a:r>
            <a:r>
              <a:rPr lang="ar-IQ" dirty="0" smtClean="0"/>
              <a:t>.</a:t>
            </a:r>
          </a:p>
          <a:p>
            <a:pPr algn="just">
              <a:buFontTx/>
              <a:buChar char="-"/>
            </a:pPr>
            <a:r>
              <a:rPr lang="ar-IQ" dirty="0" smtClean="0"/>
              <a:t>من </a:t>
            </a:r>
            <a:r>
              <a:rPr lang="ar-IQ" dirty="0" smtClean="0"/>
              <a:t>ناحية أخرى, يبيِّن </a:t>
            </a:r>
            <a:r>
              <a:rPr lang="ar-IQ" dirty="0"/>
              <a:t>القرآن الكريم الطريق الأوفق والأصح في التعامل مع هذا الاختلاف, يقول تعالى: (( يا أيُّها الناس إنّا خلقناكم  من ذكر وأنثى وجعلناكم شعوباً وقبائل لتعارفوا إنّ أكرمكم عند أتقاكم إنّ الله عليم خبير)){الحجرات-13}. ومن أبسط معاني التعارف هو قبول الواحد للآخر كما هو كائن, لا كما نريده نحن... </a:t>
            </a:r>
          </a:p>
          <a:p>
            <a:pPr>
              <a:buFontTx/>
              <a:buChar char="-"/>
            </a:pPr>
            <a:endParaRPr lang="ar-IQ" dirty="0"/>
          </a:p>
        </p:txBody>
      </p:sp>
    </p:spTree>
    <p:extLst>
      <p:ext uri="{BB962C8B-B14F-4D97-AF65-F5344CB8AC3E}">
        <p14:creationId xmlns:p14="http://schemas.microsoft.com/office/powerpoint/2010/main" val="1338047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8928992" cy="6336704"/>
          </a:xfrm>
        </p:spPr>
        <p:txBody>
          <a:bodyPr>
            <a:normAutofit lnSpcReduction="10000"/>
          </a:bodyPr>
          <a:lstStyle/>
          <a:p>
            <a:pPr marL="0" indent="0">
              <a:buNone/>
            </a:pPr>
            <a:r>
              <a:rPr lang="ar-IQ" sz="3600" dirty="0" smtClean="0">
                <a:solidFill>
                  <a:srgbClr val="FF0000"/>
                </a:solidFill>
              </a:rPr>
              <a:t>بعض العقبات التي تقف في طريق التفاهم بين المختلفين</a:t>
            </a:r>
            <a:endParaRPr lang="ar-IQ" sz="4000" dirty="0" smtClean="0"/>
          </a:p>
          <a:p>
            <a:pPr marL="0" indent="0">
              <a:buNone/>
            </a:pPr>
            <a:r>
              <a:rPr lang="ar-IQ" dirty="0" smtClean="0">
                <a:solidFill>
                  <a:srgbClr val="FF0000"/>
                </a:solidFill>
              </a:rPr>
              <a:t>1- الخلط بين مفهومي الإنسانية والتدين:</a:t>
            </a:r>
          </a:p>
          <a:p>
            <a:pPr marL="0" indent="0" algn="just">
              <a:buNone/>
            </a:pPr>
            <a:r>
              <a:rPr lang="ar-IQ" sz="3600" dirty="0" smtClean="0"/>
              <a:t> كثيرون منّا أهملوا المعاني الإنسانية وتمسّكوا بالتدين, ورأوا أنّ التدين هو كلُّ شيء. </a:t>
            </a:r>
          </a:p>
          <a:p>
            <a:pPr marL="0" indent="0" algn="just">
              <a:buNone/>
            </a:pPr>
            <a:r>
              <a:rPr lang="ar-IQ" sz="3600" dirty="0" smtClean="0"/>
              <a:t>المنطق يقول: لا بدّ أن نكون إنساناً قبل أن نكون متدينين.  وهذه حقيقة لا بدّ من الاعتراف بها, لأنه لا يجوز أن نتجاوز المبادئ الإنسانية  وندّعي أنّنا متدينون, ونوجِّه كلَّ جهودنا واهتمامنا إلى المعاني الدّينية ونترك المعاني الإنسانية. فالأنبياء أرسوا المبادئ الإنسانية قبل المبادئ الدينية. بل أنّ الدّين جاء لترسيخ القيم الإنسانية قبل ترسيخ القيم الدينية المتمثلة في الطقوس والعبادات.  </a:t>
            </a:r>
            <a:endParaRPr lang="ar-IQ" sz="3600" dirty="0"/>
          </a:p>
        </p:txBody>
      </p:sp>
    </p:spTree>
    <p:extLst>
      <p:ext uri="{BB962C8B-B14F-4D97-AF65-F5344CB8AC3E}">
        <p14:creationId xmlns:p14="http://schemas.microsoft.com/office/powerpoint/2010/main" val="2484336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624736"/>
          </a:xfrm>
        </p:spPr>
        <p:txBody>
          <a:bodyPr>
            <a:normAutofit fontScale="92500" lnSpcReduction="20000"/>
          </a:bodyPr>
          <a:lstStyle/>
          <a:p>
            <a:pPr marL="0" indent="0">
              <a:buNone/>
            </a:pPr>
            <a:r>
              <a:rPr lang="ar-IQ" dirty="0" smtClean="0">
                <a:solidFill>
                  <a:srgbClr val="FF0000"/>
                </a:solidFill>
              </a:rPr>
              <a:t>2- محاولة تغيير ما لا </a:t>
            </a:r>
            <a:r>
              <a:rPr lang="ar-IQ" dirty="0" err="1" smtClean="0">
                <a:solidFill>
                  <a:srgbClr val="FF0000"/>
                </a:solidFill>
              </a:rPr>
              <a:t>نرضاه</a:t>
            </a:r>
            <a:r>
              <a:rPr lang="ar-IQ" dirty="0" smtClean="0">
                <a:solidFill>
                  <a:srgbClr val="FF0000"/>
                </a:solidFill>
              </a:rPr>
              <a:t> نحن</a:t>
            </a:r>
          </a:p>
          <a:p>
            <a:pPr marL="0" indent="0" algn="just">
              <a:buNone/>
            </a:pPr>
            <a:r>
              <a:rPr lang="ar-IQ" dirty="0" smtClean="0"/>
              <a:t>× التغيير مطلب ضروري لا بدّ أن نسعى إليه دائماً وباستمرار. ولكن المشكلة أننا نريد أن نغيِّر كلَّ ما لا </a:t>
            </a:r>
            <a:r>
              <a:rPr lang="ar-IQ" dirty="0" err="1" smtClean="0"/>
              <a:t>نرضاه</a:t>
            </a:r>
            <a:r>
              <a:rPr lang="ar-IQ" dirty="0" smtClean="0"/>
              <a:t> نحن, وقد يكون الذي لا </a:t>
            </a:r>
            <a:r>
              <a:rPr lang="ar-IQ" dirty="0" err="1" smtClean="0"/>
              <a:t>نرضاه</a:t>
            </a:r>
            <a:r>
              <a:rPr lang="ar-IQ" dirty="0" smtClean="0"/>
              <a:t> صحيحاً في حد ذاته, أو نريد تغيِّره دفعة واحدة, وفي وقت قياسي. ونسينا أنّ التغيير يحتاج إلى جهد كبير ووقت طويل. وخاصة إذا كان التغيير يتعلق بالمفاهيم والرؤى والأفكار والآراء. فتغير شارع أو دار سكني قد لا يحتاج إلى وقت طويل, ولكن تغيير شخص أو رأي أو صفة مذمومة أو خلل وتطرف ديني أو عادة اجتماعية؛ يحتاج إلى شهور أو ربّما إلى سنين. </a:t>
            </a:r>
          </a:p>
          <a:p>
            <a:pPr marL="0" indent="0" algn="just">
              <a:buNone/>
            </a:pPr>
            <a:r>
              <a:rPr lang="ar-IQ" dirty="0" smtClean="0"/>
              <a:t>× لهذا نقول: </a:t>
            </a:r>
            <a:r>
              <a:rPr lang="ar-IQ" dirty="0"/>
              <a:t>إ</a:t>
            </a:r>
            <a:r>
              <a:rPr lang="ar-IQ" dirty="0" smtClean="0"/>
              <a:t>نّ تغيير الحالة الراهنة يحتاج إلى وقت طويل. فلو تأزمت الأحوال؛ فإنّ ما نستطيع </a:t>
            </a:r>
            <a:r>
              <a:rPr lang="ar-IQ" dirty="0"/>
              <a:t>فعله بصورة </a:t>
            </a:r>
            <a:r>
              <a:rPr lang="ar-IQ" dirty="0" smtClean="0"/>
              <a:t>فورية, يكون محدوداً جداً. أمّا إذا قلنا ما الذي بإمكاننا أن نفعله حيال مشاكلنا خلال خمس أو عشر سنوات؛ فإننا سنجد الكثير الكثير ممّا يمكن القيام به. ولهذا فإنّ مهمتنا, على مستوى الأفكار, أن نجعل فكر الأقلية المتميزة الراشدة؛ فكراً للأكثرية الواقعة في الأخطاء الفكرية؛ فإنّ ذلك ليس بيسير.</a:t>
            </a:r>
          </a:p>
          <a:p>
            <a:pPr marL="0" indent="0">
              <a:buNone/>
            </a:pPr>
            <a:r>
              <a:rPr lang="ar-IQ" dirty="0" smtClean="0"/>
              <a:t>  </a:t>
            </a:r>
            <a:endParaRPr lang="ar-IQ" dirty="0"/>
          </a:p>
        </p:txBody>
      </p:sp>
    </p:spTree>
    <p:extLst>
      <p:ext uri="{BB962C8B-B14F-4D97-AF65-F5344CB8AC3E}">
        <p14:creationId xmlns:p14="http://schemas.microsoft.com/office/powerpoint/2010/main" val="1516471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fontScale="92500" lnSpcReduction="10000"/>
          </a:bodyPr>
          <a:lstStyle/>
          <a:p>
            <a:pPr marL="0" indent="0">
              <a:buNone/>
            </a:pPr>
            <a:r>
              <a:rPr lang="ar-IQ" dirty="0" smtClean="0">
                <a:solidFill>
                  <a:srgbClr val="FF0000"/>
                </a:solidFill>
              </a:rPr>
              <a:t>3- اعتبار النقد إهانة والاختلاف خيانة</a:t>
            </a:r>
          </a:p>
          <a:p>
            <a:pPr marL="0" indent="0" algn="just">
              <a:buNone/>
            </a:pPr>
            <a:r>
              <a:rPr lang="ar-IQ" dirty="0" smtClean="0"/>
              <a:t>كثير من الناس يضيق بالنقد والمراجعة, وقد يُتهم مَن يفعل ذلك بالتآمر وزرع الإحباط ، وذلك لمشقة التغيير على النفوس والاعتزاز بالرأي والثقة بالنفس.</a:t>
            </a:r>
          </a:p>
          <a:p>
            <a:pPr marL="0" indent="0" algn="just">
              <a:buNone/>
            </a:pPr>
            <a:r>
              <a:rPr lang="ar-IQ" dirty="0" smtClean="0"/>
              <a:t>بل إنّ معظم المتديِّنين يرون النقد إهانة. خاصة النقد الديني, ويرون الاختلاف والتنوع في المجتمع الواحد خيانة وتقاعساً عن المهام الدينية المطلوبة من الإنسان. فإذا كان هذا الاعتقاد سائداً فكيف يمكن إصلاح مجتمع لا يرى الاختلاف سنة كونية؟</a:t>
            </a:r>
          </a:p>
          <a:p>
            <a:pPr marL="0" indent="0" algn="just">
              <a:buNone/>
            </a:pPr>
            <a:r>
              <a:rPr lang="ar-IQ" dirty="0" smtClean="0"/>
              <a:t>إنّ نقد الأسس والأطر العامة شاق جداً, ولذا فإن من يستطيع ممارسته قليلون جداً, لأن ذلك يتطلب الخروج عن التفكير المألوف والخروج عن الثقافة الرائجة والأعراف الراسخة وذلك كله يتطلب مغامرات حقيقية. </a:t>
            </a:r>
          </a:p>
          <a:p>
            <a:pPr marL="0" indent="0" algn="just">
              <a:buNone/>
            </a:pPr>
            <a:r>
              <a:rPr lang="ar-IQ" dirty="0" smtClean="0"/>
              <a:t>لكن رغم ذلك؛ لا بدّ أنّ يستمر النقد البنّاء والموجّه, لأنه شرط أساسي للبقاء على الطريق الصحيح, من أجل بناء مجتمع مسالم, يؤمن بالتنوع والاختلاف. </a:t>
            </a:r>
            <a:endParaRPr lang="ar-IQ" dirty="0"/>
          </a:p>
        </p:txBody>
      </p:sp>
    </p:spTree>
    <p:extLst>
      <p:ext uri="{BB962C8B-B14F-4D97-AF65-F5344CB8AC3E}">
        <p14:creationId xmlns:p14="http://schemas.microsoft.com/office/powerpoint/2010/main" val="2457728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712968" cy="6192688"/>
          </a:xfrm>
        </p:spPr>
        <p:txBody>
          <a:bodyPr>
            <a:normAutofit/>
          </a:bodyPr>
          <a:lstStyle/>
          <a:p>
            <a:pPr marL="0" indent="0">
              <a:buNone/>
            </a:pPr>
            <a:r>
              <a:rPr lang="ar-IQ" dirty="0" smtClean="0">
                <a:solidFill>
                  <a:srgbClr val="FF0000"/>
                </a:solidFill>
              </a:rPr>
              <a:t>4- الخشونة الفكرية والأفق الضيق</a:t>
            </a:r>
          </a:p>
          <a:p>
            <a:pPr marL="0" indent="0">
              <a:buNone/>
            </a:pPr>
            <a:r>
              <a:rPr lang="ar-IQ" dirty="0" smtClean="0"/>
              <a:t>الخشونة الفكرية والأحكام المتسرعة تعقِّد إمكانية التفاهم وتضيِّق آفاق العيش المشترك, وتعكر صفو الآمال لبناء مستقبل مشرق, وتقتل الروح المعنوية لدى الأفراد ولا يستطيعون القيام بما يخدم المجتمع , في زمن هو في حدِّ ذاته معقَّد</a:t>
            </a:r>
            <a:r>
              <a:rPr lang="ar-IQ" dirty="0"/>
              <a:t>.</a:t>
            </a:r>
            <a:endParaRPr lang="ar-IQ" dirty="0" smtClean="0"/>
          </a:p>
          <a:p>
            <a:pPr marL="0" indent="0" algn="just">
              <a:buNone/>
            </a:pPr>
            <a:r>
              <a:rPr lang="ar-IQ" dirty="0" smtClean="0"/>
              <a:t>لهذا فالمرونة الفكرية والتأني والحيطة والحذر, شرط أساسي لكفاءة التفكير في هذا الزمن المعقَّد, رغم خشونة المقابل وجهله وسطوته.</a:t>
            </a:r>
            <a:endParaRPr lang="ar-IQ" dirty="0"/>
          </a:p>
        </p:txBody>
      </p:sp>
    </p:spTree>
    <p:extLst>
      <p:ext uri="{BB962C8B-B14F-4D97-AF65-F5344CB8AC3E}">
        <p14:creationId xmlns:p14="http://schemas.microsoft.com/office/powerpoint/2010/main" val="757569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lstStyle/>
          <a:p>
            <a:pPr marL="0" indent="0">
              <a:buNone/>
            </a:pPr>
            <a:r>
              <a:rPr lang="ar-IQ" dirty="0" smtClean="0">
                <a:solidFill>
                  <a:srgbClr val="FF0000"/>
                </a:solidFill>
              </a:rPr>
              <a:t>5- المعرفة القاصرة والجزئية لمفاهيم الدين وطبيعة الحياة </a:t>
            </a:r>
          </a:p>
          <a:p>
            <a:pPr marL="0" indent="0" algn="just">
              <a:buNone/>
            </a:pPr>
            <a:r>
              <a:rPr lang="ar-IQ" dirty="0" smtClean="0"/>
              <a:t>المعرفة القاصرة والسطحية للقضايا المهمة التي تتوقف عليها مصير الشعوب, هي عقبة حقيقية تقف في وجه التفاهم. فالعقلية القاصرة والمنطق التقليدي في التفكير, لا تستطيع حل المشكلات المعاصرة, لأنّ المشاكل الحالية وأسبابها قد تختلف كثيراً عن المشاكل القديمة. فلكلِّ عصر مشاكله. ومشاكل هذا العصر تحتاج إلى عقلية متنورة ومعرفة أعمق للقضايا والمشاكل وسبل حلولها. </a:t>
            </a:r>
            <a:endParaRPr lang="ar-IQ" dirty="0"/>
          </a:p>
        </p:txBody>
      </p:sp>
    </p:spTree>
    <p:extLst>
      <p:ext uri="{BB962C8B-B14F-4D97-AF65-F5344CB8AC3E}">
        <p14:creationId xmlns:p14="http://schemas.microsoft.com/office/powerpoint/2010/main" val="276129113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1913</Words>
  <Application>Microsoft Office PowerPoint</Application>
  <PresentationFormat>عرض على الشاشة (3:4)‏</PresentationFormat>
  <Paragraphs>60</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عقبات في طريق التفاهم بين المختلفين  أ.د.فتحي جوهر مزوري كلية العلوم الإسلامية/ قسم التربية الدينية/ جامعة صلاح الدين </vt:lpstr>
      <vt:lpstr>ماذا نقصد بالتفاهم؟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عقبات على طريق التفاهم والعيش المشترك</dc:title>
  <dc:creator>fathe</dc:creator>
  <cp:lastModifiedBy>fathe</cp:lastModifiedBy>
  <cp:revision>79</cp:revision>
  <dcterms:created xsi:type="dcterms:W3CDTF">2019-02-11T16:47:15Z</dcterms:created>
  <dcterms:modified xsi:type="dcterms:W3CDTF">2024-04-08T22:01:41Z</dcterms:modified>
</cp:coreProperties>
</file>