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301" r:id="rId3"/>
    <p:sldId id="257" r:id="rId4"/>
    <p:sldId id="258" r:id="rId5"/>
    <p:sldId id="259" r:id="rId6"/>
    <p:sldId id="260" r:id="rId7"/>
    <p:sldId id="261" r:id="rId8"/>
    <p:sldId id="262" r:id="rId9"/>
    <p:sldId id="263" r:id="rId10"/>
    <p:sldId id="264" r:id="rId11"/>
    <p:sldId id="265" r:id="rId12"/>
    <p:sldId id="266" r:id="rId13"/>
    <p:sldId id="267" r:id="rId14"/>
    <p:sldId id="270" r:id="rId15"/>
    <p:sldId id="268" r:id="rId16"/>
    <p:sldId id="269" r:id="rId17"/>
    <p:sldId id="288" r:id="rId18"/>
    <p:sldId id="271" r:id="rId19"/>
    <p:sldId id="272" r:id="rId20"/>
    <p:sldId id="276" r:id="rId21"/>
    <p:sldId id="278" r:id="rId22"/>
    <p:sldId id="279" r:id="rId23"/>
    <p:sldId id="277" r:id="rId24"/>
    <p:sldId id="280" r:id="rId25"/>
    <p:sldId id="281" r:id="rId26"/>
    <p:sldId id="296" r:id="rId27"/>
    <p:sldId id="297" r:id="rId28"/>
    <p:sldId id="298" r:id="rId29"/>
    <p:sldId id="299" r:id="rId30"/>
    <p:sldId id="300" r:id="rId31"/>
    <p:sldId id="282" r:id="rId32"/>
    <p:sldId id="283" r:id="rId33"/>
    <p:sldId id="285" r:id="rId34"/>
    <p:sldId id="284" r:id="rId35"/>
    <p:sldId id="289" r:id="rId36"/>
    <p:sldId id="290" r:id="rId37"/>
    <p:sldId id="291" r:id="rId38"/>
    <p:sldId id="292" r:id="rId39"/>
    <p:sldId id="293" r:id="rId40"/>
    <p:sldId id="294" r:id="rId41"/>
    <p:sldId id="295" r:id="rId4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412" autoAdjust="0"/>
    <p:restoredTop sz="94671"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0" y="5176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B4C4AB69-BD2B-4B25-86D9-AE5D92BC4D8E}" type="datetimeFigureOut">
              <a:rPr lang="ar-IQ" smtClean="0"/>
              <a:t>16/07/1442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91DAA80-A4BF-41DA-A892-8C8AD26D0C8A}" type="slidenum">
              <a:rPr lang="ar-IQ" smtClean="0"/>
              <a:t>‹#›</a:t>
            </a:fld>
            <a:endParaRPr lang="ar-IQ"/>
          </a:p>
        </p:txBody>
      </p:sp>
    </p:spTree>
    <p:extLst>
      <p:ext uri="{BB962C8B-B14F-4D97-AF65-F5344CB8AC3E}">
        <p14:creationId xmlns:p14="http://schemas.microsoft.com/office/powerpoint/2010/main" val="41313275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B4C4AB69-BD2B-4B25-86D9-AE5D92BC4D8E}" type="datetimeFigureOut">
              <a:rPr lang="ar-IQ" smtClean="0"/>
              <a:t>16/07/1442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91DAA80-A4BF-41DA-A892-8C8AD26D0C8A}" type="slidenum">
              <a:rPr lang="ar-IQ" smtClean="0"/>
              <a:t>‹#›</a:t>
            </a:fld>
            <a:endParaRPr lang="ar-IQ"/>
          </a:p>
        </p:txBody>
      </p:sp>
    </p:spTree>
    <p:extLst>
      <p:ext uri="{BB962C8B-B14F-4D97-AF65-F5344CB8AC3E}">
        <p14:creationId xmlns:p14="http://schemas.microsoft.com/office/powerpoint/2010/main" val="4195588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B4C4AB69-BD2B-4B25-86D9-AE5D92BC4D8E}" type="datetimeFigureOut">
              <a:rPr lang="ar-IQ" smtClean="0"/>
              <a:t>16/07/1442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91DAA80-A4BF-41DA-A892-8C8AD26D0C8A}" type="slidenum">
              <a:rPr lang="ar-IQ" smtClean="0"/>
              <a:t>‹#›</a:t>
            </a:fld>
            <a:endParaRPr lang="ar-IQ"/>
          </a:p>
        </p:txBody>
      </p:sp>
    </p:spTree>
    <p:extLst>
      <p:ext uri="{BB962C8B-B14F-4D97-AF65-F5344CB8AC3E}">
        <p14:creationId xmlns:p14="http://schemas.microsoft.com/office/powerpoint/2010/main" val="39130602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B4C4AB69-BD2B-4B25-86D9-AE5D92BC4D8E}" type="datetimeFigureOut">
              <a:rPr lang="ar-IQ" smtClean="0"/>
              <a:t>16/07/1442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91DAA80-A4BF-41DA-A892-8C8AD26D0C8A}" type="slidenum">
              <a:rPr lang="ar-IQ" smtClean="0"/>
              <a:t>‹#›</a:t>
            </a:fld>
            <a:endParaRPr lang="ar-IQ"/>
          </a:p>
        </p:txBody>
      </p:sp>
    </p:spTree>
    <p:extLst>
      <p:ext uri="{BB962C8B-B14F-4D97-AF65-F5344CB8AC3E}">
        <p14:creationId xmlns:p14="http://schemas.microsoft.com/office/powerpoint/2010/main" val="4050672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B4C4AB69-BD2B-4B25-86D9-AE5D92BC4D8E}" type="datetimeFigureOut">
              <a:rPr lang="ar-IQ" smtClean="0"/>
              <a:t>16/07/1442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91DAA80-A4BF-41DA-A892-8C8AD26D0C8A}" type="slidenum">
              <a:rPr lang="ar-IQ" smtClean="0"/>
              <a:t>‹#›</a:t>
            </a:fld>
            <a:endParaRPr lang="ar-IQ"/>
          </a:p>
        </p:txBody>
      </p:sp>
    </p:spTree>
    <p:extLst>
      <p:ext uri="{BB962C8B-B14F-4D97-AF65-F5344CB8AC3E}">
        <p14:creationId xmlns:p14="http://schemas.microsoft.com/office/powerpoint/2010/main" val="889829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B4C4AB69-BD2B-4B25-86D9-AE5D92BC4D8E}" type="datetimeFigureOut">
              <a:rPr lang="ar-IQ" smtClean="0"/>
              <a:t>16/07/1442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691DAA80-A4BF-41DA-A892-8C8AD26D0C8A}" type="slidenum">
              <a:rPr lang="ar-IQ" smtClean="0"/>
              <a:t>‹#›</a:t>
            </a:fld>
            <a:endParaRPr lang="ar-IQ"/>
          </a:p>
        </p:txBody>
      </p:sp>
    </p:spTree>
    <p:extLst>
      <p:ext uri="{BB962C8B-B14F-4D97-AF65-F5344CB8AC3E}">
        <p14:creationId xmlns:p14="http://schemas.microsoft.com/office/powerpoint/2010/main" val="15772396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B4C4AB69-BD2B-4B25-86D9-AE5D92BC4D8E}" type="datetimeFigureOut">
              <a:rPr lang="ar-IQ" smtClean="0"/>
              <a:t>16/07/1442</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691DAA80-A4BF-41DA-A892-8C8AD26D0C8A}" type="slidenum">
              <a:rPr lang="ar-IQ" smtClean="0"/>
              <a:t>‹#›</a:t>
            </a:fld>
            <a:endParaRPr lang="ar-IQ"/>
          </a:p>
        </p:txBody>
      </p:sp>
    </p:spTree>
    <p:extLst>
      <p:ext uri="{BB962C8B-B14F-4D97-AF65-F5344CB8AC3E}">
        <p14:creationId xmlns:p14="http://schemas.microsoft.com/office/powerpoint/2010/main" val="7795025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B4C4AB69-BD2B-4B25-86D9-AE5D92BC4D8E}" type="datetimeFigureOut">
              <a:rPr lang="ar-IQ" smtClean="0"/>
              <a:t>16/07/1442</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691DAA80-A4BF-41DA-A892-8C8AD26D0C8A}" type="slidenum">
              <a:rPr lang="ar-IQ" smtClean="0"/>
              <a:t>‹#›</a:t>
            </a:fld>
            <a:endParaRPr lang="ar-IQ"/>
          </a:p>
        </p:txBody>
      </p:sp>
    </p:spTree>
    <p:extLst>
      <p:ext uri="{BB962C8B-B14F-4D97-AF65-F5344CB8AC3E}">
        <p14:creationId xmlns:p14="http://schemas.microsoft.com/office/powerpoint/2010/main" val="16720838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B4C4AB69-BD2B-4B25-86D9-AE5D92BC4D8E}" type="datetimeFigureOut">
              <a:rPr lang="ar-IQ" smtClean="0"/>
              <a:t>16/07/1442</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691DAA80-A4BF-41DA-A892-8C8AD26D0C8A}" type="slidenum">
              <a:rPr lang="ar-IQ" smtClean="0"/>
              <a:t>‹#›</a:t>
            </a:fld>
            <a:endParaRPr lang="ar-IQ"/>
          </a:p>
        </p:txBody>
      </p:sp>
    </p:spTree>
    <p:extLst>
      <p:ext uri="{BB962C8B-B14F-4D97-AF65-F5344CB8AC3E}">
        <p14:creationId xmlns:p14="http://schemas.microsoft.com/office/powerpoint/2010/main" val="3675724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4C4AB69-BD2B-4B25-86D9-AE5D92BC4D8E}" type="datetimeFigureOut">
              <a:rPr lang="ar-IQ" smtClean="0"/>
              <a:t>16/07/1442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691DAA80-A4BF-41DA-A892-8C8AD26D0C8A}" type="slidenum">
              <a:rPr lang="ar-IQ" smtClean="0"/>
              <a:t>‹#›</a:t>
            </a:fld>
            <a:endParaRPr lang="ar-IQ"/>
          </a:p>
        </p:txBody>
      </p:sp>
    </p:spTree>
    <p:extLst>
      <p:ext uri="{BB962C8B-B14F-4D97-AF65-F5344CB8AC3E}">
        <p14:creationId xmlns:p14="http://schemas.microsoft.com/office/powerpoint/2010/main" val="567866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4C4AB69-BD2B-4B25-86D9-AE5D92BC4D8E}" type="datetimeFigureOut">
              <a:rPr lang="ar-IQ" smtClean="0"/>
              <a:t>16/07/1442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691DAA80-A4BF-41DA-A892-8C8AD26D0C8A}" type="slidenum">
              <a:rPr lang="ar-IQ" smtClean="0"/>
              <a:t>‹#›</a:t>
            </a:fld>
            <a:endParaRPr lang="ar-IQ"/>
          </a:p>
        </p:txBody>
      </p:sp>
    </p:spTree>
    <p:extLst>
      <p:ext uri="{BB962C8B-B14F-4D97-AF65-F5344CB8AC3E}">
        <p14:creationId xmlns:p14="http://schemas.microsoft.com/office/powerpoint/2010/main" val="21861365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4C4AB69-BD2B-4B25-86D9-AE5D92BC4D8E}" type="datetimeFigureOut">
              <a:rPr lang="ar-IQ" smtClean="0"/>
              <a:t>16/07/1442</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91DAA80-A4BF-41DA-A892-8C8AD26D0C8A}" type="slidenum">
              <a:rPr lang="ar-IQ" smtClean="0"/>
              <a:t>‹#›</a:t>
            </a:fld>
            <a:endParaRPr lang="ar-IQ"/>
          </a:p>
        </p:txBody>
      </p:sp>
    </p:spTree>
    <p:extLst>
      <p:ext uri="{BB962C8B-B14F-4D97-AF65-F5344CB8AC3E}">
        <p14:creationId xmlns:p14="http://schemas.microsoft.com/office/powerpoint/2010/main" val="19466253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3568" y="404664"/>
            <a:ext cx="7772400" cy="2808312"/>
          </a:xfrm>
        </p:spPr>
        <p:txBody>
          <a:bodyPr>
            <a:normAutofit/>
          </a:bodyPr>
          <a:lstStyle/>
          <a:p>
            <a:r>
              <a:rPr lang="ar-IQ" sz="5400" dirty="0" smtClean="0">
                <a:solidFill>
                  <a:srgbClr val="FF0000"/>
                </a:solidFill>
              </a:rPr>
              <a:t>علم مقارنة الأديان</a:t>
            </a:r>
            <a:r>
              <a:rPr lang="ar-IQ" dirty="0">
                <a:solidFill>
                  <a:srgbClr val="FF0000"/>
                </a:solidFill>
              </a:rPr>
              <a:t/>
            </a:r>
            <a:br>
              <a:rPr lang="ar-IQ" dirty="0">
                <a:solidFill>
                  <a:srgbClr val="FF0000"/>
                </a:solidFill>
              </a:rPr>
            </a:br>
            <a:r>
              <a:rPr lang="ar-IQ" sz="2800" dirty="0" smtClean="0"/>
              <a:t>الدراسات العليا/ الماجستير- الفصل الثاني</a:t>
            </a:r>
            <a:br>
              <a:rPr lang="ar-IQ" sz="2800" dirty="0" smtClean="0"/>
            </a:br>
            <a:r>
              <a:rPr lang="ar-IQ" sz="2800" dirty="0" smtClean="0"/>
              <a:t>السنة الدراسية (2020-2021)</a:t>
            </a:r>
            <a:endParaRPr lang="ar-IQ" sz="2800" dirty="0"/>
          </a:p>
        </p:txBody>
      </p:sp>
      <p:sp>
        <p:nvSpPr>
          <p:cNvPr id="3" name="عنوان فرعي 2"/>
          <p:cNvSpPr>
            <a:spLocks noGrp="1"/>
          </p:cNvSpPr>
          <p:nvPr>
            <p:ph type="subTitle" idx="1"/>
          </p:nvPr>
        </p:nvSpPr>
        <p:spPr>
          <a:xfrm>
            <a:off x="1371600" y="3140968"/>
            <a:ext cx="6400800" cy="2497832"/>
          </a:xfrm>
        </p:spPr>
        <p:txBody>
          <a:bodyPr>
            <a:normAutofit/>
          </a:bodyPr>
          <a:lstStyle/>
          <a:p>
            <a:r>
              <a:rPr lang="ar-IQ" sz="2800" dirty="0" err="1" smtClean="0">
                <a:solidFill>
                  <a:schemeClr val="tx1"/>
                </a:solidFill>
              </a:rPr>
              <a:t>أ.م.د.فتحي</a:t>
            </a:r>
            <a:r>
              <a:rPr lang="ar-IQ" sz="2800" dirty="0" smtClean="0">
                <a:solidFill>
                  <a:schemeClr val="tx1"/>
                </a:solidFill>
              </a:rPr>
              <a:t> جوهر </a:t>
            </a:r>
            <a:r>
              <a:rPr lang="ar-IQ" sz="2800" dirty="0" err="1" smtClean="0">
                <a:solidFill>
                  <a:schemeClr val="tx1"/>
                </a:solidFill>
              </a:rPr>
              <a:t>المزوري</a:t>
            </a:r>
            <a:endParaRPr lang="ar-IQ" sz="2800" dirty="0" smtClean="0">
              <a:solidFill>
                <a:schemeClr val="tx1"/>
              </a:solidFill>
            </a:endParaRPr>
          </a:p>
          <a:p>
            <a:r>
              <a:rPr lang="en-US" sz="2800" dirty="0" err="1" smtClean="0">
                <a:solidFill>
                  <a:schemeClr val="tx1"/>
                </a:solidFill>
              </a:rPr>
              <a:t>Fathi.farmazi@su.edu.krd</a:t>
            </a:r>
            <a:endParaRPr lang="en-US" sz="2800" dirty="0" smtClean="0">
              <a:solidFill>
                <a:schemeClr val="tx1"/>
              </a:solidFill>
            </a:endParaRPr>
          </a:p>
          <a:p>
            <a:r>
              <a:rPr lang="en-US" sz="2800" dirty="0" smtClean="0">
                <a:solidFill>
                  <a:schemeClr val="tx1"/>
                </a:solidFill>
              </a:rPr>
              <a:t>07504603044</a:t>
            </a:r>
            <a:endParaRPr lang="ar-IQ" sz="2800" dirty="0">
              <a:solidFill>
                <a:schemeClr val="tx1"/>
              </a:solidFill>
            </a:endParaRPr>
          </a:p>
        </p:txBody>
      </p:sp>
    </p:spTree>
    <p:extLst>
      <p:ext uri="{BB962C8B-B14F-4D97-AF65-F5344CB8AC3E}">
        <p14:creationId xmlns:p14="http://schemas.microsoft.com/office/powerpoint/2010/main" val="21420312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88640"/>
            <a:ext cx="8784976" cy="6480720"/>
          </a:xfrm>
        </p:spPr>
        <p:txBody>
          <a:bodyPr>
            <a:normAutofit fontScale="85000" lnSpcReduction="10000"/>
          </a:bodyPr>
          <a:lstStyle/>
          <a:p>
            <a:pPr marL="0" indent="0">
              <a:buNone/>
            </a:pPr>
            <a:r>
              <a:rPr lang="ar-IQ" b="1" dirty="0" smtClean="0">
                <a:solidFill>
                  <a:srgbClr val="FF0000"/>
                </a:solidFill>
              </a:rPr>
              <a:t>ثالثاً: أهمية علم مقارنة الأديان</a:t>
            </a:r>
          </a:p>
          <a:p>
            <a:pPr marL="0" indent="0">
              <a:buNone/>
            </a:pPr>
            <a:r>
              <a:rPr lang="ar-IQ" dirty="0" smtClean="0"/>
              <a:t> من الطبيعي أنّ هذا العلم لم يظهر قبل الإسلام، لأنّ  الأديان قبل الإسلام لم يعترف أي منها بالأديان الأخرى، وكان كلُّ دين يعدُّ ما سواه من الأديان وما تطرحه من أفكار نوعاً من الهرطقة والضلال، وكلّنا يعرف موقف اليهودية من المسيحية، ومن المسيح عيسى بن مريم, عليه السلام، ونعرف أيضاً موقف المسيحية من اليهود واليهودية. فاليهودية لم تعترف بالمسيحية ولا بالسيد المسيح، واعتبرت المسيح مجرد ثائر استحق عندهم الحكم بالإعدام، والمسيحية اعتبرت نفسها الوريث الشرعي لليهودية، ولم تر مع وجودها وجوداً لليهودية، ومثل ذلك موقف الهندوسية من البوذية، والبوذية من الهندوسية، ومثله موقف المسيحية من الإسلام في الأندلس.</a:t>
            </a:r>
          </a:p>
          <a:p>
            <a:pPr marL="0" indent="0">
              <a:buNone/>
            </a:pPr>
            <a:r>
              <a:rPr lang="ar-IQ" dirty="0" smtClean="0"/>
              <a:t>  بل وصل الأمر إلى أكثر من ذلك، إذ أنكرت كلُّ طائفة مسيحية جميع الطوائف الأخرى وعدّت اتجاهاتها وأفكارها هرطقة وضلالاً، وربّما حكمت كلٌّ منها بالإعدام على أتباع سواها، وحسبنا أن نتذكر هنا مذبحة باريس الفرنسية في 24 من أغسطس سنة 1572 م، حيث سطا الكاثوليك على ضيوفهم البروتستانت فذبحوهم وهم نيام، وأصبحت باريس وشوارعها تجري بدماء الضحايا، وراح البابا يهنئ ملك فرنسا على هذا الاتجاه كما يحكي لنا التاريخ .</a:t>
            </a:r>
          </a:p>
          <a:p>
            <a:pPr marL="0" indent="0">
              <a:buNone/>
            </a:pPr>
            <a:endParaRPr lang="ar-IQ" dirty="0"/>
          </a:p>
        </p:txBody>
      </p:sp>
    </p:spTree>
    <p:extLst>
      <p:ext uri="{BB962C8B-B14F-4D97-AF65-F5344CB8AC3E}">
        <p14:creationId xmlns:p14="http://schemas.microsoft.com/office/powerpoint/2010/main" val="38118774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88640"/>
            <a:ext cx="8784976" cy="6552728"/>
          </a:xfrm>
        </p:spPr>
        <p:txBody>
          <a:bodyPr>
            <a:normAutofit fontScale="92500" lnSpcReduction="20000"/>
          </a:bodyPr>
          <a:lstStyle/>
          <a:p>
            <a:pPr marL="0" indent="0">
              <a:buNone/>
            </a:pPr>
            <a:r>
              <a:rPr lang="ar-IQ" dirty="0" smtClean="0"/>
              <a:t>وهذا الاتجاه كان هو الاتجاه السائد بين الأديان وبين المذاهب، ومن هنا لم يوجد علم مقارنة الأديان، لأنّ المقارنة تأتي نتيجة للتعدد، وليس التعددية معترف بها عند أحد، فلم يوجد ما يترتب عليه وهو المقارنة .</a:t>
            </a:r>
          </a:p>
          <a:p>
            <a:pPr marL="0" indent="0">
              <a:buNone/>
            </a:pPr>
            <a:r>
              <a:rPr lang="ar-IQ" dirty="0" smtClean="0"/>
              <a:t>وعندما جاء الإسلام، كان موقفه بالنسبة للأديان الأخرى ذو اتجاهين: النظري، والواقعي أو العملي.</a:t>
            </a:r>
          </a:p>
          <a:p>
            <a:pPr marL="0" indent="0">
              <a:buNone/>
            </a:pPr>
            <a:r>
              <a:rPr lang="ar-IQ" dirty="0" smtClean="0"/>
              <a:t>فنظرياً يعلن الإسلام أنّه الحلقة الأخيرة في سلسلة الأديان، وأنّه بالتالي ورث أهمّ ما في الأديان، وأضاف إلى ذلك ما تحتاجه البشرية في مسيرتها إلى يوم الدين. قال الله تعالى: { شرع لكم من الدين ما وصى به  نوحاً والذي أوحينا إليك ، وما وصينا به إبراهيم وموسى وعيسى } (الشورى : 13). وبذلك يصبح الإسلام هو الدين الوحيد الذي لا دين سواه، قال تعالى: {إن الدين عند الله الإسلام }(آل عمران : 19) ، وقال : { ومن يتبع غير الإسلام ديناً فلن يقبل منه }(آل عمران : 85)</a:t>
            </a:r>
          </a:p>
          <a:p>
            <a:pPr marL="0" indent="0">
              <a:buNone/>
            </a:pPr>
            <a:r>
              <a:rPr lang="ar-IQ" dirty="0" smtClean="0"/>
              <a:t>ويجمع المفكرون المسلمون على أنّ كلّ رسول يجيء برسالة تناسب زمانه، وتحقِّق أغراضها أو أهدافها في ذلك الزمان، وكلَّما تغيرت الحاجة جاء دين جديد يتفق مع الأديان السابقة في أصل الوحدانية الكبير، ويختلف في فروعه تبعاً لحاجات الناس.</a:t>
            </a:r>
          </a:p>
          <a:p>
            <a:pPr marL="0" indent="0">
              <a:buNone/>
            </a:pPr>
            <a:endParaRPr lang="ar-IQ" dirty="0"/>
          </a:p>
        </p:txBody>
      </p:sp>
    </p:spTree>
    <p:extLst>
      <p:ext uri="{BB962C8B-B14F-4D97-AF65-F5344CB8AC3E}">
        <p14:creationId xmlns:p14="http://schemas.microsoft.com/office/powerpoint/2010/main" val="5738634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fontScale="85000" lnSpcReduction="20000"/>
          </a:bodyPr>
          <a:lstStyle/>
          <a:p>
            <a:pPr marL="0" indent="0">
              <a:buNone/>
            </a:pPr>
            <a:r>
              <a:rPr lang="ar-IQ" dirty="0" smtClean="0"/>
              <a:t>وهذا هو موقف الإسلام بالنسبة للأديان السابقة ، وبالنسبة لحاضر البشرية ومستقبلها، وعليه فإنّ المفكرين المسلمين يتجهون في تفسير قول الله تعالى:{الله لا إله إلا هو الحي القيوم ، أنزل عليك الكتاب بالحق مصدقاً لما بين يديه ، وأنزل التوراة والإنجيل من قبل هدى للناس ، وأنزل الفرقان ، إن الذين كفروا بآيات الله لهم عذاب شديد ...} (آل عمران : 2 ـ 4), إلى أنّ الكفر بأي دين من الأديان التي نزلت بها الكتب المشار إليها في الآيات؛ ضلالٌ يستحق مرتكبه العذاب الشديد. كان هذا موقف الإسلام بالنسبة للأديان الأخرى, حيث يدعو إلى ضرورة احترامها والأيمان بها. </a:t>
            </a:r>
          </a:p>
          <a:p>
            <a:pPr marL="0" indent="0">
              <a:buNone/>
            </a:pPr>
            <a:r>
              <a:rPr lang="ar-IQ" dirty="0" smtClean="0"/>
              <a:t>  أمّا من الناحية الواقعية والعملية؛ فيعترف الإسلام بالوجود الفعلي لجماعات غير مسلمة( أي أنّه يعترف بالأخر ولا يرفضه أو ينكره)، ويتحدث عن أهل الكتاب، وأهل الذمة، وينظِّم جميع حقوقهم وواجباتهم، وفي ضوء هذا وجد علم مقارنة الأديان. بل إنّ القرآن الكريم يضع جذور هذا العلم عندما يقول: { ولا تجادلوا أهل الكتاب إلا بالتي هي أحسن }.(العنكبوت : 46 ). فالمجادلة أو الحوار بالتي هي أحسن جوهر هذا العلم، بل من أهم أسسه وأركانه، بل ورد في القرآن الكريم بعض الآيات التي تحمل اتجاه المقارنة، كقوله تعالى: { لو كان فيهما آلهة إلا الله لفسدتا }(الأنبياء : 22 ). ففي الآية مقارنة بين التوحيد والتعدد، وبيان أنّ التعدد يسبب الفساد. وكذلك قوله تعالى: { أفمن يخلق كمن لا يخلق }(النحل : 67 )، ففي الآية نوع من المقارنة، فالخالق الأعظم لا يمكن أن يماثله هذا النوع من الآلهة العاجزة التي لا تستطيع أن تخلق ذبابة واحدة, ولو اجتمعت كلها لهذا الغرض.</a:t>
            </a:r>
          </a:p>
          <a:p>
            <a:pPr marL="0" indent="0">
              <a:buNone/>
            </a:pPr>
            <a:endParaRPr lang="ar-IQ" dirty="0"/>
          </a:p>
        </p:txBody>
      </p:sp>
    </p:spTree>
    <p:extLst>
      <p:ext uri="{BB962C8B-B14F-4D97-AF65-F5344CB8AC3E}">
        <p14:creationId xmlns:p14="http://schemas.microsoft.com/office/powerpoint/2010/main" val="33009674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16632"/>
            <a:ext cx="8856984" cy="6624736"/>
          </a:xfrm>
        </p:spPr>
        <p:txBody>
          <a:bodyPr>
            <a:normAutofit fontScale="77500" lnSpcReduction="20000"/>
          </a:bodyPr>
          <a:lstStyle/>
          <a:p>
            <a:pPr marL="0" indent="0">
              <a:buNone/>
            </a:pPr>
            <a:r>
              <a:rPr lang="ar-IQ" dirty="0" smtClean="0"/>
              <a:t>وعلى هذا ظهر الباحثون المسلمون وأبدعوا في هذا العلم، وكتبوا فيه الدراسات، منذ بدأوا يدونون العلوم الإسلامية الأخرى .</a:t>
            </a:r>
          </a:p>
          <a:p>
            <a:pPr marL="0" indent="0">
              <a:buNone/>
            </a:pPr>
            <a:r>
              <a:rPr lang="ar-IQ" dirty="0" smtClean="0"/>
              <a:t>وعندما التقى المسلمون بالمسيحيين في الأندلس الإسبانية وما يجاورها، وفي صقلية الإيطالية، وفي بلاد الشام، حدث ما يمكن أن نسميه بتبادل أو تلاقح الأفكار، وكان علم مقارنة الأديان من الموضوعات التي تمّ التبادل فيها، فقد تخلى المسيحيون عن اتجاههم في عدم الاعتراف بهذا العلم، فأخذوا يهتدون بمقارنة الأديان كوسيلة للتعريف بالمسيحية ومحاولة النيل من الإسلام، واقتبس المسلمون ـ للأسف الشديد ـ اتجاه المسيحيين الغربي وهو التعصب، فتخلوا عن علم مقارنة الأديان، باعتبار أنّه ليس هناك دين يقارن مع الإسلام.</a:t>
            </a:r>
          </a:p>
          <a:p>
            <a:pPr marL="0" indent="0">
              <a:buNone/>
            </a:pPr>
            <a:r>
              <a:rPr lang="ar-IQ" dirty="0" smtClean="0"/>
              <a:t>لقد كانت كتابات المسلمين في هذا المجال ـ كما سبق وذكرنا ـ كتابات وصفية علمية، لا تعصب فيها، فلَّما جاءت الحروب الصليبية بأهوالها على الشرق، أدرك المسلمون أنّ أتباع الديانات الأخرى لا يتحلّون بالتسامح الديني، فخفت صوت علم مقارنة الأديان، بيد أنّ إخفاق ادّعياء حماية الصليب في السيطرة على المسلمين بالوسائل العسكرية؛ جعلهم يلجئون إلى الوسائل  السلمية، وفي مقدمتها التبشير الذي يستلزم معرفة كلِّ شيء عن الإسلام، وعن الدراسات الإسلامية.</a:t>
            </a:r>
          </a:p>
          <a:p>
            <a:pPr marL="0" indent="0">
              <a:buNone/>
            </a:pPr>
            <a:r>
              <a:rPr lang="ar-IQ" dirty="0" smtClean="0"/>
              <a:t>  وقبل عصر الاستعمار الغربي؛ قرر الخبراء والباحثون أنّ الإنسان به نزعة دينية في أعماقه مهما كان مادياً أو تظاهر </a:t>
            </a:r>
            <a:r>
              <a:rPr lang="ar-IQ" dirty="0" err="1" smtClean="0"/>
              <a:t>باللادينية</a:t>
            </a:r>
            <a:r>
              <a:rPr lang="ar-IQ" dirty="0" smtClean="0"/>
              <a:t> أو بالإلحاد، كما قرروا أنّ رباط الدين لا يقل عن رابطة الدم والجنس... وأخذ بعض الأوربيين هذا الخيط وأضافوا عليه  من أنّ معرفة الداعي بدين المدعو واعتقاده، يساعد كثيراً في التأثير عليه .</a:t>
            </a:r>
          </a:p>
          <a:p>
            <a:pPr marL="0" indent="0">
              <a:buNone/>
            </a:pPr>
            <a:endParaRPr lang="ar-IQ" dirty="0"/>
          </a:p>
        </p:txBody>
      </p:sp>
    </p:spTree>
    <p:extLst>
      <p:ext uri="{BB962C8B-B14F-4D97-AF65-F5344CB8AC3E}">
        <p14:creationId xmlns:p14="http://schemas.microsoft.com/office/powerpoint/2010/main" val="744036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260648"/>
            <a:ext cx="8856984" cy="6408712"/>
          </a:xfrm>
        </p:spPr>
        <p:txBody>
          <a:bodyPr>
            <a:normAutofit fontScale="92500" lnSpcReduction="20000"/>
          </a:bodyPr>
          <a:lstStyle/>
          <a:p>
            <a:r>
              <a:rPr lang="ar-IQ" dirty="0" smtClean="0"/>
              <a:t>وبناءً على هذه الأسس؛ نشط من جديد علم مقارنة الأديان، ليكون من وسائل التبشير ونشر المسيحية، أو بالتعبير المهذب العصري جداً ؛ فهم الآخر من أجل الحوار معه. ولكنّ المسلمين كانوا قد وصلوا إلى يقظتهم الحديثة، واستعادوا نشاطهم في هذا المجال، وساعدهم ما في الإسلام من سهولة ويسر، فراحوا يدرسون هذا العلم ويطبِّقون قوانينه، وهم يقومون بالدعوة لدينهم.</a:t>
            </a:r>
          </a:p>
          <a:p>
            <a:r>
              <a:rPr lang="ar-IQ" dirty="0" smtClean="0"/>
              <a:t> وهكذا عاد علم مقارنة الأديان للظهور في المعاهد العلمية الإسلامية، ولكنّه في الحقيقة مازال لم يأخذ مكانته اللائقة به.</a:t>
            </a:r>
          </a:p>
          <a:p>
            <a:r>
              <a:rPr lang="ar-IQ" dirty="0" smtClean="0"/>
              <a:t>ويظهر أهمية هذا العلم أيضاً, من خلال أحداث سبتمبر 2001 م، وتداعيات ما سمي بالحرب ضد الإرهاب، والدعوة إلى  العولمة، والكتابات العديدة عن الصراع بين الحضارات أو الثقافات، وما استتبع ذلك من محاولات عديدة للنيل من الإسلام، واتهامه بأنّه دين إرهاب وتخلف، كلُّ ذلك يجعلنا ننادي دائماً أن نتّجه جميعاً كباحثين ودارسين ومثقفين ودعاة، إلى المزيد من الاهتمام بعلم مقارنة الأديان، ليلعب هذا العلم دوره في التعريف بالإسلام دين السماحة والسلام، ورد الحملات المشبوهة عنه والدعوة إليه. </a:t>
            </a:r>
          </a:p>
          <a:p>
            <a:endParaRPr lang="ar-IQ" dirty="0" smtClean="0"/>
          </a:p>
          <a:p>
            <a:endParaRPr lang="ar-IQ" dirty="0"/>
          </a:p>
        </p:txBody>
      </p:sp>
    </p:spTree>
    <p:extLst>
      <p:ext uri="{BB962C8B-B14F-4D97-AF65-F5344CB8AC3E}">
        <p14:creationId xmlns:p14="http://schemas.microsoft.com/office/powerpoint/2010/main" val="6047863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88640"/>
            <a:ext cx="8784976" cy="6480720"/>
          </a:xfrm>
        </p:spPr>
        <p:txBody>
          <a:bodyPr>
            <a:normAutofit fontScale="85000" lnSpcReduction="10000"/>
          </a:bodyPr>
          <a:lstStyle/>
          <a:p>
            <a:pPr marL="0" indent="0">
              <a:buNone/>
            </a:pPr>
            <a:r>
              <a:rPr lang="ar-IQ" dirty="0" smtClean="0"/>
              <a:t>وينسب آدم </a:t>
            </a:r>
            <a:r>
              <a:rPr lang="ar-IQ" dirty="0" err="1" smtClean="0"/>
              <a:t>ميتز</a:t>
            </a:r>
            <a:r>
              <a:rPr lang="ar-IQ" dirty="0" smtClean="0"/>
              <a:t> نشأة هذا العلم للمسلمين، ويعدّد المصادر الأولى التي كتبها المسلمون في هذا المضمار, ويؤكد على أنّ تسامح المسلمين في حياتهم مع اليهود والنصارى، ذلك التسامح الذي لم يسمع بمثله في العصور الوسيطة ، كان سبباً في أن  يلحق بمباحث علم الكلام شيء لم يكن قط من مظاهر العصور الوسطى، وهو علم مقارنة الأديان. ويقرر كذلك أنّ نشأة هذا العلم لم يكن من جانب المتكلمين، ومعنى ذلك أنّ هذا العلم لم يكن بأي حال من الأحوال وسيلة عند المسلمين للحط من شأن الأديان الأخرى، وإنّما كان دراسة وصفية علمية تؤدي إلى نتائجها الطبيعية(آدم </a:t>
            </a:r>
            <a:r>
              <a:rPr lang="ar-IQ" dirty="0" err="1" smtClean="0"/>
              <a:t>ميتز</a:t>
            </a:r>
            <a:r>
              <a:rPr lang="ar-IQ" dirty="0" smtClean="0"/>
              <a:t>، الحضارة الإسلامية، 1 / 366 ). </a:t>
            </a:r>
          </a:p>
          <a:p>
            <a:pPr marL="0" indent="0">
              <a:buNone/>
            </a:pPr>
            <a:r>
              <a:rPr lang="ar-IQ" dirty="0"/>
              <a:t> </a:t>
            </a:r>
            <a:r>
              <a:rPr lang="ar-IQ" dirty="0" smtClean="0"/>
              <a:t>وإنّ دراسة مقارنة الأديان والاهتمام به، في هذه الظروف الحرجة التي نعيشها, يمكن بها توحيد جهود المنظمات والهيئات الإسلامية ليس على المستوى المحلي الضيق، ولكن على النطاق العالمي، حيث يمكننا من مخاطبة المجتمعات الغربية أو غير الإسلامية باللغة التي يمكن أن يفهموها جيداً، وذلك من أجل مواجهة الحملة الشرسة على الإسلام. ولا نريد التعامل مع الآخر بطريقة ردود الأفعال، ولكن انطلاقاً من مردود إيجابي يعرض للجانب المشرق لحضارة الإسلام ورجالها، والهدف الذي نريده إزالة ما يلتصق بحضارتنا الإسلامية من عدوانية وتكفير وتعصب، وهذا لن يتأتى إلاّ بحوار فاعل جاد يعتمد على العقل والمنطق والواقعية.</a:t>
            </a:r>
          </a:p>
          <a:p>
            <a:pPr marL="0" indent="0">
              <a:buNone/>
            </a:pPr>
            <a:endParaRPr lang="ar-IQ" dirty="0"/>
          </a:p>
        </p:txBody>
      </p:sp>
    </p:spTree>
    <p:extLst>
      <p:ext uri="{BB962C8B-B14F-4D97-AF65-F5344CB8AC3E}">
        <p14:creationId xmlns:p14="http://schemas.microsoft.com/office/powerpoint/2010/main" val="7793923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856984" cy="6624736"/>
          </a:xfrm>
        </p:spPr>
        <p:txBody>
          <a:bodyPr>
            <a:normAutofit fontScale="85000" lnSpcReduction="10000"/>
          </a:bodyPr>
          <a:lstStyle/>
          <a:p>
            <a:pPr marL="0" indent="0">
              <a:buNone/>
            </a:pPr>
            <a:r>
              <a:rPr lang="ar-IQ" dirty="0" smtClean="0"/>
              <a:t>إنّ الإسلام دون بقية الديانات السماوية والحضارات الإنسانية هو الذي يتعرض لاتهامات باطلة أهمها وصفه بالإرهاب والتخلف، في الوقت الذي يتغاضى فيه الإعلام الغربي عن نفس هذه التصرفات التي يقوم بها أصحاب الديانات الأخرى.</a:t>
            </a:r>
          </a:p>
          <a:p>
            <a:pPr marL="0" indent="0">
              <a:buNone/>
            </a:pPr>
            <a:r>
              <a:rPr lang="ar-IQ" dirty="0" smtClean="0"/>
              <a:t> فليس مطلوب منا ونحن ندعو إلى اعتماد دراسة مقارنة الأديان, كوسيلة فاعلة في الحوار مع الآخر، ليس مطلوب منا أن نقدم اعتذاراً عن الاتهامات التي توجه ضد الإسلام، ولكن علينا أن نسعى بكلِّ ما نملك من قدرات وإمكانات، إلى توضيح الجانب الحضاري الإنساني للإسلام، لأننا كمسلمين, تأخرنا كثيراً في ذلك المجال ، وذلك حين ركّزنا في دعوتنا على الشريعة والعقيدة فقط لا غير، وتركنا الحضارة والثقافة معاً...</a:t>
            </a:r>
          </a:p>
          <a:p>
            <a:pPr marL="0" indent="0">
              <a:buNone/>
            </a:pPr>
            <a:r>
              <a:rPr lang="ar-IQ" dirty="0" smtClean="0"/>
              <a:t>  وعليه فنحن نطالب على بيان أهمية الاهتمام بدراسة مقارنة الأديان، ونطالب أيضاً بألاّ يحاكم الإسلام بما تفعله فئة غير واعية بأمور دينها الداعي إلى الحب والتسامح والتضامن واحترام حقوق الإنسان، مثلما لا يحاكم المسيحي أو اليهودي على ما يفعله.</a:t>
            </a:r>
          </a:p>
          <a:p>
            <a:pPr marL="0" indent="0">
              <a:buNone/>
            </a:pPr>
            <a:r>
              <a:rPr lang="ar-IQ" dirty="0" smtClean="0"/>
              <a:t> ونؤكِّد في دراستنا لمقارنة الأديان, كتدعيم محوري لنجاح الحوار مع الآخر، بأنّه لا يعني أن نقدم, اعتذاراً عن بديهيات الإسلام، والتي على رأسها أنّ كل مخطئ يجب أن يتحمل نتيجة تصرفاته، بغض النظر عن انتمائه للدين.</a:t>
            </a:r>
          </a:p>
          <a:p>
            <a:pPr marL="0" indent="0">
              <a:buNone/>
            </a:pPr>
            <a:endParaRPr lang="ar-IQ" dirty="0"/>
          </a:p>
        </p:txBody>
      </p:sp>
    </p:spTree>
    <p:extLst>
      <p:ext uri="{BB962C8B-B14F-4D97-AF65-F5344CB8AC3E}">
        <p14:creationId xmlns:p14="http://schemas.microsoft.com/office/powerpoint/2010/main" val="6928244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2074"/>
          </a:xfrm>
        </p:spPr>
        <p:txBody>
          <a:bodyPr>
            <a:normAutofit fontScale="90000"/>
          </a:bodyPr>
          <a:lstStyle/>
          <a:p>
            <a:r>
              <a:rPr lang="ar-IQ" dirty="0" smtClean="0">
                <a:solidFill>
                  <a:srgbClr val="FF0000"/>
                </a:solidFill>
              </a:rPr>
              <a:t>فوائد دراسة علم مقارنة الأديان</a:t>
            </a:r>
            <a:endParaRPr lang="ar-IQ" dirty="0">
              <a:solidFill>
                <a:srgbClr val="FF0000"/>
              </a:solidFill>
            </a:endParaRPr>
          </a:p>
        </p:txBody>
      </p:sp>
      <p:sp>
        <p:nvSpPr>
          <p:cNvPr id="3" name="عنصر نائب للمحتوى 2"/>
          <p:cNvSpPr>
            <a:spLocks noGrp="1"/>
          </p:cNvSpPr>
          <p:nvPr>
            <p:ph idx="1"/>
          </p:nvPr>
        </p:nvSpPr>
        <p:spPr>
          <a:xfrm>
            <a:off x="179512" y="836712"/>
            <a:ext cx="8856984" cy="5904656"/>
          </a:xfrm>
        </p:spPr>
        <p:txBody>
          <a:bodyPr>
            <a:normAutofit fontScale="92500" lnSpcReduction="20000"/>
          </a:bodyPr>
          <a:lstStyle/>
          <a:p>
            <a:pPr marL="0" indent="0">
              <a:buNone/>
            </a:pPr>
            <a:r>
              <a:rPr lang="ar-IQ" dirty="0" smtClean="0"/>
              <a:t>1- يقدم </a:t>
            </a:r>
            <a:r>
              <a:rPr lang="ar-IQ" dirty="0"/>
              <a:t>علم مقارنة الأديان للمفكرين المسلمين أهم العناصر للدفاع عن الإسلام ضد التحديات التي تواجهه من قبل أعدائه.  </a:t>
            </a:r>
          </a:p>
          <a:p>
            <a:pPr marL="0" indent="0">
              <a:buNone/>
            </a:pPr>
            <a:r>
              <a:rPr lang="ar-IQ" dirty="0" smtClean="0"/>
              <a:t>2- يبين </a:t>
            </a:r>
            <a:r>
              <a:rPr lang="ar-IQ" dirty="0"/>
              <a:t>لنا هذا العلم القيمة العظمى للقران الكريم بين الكتب السماوية </a:t>
            </a:r>
            <a:r>
              <a:rPr lang="ar-IQ" dirty="0" smtClean="0"/>
              <a:t>الأخرى، بوصفه </a:t>
            </a:r>
            <a:r>
              <a:rPr lang="ar-IQ" dirty="0"/>
              <a:t>آخر كتاب منزل بحيث يتضمن جميع العقائد الواردة في الكتب السماوية </a:t>
            </a:r>
            <a:r>
              <a:rPr lang="ar-IQ" dirty="0" smtClean="0"/>
              <a:t>الأخرى، ويضيف </a:t>
            </a:r>
            <a:r>
              <a:rPr lang="ar-IQ" dirty="0"/>
              <a:t>عليها </a:t>
            </a:r>
            <a:r>
              <a:rPr lang="ar-IQ" dirty="0" smtClean="0"/>
              <a:t>تشريعاً </a:t>
            </a:r>
            <a:r>
              <a:rPr lang="ar-IQ" dirty="0"/>
              <a:t>يتناسب مع جميع الأزمنة والأمكنة إلى قيام </a:t>
            </a:r>
            <a:r>
              <a:rPr lang="ar-IQ" dirty="0" smtClean="0"/>
              <a:t>الساعة، وهو </a:t>
            </a:r>
            <a:r>
              <a:rPr lang="ar-IQ" dirty="0"/>
              <a:t>بالإضافة إلى </a:t>
            </a:r>
            <a:r>
              <a:rPr lang="ar-IQ" dirty="0" smtClean="0"/>
              <a:t>هذا, </a:t>
            </a:r>
            <a:r>
              <a:rPr lang="ar-IQ" dirty="0"/>
              <a:t>يؤكد وجوب الإيمان بجميع الرسل والأنبياء ورسالاتهم </a:t>
            </a:r>
            <a:r>
              <a:rPr lang="ar-IQ" dirty="0" smtClean="0"/>
              <a:t>الأصلية, </a:t>
            </a:r>
            <a:r>
              <a:rPr lang="ar-IQ" dirty="0"/>
              <a:t>لا </a:t>
            </a:r>
            <a:r>
              <a:rPr lang="ar-IQ" dirty="0" smtClean="0"/>
              <a:t>المحرفة.</a:t>
            </a:r>
            <a:endParaRPr lang="ar-IQ" dirty="0"/>
          </a:p>
          <a:p>
            <a:pPr marL="0" indent="0">
              <a:buNone/>
            </a:pPr>
            <a:r>
              <a:rPr lang="ar-IQ" dirty="0" smtClean="0"/>
              <a:t>3- يساعد هذا العلم الباحث على معرفة </a:t>
            </a:r>
            <a:r>
              <a:rPr lang="ar-IQ" dirty="0"/>
              <a:t>تأريخ </a:t>
            </a:r>
            <a:r>
              <a:rPr lang="ar-IQ" dirty="0" smtClean="0"/>
              <a:t>كلِّ دين، وما </a:t>
            </a:r>
            <a:r>
              <a:rPr lang="ar-IQ" dirty="0"/>
              <a:t>حدث به من خلل أو </a:t>
            </a:r>
            <a:r>
              <a:rPr lang="ar-IQ" dirty="0" smtClean="0"/>
              <a:t>تحريف، أثناء </a:t>
            </a:r>
            <a:r>
              <a:rPr lang="ar-IQ" dirty="0"/>
              <a:t>رحلته </a:t>
            </a:r>
            <a:r>
              <a:rPr lang="ar-IQ" dirty="0" smtClean="0"/>
              <a:t>التاريخية, وما </a:t>
            </a:r>
            <a:r>
              <a:rPr lang="ar-IQ" dirty="0"/>
              <a:t>آل </a:t>
            </a:r>
            <a:r>
              <a:rPr lang="ar-IQ" dirty="0" smtClean="0"/>
              <a:t>إليه من </a:t>
            </a:r>
            <a:r>
              <a:rPr lang="ar-IQ" dirty="0"/>
              <a:t>التحريف والتشويه</a:t>
            </a:r>
            <a:r>
              <a:rPr lang="ar-IQ" dirty="0" smtClean="0"/>
              <a:t>.</a:t>
            </a:r>
          </a:p>
          <a:p>
            <a:pPr marL="0" indent="0">
              <a:buNone/>
            </a:pPr>
            <a:r>
              <a:rPr lang="ar-IQ" dirty="0" smtClean="0"/>
              <a:t>4- يعين </a:t>
            </a:r>
            <a:r>
              <a:rPr lang="ar-IQ" dirty="0"/>
              <a:t>هذا العلم </a:t>
            </a:r>
            <a:r>
              <a:rPr lang="ar-IQ" dirty="0" smtClean="0"/>
              <a:t>على </a:t>
            </a:r>
            <a:r>
              <a:rPr lang="ar-IQ" dirty="0"/>
              <a:t>نشر الدعوة الإسلامية بين أهل الكتاب (اليهود والنصارى </a:t>
            </a:r>
            <a:r>
              <a:rPr lang="ar-IQ" dirty="0" smtClean="0"/>
              <a:t>), </a:t>
            </a:r>
            <a:r>
              <a:rPr lang="ar-IQ" dirty="0"/>
              <a:t>ولا </a:t>
            </a:r>
            <a:r>
              <a:rPr lang="ar-IQ" dirty="0" smtClean="0"/>
              <a:t>بدّ </a:t>
            </a:r>
            <a:r>
              <a:rPr lang="ar-IQ" dirty="0"/>
              <a:t>لنا من التنويه إلى وجوب استعمال هذا العلم </a:t>
            </a:r>
            <a:r>
              <a:rPr lang="ar-IQ" dirty="0" smtClean="0"/>
              <a:t>استعمالاً صحيحاً </a:t>
            </a:r>
            <a:r>
              <a:rPr lang="ar-IQ" dirty="0"/>
              <a:t>في الدعوة إلى الله عز </a:t>
            </a:r>
            <a:r>
              <a:rPr lang="ar-IQ" dirty="0" smtClean="0"/>
              <a:t>وجل, </a:t>
            </a:r>
            <a:r>
              <a:rPr lang="ar-IQ" dirty="0"/>
              <a:t>لكي يثمر النتائج الخيرة </a:t>
            </a:r>
            <a:r>
              <a:rPr lang="ar-IQ" dirty="0" smtClean="0"/>
              <a:t>والمرتقبة</a:t>
            </a:r>
            <a:r>
              <a:rPr lang="ar-IQ" dirty="0"/>
              <a:t>.</a:t>
            </a:r>
            <a:br>
              <a:rPr lang="ar-IQ" dirty="0"/>
            </a:br>
            <a:endParaRPr lang="ar-IQ" dirty="0"/>
          </a:p>
          <a:p>
            <a:pPr marL="0" indent="0">
              <a:buNone/>
            </a:pPr>
            <a:endParaRPr lang="ar-IQ" dirty="0"/>
          </a:p>
        </p:txBody>
      </p:sp>
    </p:spTree>
    <p:extLst>
      <p:ext uri="{BB962C8B-B14F-4D97-AF65-F5344CB8AC3E}">
        <p14:creationId xmlns:p14="http://schemas.microsoft.com/office/powerpoint/2010/main" val="24522513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202034"/>
          </a:xfrm>
        </p:spPr>
        <p:txBody>
          <a:bodyPr>
            <a:normAutofit fontScale="90000"/>
          </a:bodyPr>
          <a:lstStyle/>
          <a:p>
            <a:r>
              <a:rPr lang="ar-IQ" dirty="0" smtClean="0">
                <a:solidFill>
                  <a:srgbClr val="FF0000"/>
                </a:solidFill>
              </a:rPr>
              <a:t>العوامل المساعدة لدراسة مقارنة الأديان</a:t>
            </a:r>
            <a:endParaRPr lang="ar-IQ" dirty="0">
              <a:solidFill>
                <a:srgbClr val="FF0000"/>
              </a:solidFill>
            </a:endParaRPr>
          </a:p>
        </p:txBody>
      </p:sp>
      <p:sp>
        <p:nvSpPr>
          <p:cNvPr id="3" name="عنصر نائب للمحتوى 2"/>
          <p:cNvSpPr>
            <a:spLocks noGrp="1"/>
          </p:cNvSpPr>
          <p:nvPr>
            <p:ph idx="1"/>
          </p:nvPr>
        </p:nvSpPr>
        <p:spPr>
          <a:xfrm>
            <a:off x="107504" y="764704"/>
            <a:ext cx="8856984" cy="5976664"/>
          </a:xfrm>
        </p:spPr>
        <p:txBody>
          <a:bodyPr/>
          <a:lstStyle/>
          <a:p>
            <a:r>
              <a:rPr lang="ar-IQ" dirty="0" smtClean="0"/>
              <a:t>هناك عوامل عديدة تشجع المتدين لدراسة الأديان الأخرى والمقارنة بينها, بغية الوصول إلى الحق الذي لا يستطيع أحد أن ينكره, من هذه العوامل:</a:t>
            </a:r>
          </a:p>
          <a:p>
            <a:pPr marL="0" indent="0">
              <a:buNone/>
            </a:pPr>
            <a:r>
              <a:rPr lang="ar-IQ" dirty="0" smtClean="0">
                <a:solidFill>
                  <a:srgbClr val="FF0000"/>
                </a:solidFill>
              </a:rPr>
              <a:t>أولاً: وحدة المصدر للأديان</a:t>
            </a:r>
          </a:p>
          <a:p>
            <a:pPr marL="0" indent="0">
              <a:buNone/>
            </a:pPr>
            <a:r>
              <a:rPr lang="ar-IQ" dirty="0" smtClean="0"/>
              <a:t>إنّ أصل كلَّ الأديان في حقيقة يعود إلى أصل ومصدر واحد , وهذا المصدر هو السماء. فمهما ادّعى الإنسان الابتعاد عن هذا المصدر, ووقع في الانحراف والتجرد من المبادئ السماوية؛ فإنّه يبقى ذات صلة بالسماء. فأصل كلِّ الأديان هو الله تعالى, فهو المبادر لإنشاء العلاقة بينه وبين عبيده, إلاّ الجنس البشري هو الذي يحاول أن تشوه هذه الحقيقة, ويأخذ العبادة والمجد لنفسه وذلك بإطاعة النفس الشريرة والآمرة بالسوء دائماً.     </a:t>
            </a:r>
            <a:endParaRPr lang="ar-IQ" dirty="0"/>
          </a:p>
        </p:txBody>
      </p:sp>
    </p:spTree>
    <p:extLst>
      <p:ext uri="{BB962C8B-B14F-4D97-AF65-F5344CB8AC3E}">
        <p14:creationId xmlns:p14="http://schemas.microsoft.com/office/powerpoint/2010/main" val="29145565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260648"/>
            <a:ext cx="8856984" cy="6408712"/>
          </a:xfrm>
        </p:spPr>
        <p:txBody>
          <a:bodyPr>
            <a:normAutofit fontScale="92500" lnSpcReduction="20000"/>
          </a:bodyPr>
          <a:lstStyle/>
          <a:p>
            <a:pPr marL="0" indent="0">
              <a:buNone/>
            </a:pPr>
            <a:r>
              <a:rPr lang="ar-IQ" dirty="0" smtClean="0">
                <a:solidFill>
                  <a:srgbClr val="FF0000"/>
                </a:solidFill>
              </a:rPr>
              <a:t>ثانياً: سنية الاختلاف والتنوع في الكون والحياة</a:t>
            </a:r>
          </a:p>
          <a:p>
            <a:pPr marL="0" indent="0">
              <a:buNone/>
            </a:pPr>
            <a:r>
              <a:rPr lang="ar-IQ" dirty="0" smtClean="0"/>
              <a:t>شاء الله سبحانه وتعالى أن يكون خلقه للأشياء مبنياً على التنوع والاختلاف. فلا يوجد شيءٌ خَلقه الله؛ يشبه الآخر تمام الشبه. فالأصول والمواد والأشكال والألوان مختلفة, وهذا الاختلاف والتنوع هو الذي يعطي الحياة معنى وحيوية واستمراراً ومقبولية. وكذلك الحال بالنسبة للفكر والعقل والاعتقاد, فلا يوجد نتاج عقلي ثابت ومقبول لدى الجميع. وكذلك الطبائع والعادات, فهي أيضاً مختلفة ولا يمكن فرض عادة واحدة على الجميع, لأنّ الغريزة والأصول التي بنيت عليها الأفهام والإبداعات مختلفة, وتبعاً لذلك فالنتاج العقلي والتراثي يكون مختلفاً. </a:t>
            </a:r>
          </a:p>
          <a:p>
            <a:pPr marL="0" indent="0">
              <a:buNone/>
            </a:pPr>
            <a:r>
              <a:rPr lang="ar-IQ" dirty="0" smtClean="0"/>
              <a:t>لذا فإنَّ الاختلاف يُعدٌّ أمرًا طبيعيًا في نظر الإسلام, فهو من سنن الله في الكون والمخلوقات. فالكون كلٌّه قائم على التعدد والاختلاف في الأنواع والصور والألوان. قال تعالى:(( أَلَمْ تَرَ أَنَّ اللَّهَ أَنْزَلَ مِنَ السَّمَاءِ مَاءً فَأَخْرَجْنَا بِهِ ثَمَرَاتٍ مُخْتَلِفًا أَلْوَانُهَا وَمِنَ الْجِبَالِ جُدَدٌ بِيضٌ وَحُمْرٌ مُخْتَلِفٌ أَلْوَانُهَا وَغَرَابِيبُ سُودٌ  وَمِنَ النَّاسِ وَالدَّوَابِّ وَالْأَنْعَامِ مُخْتَلِفٌ أَلْوَانُهُ كَذَلِكَ إِنَّمَا يَخْشَى اللَّهَ مِنْ عِبَادِهِ الْعُلَمَاءُ إِنَّ اللَّهَ عَزِيزٌ غَفُورٌ)){فاطر:27-28}. </a:t>
            </a:r>
          </a:p>
          <a:p>
            <a:pPr marL="0" indent="0">
              <a:buNone/>
            </a:pPr>
            <a:endParaRPr lang="ar-IQ" dirty="0" smtClean="0"/>
          </a:p>
          <a:p>
            <a:pPr marL="0" indent="0">
              <a:buNone/>
            </a:pPr>
            <a:endParaRPr lang="ar-IQ" dirty="0"/>
          </a:p>
        </p:txBody>
      </p:sp>
    </p:spTree>
    <p:extLst>
      <p:ext uri="{BB962C8B-B14F-4D97-AF65-F5344CB8AC3E}">
        <p14:creationId xmlns:p14="http://schemas.microsoft.com/office/powerpoint/2010/main" val="6168617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346050"/>
          </a:xfrm>
        </p:spPr>
        <p:txBody>
          <a:bodyPr>
            <a:normAutofit fontScale="90000"/>
          </a:bodyPr>
          <a:lstStyle/>
          <a:p>
            <a:r>
              <a:rPr lang="ar-IQ" dirty="0" smtClean="0">
                <a:solidFill>
                  <a:srgbClr val="0070C0"/>
                </a:solidFill>
              </a:rPr>
              <a:t>تساؤلات حول موضوع دراسة الأديان</a:t>
            </a:r>
            <a:endParaRPr lang="ar-IQ" dirty="0">
              <a:solidFill>
                <a:srgbClr val="0070C0"/>
              </a:solidFill>
            </a:endParaRPr>
          </a:p>
        </p:txBody>
      </p:sp>
      <p:sp>
        <p:nvSpPr>
          <p:cNvPr id="3" name="عنصر نائب للمحتوى 2"/>
          <p:cNvSpPr>
            <a:spLocks noGrp="1"/>
          </p:cNvSpPr>
          <p:nvPr>
            <p:ph idx="1"/>
          </p:nvPr>
        </p:nvSpPr>
        <p:spPr>
          <a:xfrm>
            <a:off x="107504" y="908720"/>
            <a:ext cx="8928992" cy="5832648"/>
          </a:xfrm>
        </p:spPr>
        <p:txBody>
          <a:bodyPr/>
          <a:lstStyle/>
          <a:p>
            <a:r>
              <a:rPr lang="ar-IQ" dirty="0" smtClean="0">
                <a:solidFill>
                  <a:srgbClr val="C00000"/>
                </a:solidFill>
              </a:rPr>
              <a:t>ما هو موقفك من مصطلح الأديان؟</a:t>
            </a:r>
          </a:p>
          <a:p>
            <a:r>
              <a:rPr lang="ar-IQ" dirty="0" smtClean="0">
                <a:solidFill>
                  <a:srgbClr val="C00000"/>
                </a:solidFill>
              </a:rPr>
              <a:t>هل هناك فعلاً أديان متعددة؟ وهل هناك أديان سماوية متعددة؟</a:t>
            </a:r>
          </a:p>
          <a:p>
            <a:r>
              <a:rPr lang="ar-IQ" dirty="0" smtClean="0">
                <a:solidFill>
                  <a:srgbClr val="C00000"/>
                </a:solidFill>
              </a:rPr>
              <a:t>كيف توفق بين مبدأ تعددية الأديان, وبين قول الله تعالى: ( إنّ الدِّين عند الله الإسلام ومن يبتغي غير الإسلام ديناً فلن يقبل منه)؟</a:t>
            </a:r>
          </a:p>
          <a:p>
            <a:r>
              <a:rPr lang="ar-IQ" dirty="0" smtClean="0">
                <a:solidFill>
                  <a:srgbClr val="C00000"/>
                </a:solidFill>
              </a:rPr>
              <a:t>ما الهدف من دراسة الأديان المختلفة؟</a:t>
            </a:r>
          </a:p>
          <a:p>
            <a:r>
              <a:rPr lang="ar-IQ" dirty="0" smtClean="0">
                <a:solidFill>
                  <a:srgbClr val="C00000"/>
                </a:solidFill>
              </a:rPr>
              <a:t>هل يجوز شرعاً القيام بمقارنة الإسلام بالأديان الأخرى؟</a:t>
            </a:r>
          </a:p>
          <a:p>
            <a:r>
              <a:rPr lang="ar-IQ" dirty="0" smtClean="0">
                <a:solidFill>
                  <a:srgbClr val="C00000"/>
                </a:solidFill>
              </a:rPr>
              <a:t>ما هي شروط عملية القيام بمهمة المقارنة, وشروط مَن يقوم بها؟</a:t>
            </a:r>
          </a:p>
          <a:p>
            <a:r>
              <a:rPr lang="ar-IQ" dirty="0" smtClean="0">
                <a:solidFill>
                  <a:srgbClr val="C00000"/>
                </a:solidFill>
              </a:rPr>
              <a:t>كيف ترد على مَن يرفض مبدأ تعدد الأديان؟</a:t>
            </a:r>
          </a:p>
          <a:p>
            <a:r>
              <a:rPr lang="ar-IQ" dirty="0" smtClean="0">
                <a:solidFill>
                  <a:srgbClr val="C00000"/>
                </a:solidFill>
              </a:rPr>
              <a:t>هل يمكن أن يقال أنّ الغاية تبرر الوسيلة في مجال دراسة الأديان؟</a:t>
            </a:r>
            <a:endParaRPr lang="ar-IQ" dirty="0">
              <a:solidFill>
                <a:srgbClr val="C00000"/>
              </a:solidFill>
            </a:endParaRPr>
          </a:p>
        </p:txBody>
      </p:sp>
    </p:spTree>
    <p:extLst>
      <p:ext uri="{BB962C8B-B14F-4D97-AF65-F5344CB8AC3E}">
        <p14:creationId xmlns:p14="http://schemas.microsoft.com/office/powerpoint/2010/main" val="27964377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332656"/>
            <a:ext cx="8712968" cy="6336704"/>
          </a:xfrm>
        </p:spPr>
        <p:txBody>
          <a:bodyPr>
            <a:normAutofit/>
          </a:bodyPr>
          <a:lstStyle/>
          <a:p>
            <a:pPr marL="0" indent="0">
              <a:buNone/>
            </a:pPr>
            <a:r>
              <a:rPr lang="ar-IQ" dirty="0" smtClean="0"/>
              <a:t>وهذا الاختلاف هو اختلاف تنوع وتعدد, وهو أيضًا من آيات الله تدل على عظمته وحكمته. قال تعالى: ((وَمِنْ آيَاتِهِ خَلْقُ السَّمَاوَاتِ وَالْأَرْضِ وَاخْتِلَافُ أَلْسِنَتِكُمْ وَأَلْوَانِكُمْ إِنَّ فِي ذَلِكَ لَآيَاتٍ لِلْعَالِمِينَ)){ الروم: 22}. فهو سنة إلهية لا محيد عنها, وواقع بمشيئة الله تعالى, وهو من أبرز خصائص الوجود الإنساني ومن أوْكد ضرورات الاجتماع البشري. فالاختلاف والتنوع يثريان الحياة ويكسبان المرء خبرة  وعطاء.</a:t>
            </a:r>
          </a:p>
          <a:p>
            <a:pPr marL="0" indent="0">
              <a:buNone/>
            </a:pPr>
            <a:r>
              <a:rPr lang="ar-IQ" dirty="0" smtClean="0"/>
              <a:t>وانطلاقًا من النصوص القرآنية التي حفلت بالآيات التي وردت فيها لفظ:(الاختلاف)؛ يمكن أن نستنبط بأنّ التصور الإسلامي  للوجود يرتكز على فكرتين أساسيتين: فكرة وحدانية الخالق. وفكرة تعددية الخَلق واختلاف المخلوق. </a:t>
            </a:r>
          </a:p>
          <a:p>
            <a:pPr marL="0" indent="0">
              <a:buNone/>
            </a:pPr>
            <a:endParaRPr lang="ar-IQ" dirty="0"/>
          </a:p>
        </p:txBody>
      </p:sp>
    </p:spTree>
    <p:extLst>
      <p:ext uri="{BB962C8B-B14F-4D97-AF65-F5344CB8AC3E}">
        <p14:creationId xmlns:p14="http://schemas.microsoft.com/office/powerpoint/2010/main" val="3393170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88640"/>
            <a:ext cx="8712968" cy="6408712"/>
          </a:xfrm>
        </p:spPr>
        <p:txBody>
          <a:bodyPr>
            <a:normAutofit fontScale="92500" lnSpcReduction="20000"/>
          </a:bodyPr>
          <a:lstStyle/>
          <a:p>
            <a:pPr marL="0" indent="0">
              <a:buNone/>
            </a:pPr>
            <a:r>
              <a:rPr lang="ar-IQ" dirty="0" smtClean="0"/>
              <a:t>من المعلوم ضرورة, في المنظور الإسلامي, أنّ ظاهرة الاختلاف  والتنوّع  والتعـدد والتباين قد كانت ولا تزال إحدى سمات هذا الكون الذي نعيش فيه. وهذا في حـد ذاته من مقتضيات مفهوم التوحيد الذي جاء به ودعا إليه الأنبياء والرسل جميعًا, مـن لدن آدم إلى محمد, عليهم أفضل الصلاة والتسليم, بيد أنّ هذه الظاهرة الواضحة وضوح الشمس في رابعة النهار قد لا يعي وجودها ولا يلمس آثارها أناس أصابهم العمى في أبصارهم وبصائرهم، إمّا بسبب الجهل, وإمّا بـسبب  استحكام روح الاستعلاء والعداوة والازدراء, التي تسيطر عليهم في نظرهم إلى الآخر, والتي أدت بهم إلى استعباد معظم سكان العالم واستباحة دمائهم وانتهاك حرماتهم وأعراضـهم وامتهان كرامتهم وحقوقهم الإنسانية واحتلال أراضيهم وامتصاص خيراتها وثرواتها بصورة بشعة لا إنسانية. </a:t>
            </a:r>
          </a:p>
          <a:p>
            <a:pPr marL="0" indent="0">
              <a:buNone/>
            </a:pPr>
            <a:r>
              <a:rPr lang="ar-IQ" dirty="0" smtClean="0"/>
              <a:t>ومن ناحية أخرى, فإنّ القرآن الكريم جعل هذا الاختلاف والتنوع أمرًا مقصودًا  وسنة من سنن الله تعالى:((وَلَوْ شَاءَ رَبُّكَ لَجَعَلَ النَّاسَ أُمَّةً وَاحِدَةً وَلَا يَزَالُونَ مُخْتَلِفِينَ  إِلَّا مَنْ رَحِمَ رَبُّكَ وَلِذَلِكَ خَلَقَهُمْ وَتَمَّتْ كَلِمَةُ رَبِّكَ لَأَمْلَأَنَّ جَهَنَّمَ مِنَ الْجِنَّةِ وَالنَّاسِ أَجْمَعِينَ)){ هود: 118-119}. </a:t>
            </a:r>
          </a:p>
          <a:p>
            <a:pPr marL="0" indent="0">
              <a:buNone/>
            </a:pPr>
            <a:endParaRPr lang="ar-IQ" dirty="0"/>
          </a:p>
        </p:txBody>
      </p:sp>
    </p:spTree>
    <p:extLst>
      <p:ext uri="{BB962C8B-B14F-4D97-AF65-F5344CB8AC3E}">
        <p14:creationId xmlns:p14="http://schemas.microsoft.com/office/powerpoint/2010/main" val="22616831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88640"/>
            <a:ext cx="8784976" cy="6480720"/>
          </a:xfrm>
        </p:spPr>
        <p:txBody>
          <a:bodyPr>
            <a:normAutofit fontScale="92500" lnSpcReduction="10000"/>
          </a:bodyPr>
          <a:lstStyle/>
          <a:p>
            <a:pPr marL="0" indent="0">
              <a:buNone/>
            </a:pPr>
            <a:r>
              <a:rPr lang="ar-IQ" dirty="0" smtClean="0"/>
              <a:t>وبالتالي فإنّ احترام التنوع احترام لمشيئة الله الذي لو شاء لجعل الناس أمّة واحدة ولمنع اختلافهم, لذا  فإنّ القانون الطبيعي للحياة هو التنوع وليست الوحدوية, التي تلغي  التنوع. ولهذا لم يشأ الله أن يجعل الناس أمّة واحدة بمبادئ عامّة واحدة, وبأفهام متماثلة وبمصالح متطابقة. وللإمام الفخر الرازي تعليل دقيق وطريف لهذه المشيئة الربانية حيث يقول: " لو كان القرآن محْكمًا بالكلِّية, لما كان مطابقًا إلاّ لمذهب واحد, وكان تصريحه مبطلًا لكلِّ ما سوى ذلك المذهب"( الرازي. 7/142). قال تعالى:((سُنَّةَ اللَّهِ فِي الَّذِينَ خَلَوْا مِنْ قَبْلُ وَلَنْ تَجِدَ لِسُنَّةِ اللَّهِ تَبْدِيلًا)){ الأحزاب: 62}؛ وقال:((سُنَّةَ اللَّهِ الَّتِي قَدْ خَلَتْ مِنْ قَبْلُ وَلَنْ تَجِدَ لِسُنَّةِ اللَّهِ تَبْدِيلًا )){ الفتح:23}. يقول سيد قطب: " إنّ ما وقع منها في الماضي؛ يقع في الحاضر"(قطب, 1/480).  وهي ليست عشوائية قائمة على أساس الصدفة والاتفاق, إنّما هي ذات طابع موضوعي لا تتخلف في الأمور التي يجري عليها, واطرادها دالٌّ على ثباتها واستمرارها على العموم والشمول, بمعنى أنّها غير مقتصرة على فرد دون فرد أو أمّة دون أمّة. ويقتضي بأنّ سننه- سبحانه- كما هو قضاؤه, محققة لا محالة</a:t>
            </a:r>
          </a:p>
          <a:p>
            <a:pPr marL="0" indent="0">
              <a:buNone/>
            </a:pPr>
            <a:endParaRPr lang="ar-IQ" dirty="0"/>
          </a:p>
        </p:txBody>
      </p:sp>
    </p:spTree>
    <p:extLst>
      <p:ext uri="{BB962C8B-B14F-4D97-AF65-F5344CB8AC3E}">
        <p14:creationId xmlns:p14="http://schemas.microsoft.com/office/powerpoint/2010/main" val="1739886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332656"/>
            <a:ext cx="8928992" cy="6264696"/>
          </a:xfrm>
        </p:spPr>
        <p:txBody>
          <a:bodyPr>
            <a:normAutofit fontScale="92500"/>
          </a:bodyPr>
          <a:lstStyle/>
          <a:p>
            <a:pPr marL="0" indent="0">
              <a:buNone/>
            </a:pPr>
            <a:r>
              <a:rPr lang="ar-IQ" dirty="0" smtClean="0">
                <a:solidFill>
                  <a:srgbClr val="FF0000"/>
                </a:solidFill>
              </a:rPr>
              <a:t>ثالثاً: وجود المشتركات بين الأديان</a:t>
            </a:r>
          </a:p>
          <a:p>
            <a:pPr marL="0" indent="0">
              <a:buNone/>
            </a:pPr>
            <a:r>
              <a:rPr lang="ar-IQ" dirty="0"/>
              <a:t> </a:t>
            </a:r>
            <a:r>
              <a:rPr lang="ar-IQ" dirty="0" smtClean="0"/>
              <a:t>إنّ الدارس للأديان المتنوعة يجد جملة من المشتركات بينها, على الرغم من وجود الاختلاف بينها في الرسل والشرائع, بل يجد أنّها تشترك في الأمور الأساسية, التي تتعلق بمجال العقيدة  والعبادات والقيم الأخلاقية...ويمكن تلخيصه فيما يلي:</a:t>
            </a:r>
          </a:p>
          <a:p>
            <a:pPr marL="0" indent="0">
              <a:buNone/>
            </a:pPr>
            <a:r>
              <a:rPr lang="ar-IQ" dirty="0" smtClean="0"/>
              <a:t>1- الإيمان بالله والملائكة والرسل واليوم الآخر, خاصة الأديان السماوية.</a:t>
            </a:r>
          </a:p>
          <a:p>
            <a:pPr marL="0" indent="0">
              <a:buNone/>
            </a:pPr>
            <a:r>
              <a:rPr lang="ar-IQ" dirty="0" smtClean="0"/>
              <a:t>2- الإيمان بالغيب ووجود الثواب والعقاب.</a:t>
            </a:r>
          </a:p>
          <a:p>
            <a:pPr marL="0" indent="0">
              <a:buNone/>
            </a:pPr>
            <a:r>
              <a:rPr lang="ar-IQ" dirty="0" smtClean="0"/>
              <a:t>3- التأكيد على الفضائل والأخلاق والقيم الجميلة ومدحها, وذم الرذائل والدعوة إلى الابتعاد عنها. </a:t>
            </a:r>
          </a:p>
          <a:p>
            <a:pPr marL="0" indent="0">
              <a:buNone/>
            </a:pPr>
            <a:r>
              <a:rPr lang="ar-IQ" dirty="0" smtClean="0"/>
              <a:t>4- الدعوة إلى إقامة العبادات, من الصلوات والصوم والتضرع, بشكل مجمل لا على التفصيل.</a:t>
            </a:r>
          </a:p>
          <a:p>
            <a:pPr marL="0" indent="0">
              <a:buNone/>
            </a:pPr>
            <a:r>
              <a:rPr lang="ar-IQ" dirty="0" smtClean="0"/>
              <a:t>5- الدعوة إلى التسامح والإيثار والإحسان وحب الخير للآخرين.</a:t>
            </a:r>
            <a:endParaRPr lang="ar-IQ" dirty="0"/>
          </a:p>
        </p:txBody>
      </p:sp>
    </p:spTree>
    <p:extLst>
      <p:ext uri="{BB962C8B-B14F-4D97-AF65-F5344CB8AC3E}">
        <p14:creationId xmlns:p14="http://schemas.microsoft.com/office/powerpoint/2010/main" val="11438251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88640"/>
            <a:ext cx="8784976" cy="6552728"/>
          </a:xfrm>
        </p:spPr>
        <p:txBody>
          <a:bodyPr>
            <a:normAutofit fontScale="85000" lnSpcReduction="10000"/>
          </a:bodyPr>
          <a:lstStyle/>
          <a:p>
            <a:pPr marL="0" indent="0">
              <a:buNone/>
            </a:pPr>
            <a:r>
              <a:rPr lang="ar-IQ" dirty="0" smtClean="0">
                <a:solidFill>
                  <a:srgbClr val="FF0000"/>
                </a:solidFill>
              </a:rPr>
              <a:t>رابعاً: خطاب القرآن الكريم للآخرين المختلفين</a:t>
            </a:r>
          </a:p>
          <a:p>
            <a:pPr marL="0" indent="0">
              <a:buNone/>
            </a:pPr>
            <a:r>
              <a:rPr lang="ar-IQ" dirty="0" smtClean="0"/>
              <a:t>لقد أقرَّ القرآن الكريم التعددية, سواء كانت تعددية دينية أو خَلقية, واعتبرها بمشيئة الله عزَّ وجل. فهو الذي  خلق البشر على هذه الوتيرة. قال تعالى: ((وَلَوْ شَاءَ رَبُّكَ لَجَعَلَ النَّاسَ أُمَّةً وَاحِدَةً وَلَا يَزَالُونَ مُخْتَلِفِينَ  إِلَّا مَنْ رَحِمَ رَبُّكَ وَلِذَلِكَ خَلَقَهُمْ وَتَمَّتْ كَلِمَةُ رَبِّكَ لَأَمْلَأَنَّ جَهَنَّمَ مِنَ الْجِنَّةِ وَالنَّاسِ أَجْمَعِينَ )){ هود:  118- 119) .قال القرطبي: (ولذلك خلقهم), الْإِشَارَةُ لِلِاخْتِلَافِ، أَيْ وَلِلِاخْتِلَافِ خَلَقَهُمْ(القرطبي, 9/115) . يعني أنّه للاختلاف خلقهم...خلقهم متغايرين في الفكر والإرادة,  ولو شاء ربك لجعل الناس أمّة واحدة. ولكن إرادته اقتضت إعطاء البشر قدراً من الاختيار.</a:t>
            </a:r>
          </a:p>
          <a:p>
            <a:pPr marL="0" indent="0">
              <a:buNone/>
            </a:pPr>
            <a:r>
              <a:rPr lang="ar-IQ" dirty="0" smtClean="0"/>
              <a:t>ففي ذلك حكَم بالغة وغايات سامية وراء هذا الاختلاف والتعدد والتمايز. فهو الحافز للتنافس في الخيرات، والاستباق في الطيبات، والتدافع الذي يقوم ويرشد مسارات أمم الحضارات على دروب التقدم والارتقاء. وهو المصدر والباعث على حيوية الإبداع الذي لا سبيل إليه إذا غاب التمايز وطمست الخصوصية بين الحضارات. قال تعالى: ((وَلِكُلٍّ وِجْهَةٌ هُوَ مُوَلِّيهَا فَاسْتَبِقُوا الْخَيْرَاتِ أَيْنَ مَا تَكُونُوا يَأْتِ بِكُمُ اللَّهُ جَمِيعًا إِنَّ اللَّهَ عَلَى كُلِّ شَيْءٍ قَدِيرٌ )){ البقرة: 148}. "ليتسابق الناس إلى إعمال مواهبهم العقلية, فتظهر آثار العلم ويزداد أهل العلم علمًا وتقام الأدلة على الاعتقاد الصحيح" (ابن عاشور, 6/224).</a:t>
            </a:r>
          </a:p>
          <a:p>
            <a:pPr marL="0" indent="0">
              <a:buNone/>
            </a:pPr>
            <a:endParaRPr lang="ar-IQ" dirty="0"/>
          </a:p>
        </p:txBody>
      </p:sp>
    </p:spTree>
    <p:extLst>
      <p:ext uri="{BB962C8B-B14F-4D97-AF65-F5344CB8AC3E}">
        <p14:creationId xmlns:p14="http://schemas.microsoft.com/office/powerpoint/2010/main" val="15149607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fontScale="77500" lnSpcReduction="20000"/>
          </a:bodyPr>
          <a:lstStyle/>
          <a:p>
            <a:pPr marL="0" indent="0">
              <a:buNone/>
            </a:pPr>
            <a:r>
              <a:rPr lang="ar-IQ" dirty="0" smtClean="0"/>
              <a:t>للإسلام السبق في التنبيه على أهمية الاختلاف والتعدد واعتبارهما حالة طبيعية ووسيلة من وسائل الوصول إلى التعارف والتعايش والتفاهم. فالإسلام هو الدين الوحيد الذي يعمل على تحقيق التعددية الدينية من خلال النصوص القرآنية والأحاديث النبوية. فهو لم يتجاهل أهل الديانات الأخرى, بل ذكرهم في سياق الاعتراف بوجودهم الخارجي, داعيًا الجميع لتعزيز القيم الإيجابية  والتوجّه لصالح الأعمال. قال تعالى: ((إِنَّ الَّذِينَ آمَنُوا وَالَّذِينَ هَادُوا وَالنَّصَارَى وَالصَّابِئِينَ مَنْ آمَنَ بِاللَّهِ وَالْيَوْمِ الْآخِرِ وَعَمِلَ صَالِحًا فَلَهُمْ أَجْرُهُمْ عِنْدَ رَبِّهِمْ وَلَا خَوْفٌ عَلَيْهِمْ وَلَا هُمْ يَحْزَنُونَ )){ البقرة: 62}.قال ابن كثير: " نَبَّهَ تَعَالَى عَلَى أَنَّ مَنْ أَحْسَنَ مِنَ الْأُمَمِ السَّالِفَةِ وَأَطَاعَ، فَإِنَّ لَهُ جَزَاءَ الْحُسْنَى، وَكَذَلِكَ الْأَمْرُ إِلَى قِيَامِ السَّاعَةِ"( ابن كثير, 1/284.</a:t>
            </a:r>
          </a:p>
          <a:p>
            <a:pPr marL="0" indent="0">
              <a:buNone/>
            </a:pPr>
            <a:r>
              <a:rPr lang="ar-IQ" dirty="0" smtClean="0"/>
              <a:t> لذلك فإنّ القرآن الكريم لا يلغي ولا يحظر وجود سائر المبادئ والملل والأديان في ظلِّ الإسلام, بل يخاطبهم معترفًا بوجودهم, حيث يخاطب أهل الكتاب, في عشرات الآيات, داعًا لهم إلى قبول الحق ومبيِّنًا أخطائهم ومحذرًا من استمرارهم في مناهضة الحق. قال تعالى: ((قُلْ يَا أَهْلَ الْكِتَابِ تَعَالَوْا إِلَى كَلِمَةٍ سَوَاءٍ بَيْنَنَا وَبَيْنَكُمْ أَلَّا نَعْبُدَ إِلَّا اللَّهَ وَلَا نُشْرِكَ بِهِ شَيْئًا وَلَا يَتَّخِذَ بَعْضُنَا بَعْضًا أَرْبَابًا مِنْ دُونِ اللَّهِ فَإِنْ تَوَلَّوْا فَقُولُوا اشْهَدُوا بِأَنَّا مُسْلِمُونَ)){ آل عمران: 64 }. بل يخاطب القرآن الكريم الكفّار والمشركين معترفًا أنّ لهم دينهم, قال تعالى: ((....لَكُمْ دِينُكُمْ وَلِيَ دِينِ)){ الكافرون: 6}. أَيْ إِنْ رَضِيتُمْ بِدِينِكُمْ، فَقَدْ رَضِينَا بِدِينِنَا , وَمَعْنَى لَكُمْ دِينُكُمْ: أَيْ جَزَاءُ دِينِكُمْ، وَلِيَ جَزَاءُ دِينِي. وَسَمَّى دِينَهُمْ دِينًا، لِأَنَّهُمُ </a:t>
            </a:r>
            <a:r>
              <a:rPr lang="ar-IQ" dirty="0" err="1" smtClean="0"/>
              <a:t>اعْتَقَدوهُ</a:t>
            </a:r>
            <a:r>
              <a:rPr lang="ar-IQ" dirty="0" smtClean="0"/>
              <a:t> وَتَوَلَّوْهُ. وَقِيلَ: الْمَعْنَى لَكُمْ جَزَاؤُكُمْ وَلِيَ جَزَائِي، لِأَنَّ الدِّينَ الْجَزَاءُ(القرطبي, 20/229). تاركًا لهم حرية الاختيار. </a:t>
            </a:r>
          </a:p>
          <a:p>
            <a:pPr marL="0" indent="0">
              <a:buNone/>
            </a:pPr>
            <a:endParaRPr lang="ar-IQ" dirty="0"/>
          </a:p>
        </p:txBody>
      </p:sp>
    </p:spTree>
    <p:extLst>
      <p:ext uri="{BB962C8B-B14F-4D97-AF65-F5344CB8AC3E}">
        <p14:creationId xmlns:p14="http://schemas.microsoft.com/office/powerpoint/2010/main" val="5130242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274042"/>
          </a:xfrm>
        </p:spPr>
        <p:txBody>
          <a:bodyPr>
            <a:normAutofit fontScale="90000"/>
          </a:bodyPr>
          <a:lstStyle/>
          <a:p>
            <a:r>
              <a:rPr lang="ar-IQ" dirty="0">
                <a:solidFill>
                  <a:srgbClr val="FF0000"/>
                </a:solidFill>
              </a:rPr>
              <a:t>الضوابط العلمية والشرعية لدراسة الأديان</a:t>
            </a:r>
          </a:p>
        </p:txBody>
      </p:sp>
      <p:sp>
        <p:nvSpPr>
          <p:cNvPr id="3" name="عنصر نائب للمحتوى 2"/>
          <p:cNvSpPr>
            <a:spLocks noGrp="1"/>
          </p:cNvSpPr>
          <p:nvPr>
            <p:ph idx="1"/>
          </p:nvPr>
        </p:nvSpPr>
        <p:spPr>
          <a:xfrm>
            <a:off x="179512" y="908720"/>
            <a:ext cx="8856984" cy="5760640"/>
          </a:xfrm>
        </p:spPr>
        <p:txBody>
          <a:bodyPr>
            <a:normAutofit fontScale="85000" lnSpcReduction="20000"/>
          </a:bodyPr>
          <a:lstStyle/>
          <a:p>
            <a:pPr marL="0" indent="0">
              <a:buNone/>
            </a:pPr>
            <a:r>
              <a:rPr lang="ar-IQ" dirty="0"/>
              <a:t>إنّ الباحث عن الأديان المختلفة  ودراستها والتعمق فيها, ومن ثمّ مقارنتها وبيان الحق منها؛ يحتاج إلى جملة من الشروط والضوابط العلمية والشرعية, التي لا بدّ وأن تتوفّر فيمن يريد التعمق في هذا المال, من هذه الضوابط والشروط:</a:t>
            </a:r>
          </a:p>
          <a:p>
            <a:pPr marL="0" indent="0">
              <a:buNone/>
            </a:pPr>
            <a:r>
              <a:rPr lang="ar-IQ" dirty="0">
                <a:solidFill>
                  <a:srgbClr val="FF0000"/>
                </a:solidFill>
              </a:rPr>
              <a:t>1- الإخلاص والنيّة الصالحة:</a:t>
            </a:r>
          </a:p>
          <a:p>
            <a:pPr marL="0" indent="0">
              <a:buNone/>
            </a:pPr>
            <a:r>
              <a:rPr lang="ar-IQ" dirty="0"/>
              <a:t> يجب على الإنسان أن يبتغي الإخلاص والنفع في علمه وعمله, قال تعالى: (( فَمَن كان يرجو لقاءَ ربِّه فليعمل عملاً صالحاً ولا يشرك  بعبادة ربِّه أحداً)). </a:t>
            </a:r>
          </a:p>
          <a:p>
            <a:pPr marL="0" indent="0">
              <a:buNone/>
            </a:pPr>
            <a:r>
              <a:rPr lang="ar-IQ" dirty="0"/>
              <a:t>والقائم بالدفاع عن الحق، والدعوة إليه، والمجادلة من أجله,  أشدُ حاجة إلى الإخلاص من غريه. لذا فإنّ توفُّر</a:t>
            </a:r>
          </a:p>
          <a:p>
            <a:pPr marL="0" indent="0">
              <a:buNone/>
            </a:pPr>
            <a:r>
              <a:rPr lang="ar-IQ" dirty="0"/>
              <a:t>سلامة النية والقصد , شرط أساسي  لمن يشتغل بدراسة الأديان، فلابد أن يكون قصده  في هذا حراسة الدين، والذَّب عنه، ودلالة الناس على الهدي، وتثبيتهم عليه, وألاّ  يكون له أي غرض آخر.</a:t>
            </a:r>
          </a:p>
          <a:p>
            <a:pPr marL="0" indent="0">
              <a:buNone/>
            </a:pPr>
            <a:r>
              <a:rPr lang="ar-IQ" dirty="0">
                <a:solidFill>
                  <a:srgbClr val="FF0000"/>
                </a:solidFill>
              </a:rPr>
              <a:t>2- العلم واللغة</a:t>
            </a:r>
          </a:p>
          <a:p>
            <a:pPr marL="0" indent="0">
              <a:buNone/>
            </a:pPr>
            <a:r>
              <a:rPr lang="ar-IQ" dirty="0"/>
              <a:t>العلم من الأمور الضرورية والضوابط المهمة  لمن يشتغل بعلم الأديان، وذلك أنّ المشتغل بدراسة الأديان إذا لم  يكن مؤهلاً؛ كان ضرره أكثر من نفعه.</a:t>
            </a:r>
          </a:p>
          <a:p>
            <a:pPr marL="0" indent="0">
              <a:buNone/>
            </a:pPr>
            <a:endParaRPr lang="ar-IQ" dirty="0"/>
          </a:p>
        </p:txBody>
      </p:sp>
    </p:spTree>
    <p:extLst>
      <p:ext uri="{BB962C8B-B14F-4D97-AF65-F5344CB8AC3E}">
        <p14:creationId xmlns:p14="http://schemas.microsoft.com/office/powerpoint/2010/main" val="41269071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16632"/>
            <a:ext cx="8856984" cy="6552728"/>
          </a:xfrm>
        </p:spPr>
        <p:txBody>
          <a:bodyPr>
            <a:normAutofit fontScale="85000" lnSpcReduction="20000"/>
          </a:bodyPr>
          <a:lstStyle/>
          <a:p>
            <a:pPr marL="0" indent="0">
              <a:buNone/>
            </a:pPr>
            <a:r>
              <a:rPr lang="ar-IQ" dirty="0">
                <a:solidFill>
                  <a:srgbClr val="FF0000"/>
                </a:solidFill>
              </a:rPr>
              <a:t>3- تقدير المصلحة والمفسدة في دراسة الأديان:</a:t>
            </a:r>
          </a:p>
          <a:p>
            <a:pPr marL="0" indent="0">
              <a:buNone/>
            </a:pPr>
            <a:r>
              <a:rPr lang="ar-IQ" dirty="0"/>
              <a:t>إنّ دراسة الأديان والملل والاشتغال  بها لا تخلو من  مخاطر ومزالق, قد تضر  لمن يشتغل  بها, كأن تترك  شبهات  أهل تلك الأديان شيئاً في قلبه, يلحق ضرراً بالحق الذي معه. وذلك إذا ضعف ردّ   شبهات الخصوم، كما يمكن أن تؤدي دراستها إلى نشرها وترويج مبادئها، لا سيما إذا لم يحكم الرد عليها.</a:t>
            </a:r>
          </a:p>
          <a:p>
            <a:pPr marL="0" indent="0">
              <a:buNone/>
            </a:pPr>
            <a:r>
              <a:rPr lang="ar-IQ" dirty="0"/>
              <a:t>لهذا ينبغي قبل التعرض إلى دراسة أي دين أو ملة أن يقدر في هذه الدراسة المصلحة والمفسدة، والقول المعتمد في ذلك هو الدليل وقول العلماء المشهورين.</a:t>
            </a:r>
          </a:p>
          <a:p>
            <a:pPr marL="0" indent="0">
              <a:buNone/>
            </a:pPr>
            <a:r>
              <a:rPr lang="ar-IQ" dirty="0">
                <a:solidFill>
                  <a:srgbClr val="FF0000"/>
                </a:solidFill>
              </a:rPr>
              <a:t>4- الاعتماد على المصادر الأصلية والموثوقة:</a:t>
            </a:r>
          </a:p>
          <a:p>
            <a:pPr marL="0" indent="0">
              <a:buNone/>
            </a:pPr>
            <a:r>
              <a:rPr lang="ar-IQ" dirty="0"/>
              <a:t>الرجوع إلى مصادر الأصلية وموثوقة للعقائد والأديان التي تريد دراستها، ونقل النصوص منها بألفاظها، والدقة في نسبة الآراء إلى أهلها.</a:t>
            </a:r>
          </a:p>
          <a:p>
            <a:pPr marL="0" indent="0">
              <a:buNone/>
            </a:pPr>
            <a:r>
              <a:rPr lang="ar-IQ" dirty="0">
                <a:solidFill>
                  <a:srgbClr val="FF0000"/>
                </a:solidFill>
              </a:rPr>
              <a:t>5- التجرد من أهواء النفس:</a:t>
            </a:r>
          </a:p>
          <a:p>
            <a:pPr marL="0" indent="0">
              <a:buNone/>
            </a:pPr>
            <a:r>
              <a:rPr lang="ar-IQ" dirty="0"/>
              <a:t>فإنّ الهوى يحمل على الاختلاف وقول الإفك، وقد قال الله تعالى : ((إن يتبعون إلاّ الظن وما تهوى الأنفس)). وقال أيضاً: (( ولا تتبع الهوى فيضلك عن سبيل الله)).</a:t>
            </a:r>
          </a:p>
          <a:p>
            <a:pPr marL="0" indent="0">
              <a:buNone/>
            </a:pPr>
            <a:r>
              <a:rPr lang="ar-IQ" dirty="0">
                <a:solidFill>
                  <a:srgbClr val="FF0000"/>
                </a:solidFill>
              </a:rPr>
              <a:t>6- العدل والانصاف: </a:t>
            </a:r>
          </a:p>
          <a:p>
            <a:pPr marL="0" indent="0">
              <a:buNone/>
            </a:pPr>
            <a:r>
              <a:rPr lang="ar-IQ" dirty="0"/>
              <a:t>العدل والانصاف، والأمانة العلمية من أهم الخصال التي ينبغي أن يتحلى بها المختلفون والمختصمون، لئلاّ يقع ظلم على أي طرف منهما، قال تعالى</a:t>
            </a:r>
          </a:p>
        </p:txBody>
      </p:sp>
    </p:spTree>
    <p:extLst>
      <p:ext uri="{BB962C8B-B14F-4D97-AF65-F5344CB8AC3E}">
        <p14:creationId xmlns:p14="http://schemas.microsoft.com/office/powerpoint/2010/main" val="6740488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274042"/>
          </a:xfrm>
        </p:spPr>
        <p:txBody>
          <a:bodyPr>
            <a:normAutofit fontScale="90000"/>
          </a:bodyPr>
          <a:lstStyle/>
          <a:p>
            <a:r>
              <a:rPr lang="ar-IQ" dirty="0">
                <a:solidFill>
                  <a:srgbClr val="FF0000"/>
                </a:solidFill>
              </a:rPr>
              <a:t>الهدف من الدراسة في مجال مقارنة الأديان</a:t>
            </a:r>
          </a:p>
        </p:txBody>
      </p:sp>
      <p:sp>
        <p:nvSpPr>
          <p:cNvPr id="3" name="عنصر نائب للمحتوى 2"/>
          <p:cNvSpPr>
            <a:spLocks noGrp="1"/>
          </p:cNvSpPr>
          <p:nvPr>
            <p:ph idx="1"/>
          </p:nvPr>
        </p:nvSpPr>
        <p:spPr>
          <a:xfrm>
            <a:off x="179512" y="764704"/>
            <a:ext cx="8784976" cy="5904656"/>
          </a:xfrm>
        </p:spPr>
        <p:txBody>
          <a:bodyPr>
            <a:normAutofit fontScale="85000" lnSpcReduction="10000"/>
          </a:bodyPr>
          <a:lstStyle/>
          <a:p>
            <a:pPr marL="0" indent="0">
              <a:buNone/>
            </a:pPr>
            <a:r>
              <a:rPr lang="ar-IQ" dirty="0"/>
              <a:t>- الوقوف على حقيقة وماهية الدّين، وحقيقة الشرائع وطبيعتها. </a:t>
            </a:r>
          </a:p>
          <a:p>
            <a:pPr marL="0" indent="0">
              <a:buNone/>
            </a:pPr>
            <a:r>
              <a:rPr lang="ar-IQ" dirty="0"/>
              <a:t>2- بيان علاقة الدّين بالإنسان، وبيان حاجة الإنسان إلى الشرائع </a:t>
            </a:r>
          </a:p>
          <a:p>
            <a:pPr marL="0" indent="0">
              <a:buNone/>
            </a:pPr>
            <a:r>
              <a:rPr lang="ar-IQ" dirty="0"/>
              <a:t>3- التمييز بين الدّين الحق والدّين الباطل، وطبيعة الشرائع وأيهما أنسب وأنفع للإنسان, وأقرب إلى الحق والصواب. لأنّ الحق لا يعرف إلاّ بمعرفة نقيضه من الباطل. ولأنّ الحق لا يبنى إلاّ على أنقاض الباطل. يقول الإمام عمر –رضي الله عنه-: مَن لا يعرف الجاهلية لا يعرف الإسلام.</a:t>
            </a:r>
          </a:p>
          <a:p>
            <a:pPr marL="0" indent="0">
              <a:buNone/>
            </a:pPr>
            <a:r>
              <a:rPr lang="ar-IQ" dirty="0"/>
              <a:t>4- الخضوع لحقائق الوحي الإلهي والعمل على ضوئه.</a:t>
            </a:r>
          </a:p>
          <a:p>
            <a:pPr marL="0" indent="0">
              <a:buNone/>
            </a:pPr>
            <a:r>
              <a:rPr lang="ar-IQ" dirty="0"/>
              <a:t>5- اتباع المنهج العلمي المقارن الدقيق الذي خطّه علمائنا الأفاضل، بالاعتماد على الوحي الإلهي للتمييز بين الدين الحق وغيره من الأديان.</a:t>
            </a:r>
          </a:p>
          <a:p>
            <a:pPr marL="0" indent="0">
              <a:buNone/>
            </a:pPr>
            <a:r>
              <a:rPr lang="ar-IQ" dirty="0"/>
              <a:t>6- معرفة الدور الحقيقي للدِّين في حياة الفرد والمجتمعات.</a:t>
            </a:r>
          </a:p>
          <a:p>
            <a:pPr marL="0" indent="0">
              <a:buNone/>
            </a:pPr>
            <a:r>
              <a:rPr lang="ar-IQ" dirty="0"/>
              <a:t>7- ضرورة اثبات عدم اقتصار رسالة الدِّين على الأمور المعنوية </a:t>
            </a:r>
            <a:r>
              <a:rPr lang="ar-IQ" dirty="0" err="1"/>
              <a:t>والأخروية</a:t>
            </a:r>
            <a:r>
              <a:rPr lang="ar-IQ" dirty="0"/>
              <a:t>، بل يتعدى إلى الأمور الدنيوية أيضاً.</a:t>
            </a:r>
          </a:p>
          <a:p>
            <a:pPr marL="0" indent="0">
              <a:buNone/>
            </a:pPr>
            <a:r>
              <a:rPr lang="ar-IQ" dirty="0"/>
              <a:t>8- ضرورة إدخال القضايا الاجتماعية والسياسية في دائرة المديات الدينية، وضرورة التماس البعد الاجتماعي في النصوص الدينية</a:t>
            </a:r>
          </a:p>
          <a:p>
            <a:pPr marL="0" indent="0">
              <a:buNone/>
            </a:pPr>
            <a:endParaRPr lang="ar-IQ" dirty="0"/>
          </a:p>
        </p:txBody>
      </p:sp>
    </p:spTree>
    <p:extLst>
      <p:ext uri="{BB962C8B-B14F-4D97-AF65-F5344CB8AC3E}">
        <p14:creationId xmlns:p14="http://schemas.microsoft.com/office/powerpoint/2010/main" val="18766779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3528" y="404664"/>
            <a:ext cx="8640960" cy="6264696"/>
          </a:xfrm>
        </p:spPr>
        <p:txBody>
          <a:bodyPr>
            <a:normAutofit/>
          </a:bodyPr>
          <a:lstStyle/>
          <a:p>
            <a:pPr marL="0" indent="0">
              <a:buNone/>
            </a:pPr>
            <a:r>
              <a:rPr lang="ar-IQ" dirty="0"/>
              <a:t>9- جعل القوانين والشرائع الدينية معياراً لصحة أو سقم القوانين العقلية والتجريبية، لأنّه إذا ثبت شمولية الدِّين للقضايا العلمية؛ انتفى التعارض بين العلم والدِّين.</a:t>
            </a:r>
          </a:p>
          <a:p>
            <a:pPr marL="0" indent="0">
              <a:buNone/>
            </a:pPr>
            <a:r>
              <a:rPr lang="ar-IQ" dirty="0"/>
              <a:t>10- رسم الأطر الواقعية لدور الدِّين في ذهن المتديِّن، للكشف عن احتياجات الإنسان عن طريق تحديد مديات الدِّين.</a:t>
            </a:r>
          </a:p>
          <a:p>
            <a:pPr marL="0" indent="0">
              <a:buNone/>
            </a:pPr>
            <a:r>
              <a:rPr lang="ar-IQ" dirty="0"/>
              <a:t>11-حديث القرآن الكريم عن عقائد الناس وعباداتهم وشرائعهم، السابقة واللاحقة لوقت نزوله.</a:t>
            </a:r>
          </a:p>
          <a:p>
            <a:pPr marL="0" indent="0">
              <a:buNone/>
            </a:pPr>
            <a:r>
              <a:rPr lang="ar-IQ" dirty="0"/>
              <a:t>12- انفتاح المسلمين وتسامحهم مع الشعوب، ودخولهم معهم في الحوار والدعوة إلى الدين الجديد. </a:t>
            </a:r>
          </a:p>
          <a:p>
            <a:pPr marL="0" indent="0">
              <a:buNone/>
            </a:pPr>
            <a:endParaRPr lang="ar-IQ" dirty="0"/>
          </a:p>
        </p:txBody>
      </p:sp>
    </p:spTree>
    <p:extLst>
      <p:ext uri="{BB962C8B-B14F-4D97-AF65-F5344CB8AC3E}">
        <p14:creationId xmlns:p14="http://schemas.microsoft.com/office/powerpoint/2010/main" val="15120398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202034"/>
          </a:xfrm>
        </p:spPr>
        <p:txBody>
          <a:bodyPr>
            <a:normAutofit fontScale="90000"/>
          </a:bodyPr>
          <a:lstStyle/>
          <a:p>
            <a:r>
              <a:rPr lang="ar-IQ" dirty="0" smtClean="0">
                <a:solidFill>
                  <a:srgbClr val="FF0000"/>
                </a:solidFill>
              </a:rPr>
              <a:t>تعريف علم مقارنة الأديان</a:t>
            </a:r>
            <a:endParaRPr lang="ar-IQ" dirty="0">
              <a:solidFill>
                <a:srgbClr val="FF0000"/>
              </a:solidFill>
            </a:endParaRPr>
          </a:p>
        </p:txBody>
      </p:sp>
      <p:sp>
        <p:nvSpPr>
          <p:cNvPr id="3" name="عنصر نائب للمحتوى 2"/>
          <p:cNvSpPr>
            <a:spLocks noGrp="1"/>
          </p:cNvSpPr>
          <p:nvPr>
            <p:ph idx="1"/>
          </p:nvPr>
        </p:nvSpPr>
        <p:spPr>
          <a:xfrm>
            <a:off x="107504" y="692696"/>
            <a:ext cx="8928992" cy="6048672"/>
          </a:xfrm>
        </p:spPr>
        <p:txBody>
          <a:bodyPr>
            <a:normAutofit fontScale="77500" lnSpcReduction="20000"/>
          </a:bodyPr>
          <a:lstStyle/>
          <a:p>
            <a:r>
              <a:rPr lang="ar-IQ" dirty="0" smtClean="0"/>
              <a:t>يمكن القول أنّ علم مقارنة الأديان، أو علم الأديان هو اسم جامع لمختلف الدراسات العلمية التي تهتم بالأديان والدين عموماً. فهو يدرس المعتقدات والطقوس الدينية، مؤرخاً وواصفاً ومقارناً ومحللاً ومناقشاً ومنتقداً. بناء على أسس وضوابط علمية.</a:t>
            </a:r>
          </a:p>
          <a:p>
            <a:r>
              <a:rPr lang="ar-IQ" dirty="0" smtClean="0"/>
              <a:t>أو هو العلم الذي يهتم بالموازنة المنظمة للعقائد والممارسات في أديان العالم. ولهذا الأسلوب في الاستفسار فوائد كثيرة, ولكن الدراسة المقارنة للأديان تؤدي إلى فهم أعمق للاهتمامات الفلسفية الأساسية للأديان. مثل الأخلاق وما وراء الطبيعة وطبيعة وشكل الخلاص. ويتكون لدى الشخص الذي يعتني بهذا اللون من الدراسة؛ فهم واسع ودقيق للمعتقدات والممارسات الإنسانية, فيما يتعلق بما هو مقدس وروحاني وإلهي.</a:t>
            </a:r>
          </a:p>
          <a:p>
            <a:r>
              <a:rPr lang="ar-IQ" dirty="0" smtClean="0"/>
              <a:t>تُعد الدراسة المقارنة للأديان تخصصًا أكاديميًا تطور داخل كليات اللاهوت المسيحية،  وقد حظى باهتمام متزايد في أوساط الباحثين والمثقفين المسلمين، بعدما كان مجرد ذكر هذه التسمية يثير السخط  والغضب والنفور لدى فئة منهم, بدعوى أنّه لا يوجد دين يمكن أن نقارنه بالإسلام، وأنّ الدين عند الله الإسلام. ولكن الواقع صار يفرض على الناس جميعاً التواصل والتعارف فيما بينهم, بما يسمح بإقامة علاقات إيجابية بينهم. ولا شك أنّ هذا التواصل لا يمكن أن يتمّ أو ينجح إلاّ من خلال ضوابط, لعل أبرزها التعرّف على دين الآخر واحترام معتقداته، وهذا هو دور علم مقارنة الأديان, الذي يعرِّفنا بأديان الآخرين ويجلِّيها لنا, ممّا يسهم في تعميق شعورنا بالتعدد والاختلاف وتقبّل الآخر.</a:t>
            </a:r>
          </a:p>
          <a:p>
            <a:endParaRPr lang="ar-IQ" dirty="0"/>
          </a:p>
        </p:txBody>
      </p:sp>
    </p:spTree>
    <p:extLst>
      <p:ext uri="{BB962C8B-B14F-4D97-AF65-F5344CB8AC3E}">
        <p14:creationId xmlns:p14="http://schemas.microsoft.com/office/powerpoint/2010/main" val="16297560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18058"/>
          </a:xfrm>
        </p:spPr>
        <p:txBody>
          <a:bodyPr>
            <a:normAutofit fontScale="90000"/>
          </a:bodyPr>
          <a:lstStyle/>
          <a:p>
            <a:r>
              <a:rPr lang="ar-IQ" dirty="0">
                <a:solidFill>
                  <a:srgbClr val="FF0000"/>
                </a:solidFill>
              </a:rPr>
              <a:t>الحاجة إلى دراسة الأديان ومقارنتها في هذا العصر</a:t>
            </a:r>
          </a:p>
        </p:txBody>
      </p:sp>
      <p:sp>
        <p:nvSpPr>
          <p:cNvPr id="3" name="عنصر نائب للمحتوى 2"/>
          <p:cNvSpPr>
            <a:spLocks noGrp="1"/>
          </p:cNvSpPr>
          <p:nvPr>
            <p:ph idx="1"/>
          </p:nvPr>
        </p:nvSpPr>
        <p:spPr>
          <a:xfrm>
            <a:off x="107504" y="836712"/>
            <a:ext cx="8856984" cy="5760640"/>
          </a:xfrm>
        </p:spPr>
        <p:txBody>
          <a:bodyPr>
            <a:normAutofit fontScale="92500" lnSpcReduction="20000"/>
          </a:bodyPr>
          <a:lstStyle/>
          <a:p>
            <a:pPr marL="0" indent="0">
              <a:buNone/>
            </a:pPr>
            <a:r>
              <a:rPr lang="ar-IQ" dirty="0"/>
              <a:t>إنّ هذا العصر هو عصر الصراعات الفكرية والإيديولوجية، وأصبح الدّين ومفاهيمه هو المنطق الأساس في بناء الأفكار والسياسات الفكرية، الدينية والدنيوية. والأمة الإسلامية أحوج إلى دراسة الأديان والشرائع المختلفة والتعمق فيها أكثر من أي وقت مضى. وذلك للأسباب التالية:</a:t>
            </a:r>
          </a:p>
          <a:p>
            <a:pPr marL="0" indent="0">
              <a:buNone/>
            </a:pPr>
            <a:r>
              <a:rPr lang="ar-IQ" dirty="0"/>
              <a:t>1- إنّ الإسلام، دون بقية الأديان السّماوية، يتعرّض للهجوم والاتهامات الباطلة. </a:t>
            </a:r>
          </a:p>
          <a:p>
            <a:pPr marL="0" indent="0">
              <a:buNone/>
            </a:pPr>
            <a:r>
              <a:rPr lang="ar-IQ" dirty="0"/>
              <a:t>2- وصف الإسلام بالإرهاب والتطرف والتخلف والعدوانية، وربطه مع كلَّ الأحداث الشاذة والإجرامية التي تحدث في عالم اليوم.</a:t>
            </a:r>
          </a:p>
          <a:p>
            <a:pPr marL="0" indent="0">
              <a:buNone/>
            </a:pPr>
            <a:r>
              <a:rPr lang="ar-IQ" dirty="0"/>
              <a:t>3- إبراز الوجه الحقيقي للإسلام، بأنّه دين التسامح والتعايش والانفتاح على الآخر والحوار واحترام حقوق الإنسان.</a:t>
            </a:r>
          </a:p>
          <a:p>
            <a:pPr marL="0" indent="0">
              <a:buNone/>
            </a:pPr>
            <a:r>
              <a:rPr lang="ar-IQ" dirty="0"/>
              <a:t>4- والذي يدعونا إلى الاهتمام بهذا العلم أكثر، وتطويره وإبرازه إلى الوجود؛ هو قابلية المجتمعات الغربية اليوم واستعدادها لمعرفة الحقيقة وقبول الإسلام، رغم ما يتعرض له الإسلام من تشويه</a:t>
            </a:r>
          </a:p>
          <a:p>
            <a:pPr marL="0" indent="0">
              <a:buNone/>
            </a:pPr>
            <a:endParaRPr lang="ar-IQ" dirty="0"/>
          </a:p>
        </p:txBody>
      </p:sp>
    </p:spTree>
    <p:extLst>
      <p:ext uri="{BB962C8B-B14F-4D97-AF65-F5344CB8AC3E}">
        <p14:creationId xmlns:p14="http://schemas.microsoft.com/office/powerpoint/2010/main" val="24815160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202034"/>
          </a:xfrm>
        </p:spPr>
        <p:txBody>
          <a:bodyPr>
            <a:noAutofit/>
          </a:bodyPr>
          <a:lstStyle/>
          <a:p>
            <a:r>
              <a:rPr lang="ar-IQ" sz="3600" dirty="0" smtClean="0">
                <a:solidFill>
                  <a:srgbClr val="FF0000"/>
                </a:solidFill>
              </a:rPr>
              <a:t>منهج القرآن الكريم في إثبات التنوع والتعدد</a:t>
            </a:r>
            <a:endParaRPr lang="ar-IQ" sz="3600" dirty="0">
              <a:solidFill>
                <a:srgbClr val="FF0000"/>
              </a:solidFill>
            </a:endParaRPr>
          </a:p>
        </p:txBody>
      </p:sp>
      <p:sp>
        <p:nvSpPr>
          <p:cNvPr id="3" name="عنصر نائب للمحتوى 2"/>
          <p:cNvSpPr>
            <a:spLocks noGrp="1"/>
          </p:cNvSpPr>
          <p:nvPr>
            <p:ph idx="1"/>
          </p:nvPr>
        </p:nvSpPr>
        <p:spPr>
          <a:xfrm>
            <a:off x="179512" y="836712"/>
            <a:ext cx="8784976" cy="5760640"/>
          </a:xfrm>
        </p:spPr>
        <p:txBody>
          <a:bodyPr>
            <a:normAutofit fontScale="77500" lnSpcReduction="20000"/>
          </a:bodyPr>
          <a:lstStyle/>
          <a:p>
            <a:pPr marL="0" indent="0">
              <a:buNone/>
            </a:pPr>
            <a:r>
              <a:rPr lang="ar-IQ" dirty="0" smtClean="0">
                <a:solidFill>
                  <a:srgbClr val="FF0000"/>
                </a:solidFill>
              </a:rPr>
              <a:t>1: تأكيد القرآن على تعدد الأنبياء والرسل </a:t>
            </a:r>
          </a:p>
          <a:p>
            <a:pPr marL="0" indent="0">
              <a:buNone/>
            </a:pPr>
            <a:r>
              <a:rPr lang="ar-IQ" dirty="0" smtClean="0"/>
              <a:t>إنّ ظاهرة تعددية الأنبياء والرسل واقعية لا غبار عليها، ولها في القرآن الكريم سندها بإقراره بحقيقتهم وحقيقة رسالاتهم المتعددة. </a:t>
            </a:r>
          </a:p>
          <a:p>
            <a:pPr marL="0" indent="0">
              <a:buNone/>
            </a:pPr>
            <a:r>
              <a:rPr lang="ar-IQ" dirty="0" smtClean="0"/>
              <a:t>إنّ الآيات القرآنية التي أشارت إلى  تعدد الأنبياء والرسل تسهم بشكل أو بآخر في الاستدلال على سنية التعدد والاختلاف, فهي سنة إلهية ذكرها النّص القرآني مرة نحو الإجمال , ومرة نحو التفصيل بتسمية  كلِّ نبيٍّ لكلِّ أمة. </a:t>
            </a:r>
          </a:p>
          <a:p>
            <a:pPr marL="0" indent="0">
              <a:buNone/>
            </a:pPr>
            <a:r>
              <a:rPr lang="ar-IQ" dirty="0" smtClean="0"/>
              <a:t>ومن جهة أخرى  القرآن الكريم يفتح أمام الإنسان أفقًا واسعًا عن التعاليم الدينية غير المنصوص عليها, وذلك من خلال تأكيده وجود أنبياء ومرسلين لم يذكرهم القرآن, قال تعالى: ((وَرُسُلًا قَدْ قَصَصْنَاهُمْ عَلَيْكَ مِنْ قَبْلُ وَرُسُلًا لَمْ نَقْصُصْهُمْ عَلَيْكَ وَكَلَّمَ اللَّهُ مُوسَى تَكْلِيمًا)) {النساء:  164}. </a:t>
            </a:r>
          </a:p>
          <a:p>
            <a:pPr marL="0" indent="0">
              <a:buNone/>
            </a:pPr>
            <a:r>
              <a:rPr lang="ar-IQ" dirty="0" smtClean="0">
                <a:solidFill>
                  <a:srgbClr val="FF0000"/>
                </a:solidFill>
              </a:rPr>
              <a:t>2: تأكيد القرآن على اختلاف شرائع الأنبياء والرسل</a:t>
            </a:r>
          </a:p>
          <a:p>
            <a:pPr marL="0" indent="0">
              <a:buNone/>
            </a:pPr>
            <a:r>
              <a:rPr lang="ar-IQ" dirty="0" smtClean="0"/>
              <a:t>الشرع ما شرعه الله لعباده من أمر الدين(ابن فارس, 3/262), والشرعة هو الدين( الفراهيدي, 1/526). والشرائع متعددة. قال تعالى: ((لِكُلٍّ جَعَلْنَا مِنْكُمْ شِرْعَةً وَمِنْهَاجًا وَلَوْ شَاءَ اللَّهُ لَجَعَلَكُمْ أُمَّةً وَاحِدَةً وَلَكِنْ لِيَبْلُوَكُمْ فِي مَا آتَاكُمْ فَاسْتَبِقُوا الْخَيْرَاتِ إِلَى اللَّهِ مَرْجِعُكُمْ جَمِيعًا فَيُنَبِّئُكُمْ بِمَا كُنْتُمْ فِيهِ تَخْتَلِفُونَ)){ المائدة: 48}. أنزلت هذه الشرائع بحسب لغات الشعوب وثقافتهم. قال تعالى: ((وَمَا أَرْسَلْنَا مِنْ رَسُولٍ إِلَّا بِلِسَانِ قَوْمِهِ لِيُبَيِّنَ لَهُمْ فَيُضِلُّ اللَّهُ مَنْ يَشَاءُ وَيَهْدِي مَنْ يَشَاءُ وَهُوَ الْعَزِيزُ الْحَكِيمُ)){ (إبراهيم:  4}.</a:t>
            </a:r>
          </a:p>
          <a:p>
            <a:pPr marL="0" indent="0">
              <a:buNone/>
            </a:pPr>
            <a:endParaRPr lang="ar-IQ" dirty="0" smtClean="0"/>
          </a:p>
          <a:p>
            <a:pPr marL="0" indent="0">
              <a:buNone/>
            </a:pPr>
            <a:endParaRPr lang="ar-IQ" dirty="0"/>
          </a:p>
        </p:txBody>
      </p:sp>
    </p:spTree>
    <p:extLst>
      <p:ext uri="{BB962C8B-B14F-4D97-AF65-F5344CB8AC3E}">
        <p14:creationId xmlns:p14="http://schemas.microsoft.com/office/powerpoint/2010/main" val="19781473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88640"/>
            <a:ext cx="8784976" cy="6552728"/>
          </a:xfrm>
        </p:spPr>
        <p:txBody>
          <a:bodyPr>
            <a:normAutofit fontScale="92500" lnSpcReduction="20000"/>
          </a:bodyPr>
          <a:lstStyle/>
          <a:p>
            <a:pPr marL="0" indent="0">
              <a:buNone/>
            </a:pPr>
            <a:r>
              <a:rPr lang="ar-IQ" dirty="0" smtClean="0">
                <a:solidFill>
                  <a:srgbClr val="FF0000"/>
                </a:solidFill>
              </a:rPr>
              <a:t>3- بيان القرآن الكريم للحكمة من التعدد والاختلاف</a:t>
            </a:r>
          </a:p>
          <a:p>
            <a:pPr marL="0" indent="0">
              <a:buNone/>
            </a:pPr>
            <a:r>
              <a:rPr lang="ar-IQ" dirty="0" smtClean="0"/>
              <a:t>في ضوء آيات القرآن الكريم يمكن أن نقف على الحكم الإلهية من وجود التعدد والاختلاف منها: </a:t>
            </a:r>
          </a:p>
          <a:p>
            <a:pPr marL="0" indent="0">
              <a:buNone/>
            </a:pPr>
            <a:r>
              <a:rPr lang="ar-IQ" dirty="0" smtClean="0">
                <a:solidFill>
                  <a:srgbClr val="FF0000"/>
                </a:solidFill>
              </a:rPr>
              <a:t>أولًا: </a:t>
            </a:r>
            <a:r>
              <a:rPr lang="ar-IQ" dirty="0" smtClean="0"/>
              <a:t>الاختلاف آية من آيات الله في الكون, سواء كان على صعيد اللون والجنس أو على صعيد الانتماء والمعتقد. قال تعالى: ((وَمِنْ آيَاتِهِ أَنْ خَلَقَكُمْ مِنْ تُرَابٍ ثُمَّ إِذَا أَنْتُمْ بَشَرٌ تَنْتَشِرُونَ وَمِنْ آيَاتِهِ أَنْ خَلَقَ لَكُمْ مِنْ أَنْفُسِكُمْ أَزْوَاجًا لِتَسْكُنُوا إِلَيْهَا وَجَعَلَ بَيْنَكُمْ مَوَدَّةً وَرَحْمَةً إِنَّ فِي ذَلِكَ لَآيَاتٍ لِقَوْمٍ يَتَفَكَّرُونَ وَمِنْ آيَاتِهِ خَلْقُ السَّمَاوَاتِ وَالْأَرْضِ وَاخْتِلَافُ أَلْسِنَتِكُمْ وَأَلْوَانِكُمْ إِنَّ فِي ذَلِكَ لَآيَاتٍ لِلْعَالِمِينَ)){ الروم: 21-22}.</a:t>
            </a:r>
          </a:p>
          <a:p>
            <a:pPr marL="0" indent="0">
              <a:buNone/>
            </a:pPr>
            <a:r>
              <a:rPr lang="ar-IQ" dirty="0" smtClean="0">
                <a:solidFill>
                  <a:srgbClr val="FF0000"/>
                </a:solidFill>
              </a:rPr>
              <a:t>ثانيًا: </a:t>
            </a:r>
            <a:r>
              <a:rPr lang="ar-IQ" dirty="0" smtClean="0"/>
              <a:t>الاختلاف نوع من الابتلاء والاختبار. قال تعالى: ((وَلَوْ شَاءَ اللَّهُ لَجَعَلَكُمْ أُمَّةً وَاحِدَةً وَلَكِنْ لِيَبْلُوَكُمْ فِي مَا آتَاكُمْ فَاسْتَبِقُوا الْخَيْرَاتِ إِلَى اللَّهِ مَرْجِعُكُمْ جَمِيعًا فَيُنَبِّئُكُمْ بِمَا كُنْتُمْ فِيهِ تَخْتَلِفُونَ)){ المائدة:48 }.</a:t>
            </a:r>
          </a:p>
          <a:p>
            <a:pPr marL="0" indent="0">
              <a:buNone/>
            </a:pPr>
            <a:r>
              <a:rPr lang="ar-IQ" dirty="0" smtClean="0">
                <a:solidFill>
                  <a:srgbClr val="FF0000"/>
                </a:solidFill>
              </a:rPr>
              <a:t>ثالثًا: </a:t>
            </a:r>
            <a:r>
              <a:rPr lang="ar-IQ" dirty="0" smtClean="0"/>
              <a:t>الاختلاف نوع من استثارة العقول للتفكير والاستدلال العقلي في الاعتقاد حيث يؤدي إلى التجديد الفكري والإبداع  في الاستباق إلى الخيرات. قال تعالى: ((وَلِكُلٍّ وِجْهَةٌ هُوَ مُوَلِّيهَا فَاسْتَبِقُوا الْخَيْرَاتِ أَيْنَ مَا تَكُونُوا يَأْتِ بِكُمُ اللَّهُ جَمِيعًا إِنَّ اللَّهَ عَلَى كُلِّ شَيْءٍ قَدِيرٌ)){ البقرة: 148}.</a:t>
            </a:r>
          </a:p>
          <a:p>
            <a:pPr marL="0" indent="0">
              <a:buNone/>
            </a:pPr>
            <a:endParaRPr lang="ar-IQ" dirty="0" smtClean="0"/>
          </a:p>
          <a:p>
            <a:pPr marL="0" indent="0">
              <a:buNone/>
            </a:pPr>
            <a:endParaRPr lang="ar-IQ" dirty="0"/>
          </a:p>
        </p:txBody>
      </p:sp>
    </p:spTree>
    <p:extLst>
      <p:ext uri="{BB962C8B-B14F-4D97-AF65-F5344CB8AC3E}">
        <p14:creationId xmlns:p14="http://schemas.microsoft.com/office/powerpoint/2010/main" val="32289844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332656"/>
            <a:ext cx="8712968" cy="6264696"/>
          </a:xfrm>
        </p:spPr>
        <p:txBody>
          <a:bodyPr>
            <a:normAutofit fontScale="85000" lnSpcReduction="10000"/>
          </a:bodyPr>
          <a:lstStyle/>
          <a:p>
            <a:pPr marL="0" indent="0">
              <a:buNone/>
            </a:pPr>
            <a:r>
              <a:rPr lang="ar-IQ" dirty="0" smtClean="0">
                <a:solidFill>
                  <a:srgbClr val="FF0000"/>
                </a:solidFill>
              </a:rPr>
              <a:t>رابعًا: </a:t>
            </a:r>
            <a:r>
              <a:rPr lang="ar-IQ" dirty="0" smtClean="0"/>
              <a:t>الغاية العظمى من الاختلاف ليس هو الاختلاف الشكلي, بل في فهم الاختلاف في المنهج القرآني. قال تعالى: ((قُلْ كُلٌّ يَعْمَلُ عَلى شاكِلَتِهِ فَرَبُّكُمْ أَعْلَمُ بِمَنْ هُوَ أَهْدى سَبِيلاً )){ الإسراء: 84}. قال القرطبي:" قُلْ كُلٌّ يَعْمَلُ عَلَى مَا هُوَ أَشْكَلُ عِنْدَهُ وَأَوْلَى بِالصَّوَابِ فِي اعْتِقَادِهِ"(القرطبي, 10/322). فهو دعوة للمختلفين من أتباع العقائد المختلفة لبلوغ الإيمان الذي يتمثل فيه معاني الكمال والقوة والجمال.</a:t>
            </a:r>
          </a:p>
          <a:p>
            <a:pPr marL="0" indent="0">
              <a:buNone/>
            </a:pPr>
            <a:r>
              <a:rPr lang="ar-IQ" dirty="0" smtClean="0">
                <a:solidFill>
                  <a:srgbClr val="FF0000"/>
                </a:solidFill>
              </a:rPr>
              <a:t>خامسًا: </a:t>
            </a:r>
            <a:r>
              <a:rPr lang="ar-IQ" dirty="0" smtClean="0"/>
              <a:t>الاختلاف دعوة من أجل التنافس والبحث عن الكلمة السواء. قال تعالى: ((قُلْ يَا أَهْلَ الْكِتابِ تَعالَوْا إِلى كَلِمَةٍ سَواءٍ بَيْنَنا وَبَيْنَكُمْ أَلاَّ نَعْبُدَ إِلاَّ اللَّهَ وَلا نُشْرِكَ بِهِ شَيْئاً وَلا يَتَّخِذَ بَعْضُنا بَعْضاً أَرْباباً مِنْ دُونِ اللَّهِ فَإِنْ تَوَلَّوْا فَقُولُوا اشْهَدُوا بِأَنَّا مُسْلِمُونَ)){ آل عمران: 64}. الكلمة التي تتجلى فيها العقيدة الحقة, وقيم التنوع والاختلاف في التأكيد على فطرية التعدد التكويني في كل زاوية من زوايا الكون والحياة, فالفطرة تحكم بالتنوع, والعقل يقرُّ بأنّ التنوع أمر قائم.</a:t>
            </a:r>
          </a:p>
          <a:p>
            <a:pPr marL="0" indent="0">
              <a:buNone/>
            </a:pPr>
            <a:r>
              <a:rPr lang="ar-IQ" dirty="0" smtClean="0">
                <a:solidFill>
                  <a:srgbClr val="FF0000"/>
                </a:solidFill>
              </a:rPr>
              <a:t>سادسًا: </a:t>
            </a:r>
            <a:r>
              <a:rPr lang="ar-IQ" dirty="0" smtClean="0"/>
              <a:t>ربط الاختلاف والتعدد بالتعبد, حيث يشمل الخلق كلَّه. رغم الاختلاف, إلاّ أنّ هناك أمر الكلُّ متجه إليه, قال تعالى: ((تُسَبِّحُ لَهُ السَّماواتُ السَّبْعُ وَالْأَرْضُ وَمَنْ فِيهِنَّ وَإِنْ مِنْ شَيْءٍ إِلاَّ يُسَبِّحُ بِحَمْدِهِ وَلكِنْ لَا تَفْقَهُونَ تَسْبِيحَهُمْ إِنَّهُ كانَ حَلِيماً غَفُوراً )){ الإسراء: 44}.</a:t>
            </a:r>
          </a:p>
          <a:p>
            <a:pPr marL="0" indent="0">
              <a:buNone/>
            </a:pPr>
            <a:endParaRPr lang="ar-IQ" dirty="0"/>
          </a:p>
        </p:txBody>
      </p:sp>
    </p:spTree>
    <p:extLst>
      <p:ext uri="{BB962C8B-B14F-4D97-AF65-F5344CB8AC3E}">
        <p14:creationId xmlns:p14="http://schemas.microsoft.com/office/powerpoint/2010/main" val="34284440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202034"/>
          </a:xfrm>
        </p:spPr>
        <p:txBody>
          <a:bodyPr>
            <a:normAutofit fontScale="90000"/>
          </a:bodyPr>
          <a:lstStyle/>
          <a:p>
            <a:r>
              <a:rPr lang="ar-IQ" sz="3600" dirty="0" smtClean="0">
                <a:solidFill>
                  <a:srgbClr val="FF0000"/>
                </a:solidFill>
              </a:rPr>
              <a:t>أساليب القرآن الكريم لإثبات الاختلاف والتنوع</a:t>
            </a:r>
            <a:endParaRPr lang="ar-IQ" sz="3600" dirty="0">
              <a:solidFill>
                <a:srgbClr val="FF0000"/>
              </a:solidFill>
            </a:endParaRPr>
          </a:p>
        </p:txBody>
      </p:sp>
      <p:sp>
        <p:nvSpPr>
          <p:cNvPr id="3" name="عنصر نائب للمحتوى 2"/>
          <p:cNvSpPr>
            <a:spLocks noGrp="1"/>
          </p:cNvSpPr>
          <p:nvPr>
            <p:ph idx="1"/>
          </p:nvPr>
        </p:nvSpPr>
        <p:spPr>
          <a:xfrm>
            <a:off x="107504" y="692696"/>
            <a:ext cx="8928992" cy="6048672"/>
          </a:xfrm>
        </p:spPr>
        <p:txBody>
          <a:bodyPr>
            <a:normAutofit fontScale="62500" lnSpcReduction="20000"/>
          </a:bodyPr>
          <a:lstStyle/>
          <a:p>
            <a:pPr marL="0" indent="0">
              <a:buNone/>
            </a:pPr>
            <a:r>
              <a:rPr lang="ar-IQ" dirty="0" smtClean="0">
                <a:solidFill>
                  <a:srgbClr val="FF0000"/>
                </a:solidFill>
              </a:rPr>
              <a:t> 1: إقرار مبدأ الحرية الدينية</a:t>
            </a:r>
          </a:p>
          <a:p>
            <a:pPr marL="0" indent="0">
              <a:buNone/>
            </a:pPr>
            <a:r>
              <a:rPr lang="ar-IQ" dirty="0" smtClean="0"/>
              <a:t> إنّ أبسط تعريف للحرية الدينية هو: " إعطاء الفرد الحرية الكاملة في عقيدته بحيث لا  يُجبر على اعتناق عقيدة مخالفة لما يريد". وإنَّ العقل السليم يدلنا على أصالة الحرية، ولكن ليست الحرية المطلقة، لأنّ  إطلاق الحرية مدعاة إلى عدد من المفاسد التي تأتي على حرية الآخرين, وهذه مفسدة أكبر. </a:t>
            </a:r>
          </a:p>
          <a:p>
            <a:pPr marL="0" indent="0">
              <a:buNone/>
            </a:pPr>
            <a:r>
              <a:rPr lang="ar-IQ" dirty="0" smtClean="0"/>
              <a:t>الحرية الدينية في القرآن الكريم تقابل الإكراه  الديني, والإكراه يُراد به: " الحمل على فعل مكروه , أي جعله ذا كراهية. ولا يكون ذلك إلاّ بتخويف وقوع ما هو أشدّ كراهة من الفعل المدعو إليه(ابن عاشور, 2:25). إذ أنّ الله لم يجرِ أمر الإيمان على الإجبار والقسر, ولكن على التمكين والاختيار( الزمخشري, 1/303).</a:t>
            </a:r>
          </a:p>
          <a:p>
            <a:pPr marL="0" indent="0">
              <a:buNone/>
            </a:pPr>
            <a:r>
              <a:rPr lang="ar-IQ" dirty="0" smtClean="0"/>
              <a:t> </a:t>
            </a:r>
            <a:r>
              <a:rPr lang="ar-IQ" dirty="0" smtClean="0">
                <a:solidFill>
                  <a:srgbClr val="FF0000"/>
                </a:solidFill>
              </a:rPr>
              <a:t>2: نقد القرآن الكريم لإلغاء الآخر الديني</a:t>
            </a:r>
          </a:p>
          <a:p>
            <a:pPr marL="0" indent="0">
              <a:buNone/>
            </a:pPr>
            <a:r>
              <a:rPr lang="ar-IQ" dirty="0" smtClean="0"/>
              <a:t>لقد سلك القرآن الكريم مسلك النقد الصريح والضمني, في بعض الأحيان, لفكرة الإلغاء للآخر المختلف, سواء كان في الرأي أو المعتقد. وسنحاول أن نستدل على ذلك من خلال النقاط الآتية:</a:t>
            </a:r>
          </a:p>
          <a:p>
            <a:pPr marL="0" indent="0">
              <a:buNone/>
            </a:pPr>
            <a:r>
              <a:rPr lang="ar-IQ" dirty="0" smtClean="0">
                <a:solidFill>
                  <a:srgbClr val="FF0000"/>
                </a:solidFill>
              </a:rPr>
              <a:t>أولًا: </a:t>
            </a:r>
            <a:r>
              <a:rPr lang="ar-IQ" dirty="0" smtClean="0"/>
              <a:t>الآيات القرآنية التي تصحح الاعتقادات المنحرفة, لدى كلٍّ من اليهود والنصارى</a:t>
            </a:r>
          </a:p>
          <a:p>
            <a:pPr marL="0" indent="0">
              <a:buNone/>
            </a:pPr>
            <a:r>
              <a:rPr lang="ar-IQ" dirty="0" smtClean="0">
                <a:solidFill>
                  <a:srgbClr val="FF0000"/>
                </a:solidFill>
              </a:rPr>
              <a:t>ثانيًا: </a:t>
            </a:r>
            <a:r>
              <a:rPr lang="ar-IQ" dirty="0" smtClean="0"/>
              <a:t>نقد القرآن الكريم لليهود والنصارى عندما يحاول الواحد منهما أن يجعل الحق معه, وينفيه عن الآخر, مع أنّهم يتلون الكتاب.</a:t>
            </a:r>
          </a:p>
          <a:p>
            <a:pPr marL="0" indent="0">
              <a:buNone/>
            </a:pPr>
            <a:r>
              <a:rPr lang="ar-IQ" dirty="0" smtClean="0">
                <a:solidFill>
                  <a:srgbClr val="FF0000"/>
                </a:solidFill>
              </a:rPr>
              <a:t>ثالثًا: </a:t>
            </a:r>
            <a:r>
              <a:rPr lang="ar-IQ" dirty="0" smtClean="0"/>
              <a:t>نقد القرآن لحصرية النجاة, حيث ينفي كل من اليهود والنصارى الآخر من أن يكون الجنة من نصيبه, وينتقد القرآن هذه الدعوى ويجعلها من الأماني.</a:t>
            </a:r>
          </a:p>
          <a:p>
            <a:pPr marL="0" indent="0">
              <a:buNone/>
            </a:pPr>
            <a:r>
              <a:rPr lang="ar-IQ" dirty="0" smtClean="0">
                <a:solidFill>
                  <a:srgbClr val="FF0000"/>
                </a:solidFill>
              </a:rPr>
              <a:t>رابعًا: </a:t>
            </a:r>
            <a:r>
              <a:rPr lang="ar-IQ" dirty="0" smtClean="0"/>
              <a:t>نقد القرآن الكريم لحصرية الآخرة في فئة معينة دون غيرها.</a:t>
            </a:r>
          </a:p>
          <a:p>
            <a:pPr marL="0" indent="0">
              <a:buNone/>
            </a:pPr>
            <a:r>
              <a:rPr lang="ar-IQ" dirty="0" smtClean="0">
                <a:solidFill>
                  <a:srgbClr val="FF0000"/>
                </a:solidFill>
              </a:rPr>
              <a:t> 3: الإقرار بوجود المختلف في الدين ومخاطبته</a:t>
            </a:r>
          </a:p>
          <a:p>
            <a:pPr marL="0" indent="0">
              <a:buNone/>
            </a:pPr>
            <a:r>
              <a:rPr lang="ar-IQ" dirty="0" smtClean="0"/>
              <a:t>القرآن الكريم هو الكتاب المقدس الوحيد الذي يقرُّ في منطوقه بكونية الوحي وبالتنوُّع  بين الأديان, وأشار كثير من الباحثين إلى أننا لا نجد لذلك مثيلًا في اليهودية والمسيحية, وأن تكون مسلمًا يعني أن تعترف بصحة كلِّ الأديان الموحى قبل الإسلام من حيث المصدر.</a:t>
            </a:r>
          </a:p>
          <a:p>
            <a:pPr marL="0" indent="0">
              <a:buNone/>
            </a:pPr>
            <a:endParaRPr lang="ar-IQ" dirty="0"/>
          </a:p>
        </p:txBody>
      </p:sp>
    </p:spTree>
    <p:extLst>
      <p:ext uri="{BB962C8B-B14F-4D97-AF65-F5344CB8AC3E}">
        <p14:creationId xmlns:p14="http://schemas.microsoft.com/office/powerpoint/2010/main" val="21705336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18058"/>
          </a:xfrm>
        </p:spPr>
        <p:txBody>
          <a:bodyPr>
            <a:normAutofit fontScale="90000"/>
          </a:bodyPr>
          <a:lstStyle/>
          <a:p>
            <a:r>
              <a:rPr lang="ar-IQ" dirty="0">
                <a:solidFill>
                  <a:srgbClr val="FF0000"/>
                </a:solidFill>
              </a:rPr>
              <a:t>التعددية من منظور القرآن الكريم</a:t>
            </a:r>
          </a:p>
        </p:txBody>
      </p:sp>
      <p:sp>
        <p:nvSpPr>
          <p:cNvPr id="3" name="عنصر نائب للمحتوى 2"/>
          <p:cNvSpPr>
            <a:spLocks noGrp="1"/>
          </p:cNvSpPr>
          <p:nvPr>
            <p:ph idx="1"/>
          </p:nvPr>
        </p:nvSpPr>
        <p:spPr>
          <a:xfrm>
            <a:off x="107504" y="764704"/>
            <a:ext cx="8928992" cy="5976664"/>
          </a:xfrm>
        </p:spPr>
        <p:txBody>
          <a:bodyPr>
            <a:normAutofit fontScale="62500" lnSpcReduction="20000"/>
          </a:bodyPr>
          <a:lstStyle/>
          <a:p>
            <a:r>
              <a:rPr lang="ar-IQ" dirty="0"/>
              <a:t>تعّد قضية التعددية الدينية من القضايا التي دار حولها نقاش طويل في دائرة الفكر في الشرق  والغرب على حد سواء، وإنْ كنا نعدها من قبيل القضايا التي يمكن دراستها تحت ما يمكن تسميته بعلم الكلام المعاصر، وعليه فإنّ التعارف بالتعددية الدينية وتطبيق ما يترتب عليها, يُعدّ الأداة ذات  التأثير الفعّال بالخروج من دائرة الصراعات والخلافات والعنف الذي يجتاح العالم الآن بصور شتى وألوان مختلفة, قوامها الأساس الاستناد إلى الصراع المذهبي والنزاع الديني. والمتأمل للواقع المعاش في عاملنا المترامي؛ يجد أننا لا نلمس موقفاً واحداً تجاه التعددية الدينية، فهناك من يرفضها رفضاً قاطعاً بدعوى أنها يمثل قضاء على الدين، وهناك من نظر إليها على أنّها سبب فعّال في معالجة الصراعات بين متعددي الدين أو العرق أو الجنس، وفي إقرار حقوق الآخر, أياً كان. وهناك طائفة أخرى ـ وهم قلة ـ جعلوا التعددية أداة للتسلق على المبادئ الدينية والعمل عن الانحلال منها.</a:t>
            </a:r>
          </a:p>
          <a:p>
            <a:r>
              <a:rPr lang="ar-IQ" dirty="0"/>
              <a:t>  والكلام عن التعدد الديني في ضوء القرآن الكريم موضوع شائك إلى حدٍّ ما, بسبب وجود آيات تحصر الدين في الإسلام, فالذين يرفضون قضية التعدد الديني يستدلون بتلك الآيات, على سبيل المثال قوله تعالى: ((إِنَّ الدِّينَ عِنْدَ اللَّهِ الْإِسْلَامُ وَمَا اخْتَلَفَ الَّذِينَ أُوتُوا الْكِتَابَ إِلَّا مِنْ بَعْدِ مَا جَاءَهُمُ الْعِلْمُ بَغْيًا بَيْنَهُمْ وَمَنْ يَكْفُرْ بِآيَاتِ اللَّهِ فَإِنَّ اللَّهَ سَرِيعُ الْحِسَابِ )){ آل عمران: 19}؛ وقوله تعالى:((وَمَنْ يَبْتَغِ غَيْرَ الْإِسْلَامِ دِينًا فَلَنْ يُقْبَلَ مِنْهُ وَهُوَ فِي الْآخِرَةِ مِنَ الْخَاسِرِينَ ){ آل عمران: 85}. إلاّ أنّنا في هنا لا  نتحدث عن الدين الحق والدين الباطل، الذي تشير إليه هذه الآيات؛ وإنّما نتحدث عن وجود أديان أخرى أقرَّ بوجودها القرآن الكريم, ومن ناحية أخرى فإنّ قضية دين الإسلام وعدم قبول دين غيره, فقد تحدث العلماء فيها كثيرًا وأكّدوا على أنّ المقصود بالإسلام هنا ليس فقد الإسلام الذي جاء به محمد –صلى الله عليه وسلّم- لأنّ دين الله الحق واحد لا يتعدد, ودين جميع الأنبياء هو الإسلام. كما تشير إليه آيات كثيرة على لسان الأنبياء, حيث أنّ هناك أكثر من نبي يؤكد أنّه من المسلمين, مثال على ذلك قوله تعالى: ((إِنَّمَا أُمِرْتُ أَنْ أَعْبُدَ رَبَّ هَذِهِ الْبَلْدَةِ الَّذِي حَرَّمَهَا وَلَهُ كُلُّ شَيْءٍ وَأُمِرْتُ أَنْ أَكُونَ مِنَ الْمُسْلِمِينَ )){النمل: 91}.</a:t>
            </a:r>
          </a:p>
          <a:p>
            <a:endParaRPr lang="ar-IQ" dirty="0"/>
          </a:p>
        </p:txBody>
      </p:sp>
    </p:spTree>
    <p:extLst>
      <p:ext uri="{BB962C8B-B14F-4D97-AF65-F5344CB8AC3E}">
        <p14:creationId xmlns:p14="http://schemas.microsoft.com/office/powerpoint/2010/main" val="194777588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346050"/>
          </a:xfrm>
        </p:spPr>
        <p:txBody>
          <a:bodyPr>
            <a:normAutofit fontScale="90000"/>
          </a:bodyPr>
          <a:lstStyle/>
          <a:p>
            <a:r>
              <a:rPr lang="ar-IQ" dirty="0">
                <a:solidFill>
                  <a:srgbClr val="FF0000"/>
                </a:solidFill>
              </a:rPr>
              <a:t>تعريف التعددية الدينية</a:t>
            </a:r>
          </a:p>
        </p:txBody>
      </p:sp>
      <p:sp>
        <p:nvSpPr>
          <p:cNvPr id="3" name="عنصر نائب للمحتوى 2"/>
          <p:cNvSpPr>
            <a:spLocks noGrp="1"/>
          </p:cNvSpPr>
          <p:nvPr>
            <p:ph idx="1"/>
          </p:nvPr>
        </p:nvSpPr>
        <p:spPr>
          <a:xfrm>
            <a:off x="107504" y="836712"/>
            <a:ext cx="8928992" cy="5904656"/>
          </a:xfrm>
        </p:spPr>
        <p:txBody>
          <a:bodyPr>
            <a:normAutofit fontScale="70000" lnSpcReduction="20000"/>
          </a:bodyPr>
          <a:lstStyle/>
          <a:p>
            <a:r>
              <a:rPr lang="ar-IQ" dirty="0"/>
              <a:t>ليس هناك تعريف للتعددية الدينية, ولعل السبب يعود لحداثة الموضوع. حيث جاء تعريف التعدد الديني لتزويد الفكر الغربي المسيحي بقاعدة التسامح مع الأديان غير المسيحية. ولذلك يؤكد دعاة التعددية الدينية الغربية أنّ جميع الأديان الرئيسة تقدم طرقاً ومخارج للخلاص, وتنطوي بأجمعها على نوع من الحقيقة الدينية( </a:t>
            </a:r>
            <a:r>
              <a:rPr lang="ar-IQ" dirty="0" err="1"/>
              <a:t>ليفنهاوزن</a:t>
            </a:r>
            <a:r>
              <a:rPr lang="ar-IQ" dirty="0"/>
              <a:t>, 1998, 15).</a:t>
            </a:r>
          </a:p>
          <a:p>
            <a:r>
              <a:rPr lang="ar-IQ" dirty="0"/>
              <a:t>      ورغم ذلك, فقد حاول العلماء اعطاء تعريف للتعددية الدينية من منظار الفلسفة, فقد عرفتْ بأنّها:" الاتجاه القائل بأنّ الأديان العالمية الكبرى إنّما هي تصورات ومفاهيم متنوعة واستجابات مختلفة للحقيقة النهائية المطلقة, أو الذات العليا بثقافات الناس المختلفة. وأنّ تحول الوجود الإنساني من محورية الذات إلى محورية الحقيقة يحدث للأديان بنسبة متساوية"( مالك, 2008, 29). ثمَّ أضيف لتعريف التعددية بعداً تنظيمياً تحكمه قواعد محددة . فقد عرفت بأنّها: " عبارة عن تنظيم حياة المجتمع وفق قواعد عامة مشتركة تحترم وجود التنوع والاختلاف في اتجاه السكان في المجتمعات ذات الاطر الواسعة, وخاصة المجتمعات الحديثة, حيث تختلط الاتجاهات الأيديولوجية والفلسفية والدينية" ( ذبيان, 1999, 138). ومن هذه التعريفات يتضح أنّ مصطلح التعددية يراد به التعبير عن أصالة تنوع الأديان( رشاد, 2011, 162).</a:t>
            </a:r>
          </a:p>
          <a:p>
            <a:r>
              <a:rPr lang="ar-IQ" dirty="0"/>
              <a:t>ويذهب بعض الفكرين الإسلاميين، ومنهم  د. أنيس توها,  ورغم تعريفه  للتعددية الدينية بأنهـا: "حالـة مـن التعايش الديني في مجتمع واحد بحيث يمكن أن تصان سمات وخصوصيات كـلِّ ديـن دون مساس بها"، فإنه يرفض التعددية الدينية ويرى أن كافة توجهات التعددية الإسلامية التـي تتـراوح بـين الإنـسانية العلمانية، واللاهوت العالمي، ومذهب التوفيقية، والفلسفة الخالدة، بعيدة كل البعد عن تحقيـق هدفهم النبيل المتمثل في خلق مجتمع متجانس. ويوضِّح ذلك, فـي كتـابه  المعنون: (توجهات التعددية الدينيـة- وصـف نقـدي- ). </a:t>
            </a:r>
          </a:p>
          <a:p>
            <a:endParaRPr lang="ar-IQ" dirty="0"/>
          </a:p>
        </p:txBody>
      </p:sp>
    </p:spTree>
    <p:extLst>
      <p:ext uri="{BB962C8B-B14F-4D97-AF65-F5344CB8AC3E}">
        <p14:creationId xmlns:p14="http://schemas.microsoft.com/office/powerpoint/2010/main" val="265906767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552728"/>
          </a:xfrm>
        </p:spPr>
        <p:txBody>
          <a:bodyPr>
            <a:normAutofit fontScale="77500" lnSpcReduction="20000"/>
          </a:bodyPr>
          <a:lstStyle/>
          <a:p>
            <a:r>
              <a:rPr lang="ar-IQ" dirty="0"/>
              <a:t>ويرى أنّ الأخذ بالتعددية كقاطرة لتناول قضية التنـوع الديني، فكرة مخفقة تمامًا لأنها تكتسي قناعًا دينيًا وتدعي في بعـض الأحيـان أنّهـا - حكمًـا- يفصل بين الأديان المتنازعة، لذا فقد انتهى بها الحال أن صارت هي نفسها غريمـًا متنازعـًا في ميدان اللعبة الدينية. وفي مقدمة الكتاب يؤكد "توها" على أن التعددية قـد تبـدو للوهلـة الأولى واعدًة وأنّها المخِّلص من الأحوال الإنسانية المحبطة السائدة في الحيـاة الدينيـة، إلاَّ أنَّ النظرة المتفحصة تكشف أنها في واقع الأمر جامحة ومتطرفة وغير متسامحة علـى نحـو صارخ. بالإضافة إلى التناقض الظاهر في مذهب التعددية الدينية، فـإنَّ بهـا مواطن ضعف من الناحية المعرفية والمنهجيـة واللاهوتيـة غيـر المقبولـة فـي المجـال الأكاديمي. ويعتقد أيضًا, أنه يتحيز مـذهب التعدديـة الدينيـة نحو الأقليات الدينية على حساب الأغلبية ( أعمال مؤتمر حول حقوق الإنسان والخطابات الدينية, 163,2006-164).</a:t>
            </a:r>
          </a:p>
          <a:p>
            <a:r>
              <a:rPr lang="ar-IQ" dirty="0"/>
              <a:t>إنّ الآيات القرآنية تشير إلى وجود أكثر من دين في كلِّ عصر, لاسيَّما تلك الآيات القرآنية التي تتحدث عن دعوة الرسل والأنبياء لأقوامهم, فمرة يكون هناك دين إلهي وآخر وضعي, أو دين سماوي آخر لدين سماوي سابق(الساعدي, 2017 ,24). ممّا يعني أنّ التعددية الدينية من منظور القرآن الكريم هي الإقرار بوجود تنوّع في الانتماء الديني( مجموعة باحثين, 359). أو أنّ التعددية الدينية تعني:" الاعتراف بوجود تنوع في الانتماء الديني في مجتمع واحد أو دولة تضم مجتمعاً أو أكثر؛ كوجود اليهودية والنصرانية بالإضافة إلى الإسلام في ظل المجتمع الإسلامي" (ملف بحثي حول التعددية الدينية, 2015, 62).</a:t>
            </a:r>
          </a:p>
          <a:p>
            <a:endParaRPr lang="ar-IQ" dirty="0"/>
          </a:p>
        </p:txBody>
      </p:sp>
    </p:spTree>
    <p:extLst>
      <p:ext uri="{BB962C8B-B14F-4D97-AF65-F5344CB8AC3E}">
        <p14:creationId xmlns:p14="http://schemas.microsoft.com/office/powerpoint/2010/main" val="350463135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7504" y="274638"/>
            <a:ext cx="8856984" cy="418058"/>
          </a:xfrm>
        </p:spPr>
        <p:txBody>
          <a:bodyPr>
            <a:normAutofit fontScale="90000"/>
          </a:bodyPr>
          <a:lstStyle/>
          <a:p>
            <a:r>
              <a:rPr lang="ar-IQ" sz="3200" dirty="0">
                <a:solidFill>
                  <a:srgbClr val="FF0000"/>
                </a:solidFill>
              </a:rPr>
              <a:t>الأفكار القائمة على التعددية  الدينية والمستنبطة من الآيات القرآنية</a:t>
            </a:r>
          </a:p>
        </p:txBody>
      </p:sp>
      <p:sp>
        <p:nvSpPr>
          <p:cNvPr id="3" name="عنصر نائب للمحتوى 2"/>
          <p:cNvSpPr>
            <a:spLocks noGrp="1"/>
          </p:cNvSpPr>
          <p:nvPr>
            <p:ph idx="1"/>
          </p:nvPr>
        </p:nvSpPr>
        <p:spPr>
          <a:xfrm>
            <a:off x="179512" y="836712"/>
            <a:ext cx="8784976" cy="5904656"/>
          </a:xfrm>
        </p:spPr>
        <p:txBody>
          <a:bodyPr>
            <a:normAutofit fontScale="85000" lnSpcReduction="10000"/>
          </a:bodyPr>
          <a:lstStyle/>
          <a:p>
            <a:pPr marL="0" indent="0">
              <a:buNone/>
            </a:pPr>
            <a:r>
              <a:rPr lang="ar-IQ" dirty="0">
                <a:solidFill>
                  <a:srgbClr val="FF0000"/>
                </a:solidFill>
              </a:rPr>
              <a:t>أولاً/ </a:t>
            </a:r>
            <a:r>
              <a:rPr lang="ar-IQ" dirty="0"/>
              <a:t>فكرة المناظرة والتحاور بين الأديان والأفكار, للوصول إلى الحق المقبول عند الجميع, قال تعالى: ((قُلْ يَا أَهْلَ الْكِتَابِ تَعَالَوْا إِلَى كَلِمَةٍ سَوَاءٍ بَيْنَنَا وَبَيْنَكُمْ أَلَّا نَعْبُدَ إِلَّا اللَّهَ وَلَا نُشْرِكَ بِهِ شَيْئًا وَلَا يَتَّخِذَ بَعْضُنَا بَعْضًا أَرْبَابًا مِنْ دُونِ اللَّهِ فَإِنْ تَوَلَّوْا فَقُولُوا اشْهَدُوا بِأَنَّا مُسْلِمُونَ )){ آل عمران: 64}.</a:t>
            </a:r>
          </a:p>
          <a:p>
            <a:pPr marL="0" indent="0">
              <a:buNone/>
            </a:pPr>
            <a:r>
              <a:rPr lang="ar-IQ" dirty="0">
                <a:solidFill>
                  <a:srgbClr val="FF0000"/>
                </a:solidFill>
              </a:rPr>
              <a:t>ثانياً/ </a:t>
            </a:r>
            <a:r>
              <a:rPr lang="ar-IQ" dirty="0"/>
              <a:t>الدعوة إلى الوصول إلى قول واحد وحقيقة واحدة, أو بناء نظام عقائدي جامع, خال من النواقص والقصور الموجود في الأنظمة الدينية, والتمتع بنوع من المقبولية العامة والشمولية.</a:t>
            </a:r>
          </a:p>
          <a:p>
            <a:pPr marL="0" indent="0">
              <a:buNone/>
            </a:pPr>
            <a:r>
              <a:rPr lang="ar-IQ" dirty="0">
                <a:solidFill>
                  <a:srgbClr val="FF0000"/>
                </a:solidFill>
              </a:rPr>
              <a:t>ثالثاً/ </a:t>
            </a:r>
            <a:r>
              <a:rPr lang="ar-IQ" dirty="0"/>
              <a:t>الاتجاه الموجود في ثنايا الآيات التي تؤكد على التنوع  والاختلاف في جميع النواحي.</a:t>
            </a:r>
          </a:p>
          <a:p>
            <a:pPr marL="0" indent="0">
              <a:buNone/>
            </a:pPr>
            <a:r>
              <a:rPr lang="ar-IQ" dirty="0">
                <a:solidFill>
                  <a:srgbClr val="FF0000"/>
                </a:solidFill>
              </a:rPr>
              <a:t>رابعاً/ </a:t>
            </a:r>
            <a:r>
              <a:rPr lang="ar-IQ" dirty="0"/>
              <a:t>اختلاف و تنوع الخطابات القرآنية، فهناك خطاب موجَّه إلى أهل الكتاب، وخطاب آخر موجَّه إلى الكفار والمشركين. وهذان الخطابان ينفيان كلَّ اشتراك بين ما يريده القرآن الكريم  و بينهم,  سواء كان  في العقيدة  أو العمل.</a:t>
            </a:r>
          </a:p>
          <a:p>
            <a:pPr marL="0" indent="0">
              <a:buNone/>
            </a:pPr>
            <a:r>
              <a:rPr lang="ar-IQ" dirty="0">
                <a:solidFill>
                  <a:srgbClr val="FF0000"/>
                </a:solidFill>
              </a:rPr>
              <a:t>خامساً/ </a:t>
            </a:r>
            <a:r>
              <a:rPr lang="ar-IQ" dirty="0"/>
              <a:t>فكرة الحرية الدينية. فالذي يقرأ القرآن الكريم يجد مبدأ الحرية في الاختيار واضحاً في كثير من الآيات.</a:t>
            </a:r>
          </a:p>
          <a:p>
            <a:endParaRPr lang="ar-IQ" dirty="0"/>
          </a:p>
          <a:p>
            <a:endParaRPr lang="ar-IQ" dirty="0"/>
          </a:p>
        </p:txBody>
      </p:sp>
    </p:spTree>
    <p:extLst>
      <p:ext uri="{BB962C8B-B14F-4D97-AF65-F5344CB8AC3E}">
        <p14:creationId xmlns:p14="http://schemas.microsoft.com/office/powerpoint/2010/main" val="72154520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260648"/>
            <a:ext cx="8229600" cy="346050"/>
          </a:xfrm>
        </p:spPr>
        <p:txBody>
          <a:bodyPr>
            <a:normAutofit fontScale="90000"/>
          </a:bodyPr>
          <a:lstStyle/>
          <a:p>
            <a:r>
              <a:rPr lang="ar-IQ" dirty="0">
                <a:solidFill>
                  <a:srgbClr val="FF0000"/>
                </a:solidFill>
              </a:rPr>
              <a:t>مفهوم التعددية الدينية في ضوء آيات القرآن الكريم</a:t>
            </a:r>
          </a:p>
        </p:txBody>
      </p:sp>
      <p:sp>
        <p:nvSpPr>
          <p:cNvPr id="3" name="عنصر نائب للمحتوى 2"/>
          <p:cNvSpPr>
            <a:spLocks noGrp="1"/>
          </p:cNvSpPr>
          <p:nvPr>
            <p:ph idx="1"/>
          </p:nvPr>
        </p:nvSpPr>
        <p:spPr>
          <a:xfrm>
            <a:off x="107504" y="836712"/>
            <a:ext cx="8928992" cy="5832648"/>
          </a:xfrm>
        </p:spPr>
        <p:txBody>
          <a:bodyPr>
            <a:normAutofit fontScale="70000" lnSpcReduction="20000"/>
          </a:bodyPr>
          <a:lstStyle/>
          <a:p>
            <a:r>
              <a:rPr lang="ar-IQ" dirty="0"/>
              <a:t>الاعتراف بالتعدد والتنوع الديني ليس بالضرورة الاعتقاد أنَّ الجميع على حقٍّ, بل يعني أن أقرَّ بحق الآخرين في العيش معي, وأن يجاوروني وأجاورهم, وأن نعمل لخدمة البشر (برنامج الشريعة والحياة. 7/2/2017). أو أنَّ كلَّ دين أو مذهب يعتبر مستقلاً  وطريقاً إلى السعادة, أو أنّ الأديان ما هي إلاّ طرق مختلفة وألسنة متباينة للوصول إلى الحقيقة وأنّ الجميع تبحث عن الحقيقة وتتجه نحو مقصود واحد . وممكن للأديان أن تتفاهم وتتعاون, رغم أنّي أعتقد أنّني على حقٍّ وغيري على باطل ونتفق ونسامح بعضنا بعضًا, أو أن نترك ما اختلفنا فيه, لأنّ الحساب ليس في هذه الدار وإنّما الحساب ليوم الدِّين(برنامج الشريعة والحياة, 7/2/2017), قال تعالى: (اللَّهُ يَحْكُمُ بَيْنَكُمْ يَوْمَ الْقِيَامَةِ فِيمَا كُنْتُمْ فِيهِ تَخْتَلِفُونَ)){ الحج: 69 }. وهذا التعدد يستدعي الاختلاف في الرؤى والأفكار والميول, ممّا يؤدّي إلى الاختلاف في الدّين والاعتقاد, فيكوِّن أممًا متعددة ومختلفة. قال تعالى: ((وَلَوْ شَاءَ اللَّهُ لَجَعَلَكُمْ أُمَّةً وَاحِدَةً وَلَكِنْ لِيَبْلُوَكُمْ فِي مَا آتَاكُمْ)){المائدة:48}.إذ أنّ لفظ:(الأمّة) لا يطلق إلاّ على الجماعة التي " تجتمع على دين واحد, ثمّ يكتفي بالخبر عن الأمّة من الخبر على الدّين لدلالتها عليه"(الطبري, 4/276). " أَيْ لَجَعَلَ شَرِيعَتَكُمْ وَاحِدَةً فَكُنْتُمْ عَلَى الْحَقِّ، فَبَيَّنَ أَنَّهُ أَرَادَ بِالِاخْتِلَافِ إِيمَانَ قَوْمٍ وَكُفْرَ قَوْمٍ"(القرطبي, 6/211).  وقال تعالى: ((وَمَا كَانَ النَّاسُ إِلَّا أُمَّةً وَاحِدَةً فَاخْتَلَفُوا وَلَوْلَا كَلِمَةٌ سَبَقَتْ مِنْ رَبِّكَ لَقُضِيَ بَيْنَهُمْ فِيمَا فِيهِ يَخْتَلِفُونَ )){يونس:19}."وما كان الناس إلاّ أهل دين واحد وملة واحدة فاختلفوا في دينهم، فافترقت بهم السبل في ذلك"(الطبري, 15/47) . وقوله تعالى: ((هُوَ الَّذِي أَرْسَلَ رَسُولَهُ بِالْهُدَى وَدِينِ الْحَقِّ لِيُظْهِرَهُ عَلَى الدِّينِ كُلِّهِ وَكَفَى بِاللَّهِ شَهِيدًا)){ الفتح: 28}. أي يظهر هذا الدّين على جميع الأديان الإلهية السابقة, ولذلك أكّد بـ: (كلِّه) لأنّه في معنى الجمع(ابن عاشور, 26/202). فالأديان السماوية متعددة, وإنْ كانت حقيقتها واحدة, فهي متعددة من جهة أنبيائها ومن جهة شريعتها ومن جهة تفاضلها في درجات الكمال, لذلك  يمكن القول أنّ القرآن الكريم ذكر التعدد الديني في سياق النص لا في ألفاظه(الساعدي, 2017, 58).</a:t>
            </a:r>
          </a:p>
          <a:p>
            <a:endParaRPr lang="ar-IQ" dirty="0"/>
          </a:p>
        </p:txBody>
      </p:sp>
    </p:spTree>
    <p:extLst>
      <p:ext uri="{BB962C8B-B14F-4D97-AF65-F5344CB8AC3E}">
        <p14:creationId xmlns:p14="http://schemas.microsoft.com/office/powerpoint/2010/main" val="35958335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2074"/>
          </a:xfrm>
        </p:spPr>
        <p:txBody>
          <a:bodyPr>
            <a:noAutofit/>
          </a:bodyPr>
          <a:lstStyle/>
          <a:p>
            <a:r>
              <a:rPr lang="ar-IQ" sz="3600" dirty="0" smtClean="0">
                <a:solidFill>
                  <a:srgbClr val="FF0000"/>
                </a:solidFill>
              </a:rPr>
              <a:t>إشكاليات في طريق علم مقارنة الأديان</a:t>
            </a:r>
            <a:endParaRPr lang="ar-IQ" sz="3600" dirty="0">
              <a:solidFill>
                <a:srgbClr val="FF0000"/>
              </a:solidFill>
            </a:endParaRPr>
          </a:p>
        </p:txBody>
      </p:sp>
      <p:sp>
        <p:nvSpPr>
          <p:cNvPr id="3" name="عنصر نائب للمحتوى 2"/>
          <p:cNvSpPr>
            <a:spLocks noGrp="1"/>
          </p:cNvSpPr>
          <p:nvPr>
            <p:ph idx="1"/>
          </p:nvPr>
        </p:nvSpPr>
        <p:spPr>
          <a:xfrm>
            <a:off x="107504" y="908720"/>
            <a:ext cx="8856984" cy="5832648"/>
          </a:xfrm>
        </p:spPr>
        <p:txBody>
          <a:bodyPr>
            <a:normAutofit fontScale="77500" lnSpcReduction="20000"/>
          </a:bodyPr>
          <a:lstStyle/>
          <a:p>
            <a:r>
              <a:rPr lang="ar-IQ" dirty="0" smtClean="0"/>
              <a:t>إنّ الباحث في مجال علم مقارنة الأديان, يجد نفسه أمام مجموعة من إشكاليات ظاهرية,  منها إشكاليات تتعلّق بموقف المتدينين من هذا العلم, الذي يتراوح بين الرفض والتردد وعدم الأهمية, وإشكاليات تتعلق بالنشأة والتسمية والأهمية... وسوف نركز حديثنا عن الإشكاليات التي تتعلق بالنشأة والتسمية والأهمية, وكالآتي:</a:t>
            </a:r>
          </a:p>
          <a:p>
            <a:pPr marL="0" indent="0">
              <a:buNone/>
            </a:pPr>
            <a:r>
              <a:rPr lang="ar-IQ" dirty="0" smtClean="0">
                <a:solidFill>
                  <a:srgbClr val="FF0000"/>
                </a:solidFill>
              </a:rPr>
              <a:t>أولاً: إشكالية النشأة</a:t>
            </a:r>
          </a:p>
          <a:p>
            <a:pPr marL="0" indent="0">
              <a:buNone/>
            </a:pPr>
            <a:r>
              <a:rPr lang="ar-IQ" dirty="0" smtClean="0"/>
              <a:t>اختلف الباحثون حول مسألة نشأة علم “مقارنة الأديان” وحول مؤسسيه، وحول بداياته الأولى. فهناك من قال:</a:t>
            </a:r>
          </a:p>
          <a:p>
            <a:pPr marL="0" indent="0">
              <a:buNone/>
            </a:pPr>
            <a:r>
              <a:rPr lang="ar-IQ" dirty="0" smtClean="0"/>
              <a:t>- إنّه بدأ منذ أقدم العصور مع الإغريق والرومان والهنود. حيث من الباحثين من يشير إلى أنّ دراسة الأديان قد بدأت منذ أقدم عصور التاريخ، منهم المستشرق الأمريكي ألفرد جيفري (</a:t>
            </a:r>
            <a:r>
              <a:rPr lang="en-US" dirty="0" smtClean="0"/>
              <a:t>A. Jeffrey) </a:t>
            </a:r>
            <a:r>
              <a:rPr lang="ar-IQ" dirty="0" smtClean="0"/>
              <a:t>الذي يرى أن الاهتمام بدراسة الأديان إنمّا يرجع إلى مرحلة موغلة في القدم، هي مرحلة الألواح المسمارية التي يتجلى فيها الاهتمام الواضح بالشعائر الدينية التي كانت تتصل بمراكز العالم القديمة المختلفة، مروراً بالإغريق الذين امتد اهتمامهم إلى وصف أديان الشعوب الأخرى ومقارنتها بالظواهر المتعلقة بما في دياناتهم. ويقول </a:t>
            </a:r>
            <a:r>
              <a:rPr lang="ar-IQ" dirty="0" err="1" smtClean="0"/>
              <a:t>كيدرنات</a:t>
            </a:r>
            <a:r>
              <a:rPr lang="ar-IQ" dirty="0" smtClean="0"/>
              <a:t>: إنّ موضوع مقارنة الأديان, كدراسة علمية لسمات الديانات العالمية المختلفة؛ لا يعدو أن يكون حديث العهد. ويرى أنّ المحاولات الأولى لعلم مقارنة الأديان ظهرت بالهند، غير أنّ الوضعية السياسية التي كانت سائدة حالت دون الاهتمام بهذه المحاولات.</a:t>
            </a:r>
          </a:p>
          <a:p>
            <a:pPr marL="0" indent="0">
              <a:buNone/>
            </a:pPr>
            <a:endParaRPr lang="ar-IQ" dirty="0"/>
          </a:p>
        </p:txBody>
      </p:sp>
    </p:spTree>
    <p:extLst>
      <p:ext uri="{BB962C8B-B14F-4D97-AF65-F5344CB8AC3E}">
        <p14:creationId xmlns:p14="http://schemas.microsoft.com/office/powerpoint/2010/main" val="4927183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346050"/>
          </a:xfrm>
        </p:spPr>
        <p:txBody>
          <a:bodyPr>
            <a:normAutofit fontScale="90000"/>
          </a:bodyPr>
          <a:lstStyle/>
          <a:p>
            <a:r>
              <a:rPr lang="ar-IQ" dirty="0">
                <a:solidFill>
                  <a:srgbClr val="FF0000"/>
                </a:solidFill>
              </a:rPr>
              <a:t>إقرار القرآن الكريم لمبدأ التعددية الدينية</a:t>
            </a:r>
          </a:p>
        </p:txBody>
      </p:sp>
      <p:sp>
        <p:nvSpPr>
          <p:cNvPr id="3" name="عنصر نائب للمحتوى 2"/>
          <p:cNvSpPr>
            <a:spLocks noGrp="1"/>
          </p:cNvSpPr>
          <p:nvPr>
            <p:ph idx="1"/>
          </p:nvPr>
        </p:nvSpPr>
        <p:spPr>
          <a:xfrm>
            <a:off x="179512" y="764704"/>
            <a:ext cx="8856984" cy="5904656"/>
          </a:xfrm>
        </p:spPr>
        <p:txBody>
          <a:bodyPr>
            <a:normAutofit fontScale="70000" lnSpcReduction="20000"/>
          </a:bodyPr>
          <a:lstStyle/>
          <a:p>
            <a:r>
              <a:rPr lang="ar-IQ" dirty="0"/>
              <a:t>لقد أقرَّ القرآن الكريم التعددية, سواء كانت تعبدية دينية أو خَلقية, واعتبرها بمشيئة الله عزَّ وجل. فهو الذي  خلق البشر على هذه الوتيرة. قال تعالى: ((وَلَوْ شَاءَ رَبُّكَ لَجَعَلَ النَّاسَ أُمَّةً وَاحِدَةً وَلَا يَزَالُونَ مُخْتَلِفِينَ  إِلَّا مَنْ رَحِمَ رَبُّكَ وَلِذَلِكَ خَلَقَهُمْ وَتَمَّتْ كَلِمَةُ رَبِّكَ لَأَمْلَأَنَّ جَهَنَّمَ مِنَ الْجِنَّةِ وَالنَّاسِ أَجْمَعِينَ )){ هود:  118- 119) .قال القرطبي: (ولذلك خلقهم), الْإِشَارَةُ لِلِاخْتِلَافِ، أَيْ وَلِلِاخْتِلَافِ خَلَقَهُمْ(القرطبي, 9/115) . يعني أنّه للاختلاف خلقهم...خلقهم متغايرين في الفكر والإرادة,  ولو شاء ربك لجعل الناس أمة واحدة. ولكن إرادته اقتضت إعطاء البشر قدراً من الاختيار (قطب, 4/1927 ). وهو أيضًا خلق خلقًا مفطورين على الطاعة, وهم الملائكة,(... عَلَيْهَا مَلَائِكَةٌ غِلَاظٌ شِدَادٌ لَا يَعْصُونَ اللَّهَ مَا أَمَرَهُمْ وَيَفْعَلُونَ مَا يُؤْمَرُونَ)){ التحريم: 6}.  وخلق خلقًا غير مكلفين كالبهائم. وخلق هذا الإنسان وزرع فيه الفطرة والعقل, فأحياناً يعلو حتّى يصبح كالملائكة أو أفضل, وأحياناً ينحط حتّى يكون كالأنعام. فهو الذي يصنع مصير نفسه دينيًا سواء كان مهتديًا أو ضالًّا. قال تعالى: ((مَنِ اهْتَدَى فَإِنَّمَا يَهْتَدِي لِنَفْسِهِ وَمَنْ ضَلَّ فَإِنَّمَا يَضِلُّ عَلَيْهَا وَلَا تَزِرُ وَازِرَةٌ وِزْرَ أُخْرَى وَمَا كُنَّا مُعَذِّبِينَ حَتَّى نَبْعَثَ رَسُولًا )){ الاسراء: 15} ؛ وقال تعالى: ((مَنْ عَمِلَ صَالِحًا فَلِنَفْسِهِ وَمَنْ أَسَاءَ فَعَلَيْهَا وَمَا رَبُّكَ بِظَلَّامٍ لِلْعَبِيدِ )){فصلت: 46 }. ففي ذلك حكَم بالغة وغايات سامية وراء هذا الاختلاف والتعدد والتمايز. فهو الحافز للتنافس في الخيرات، والاستباق في الطيبات، والتدافع الذي يقوم ويرشد مسارات أمم الحضارات على دروب التقدم والارتقاء. وهو المصدر والباعث على حيوية الإبداع الذي لا سبيل إليه إذا غاب التمايز وطمست الخصوصية بين الحضارات(,عمارة, التعددية,  1994، 70-71). قال تعالى: ((وَلِكُلٍّ وِجْهَةٌ هُوَ مُوَلِّيهَا فَاسْتَبِقُوا الْخَيْرَاتِ أَيْنَ مَا تَكُونُوا يَأْتِ بِكُمُ اللَّهُ جَمِيعًا إِنَّ اللَّهَ عَلَى كُلِّ شَيْءٍ قَدِيرٌ )){ البقرة: 148}. "ليتسابق الناس إلى إعمال مواهبهم العقلية , فتظهر آثار العلم ويزداد أهل العلم علمًا وتقام الأدلة على الاعتقاد الصحيح" (ابن عاشور, 6/224).</a:t>
            </a:r>
          </a:p>
          <a:p>
            <a:endParaRPr lang="ar-IQ" dirty="0"/>
          </a:p>
        </p:txBody>
      </p:sp>
    </p:spTree>
    <p:extLst>
      <p:ext uri="{BB962C8B-B14F-4D97-AF65-F5344CB8AC3E}">
        <p14:creationId xmlns:p14="http://schemas.microsoft.com/office/powerpoint/2010/main" val="108595932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856984" cy="6552728"/>
          </a:xfrm>
        </p:spPr>
        <p:txBody>
          <a:bodyPr>
            <a:normAutofit fontScale="70000" lnSpcReduction="20000"/>
          </a:bodyPr>
          <a:lstStyle/>
          <a:p>
            <a:r>
              <a:rPr lang="ar-IQ" dirty="0"/>
              <a:t>إنّ البحث عن التعددية الدينية في القرآن الكريم لا يتمّ إلاّ باستقصاء الآيات القرآنية بهذا الخصوص كافة, والنظر في علاقاتها الدلالية والموضوعية والسياق العام الرابط لها بإعمال الفكر واستحضار أدوات تحليل النص للوصول إلى معالجات قرآنية لموضوع التعددية الدينية(الساعدي, 2017, 19). لأنّ القرآن جاء ليدعو إلى التعدد الوحدوي في الأفهام, بما يخلق حالة من التلاحم الفكري والتدبّر الإيجابي, وصولًا إلى صياغة لمشروع الفكر الإسلامي, لأنّه لا يصح الاستدلال بآية وترك آية أخرى( الأعرجي, 1999, 13).</a:t>
            </a:r>
          </a:p>
          <a:p>
            <a:r>
              <a:rPr lang="ar-IQ" dirty="0"/>
              <a:t> للإسلام السبق في التنبيه على أهمية الاختلاف والتعدد واعتبارهما حالة طبيعية ووسيلة من وسائل الوصول إلى التعارف والتعايش والتفاهم. فالإسلام هو الدين الوحيد الذي يعمل على تحقيق التعددية الدينية من خلال النصوص القرآنية والأحاديث النبوية(بحر العلوم, 29).  فهو لم يتجاهل أهل الديانات الأخرى, بل ذكرهم في سياق الاعتراف بوجودهم الخارجي, داعيًا الجميع لتعزيز القيم الإيجابية  والتوجّه لصالح الأعمال. قال تعالى: ((إِنَّ الَّذِينَ آمَنُوا وَالَّذِينَ هَادُوا وَالنَّصَارَى وَالصَّابِئِينَ مَنْ آمَنَ بِاللَّهِ وَالْيَوْمِ الْآخِرِ وَعَمِلَ صَالِحًا فَلَهُمْ أَجْرُهُمْ عِنْدَ رَبِّهِمْ وَلَا خَوْفٌ عَلَيْهِمْ وَلَا هُمْ يَحْزَنُونَ )){ البقرة: 62}.قال ابن كثير: " نَبَّهَ تَعَالَى عَلَى أَنَّ مَنْ أَحْسَنَ مِنَ الْأُمَمِ السَّالِفَةِ وَأَطَاعَ، فَإِنَّ لَهُ جَزَاءَ الْحُسْنَى، وَكَذَلِكَ الْأَمْرُ إِلَى قِيَامِ السَّاعَةِ"( ابن كثير, 1/284.</a:t>
            </a:r>
          </a:p>
          <a:p>
            <a:r>
              <a:rPr lang="ar-IQ" dirty="0"/>
              <a:t> لذلك فإنّ القرآن الكريم لا يلغي ولا يحظر وجود سائر المبادئ والملل والأديان في ظلِّ الإسلام, بل يخاطبهم معترفًا بوجودهم, حيث يخاطب أهل الكتاب, في عشرات الآيات, داعًا لهم إلى قبول الحق ومبيِّنًا أخطائهم ومحذرًا من استمرارهم في مناهضة الحق. قال تعالى: ((قُلْ يَا أَهْلَ الْكِتَابِ تَعَالَوْا إِلَى كَلِمَةٍ سَوَاءٍ بَيْنَنَا وَبَيْنَكُمْ أَلَّا نَعْبُدَ إِلَّا اللَّهَ وَلَا نُشْرِكَ بِهِ شَيْئًا وَلَا يَتَّخِذَ بَعْضُنَا بَعْضًا أَرْبَابًا مِنْ دُونِ اللَّهِ فَإِنْ تَوَلَّوْا فَقُولُوا اشْهَدُوا بِأَنَّا مُسْلِمُونَ)){ آل عمران: 64 }. بل يخاطب القرآن الكريم الكفّار والمشركين معترفًا أنّ لهم دينهم, قال تعالى: ((....لَكُمْ دِينُكُمْ وَلِيَ دِينِ)){ الكافرون: 6}. أَيْ إِنْ رَضِيتُمْ بِدِينِكُمْ، فَقَدْ رَضِينَا بِدِينِنَا , وَمَعْنَى لَكُمْ دِينُكُمْ: أَيْ جَزَاءُ دِينِكُمْ، وَلِيَ جَزَاءُ دِينِي. وَسَمَّى دِينَهُمْ دِينًا، لِأَنَّهُمُ </a:t>
            </a:r>
            <a:r>
              <a:rPr lang="ar-IQ" dirty="0" err="1"/>
              <a:t>اعْتَقَدوهُ</a:t>
            </a:r>
            <a:r>
              <a:rPr lang="ar-IQ" dirty="0"/>
              <a:t> وَتَوَلَّوْهُ. وَقِيلَ: الْمَعْنَى لَكُمْ جَزَاؤُكُمْ وَلِيَ جَزَائِي، لِأَنَّ الدِّينَ الْجَزَاءُ(القرطبي, 20/229). تاركًا لهم حرية الاختيار(الصفّار, 79),</a:t>
            </a:r>
          </a:p>
          <a:p>
            <a:endParaRPr lang="ar-IQ" dirty="0"/>
          </a:p>
        </p:txBody>
      </p:sp>
    </p:spTree>
    <p:extLst>
      <p:ext uri="{BB962C8B-B14F-4D97-AF65-F5344CB8AC3E}">
        <p14:creationId xmlns:p14="http://schemas.microsoft.com/office/powerpoint/2010/main" val="23695100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260648"/>
            <a:ext cx="8784976" cy="6480720"/>
          </a:xfrm>
        </p:spPr>
        <p:txBody>
          <a:bodyPr>
            <a:normAutofit fontScale="85000" lnSpcReduction="20000"/>
          </a:bodyPr>
          <a:lstStyle/>
          <a:p>
            <a:r>
              <a:rPr lang="ar-IQ" dirty="0" smtClean="0"/>
              <a:t>ويرى بولاي أنه إذا أخدنا كلمة علم بمفهوم واسع يدل على كل معرفة تعتمد على سلسلة دقيقة من الأدلة، فإنّ علم الأديان يجد جذوره في جهود الفلاسفة الأوائل الذين سعوا لتقديم شرح شامل للكون، مما أدّى بهم إلى الإقرار بوجود الإله، وضرورة العبادة. ويضيف - بعد أن عرَّف علم الأديان :</a:t>
            </a:r>
          </a:p>
          <a:p>
            <a:pPr marL="0" indent="0">
              <a:buNone/>
            </a:pPr>
            <a:r>
              <a:rPr lang="ar-IQ" dirty="0" smtClean="0"/>
              <a:t>- يجب الاعتراف بأنّ هذا العلم حديث جداً. علم الأديان وعلم اللغة معاصران لبعضهما تقريباً، يعود ظهورهما للقرن الماضي, أي القرن التاسع عشر.</a:t>
            </a:r>
          </a:p>
          <a:p>
            <a:pPr marL="0" indent="0">
              <a:buNone/>
            </a:pPr>
            <a:r>
              <a:rPr lang="ar-IQ" dirty="0" smtClean="0"/>
              <a:t>- وذهب آخرون إلى أنّه علم إسلامي أسسه المسلمون وكتبوا فيه الشيء الكثير. </a:t>
            </a:r>
          </a:p>
          <a:p>
            <a:pPr marL="0" indent="0">
              <a:buNone/>
            </a:pPr>
            <a:r>
              <a:rPr lang="ar-IQ" dirty="0" smtClean="0"/>
              <a:t>- إلاّ أن الذي عليه أغلب الباحثين في هذا المجال هو أنّ هذا العلم لم يظهر علماً قائماً بذاته, وفق مناهج وقواعد معينة، إلاّ في أوربا منذ أواسط القرن التاسع عشر، فهو علم حديث النشأة، وضع وثيقته التأسيسية </a:t>
            </a:r>
            <a:r>
              <a:rPr lang="ar-IQ" dirty="0" smtClean="0"/>
              <a:t>ماكس مولر, عالم </a:t>
            </a:r>
            <a:r>
              <a:rPr lang="ar-IQ" dirty="0" err="1" smtClean="0"/>
              <a:t>الفيلولوجيا</a:t>
            </a:r>
            <a:r>
              <a:rPr lang="ar-IQ" dirty="0" smtClean="0"/>
              <a:t>(علم اللغة المقارن</a:t>
            </a:r>
            <a:r>
              <a:rPr lang="ar-IQ" dirty="0" smtClean="0"/>
              <a:t>). </a:t>
            </a:r>
            <a:endParaRPr lang="ar-IQ" dirty="0" smtClean="0"/>
          </a:p>
          <a:p>
            <a:r>
              <a:rPr lang="ar-IQ" dirty="0" smtClean="0"/>
              <a:t>وللتوفيق بين هذه الآراء, نقول: أنّه رغم أنّ هذا العلم يعتبر علماً حديثاً, لم يظهر بمناهجه العلمية إلاّ مع فجر القرن التاسع عشر في أوربا، فإنّ جذوره وإرهاصاته تمتد في أعماق التاريخ، ذلك أنّ الحديث عن العقائد البشرية – كما يرى عبد الله دراز– في جوهره شأن قديم – معاصر، لاختلاف الناس في مللهم ونحلهم، تتسع مادته حيناً وتضيق حيناً, بمقدار تعارف أهل الأديان فيما بينهم، ووقوف بعضهم على مذاهب بعض.</a:t>
            </a:r>
          </a:p>
          <a:p>
            <a:endParaRPr lang="ar-IQ" dirty="0"/>
          </a:p>
        </p:txBody>
      </p:sp>
    </p:spTree>
    <p:extLst>
      <p:ext uri="{BB962C8B-B14F-4D97-AF65-F5344CB8AC3E}">
        <p14:creationId xmlns:p14="http://schemas.microsoft.com/office/powerpoint/2010/main" val="20753979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88640"/>
            <a:ext cx="8928992" cy="6552728"/>
          </a:xfrm>
        </p:spPr>
        <p:txBody>
          <a:bodyPr>
            <a:normAutofit fontScale="85000" lnSpcReduction="10000"/>
          </a:bodyPr>
          <a:lstStyle/>
          <a:p>
            <a:pPr marL="0" indent="0">
              <a:buNone/>
            </a:pPr>
            <a:r>
              <a:rPr lang="ar-IQ" b="1" dirty="0" smtClean="0">
                <a:solidFill>
                  <a:srgbClr val="FF0000"/>
                </a:solidFill>
              </a:rPr>
              <a:t>ثانياً: إشكالية التسمية:</a:t>
            </a:r>
          </a:p>
          <a:p>
            <a:pPr marL="0" indent="0">
              <a:buNone/>
            </a:pPr>
            <a:r>
              <a:rPr lang="ar-IQ" dirty="0" smtClean="0"/>
              <a:t>علم الأديان </a:t>
            </a:r>
            <a:r>
              <a:rPr lang="en-US" dirty="0" smtClean="0"/>
              <a:t>Science religions ، </a:t>
            </a:r>
            <a:r>
              <a:rPr lang="ar-IQ" dirty="0" smtClean="0"/>
              <a:t>تاريخ الأديان </a:t>
            </a:r>
            <a:r>
              <a:rPr lang="en-US" dirty="0" smtClean="0"/>
              <a:t>History of religions ، </a:t>
            </a:r>
            <a:r>
              <a:rPr lang="ar-IQ" dirty="0" smtClean="0"/>
              <a:t>مقارنة الأديان </a:t>
            </a:r>
            <a:r>
              <a:rPr lang="en-US" dirty="0" smtClean="0"/>
              <a:t>religions </a:t>
            </a:r>
            <a:r>
              <a:rPr lang="en-US" dirty="0" err="1" smtClean="0"/>
              <a:t>comparetive</a:t>
            </a:r>
            <a:r>
              <a:rPr lang="en-US" dirty="0" smtClean="0"/>
              <a:t> ، </a:t>
            </a:r>
            <a:r>
              <a:rPr lang="ar-IQ" dirty="0" smtClean="0"/>
              <a:t>التاريخ المقارن للأديان </a:t>
            </a:r>
            <a:r>
              <a:rPr lang="en-US" dirty="0" smtClean="0"/>
              <a:t>History </a:t>
            </a:r>
            <a:r>
              <a:rPr lang="en-US" dirty="0" err="1" smtClean="0"/>
              <a:t>comparetive</a:t>
            </a:r>
            <a:r>
              <a:rPr lang="en-US" dirty="0" smtClean="0"/>
              <a:t> of religions، </a:t>
            </a:r>
            <a:r>
              <a:rPr lang="ar-IQ" dirty="0" smtClean="0"/>
              <a:t>هي أسماء </a:t>
            </a:r>
            <a:r>
              <a:rPr lang="ar-IQ" dirty="0" err="1" smtClean="0"/>
              <a:t>يواجهها</a:t>
            </a:r>
            <a:r>
              <a:rPr lang="ar-IQ" dirty="0" smtClean="0"/>
              <a:t> الباحث في هذا الحقل العلمي الواسع، فيختلط عليه الأمر: هل تلك الأسماء تدل على علوم متنوعة ومستقلة بذاتها؟ أم أنّها جميعها مسميات لعلم واحد؟</a:t>
            </a:r>
          </a:p>
          <a:p>
            <a:pPr marL="0" indent="0">
              <a:buNone/>
            </a:pPr>
            <a:r>
              <a:rPr lang="ar-IQ" dirty="0" smtClean="0"/>
              <a:t>بما أنّ هذا العلم ظهر في أوربا؛ فإنّ تلك الأسماء السابقة هي من صنع البيئة الغربية، وهذا ما أكّده جل الباحثين في هذا المجال. يقول عبد الله الشرقاوي: "إن مصطلح مقارنة الأديان، أو الدين المقارن، قد صكّه علماء الغرب في نهاية القرن التاسع عشر، ليدل عندهم على الدراسة العلمية للأديان، للتفريق بين هذا النوع الجديد من الدراسة وبين الدراسات اللاهوتية التي عرفتها المسيحية منذ نشأتها". وقال عبد الله دراز: "كلمة تاريخ الأديان كلمة معربة عن لغة الفرنجة، والتسمية بهذا الاسم مستحدثة، لم تعرفها أوربا إلاّ عند فجر القرن التاسع عشر". وكان ماكس مولر أول من استعمل مصطلح علم الأديان الذي هو الترجمة الحرفية للكلمة الألمانية:  </a:t>
            </a:r>
            <a:r>
              <a:rPr lang="en-US" dirty="0" smtClean="0"/>
              <a:t>“Religions  </a:t>
            </a:r>
            <a:r>
              <a:rPr lang="en-US" dirty="0" err="1" smtClean="0"/>
              <a:t>wissenchaft</a:t>
            </a:r>
            <a:r>
              <a:rPr lang="en-US" dirty="0" smtClean="0"/>
              <a:t>” </a:t>
            </a:r>
            <a:r>
              <a:rPr lang="ar-IQ" dirty="0" smtClean="0"/>
              <a:t> وذلك سنة 1867 . أمّا في فرنسا؛ فقد ظلّ التقليد الجامعي يرجِّح تسمية: تاريخ الأديان، ثم التاريخ المقارن للأديان . في حين نجد دائماً مصطلح مقارنة الأديان عند الدول الناطقة بالإنجليزية</a:t>
            </a:r>
          </a:p>
          <a:p>
            <a:pPr marL="0" indent="0">
              <a:buNone/>
            </a:pPr>
            <a:endParaRPr lang="ar-IQ" dirty="0"/>
          </a:p>
        </p:txBody>
      </p:sp>
    </p:spTree>
    <p:extLst>
      <p:ext uri="{BB962C8B-B14F-4D97-AF65-F5344CB8AC3E}">
        <p14:creationId xmlns:p14="http://schemas.microsoft.com/office/powerpoint/2010/main" val="32161131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88640"/>
            <a:ext cx="8928992" cy="6552728"/>
          </a:xfrm>
        </p:spPr>
        <p:txBody>
          <a:bodyPr>
            <a:normAutofit fontScale="70000" lnSpcReduction="20000"/>
          </a:bodyPr>
          <a:lstStyle/>
          <a:p>
            <a:pPr marL="0" indent="0">
              <a:buNone/>
            </a:pPr>
            <a:r>
              <a:rPr lang="ar-IQ" sz="3400" dirty="0" smtClean="0"/>
              <a:t>إنّ كثيراً من الباحثين في هذا المجال لم يميزوا بين التسميات السابقة، فهي عندهم كلُّها تدلّ على علم واحد، أي أنّه من حيث الاستعمال يعني لا فرق بين تلك الأسماء، وأنّه يصح استعمال أي منها للدلالة على هذا الحقل العلمي, ولكن الخطاب السياسي والعلمي لا زال متردداً حول التسمية الصحيحة لهذا الحقل الجديد.</a:t>
            </a:r>
          </a:p>
          <a:p>
            <a:pPr marL="0" indent="0">
              <a:buNone/>
            </a:pPr>
            <a:r>
              <a:rPr lang="ar-IQ" sz="3400" dirty="0" smtClean="0"/>
              <a:t>ويظهر عدم التمييز هذا كذلك, من خلال تعاريف بعض الباحثين لتاريخ الأديان، والتي تجمع بين الدراسة العلمية للأديان، والتأريخ لها، والمقارنة بينها. ومن هؤلاء (</a:t>
            </a:r>
            <a:r>
              <a:rPr lang="en-US" sz="3400" dirty="0" smtClean="0"/>
              <a:t>( Royston Pike </a:t>
            </a:r>
            <a:r>
              <a:rPr lang="ar-IQ" sz="3400" dirty="0" smtClean="0"/>
              <a:t>الذي يعرِّف تاريخ الأديان بقوله: إنّه دراسة علمية موضوعية، تتناول ديانات العالم الماضية والحاضرة، وهذه الدراسة تتوخى دراسة الديانات في ذاتها، واكتشاف ما يقوم بينها من نقاط تشابه واختلاف، واستخلاص مفهوم الدين بوجه عام عبر ذلك، وإيضاح السمات المميزة للشعور الديني . ومنهم أيضاً (</a:t>
            </a:r>
            <a:r>
              <a:rPr lang="en-US" sz="3400" dirty="0" smtClean="0"/>
              <a:t>( Jean </a:t>
            </a:r>
            <a:r>
              <a:rPr lang="en-US" sz="3400" dirty="0" err="1" smtClean="0"/>
              <a:t>Baruzi</a:t>
            </a:r>
            <a:r>
              <a:rPr lang="ar-IQ" sz="3400" dirty="0" smtClean="0"/>
              <a:t>الذي يقول: إنّ تاريخ الأديان هو دراسة علمية موضوعية تتناول أديان العالم المختلفة – الغابرة والحاضرة –غرضها تقديم صورة واضحة عن هذه الأديان أولاً, والعمل ثانياً, على كشف ما بينها من تشابه وتباين, بغية الوصول إلى دراسة الدين ذاته، ومميزات العاطفة الدينية.</a:t>
            </a:r>
          </a:p>
          <a:p>
            <a:pPr marL="0" indent="0">
              <a:buNone/>
            </a:pPr>
            <a:r>
              <a:rPr lang="ar-IQ" sz="3400" dirty="0" smtClean="0"/>
              <a:t> وهناك من يجعل المقارنة جزء لا يتجزأ من تاريخ الأديان، أو أنّ تاريخ الأديان يقوم أساساً على المقارنة. يقول الباحث(</a:t>
            </a:r>
            <a:r>
              <a:rPr lang="en-US" sz="3400" dirty="0" smtClean="0"/>
              <a:t>( </a:t>
            </a:r>
            <a:r>
              <a:rPr lang="en-US" sz="3400" dirty="0" err="1" smtClean="0"/>
              <a:t>Rodica</a:t>
            </a:r>
            <a:r>
              <a:rPr lang="en-US" sz="3400" dirty="0" smtClean="0"/>
              <a:t> CHELCEA</a:t>
            </a:r>
            <a:r>
              <a:rPr lang="ar-IQ" sz="3400" dirty="0" smtClean="0"/>
              <a:t>: ميدان بحث تاريخ الأديان هو العناصر القديمة، والآليات التي عفا عنها الدهر…من خلال بحث مقارن، لأنّ المقارنة جزء لا يتجزأ من تاريخ الأديان.</a:t>
            </a:r>
          </a:p>
          <a:p>
            <a:pPr marL="0" indent="0">
              <a:buNone/>
            </a:pPr>
            <a:r>
              <a:rPr lang="ar-IQ" sz="3400" dirty="0" smtClean="0"/>
              <a:t> وقال عادل العوى: ومن شأن تاريخ الأديان أن يدرس الوقائع الدينية دراسة مقارنة انتقادية ترمي إلى استجلاء نقاط الافتراق والاختلاف، مثلما ترمي إلى الكشف عن نقاط الاتفاق والنماء.</a:t>
            </a:r>
          </a:p>
          <a:p>
            <a:pPr marL="0" indent="0">
              <a:buNone/>
            </a:pPr>
            <a:endParaRPr lang="ar-IQ" dirty="0"/>
          </a:p>
        </p:txBody>
      </p:sp>
    </p:spTree>
    <p:extLst>
      <p:ext uri="{BB962C8B-B14F-4D97-AF65-F5344CB8AC3E}">
        <p14:creationId xmlns:p14="http://schemas.microsoft.com/office/powerpoint/2010/main" val="27637473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404664"/>
            <a:ext cx="8712968" cy="6336704"/>
          </a:xfrm>
        </p:spPr>
        <p:txBody>
          <a:bodyPr>
            <a:normAutofit fontScale="85000" lnSpcReduction="10000"/>
          </a:bodyPr>
          <a:lstStyle/>
          <a:p>
            <a:pPr marL="0" indent="0">
              <a:buNone/>
            </a:pPr>
            <a:r>
              <a:rPr lang="ar-IQ" dirty="0" smtClean="0"/>
              <a:t>انطلاقاً ممّا سبق,  يبدو أنّ الاختلاف هو اختلاف تسميات فقط، لا اختلاف جوهر. ورغم ذلك وجدنا من الباحثين–خصوصاً المسلمين– مَن يميز بين التسميات السابقة، معتبراً تاريخ الأديان ومقارنة الأديان حقلين دراسيين منفصلين يجمعهما اسم علم الأديان. يقول عبد الله دراز: - بعد أن تحدث عن تاريخ الدراسات الدينية إلى أن وصل إلى أوروبا الحديثة –: ومنذ ذلك اليوم أصبح علم الأديان ذا شعبتين اثنتين: شعبة جديدة مبتكرة، وشعبة قديمة نالها شيء من التجديد.  ويقصد عبد الله دراز بالشعبة القديمة تلك الدراسات الوصفية التحليلية الخاصة بملة ما، والتي يمكن أن تعرفنا نشأة ديانة ما وحياة مؤسسها، ومقومات عقائدها، وعباداتها، وأسباب انتشارها، وألوان تطورها، إلى غير ذلك من المعاني، وهذه الشعبة هي المشهورة باسم تاريخ الأديان. أمّا التجديد الذي لحقها فهو تنوع وسائل البحث وأدواته حتى شمل علم اللغات المقارن، وعلم طبقات الأرض، وعلم التصوير والتمثيل الرمزيين، وعلم الأجناس البشرية، وسائر ما يمت بصلة إلى ظاهرة الدين. أمّا الشعبة الجديدة المبتكرة فهي مقارنة الأديان وهي–حسب عبد الله دراز- ضرب من الدراسات النظرية والاستنباطات الكلية التي تهدف إلى إشباع نهمة العقل في التطلع إلى أصول الأشياء ومبادئها العامة من خلال دراسة الأديان دراسة مقارنة.</a:t>
            </a:r>
            <a:endParaRPr lang="ar-IQ" dirty="0"/>
          </a:p>
        </p:txBody>
      </p:sp>
    </p:spTree>
    <p:extLst>
      <p:ext uri="{BB962C8B-B14F-4D97-AF65-F5344CB8AC3E}">
        <p14:creationId xmlns:p14="http://schemas.microsoft.com/office/powerpoint/2010/main" val="15030625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88640"/>
            <a:ext cx="8856984" cy="6552728"/>
          </a:xfrm>
        </p:spPr>
        <p:txBody>
          <a:bodyPr>
            <a:normAutofit fontScale="92500"/>
          </a:bodyPr>
          <a:lstStyle/>
          <a:p>
            <a:pPr marL="0" indent="0">
              <a:buNone/>
            </a:pPr>
            <a:r>
              <a:rPr lang="ar-IQ" dirty="0" smtClean="0"/>
              <a:t>وفي نفس السياق يرى إبراهيم تركي أنّ علم الأديان إنّما ينقسم أساساً إلى قسمين: أحدهما هو تاريخ الأديان، والأخر هو مقارنة الأديان، أمّا بالنسبة لتاريخ الأديان فإنّه يتناول دراسة نمو وتطور أديان تاريخية معينة، حيث يكون محور الدراسة متمركزاً حول مظاهر هذا التطور، مع محاولة تفسير صلة هذه المراحل بالعقيدة الأساسية أو الأصلية، كما يتناول البحث في هذا المجال التطور النفسي لمجتمعات دينية خاصة، إضافة إلى دراسة المسائل الخاصة بالعقيدة، سواء ما يتعلق منها بمؤسسي هذه الأديان, أو ما يتعلق بالممارسات التعبدية التي تسمى الشعائر. أمّا مقارنة الأديان فإنّ الاهتمام فيه يكون متمركزاً في المحل الأول حول دراسة وتحليل أنواع متعددة ومختلفة من التجربة الدينية من حيث أصولها النظرية وممارساتها الواقعية، وذلك عن طريق المقارنة بين الأديان محل الدراسة، بحيث يمكن القول: إنً الهدف الأساسي من الدراسة في هذا المجال؛ إنّما يتمثل في معرفة التطورات النمطية، والسمات المميزة، والقوانين المتبعة التي تحكم التجربة الدينية بمختلف جوانبها.</a:t>
            </a:r>
            <a:endParaRPr lang="ar-IQ" dirty="0"/>
          </a:p>
        </p:txBody>
      </p:sp>
    </p:spTree>
    <p:extLst>
      <p:ext uri="{BB962C8B-B14F-4D97-AF65-F5344CB8AC3E}">
        <p14:creationId xmlns:p14="http://schemas.microsoft.com/office/powerpoint/2010/main" val="3309135596"/>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651</TotalTime>
  <Words>8598</Words>
  <Application>Microsoft Office PowerPoint</Application>
  <PresentationFormat>عرض على الشاشة (3:4)‏</PresentationFormat>
  <Paragraphs>172</Paragraphs>
  <Slides>41</Slides>
  <Notes>0</Notes>
  <HiddenSlides>0</HiddenSlides>
  <MMClips>0</MMClips>
  <ScaleCrop>false</ScaleCrop>
  <HeadingPairs>
    <vt:vector size="4" baseType="variant">
      <vt:variant>
        <vt:lpstr>نسق</vt:lpstr>
      </vt:variant>
      <vt:variant>
        <vt:i4>1</vt:i4>
      </vt:variant>
      <vt:variant>
        <vt:lpstr>عناوين الشرائح</vt:lpstr>
      </vt:variant>
      <vt:variant>
        <vt:i4>41</vt:i4>
      </vt:variant>
    </vt:vector>
  </HeadingPairs>
  <TitlesOfParts>
    <vt:vector size="42" baseType="lpstr">
      <vt:lpstr>نسق Office</vt:lpstr>
      <vt:lpstr>علم مقارنة الأديان الدراسات العليا/ الماجستير- الفصل الثاني السنة الدراسية (2020-2021)</vt:lpstr>
      <vt:lpstr>تساؤلات حول موضوع دراسة الأديان</vt:lpstr>
      <vt:lpstr>تعريف علم مقارنة الأديان</vt:lpstr>
      <vt:lpstr>إشكاليات في طريق علم مقارنة الأديان</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فوائد دراسة علم مقارنة الأديان</vt:lpstr>
      <vt:lpstr>العوامل المساعدة لدراسة مقارنة الأديان</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الضوابط العلمية والشرعية لدراسة الأديان</vt:lpstr>
      <vt:lpstr>عرض تقديمي في PowerPoint</vt:lpstr>
      <vt:lpstr>الهدف من الدراسة في مجال مقارنة الأديان</vt:lpstr>
      <vt:lpstr>عرض تقديمي في PowerPoint</vt:lpstr>
      <vt:lpstr>الحاجة إلى دراسة الأديان ومقارنتها في هذا العصر</vt:lpstr>
      <vt:lpstr>منهج القرآن الكريم في إثبات التنوع والتعدد</vt:lpstr>
      <vt:lpstr>عرض تقديمي في PowerPoint</vt:lpstr>
      <vt:lpstr>عرض تقديمي في PowerPoint</vt:lpstr>
      <vt:lpstr>أساليب القرآن الكريم لإثبات الاختلاف والتنوع</vt:lpstr>
      <vt:lpstr>التعددية من منظور القرآن الكريم</vt:lpstr>
      <vt:lpstr>تعريف التعددية الدينية</vt:lpstr>
      <vt:lpstr>عرض تقديمي في PowerPoint</vt:lpstr>
      <vt:lpstr>الأفكار القائمة على التعددية  الدينية والمستنبطة من الآيات القرآنية</vt:lpstr>
      <vt:lpstr>مفهوم التعددية الدينية في ضوء آيات القرآن الكريم</vt:lpstr>
      <vt:lpstr>إقرار القرآن الكريم لمبدأ التعددية الدينية</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مقارنة الأديان</dc:title>
  <dc:creator>fathe</dc:creator>
  <cp:lastModifiedBy>fathe</cp:lastModifiedBy>
  <cp:revision>28</cp:revision>
  <dcterms:created xsi:type="dcterms:W3CDTF">2020-11-19T08:29:23Z</dcterms:created>
  <dcterms:modified xsi:type="dcterms:W3CDTF">2021-02-27T09:33:53Z</dcterms:modified>
</cp:coreProperties>
</file>