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273" r:id="rId2"/>
    <p:sldId id="257" r:id="rId3"/>
    <p:sldId id="258" r:id="rId4"/>
    <p:sldId id="274" r:id="rId5"/>
    <p:sldId id="270" r:id="rId6"/>
    <p:sldId id="259" r:id="rId7"/>
    <p:sldId id="260" r:id="rId8"/>
    <p:sldId id="272" r:id="rId9"/>
    <p:sldId id="261" r:id="rId10"/>
    <p:sldId id="262" r:id="rId11"/>
    <p:sldId id="263" r:id="rId12"/>
    <p:sldId id="275" r:id="rId13"/>
    <p:sldId id="264" r:id="rId14"/>
    <p:sldId id="271" r:id="rId15"/>
    <p:sldId id="265" r:id="rId16"/>
    <p:sldId id="266" r:id="rId17"/>
    <p:sldId id="269" r:id="rId18"/>
    <p:sldId id="267" r:id="rId19"/>
    <p:sldId id="268"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778DB74-D8AC-43D9-B43E-635D4CFB35B4}" type="datetimeFigureOut">
              <a:rPr lang="ar-IQ" smtClean="0"/>
              <a:t>29/03/1442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2691C0A-CE0F-4C59-B511-ADA26A499BFD}" type="slidenum">
              <a:rPr lang="ar-IQ" smtClean="0"/>
              <a:t>‹#›</a:t>
            </a:fld>
            <a:endParaRPr lang="ar-IQ"/>
          </a:p>
        </p:txBody>
      </p:sp>
    </p:spTree>
    <p:extLst>
      <p:ext uri="{BB962C8B-B14F-4D97-AF65-F5344CB8AC3E}">
        <p14:creationId xmlns:p14="http://schemas.microsoft.com/office/powerpoint/2010/main" val="134586546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92691C0A-CE0F-4C59-B511-ADA26A499BFD}" type="slidenum">
              <a:rPr lang="ar-IQ" smtClean="0"/>
              <a:t>14</a:t>
            </a:fld>
            <a:endParaRPr lang="ar-IQ"/>
          </a:p>
        </p:txBody>
      </p:sp>
    </p:spTree>
    <p:extLst>
      <p:ext uri="{BB962C8B-B14F-4D97-AF65-F5344CB8AC3E}">
        <p14:creationId xmlns:p14="http://schemas.microsoft.com/office/powerpoint/2010/main" val="2405494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F9CC0C2-B390-4D83-927F-BBFC620F3F03}" type="datetimeFigureOut">
              <a:rPr lang="ar-IQ" smtClean="0"/>
              <a:t>29/03/1442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0EBC62-0CFA-4678-A117-76ABC0811411}" type="slidenum">
              <a:rPr lang="ar-IQ" smtClean="0"/>
              <a:t>‹#›</a:t>
            </a:fld>
            <a:endParaRPr lang="ar-IQ"/>
          </a:p>
        </p:txBody>
      </p:sp>
    </p:spTree>
    <p:extLst>
      <p:ext uri="{BB962C8B-B14F-4D97-AF65-F5344CB8AC3E}">
        <p14:creationId xmlns:p14="http://schemas.microsoft.com/office/powerpoint/2010/main" val="3168535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F9CC0C2-B390-4D83-927F-BBFC620F3F03}" type="datetimeFigureOut">
              <a:rPr lang="ar-IQ" smtClean="0"/>
              <a:t>29/03/1442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0EBC62-0CFA-4678-A117-76ABC0811411}" type="slidenum">
              <a:rPr lang="ar-IQ" smtClean="0"/>
              <a:t>‹#›</a:t>
            </a:fld>
            <a:endParaRPr lang="ar-IQ"/>
          </a:p>
        </p:txBody>
      </p:sp>
    </p:spTree>
    <p:extLst>
      <p:ext uri="{BB962C8B-B14F-4D97-AF65-F5344CB8AC3E}">
        <p14:creationId xmlns:p14="http://schemas.microsoft.com/office/powerpoint/2010/main" val="4180506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F9CC0C2-B390-4D83-927F-BBFC620F3F03}" type="datetimeFigureOut">
              <a:rPr lang="ar-IQ" smtClean="0"/>
              <a:t>29/03/1442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0EBC62-0CFA-4678-A117-76ABC0811411}" type="slidenum">
              <a:rPr lang="ar-IQ" smtClean="0"/>
              <a:t>‹#›</a:t>
            </a:fld>
            <a:endParaRPr lang="ar-IQ"/>
          </a:p>
        </p:txBody>
      </p:sp>
    </p:spTree>
    <p:extLst>
      <p:ext uri="{BB962C8B-B14F-4D97-AF65-F5344CB8AC3E}">
        <p14:creationId xmlns:p14="http://schemas.microsoft.com/office/powerpoint/2010/main" val="2726694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F9CC0C2-B390-4D83-927F-BBFC620F3F03}" type="datetimeFigureOut">
              <a:rPr lang="ar-IQ" smtClean="0"/>
              <a:t>29/03/1442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0EBC62-0CFA-4678-A117-76ABC0811411}" type="slidenum">
              <a:rPr lang="ar-IQ" smtClean="0"/>
              <a:t>‹#›</a:t>
            </a:fld>
            <a:endParaRPr lang="ar-IQ"/>
          </a:p>
        </p:txBody>
      </p:sp>
    </p:spTree>
    <p:extLst>
      <p:ext uri="{BB962C8B-B14F-4D97-AF65-F5344CB8AC3E}">
        <p14:creationId xmlns:p14="http://schemas.microsoft.com/office/powerpoint/2010/main" val="57458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F9CC0C2-B390-4D83-927F-BBFC620F3F03}" type="datetimeFigureOut">
              <a:rPr lang="ar-IQ" smtClean="0"/>
              <a:t>29/03/1442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0EBC62-0CFA-4678-A117-76ABC0811411}" type="slidenum">
              <a:rPr lang="ar-IQ" smtClean="0"/>
              <a:t>‹#›</a:t>
            </a:fld>
            <a:endParaRPr lang="ar-IQ"/>
          </a:p>
        </p:txBody>
      </p:sp>
    </p:spTree>
    <p:extLst>
      <p:ext uri="{BB962C8B-B14F-4D97-AF65-F5344CB8AC3E}">
        <p14:creationId xmlns:p14="http://schemas.microsoft.com/office/powerpoint/2010/main" val="2968554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F9CC0C2-B390-4D83-927F-BBFC620F3F03}" type="datetimeFigureOut">
              <a:rPr lang="ar-IQ" smtClean="0"/>
              <a:t>29/03/1442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0EBC62-0CFA-4678-A117-76ABC0811411}" type="slidenum">
              <a:rPr lang="ar-IQ" smtClean="0"/>
              <a:t>‹#›</a:t>
            </a:fld>
            <a:endParaRPr lang="ar-IQ"/>
          </a:p>
        </p:txBody>
      </p:sp>
    </p:spTree>
    <p:extLst>
      <p:ext uri="{BB962C8B-B14F-4D97-AF65-F5344CB8AC3E}">
        <p14:creationId xmlns:p14="http://schemas.microsoft.com/office/powerpoint/2010/main" val="60400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F9CC0C2-B390-4D83-927F-BBFC620F3F03}" type="datetimeFigureOut">
              <a:rPr lang="ar-IQ" smtClean="0"/>
              <a:t>29/03/1442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D0EBC62-0CFA-4678-A117-76ABC0811411}" type="slidenum">
              <a:rPr lang="ar-IQ" smtClean="0"/>
              <a:t>‹#›</a:t>
            </a:fld>
            <a:endParaRPr lang="ar-IQ"/>
          </a:p>
        </p:txBody>
      </p:sp>
    </p:spTree>
    <p:extLst>
      <p:ext uri="{BB962C8B-B14F-4D97-AF65-F5344CB8AC3E}">
        <p14:creationId xmlns:p14="http://schemas.microsoft.com/office/powerpoint/2010/main" val="338719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F9CC0C2-B390-4D83-927F-BBFC620F3F03}" type="datetimeFigureOut">
              <a:rPr lang="ar-IQ" smtClean="0"/>
              <a:t>29/03/1442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D0EBC62-0CFA-4678-A117-76ABC0811411}" type="slidenum">
              <a:rPr lang="ar-IQ" smtClean="0"/>
              <a:t>‹#›</a:t>
            </a:fld>
            <a:endParaRPr lang="ar-IQ"/>
          </a:p>
        </p:txBody>
      </p:sp>
    </p:spTree>
    <p:extLst>
      <p:ext uri="{BB962C8B-B14F-4D97-AF65-F5344CB8AC3E}">
        <p14:creationId xmlns:p14="http://schemas.microsoft.com/office/powerpoint/2010/main" val="859463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F9CC0C2-B390-4D83-927F-BBFC620F3F03}" type="datetimeFigureOut">
              <a:rPr lang="ar-IQ" smtClean="0"/>
              <a:t>29/03/1442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D0EBC62-0CFA-4678-A117-76ABC0811411}" type="slidenum">
              <a:rPr lang="ar-IQ" smtClean="0"/>
              <a:t>‹#›</a:t>
            </a:fld>
            <a:endParaRPr lang="ar-IQ"/>
          </a:p>
        </p:txBody>
      </p:sp>
    </p:spTree>
    <p:extLst>
      <p:ext uri="{BB962C8B-B14F-4D97-AF65-F5344CB8AC3E}">
        <p14:creationId xmlns:p14="http://schemas.microsoft.com/office/powerpoint/2010/main" val="284459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F9CC0C2-B390-4D83-927F-BBFC620F3F03}" type="datetimeFigureOut">
              <a:rPr lang="ar-IQ" smtClean="0"/>
              <a:t>29/03/1442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0EBC62-0CFA-4678-A117-76ABC0811411}" type="slidenum">
              <a:rPr lang="ar-IQ" smtClean="0"/>
              <a:t>‹#›</a:t>
            </a:fld>
            <a:endParaRPr lang="ar-IQ"/>
          </a:p>
        </p:txBody>
      </p:sp>
    </p:spTree>
    <p:extLst>
      <p:ext uri="{BB962C8B-B14F-4D97-AF65-F5344CB8AC3E}">
        <p14:creationId xmlns:p14="http://schemas.microsoft.com/office/powerpoint/2010/main" val="2852192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F9CC0C2-B390-4D83-927F-BBFC620F3F03}" type="datetimeFigureOut">
              <a:rPr lang="ar-IQ" smtClean="0"/>
              <a:t>29/03/1442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0EBC62-0CFA-4678-A117-76ABC0811411}" type="slidenum">
              <a:rPr lang="ar-IQ" smtClean="0"/>
              <a:t>‹#›</a:t>
            </a:fld>
            <a:endParaRPr lang="ar-IQ"/>
          </a:p>
        </p:txBody>
      </p:sp>
    </p:spTree>
    <p:extLst>
      <p:ext uri="{BB962C8B-B14F-4D97-AF65-F5344CB8AC3E}">
        <p14:creationId xmlns:p14="http://schemas.microsoft.com/office/powerpoint/2010/main" val="2485457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F9CC0C2-B390-4D83-927F-BBFC620F3F03}" type="datetimeFigureOut">
              <a:rPr lang="ar-IQ" smtClean="0"/>
              <a:t>29/03/1442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D0EBC62-0CFA-4678-A117-76ABC0811411}" type="slidenum">
              <a:rPr lang="ar-IQ" smtClean="0"/>
              <a:t>‹#›</a:t>
            </a:fld>
            <a:endParaRPr lang="ar-IQ"/>
          </a:p>
        </p:txBody>
      </p:sp>
    </p:spTree>
    <p:extLst>
      <p:ext uri="{BB962C8B-B14F-4D97-AF65-F5344CB8AC3E}">
        <p14:creationId xmlns:p14="http://schemas.microsoft.com/office/powerpoint/2010/main" val="3325060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498178"/>
          </a:xfrm>
        </p:spPr>
        <p:txBody>
          <a:bodyPr>
            <a:normAutofit fontScale="90000"/>
          </a:bodyPr>
          <a:lstStyle/>
          <a:p>
            <a:r>
              <a:rPr lang="ar-IQ" dirty="0"/>
              <a:t>التعددية الدينية من منظور الكتب السماوية</a:t>
            </a:r>
            <a:r>
              <a:rPr lang="ar-IQ" dirty="0">
                <a:solidFill>
                  <a:srgbClr val="FF0000"/>
                </a:solidFill>
              </a:rPr>
              <a:t/>
            </a:r>
            <a:br>
              <a:rPr lang="ar-IQ" dirty="0">
                <a:solidFill>
                  <a:srgbClr val="FF0000"/>
                </a:solidFill>
              </a:rPr>
            </a:br>
            <a:r>
              <a:rPr lang="ar-IQ" sz="4000" dirty="0">
                <a:solidFill>
                  <a:srgbClr val="FF0000"/>
                </a:solidFill>
              </a:rPr>
              <a:t>أولاً: التعددية من منظور القرآن الكريم</a:t>
            </a:r>
            <a:br>
              <a:rPr lang="ar-IQ" sz="4000" dirty="0">
                <a:solidFill>
                  <a:srgbClr val="FF0000"/>
                </a:solidFill>
              </a:rPr>
            </a:br>
            <a:endParaRPr lang="ar-IQ" sz="4000" dirty="0">
              <a:solidFill>
                <a:srgbClr val="FF0000"/>
              </a:solidFill>
            </a:endParaRPr>
          </a:p>
        </p:txBody>
      </p:sp>
      <p:sp>
        <p:nvSpPr>
          <p:cNvPr id="3" name="عنصر نائب للمحتوى 2"/>
          <p:cNvSpPr>
            <a:spLocks noGrp="1"/>
          </p:cNvSpPr>
          <p:nvPr>
            <p:ph idx="1"/>
          </p:nvPr>
        </p:nvSpPr>
        <p:spPr>
          <a:xfrm>
            <a:off x="107504" y="1412776"/>
            <a:ext cx="8928992" cy="5328592"/>
          </a:xfrm>
        </p:spPr>
        <p:txBody>
          <a:bodyPr>
            <a:normAutofit fontScale="92500" lnSpcReduction="20000"/>
          </a:bodyPr>
          <a:lstStyle/>
          <a:p>
            <a:r>
              <a:rPr lang="ar-IQ" dirty="0"/>
              <a:t>تعّد قضية التعددية الدينية من القضايا التي دار حولها نقاش طويل في دائرة الفكر في الشرق  والغرب على حد سواء، وإنْ كنا </a:t>
            </a:r>
            <a:r>
              <a:rPr lang="ar-IQ" dirty="0" smtClean="0"/>
              <a:t>نعدِّها </a:t>
            </a:r>
            <a:r>
              <a:rPr lang="ar-IQ" dirty="0"/>
              <a:t>من قبيل القضايا التي يمكن دراستها تحت ما يمكن تسميته </a:t>
            </a:r>
            <a:r>
              <a:rPr lang="ar-IQ" dirty="0" smtClean="0"/>
              <a:t>بـ:(علم </a:t>
            </a:r>
            <a:r>
              <a:rPr lang="ar-IQ" dirty="0"/>
              <a:t>الكلام </a:t>
            </a:r>
            <a:r>
              <a:rPr lang="ar-IQ" dirty="0" smtClean="0"/>
              <a:t>المعاصر)، </a:t>
            </a:r>
            <a:r>
              <a:rPr lang="ar-IQ" dirty="0"/>
              <a:t>وعليه فإنّ التعارف بالتعددية الدينية وتطبيق ما يترتب عليها, يُعدّ الأداة ذات  التأثير الفعّال بالخروج من دائرة الصراعات والخلافات والعنف الذي يجتاح العالم الآن بصور شتى وألوان مختلفة, قوامها الأساس الاستناد إلى الصراع المذهبي والنزاع الديني. والمتأمل للواقع المعاش في </a:t>
            </a:r>
            <a:r>
              <a:rPr lang="ar-IQ" dirty="0" smtClean="0"/>
              <a:t>عالمنا </a:t>
            </a:r>
            <a:r>
              <a:rPr lang="ar-IQ" dirty="0"/>
              <a:t>المترامي؛ يجد </a:t>
            </a:r>
            <a:r>
              <a:rPr lang="ar-IQ" dirty="0" smtClean="0"/>
              <a:t>أنّنا </a:t>
            </a:r>
            <a:r>
              <a:rPr lang="ar-IQ" dirty="0"/>
              <a:t>لا نلمس موقفاً واحداً تجاه التعددية الدينية، فهناك من يرفضها رفضاً </a:t>
            </a:r>
            <a:r>
              <a:rPr lang="ar-IQ" dirty="0" smtClean="0"/>
              <a:t>قاطعاً, </a:t>
            </a:r>
            <a:r>
              <a:rPr lang="ar-IQ" dirty="0"/>
              <a:t>بدعوى </a:t>
            </a:r>
            <a:r>
              <a:rPr lang="ar-IQ" dirty="0" smtClean="0"/>
              <a:t>أنّها </a:t>
            </a:r>
            <a:r>
              <a:rPr lang="ar-IQ" dirty="0"/>
              <a:t>يمثل قضاء على الدين، وهناك من نظر إليها على أنّها سبب فعّال في معالجة الصراعات بين متعددي </a:t>
            </a:r>
            <a:r>
              <a:rPr lang="ar-IQ" dirty="0" smtClean="0"/>
              <a:t>الدِّين </a:t>
            </a:r>
            <a:r>
              <a:rPr lang="ar-IQ" dirty="0"/>
              <a:t>أو العرق أو الجنس، وفي إقرار حقوق </a:t>
            </a:r>
            <a:r>
              <a:rPr lang="ar-IQ" dirty="0" smtClean="0"/>
              <a:t>الآخر أيّاً </a:t>
            </a:r>
            <a:r>
              <a:rPr lang="ar-IQ" dirty="0"/>
              <a:t>كان. وهناك طائفة أخرى ـ وهم قلة ـ جعلوا التعددية أداة للتسلق على المبادئ الدينية والعمل عن الانحلال منها.</a:t>
            </a:r>
          </a:p>
          <a:p>
            <a:endParaRPr lang="ar-IQ" dirty="0"/>
          </a:p>
        </p:txBody>
      </p:sp>
    </p:spTree>
    <p:extLst>
      <p:ext uri="{BB962C8B-B14F-4D97-AF65-F5344CB8AC3E}">
        <p14:creationId xmlns:p14="http://schemas.microsoft.com/office/powerpoint/2010/main" val="1780292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4638"/>
            <a:ext cx="8928992" cy="706090"/>
          </a:xfrm>
        </p:spPr>
        <p:txBody>
          <a:bodyPr>
            <a:normAutofit fontScale="90000"/>
          </a:bodyPr>
          <a:lstStyle/>
          <a:p>
            <a:r>
              <a:rPr lang="ar-IQ" dirty="0" smtClean="0">
                <a:solidFill>
                  <a:srgbClr val="FF0000"/>
                </a:solidFill>
              </a:rPr>
              <a:t> </a:t>
            </a:r>
            <a:r>
              <a:rPr lang="ar-IQ" sz="4000" dirty="0" smtClean="0">
                <a:solidFill>
                  <a:srgbClr val="FF0000"/>
                </a:solidFill>
              </a:rPr>
              <a:t>الأفكار القائمة على التعددية  الدينية والمستنبطة من </a:t>
            </a:r>
            <a:r>
              <a:rPr lang="ar-IQ" sz="4000" dirty="0" smtClean="0">
                <a:solidFill>
                  <a:srgbClr val="FF0000"/>
                </a:solidFill>
              </a:rPr>
              <a:t>القرآن </a:t>
            </a:r>
            <a:endParaRPr lang="ar-IQ" sz="4000" dirty="0">
              <a:solidFill>
                <a:srgbClr val="FF0000"/>
              </a:solidFill>
            </a:endParaRPr>
          </a:p>
        </p:txBody>
      </p:sp>
      <p:sp>
        <p:nvSpPr>
          <p:cNvPr id="3" name="عنصر نائب للمحتوى 2"/>
          <p:cNvSpPr>
            <a:spLocks noGrp="1"/>
          </p:cNvSpPr>
          <p:nvPr>
            <p:ph idx="1"/>
          </p:nvPr>
        </p:nvSpPr>
        <p:spPr>
          <a:xfrm>
            <a:off x="107504" y="1052736"/>
            <a:ext cx="8856984" cy="5688632"/>
          </a:xfrm>
        </p:spPr>
        <p:txBody>
          <a:bodyPr>
            <a:normAutofit fontScale="85000" lnSpcReduction="10000"/>
          </a:bodyPr>
          <a:lstStyle/>
          <a:p>
            <a:pPr marL="0" indent="0">
              <a:buNone/>
            </a:pPr>
            <a:r>
              <a:rPr lang="ar-IQ" dirty="0" smtClean="0">
                <a:solidFill>
                  <a:srgbClr val="FF0000"/>
                </a:solidFill>
              </a:rPr>
              <a:t>أولاً/ فكرة المناظرة والتحاور بين الأديان والأفكار</a:t>
            </a:r>
            <a:r>
              <a:rPr lang="ar-IQ" dirty="0" smtClean="0"/>
              <a:t>, للوصول إلى الحق المقبول عند الجميع, قال تعالى: ((قُلْ يَا أَهْلَ الْكِتَابِ تَعَالَوْا إِلَى كَلِمَةٍ سَوَاءٍ بَيْنَنَا وَبَيْنَكُمْ أَلَّا نَعْبُدَ إِلَّا اللَّهَ وَلَا نُشْرِكَ بِهِ شَيْئًا وَلَا يَتَّخِذَ بَعْضُنَا بَعْضًا أَرْبَابًا مِنْ دُونِ اللَّهِ فَإِنْ تَوَلَّوْا فَقُولُوا اشْهَدُوا بِأَنَّا مُسْلِمُونَ )){ آل عمران: 64}.</a:t>
            </a:r>
          </a:p>
          <a:p>
            <a:pPr marL="0" indent="0">
              <a:buNone/>
            </a:pPr>
            <a:r>
              <a:rPr lang="ar-IQ" dirty="0" smtClean="0">
                <a:solidFill>
                  <a:srgbClr val="FF0000"/>
                </a:solidFill>
              </a:rPr>
              <a:t>ثانياً/ الدعوة إلى الوصول إلى قول واحد وحقيقة واحدة</a:t>
            </a:r>
            <a:r>
              <a:rPr lang="ar-IQ" dirty="0" smtClean="0"/>
              <a:t>, أو بناء نظام عقائدي جامع, خال من النواقص والقصور الموجود في الأنظمة الدينية, والتمتع بنوع من المقبولية العامة والشمولية.</a:t>
            </a:r>
          </a:p>
          <a:p>
            <a:pPr marL="0" indent="0">
              <a:buNone/>
            </a:pPr>
            <a:r>
              <a:rPr lang="ar-IQ" dirty="0" smtClean="0">
                <a:solidFill>
                  <a:srgbClr val="FF0000"/>
                </a:solidFill>
              </a:rPr>
              <a:t>ثالثاً/ الاتجاه الموجود في ثنايا الآيات التي تؤكد على التنوع  والاختلاف </a:t>
            </a:r>
            <a:r>
              <a:rPr lang="ar-IQ" dirty="0" smtClean="0"/>
              <a:t>في جميع النواحي.</a:t>
            </a:r>
          </a:p>
          <a:p>
            <a:pPr marL="0" indent="0">
              <a:buNone/>
            </a:pPr>
            <a:r>
              <a:rPr lang="ar-IQ" dirty="0" smtClean="0">
                <a:solidFill>
                  <a:srgbClr val="FF0000"/>
                </a:solidFill>
              </a:rPr>
              <a:t>رابعاً/ اختلاف </a:t>
            </a:r>
            <a:r>
              <a:rPr lang="ar-IQ" dirty="0" smtClean="0">
                <a:solidFill>
                  <a:srgbClr val="FF0000"/>
                </a:solidFill>
              </a:rPr>
              <a:t>وتنوّع </a:t>
            </a:r>
            <a:r>
              <a:rPr lang="ar-IQ" dirty="0" smtClean="0">
                <a:solidFill>
                  <a:srgbClr val="FF0000"/>
                </a:solidFill>
              </a:rPr>
              <a:t>الخطابات القرآنية</a:t>
            </a:r>
            <a:r>
              <a:rPr lang="ar-IQ" dirty="0" smtClean="0"/>
              <a:t>، فهناك خطاب موجَّه إلى أهل الكتاب، وخطاب آخر موجَّه إلى الكفار والمشركين. وهذان الخطابان ينفيان كلَّ اشتراك بين ما يريده القرآن الكريم  و بينهم,  سواء كان  في العقيدة  أو العمل.</a:t>
            </a:r>
          </a:p>
          <a:p>
            <a:pPr marL="0" indent="0">
              <a:buNone/>
            </a:pPr>
            <a:r>
              <a:rPr lang="ar-IQ" dirty="0" smtClean="0">
                <a:solidFill>
                  <a:srgbClr val="FF0000"/>
                </a:solidFill>
              </a:rPr>
              <a:t>خامساً/ فكرة الحرية الدينية. </a:t>
            </a:r>
            <a:r>
              <a:rPr lang="ar-IQ" dirty="0" smtClean="0"/>
              <a:t>فالذي يقرأ القرآن الكريم يجد مبدأ الحرية في الاختيار واضحاً في كثير من </a:t>
            </a:r>
            <a:r>
              <a:rPr lang="ar-IQ" dirty="0" smtClean="0"/>
              <a:t>الآيات الكريمة.</a:t>
            </a:r>
            <a:endParaRPr lang="ar-IQ" dirty="0" smtClean="0"/>
          </a:p>
          <a:p>
            <a:pPr marL="0" indent="0">
              <a:buNone/>
            </a:pPr>
            <a:endParaRPr lang="ar-IQ" dirty="0"/>
          </a:p>
        </p:txBody>
      </p:sp>
    </p:spTree>
    <p:extLst>
      <p:ext uri="{BB962C8B-B14F-4D97-AF65-F5344CB8AC3E}">
        <p14:creationId xmlns:p14="http://schemas.microsoft.com/office/powerpoint/2010/main" val="1111169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solidFill>
                  <a:srgbClr val="FF0000"/>
                </a:solidFill>
              </a:rPr>
              <a:t>مفهوم التعددية الدينية في ضوء آيات القرآن الكريم</a:t>
            </a:r>
            <a:endParaRPr lang="ar-IQ" dirty="0">
              <a:solidFill>
                <a:srgbClr val="FF0000"/>
              </a:solidFill>
            </a:endParaRPr>
          </a:p>
        </p:txBody>
      </p:sp>
      <p:sp>
        <p:nvSpPr>
          <p:cNvPr id="3" name="عنصر نائب للمحتوى 2"/>
          <p:cNvSpPr>
            <a:spLocks noGrp="1"/>
          </p:cNvSpPr>
          <p:nvPr>
            <p:ph idx="1"/>
          </p:nvPr>
        </p:nvSpPr>
        <p:spPr>
          <a:xfrm>
            <a:off x="107504" y="836712"/>
            <a:ext cx="8856984" cy="5904656"/>
          </a:xfrm>
        </p:spPr>
        <p:txBody>
          <a:bodyPr>
            <a:normAutofit fontScale="92500" lnSpcReduction="10000"/>
          </a:bodyPr>
          <a:lstStyle/>
          <a:p>
            <a:r>
              <a:rPr lang="ar-IQ" dirty="0" smtClean="0"/>
              <a:t> الاعتراف بالتعدد والتنوع الديني ليس بالضرورة الاعتقاد أنَّ الجميع على حقٍّ, بل يعني أن أقرَّ بحق الآخرين في العيش معي, وأن يجاوروني وأجاورهم, وأن نعمل لخدمة البشر. أو أنَّ كلَّ دين أو مذهب يعتبر مستقلاً  وطريقاً إلى السعادة, أو أنّ الأديان ما هي إلاّ طرق مختلفة وألسنة متباينة للوصول إلى </a:t>
            </a:r>
            <a:r>
              <a:rPr lang="ar-IQ" dirty="0" smtClean="0"/>
              <a:t>الحقيقة, </a:t>
            </a:r>
            <a:r>
              <a:rPr lang="ar-IQ" dirty="0" smtClean="0"/>
              <a:t>وأنّ الجميع تبحث عن الحقيقة وتتجه نحو مقصود واحد . وممكن للأديان أن تتفاهم وتتعاون, رغم أنّي أعتقد أنّني على حقٍّ وغيري على باطل ونتفق ونسامح بعضنا بعضًا, أو أن نترك ما اختلفنا فيه, لأنّ الحساب ليس في هذه الدار وإنّما الحساب </a:t>
            </a:r>
            <a:r>
              <a:rPr lang="ar-IQ" dirty="0" smtClean="0"/>
              <a:t>ليوم, </a:t>
            </a:r>
            <a:r>
              <a:rPr lang="ar-IQ" dirty="0" smtClean="0"/>
              <a:t>قال تعالى</a:t>
            </a:r>
            <a:r>
              <a:rPr lang="ar-IQ" dirty="0" smtClean="0"/>
              <a:t>:((</a:t>
            </a:r>
            <a:r>
              <a:rPr lang="ar-IQ" dirty="0" smtClean="0"/>
              <a:t>اللَّهُ يَحْكُمُ بَيْنَكُمْ يَوْمَ الْقِيَامَةِ فِيمَا كُنْتُمْ فِيهِ تَخْتَلِفُونَ)){ الحج: 69 }. وهذا التعدد يستدعي الاختلاف في الرؤى والأفكار والميول, ممّا يؤدّي إلى الاختلاف في الدّين والاعتقاد, فيكوِّن أممًا متعددة ومختلفة. قال تعالى: ((وَلَوْ شَاءَ اللَّهُ لَجَعَلَكُمْ أُمَّةً وَاحِدَةً وَلَكِنْ لِيَبْلُوَكُمْ فِي مَا آتَاكُمْ)){المائدة:48</a:t>
            </a:r>
            <a:r>
              <a:rPr lang="ar-IQ" dirty="0" smtClean="0"/>
              <a:t>}. </a:t>
            </a:r>
            <a:endParaRPr lang="ar-IQ" dirty="0"/>
          </a:p>
        </p:txBody>
      </p:sp>
    </p:spTree>
    <p:extLst>
      <p:ext uri="{BB962C8B-B14F-4D97-AF65-F5344CB8AC3E}">
        <p14:creationId xmlns:p14="http://schemas.microsoft.com/office/powerpoint/2010/main" val="3890217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928992" cy="6264696"/>
          </a:xfrm>
        </p:spPr>
        <p:txBody>
          <a:bodyPr>
            <a:normAutofit fontScale="92500" lnSpcReduction="10000"/>
          </a:bodyPr>
          <a:lstStyle/>
          <a:p>
            <a:r>
              <a:rPr lang="ar-IQ" dirty="0"/>
              <a:t>إذ أنّ لفظ:(الأمّة) لا يطلق إلاّ على الجماعة التي " تجتمع على دين واحد, ثمّ يكتفي بالخبر عن الأمّة من الخبر على الدّين لدلالتها عليه"(الطبري, 4/276). " أَيْ لَجَعَلَ شَرِيعَتَكُمْ وَاحِدَةً فَكُنْتُمْ عَلَى الْحَقِّ، فَبَيَّنَ أَنَّهُ أَرَادَ بِالِاخْتِلَافِ إِيمَانَ قَوْمٍ وَكُفْرَ قَوْمٍ"(القرطبي, 6/211).  وقال تعالى: ((وَمَا كَانَ النَّاسُ إِلَّا أُمَّةً وَاحِدَةً فَاخْتَلَفُوا وَلَوْلَا كَلِمَةٌ سَبَقَتْ مِنْ رَبِّكَ لَقُضِيَ بَيْنَهُمْ فِيمَا فِيهِ يَخْتَلِفُونَ )){يونس:19}."وما كان الناس إلاّ أهل دين واحد وملة </a:t>
            </a:r>
            <a:r>
              <a:rPr lang="ar-IQ" dirty="0" smtClean="0"/>
              <a:t>واحدة, </a:t>
            </a:r>
            <a:r>
              <a:rPr lang="ar-IQ" dirty="0"/>
              <a:t>فاختلفوا في دينهم، فافترقت بهم السبل في ذلك"(الطبري, 15/47) . وقوله تعالى: ((هُوَ الَّذِي أَرْسَلَ رَسُولَهُ بِالْهُدَى وَدِينِ الْحَقِّ لِيُظْهِرَهُ عَلَى الدِّينِ كُلِّهِ وَكَفَى بِاللَّهِ شَهِيدًا)){ الفتح: 28}. أي </a:t>
            </a:r>
            <a:r>
              <a:rPr lang="ar-IQ" dirty="0" smtClean="0"/>
              <a:t>« يظهر </a:t>
            </a:r>
            <a:r>
              <a:rPr lang="ar-IQ" dirty="0"/>
              <a:t>هذا الدّين على جميع الأديان الإلهية السابقة, ولذلك أكّد بـ: (كلِّه) لأنّه في معنى </a:t>
            </a:r>
            <a:r>
              <a:rPr lang="ar-IQ" dirty="0" smtClean="0"/>
              <a:t>الجمع»(</a:t>
            </a:r>
            <a:r>
              <a:rPr lang="ar-IQ" dirty="0"/>
              <a:t>ابن عاشور, 26/202). فالأديان السماوية متعددة, وإنْ كانت حقيقتها واحدة, فهي متعددة من جهة أنبيائها ومن جهة شريعتها ومن جهة تفاضلها في درجات الكمال, لذلك  يمكن القول أنّ القرآن الكريم ذكر التعدد الديني في سياق النص لا في </a:t>
            </a:r>
            <a:r>
              <a:rPr lang="ar-IQ" dirty="0" smtClean="0"/>
              <a:t>ألفاظه.</a:t>
            </a:r>
            <a:endParaRPr lang="ar-IQ" dirty="0"/>
          </a:p>
          <a:p>
            <a:endParaRPr lang="ar-IQ" dirty="0"/>
          </a:p>
        </p:txBody>
      </p:sp>
    </p:spTree>
    <p:extLst>
      <p:ext uri="{BB962C8B-B14F-4D97-AF65-F5344CB8AC3E}">
        <p14:creationId xmlns:p14="http://schemas.microsoft.com/office/powerpoint/2010/main" val="2874702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solidFill>
                  <a:srgbClr val="FF0000"/>
                </a:solidFill>
              </a:rPr>
              <a:t>إقرار القرآن الكريم لمبدأ التعددية الدينية</a:t>
            </a:r>
            <a:endParaRPr lang="ar-IQ" dirty="0">
              <a:solidFill>
                <a:srgbClr val="FF0000"/>
              </a:solidFill>
            </a:endParaRPr>
          </a:p>
        </p:txBody>
      </p:sp>
      <p:sp>
        <p:nvSpPr>
          <p:cNvPr id="3" name="عنصر نائب للمحتوى 2"/>
          <p:cNvSpPr>
            <a:spLocks noGrp="1"/>
          </p:cNvSpPr>
          <p:nvPr>
            <p:ph idx="1"/>
          </p:nvPr>
        </p:nvSpPr>
        <p:spPr>
          <a:xfrm>
            <a:off x="107504" y="836712"/>
            <a:ext cx="8928992" cy="5904656"/>
          </a:xfrm>
        </p:spPr>
        <p:txBody>
          <a:bodyPr>
            <a:normAutofit fontScale="85000" lnSpcReduction="20000"/>
          </a:bodyPr>
          <a:lstStyle/>
          <a:p>
            <a:r>
              <a:rPr lang="ar-IQ" dirty="0" smtClean="0"/>
              <a:t> لقد أقرَّ القرآن الكريم التعددية, سواء كانت </a:t>
            </a:r>
            <a:r>
              <a:rPr lang="ar-IQ" dirty="0" smtClean="0"/>
              <a:t>تعددية </a:t>
            </a:r>
            <a:r>
              <a:rPr lang="ar-IQ" dirty="0" smtClean="0"/>
              <a:t>دينية أو خَلقية, واعتبرها بمشيئة الله عزَّ وجل. فهو الذي  خلق البشر على هذه الوتيرة. قال تعالى: ((وَلَوْ شَاءَ رَبُّكَ لَجَعَلَ النَّاسَ أُمَّةً وَاحِدَةً وَلَا يَزَالُونَ مُخْتَلِفِينَ  إِلَّا مَنْ رَحِمَ رَبُّكَ وَلِذَلِكَ خَلَقَهُمْ وَتَمَّتْ كَلِمَةُ رَبِّكَ لَأَمْلَأَنَّ جَهَنَّمَ مِنَ الْجِنَّةِ وَالنَّاسِ أَجْمَعِينَ )){ هود:  118- 119) .قال القرطبي: (ولذلك خلقهم), الْإِشَارَةُ لِلِاخْتِلَافِ، أَيْ وَلِلِاخْتِلَافِ خَلَقَهُمْ(القرطبي, 9/115) . يعني أنّه للاختلاف خلقهم...خلقهم متغايرين في الفكر والإرادة,  ولو شاء ربك لجعل الناس </a:t>
            </a:r>
            <a:r>
              <a:rPr lang="ar-IQ" dirty="0" smtClean="0"/>
              <a:t>أمّة </a:t>
            </a:r>
            <a:r>
              <a:rPr lang="ar-IQ" dirty="0" smtClean="0"/>
              <a:t>واحدة. ولكن إرادته اقتضت إعطاء البشر قدراً من الاختيار (قطب, 4/1927 ). وهو أيضًا خلق خلقًا مفطورين على الطاعة, وهم الملائكة</a:t>
            </a:r>
            <a:r>
              <a:rPr lang="ar-IQ" dirty="0" smtClean="0"/>
              <a:t>,((... </a:t>
            </a:r>
            <a:r>
              <a:rPr lang="ar-IQ" dirty="0" smtClean="0"/>
              <a:t>عَلَيْهَا مَلَائِكَةٌ غِلَاظٌ شِدَادٌ لَا يَعْصُونَ اللَّهَ مَا أَمَرَهُمْ وَيَفْعَلُونَ مَا يُؤْمَرُونَ)){ التحريم: 6}.  وخلق خلقًا غير مكلفين كالبهائم. وخلق هذا الإنسان وزرع فيه الفطرة والعقل, فأحياناً يعلو حتّى يصبح كالملائكة أو أفضل, وأحياناً ينحط حتّى يكون كالأنعام. فهو الذي يصنع مصير نفسه دينيًا سواء كان مهتديًا أو ضالًّا. قال تعالى: ((مَنِ اهْتَدَى فَإِنَّمَا يَهْتَدِي لِنَفْسِهِ وَمَنْ ضَلَّ فَإِنَّمَا يَضِلُّ عَلَيْهَا وَلَا تَزِرُ وَازِرَةٌ وِزْرَ أُخْرَى وَمَا كُنَّا مُعَذِّبِينَ حَتَّى نَبْعَثَ رَسُولًا )){ الاسراء: 15} ؛ وقال تعالى: ((مَنْ عَمِلَ صَالِحًا فَلِنَفْسِهِ وَمَنْ أَسَاءَ فَعَلَيْهَا وَمَا رَبُّكَ بِظَلَّامٍ لِلْعَبِيدِ )){فصلت: 46 }. </a:t>
            </a:r>
          </a:p>
        </p:txBody>
      </p:sp>
    </p:spTree>
    <p:extLst>
      <p:ext uri="{BB962C8B-B14F-4D97-AF65-F5344CB8AC3E}">
        <p14:creationId xmlns:p14="http://schemas.microsoft.com/office/powerpoint/2010/main" val="532524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480720"/>
          </a:xfrm>
        </p:spPr>
        <p:txBody>
          <a:bodyPr>
            <a:normAutofit fontScale="92500" lnSpcReduction="20000"/>
          </a:bodyPr>
          <a:lstStyle/>
          <a:p>
            <a:r>
              <a:rPr lang="ar-IQ" dirty="0"/>
              <a:t>ففي ذلك حكَم بالغة وغايات سامية وراء هذا الاختلاف والتعدد والتمايز. فهو الحافز للتنافس في الخيرات، والاستباق في الطيبات، والتدافع الذي يقوم ويرشد مسارات أمم الحضارات على دروب التقدم والارتقاء. وهو المصدر والباعث على حيوية الإبداع الذي لا سبيل إليه إذا غاب التمايز وطمست الخصوصية بين </a:t>
            </a:r>
            <a:r>
              <a:rPr lang="ar-IQ" dirty="0" smtClean="0"/>
              <a:t>الحضارات. قال </a:t>
            </a:r>
            <a:r>
              <a:rPr lang="ar-IQ" dirty="0"/>
              <a:t>تعالى: ((وَلِكُلٍّ وِجْهَةٌ هُوَ مُوَلِّيهَا فَاسْتَبِقُوا الْخَيْرَاتِ أَيْنَ مَا تَكُونُوا يَأْتِ بِكُمُ اللَّهُ جَمِيعًا إِنَّ اللَّهَ عَلَى كُلِّ شَيْءٍ قَدِيرٌ )){ البقرة: 148}. "ليتسابق الناس إلى إعمال مواهبهم </a:t>
            </a:r>
            <a:r>
              <a:rPr lang="ar-IQ" dirty="0" smtClean="0"/>
              <a:t>العقلية, </a:t>
            </a:r>
            <a:r>
              <a:rPr lang="ar-IQ" dirty="0"/>
              <a:t>فتظهر آثار العلم ويزداد أهل العلم علمًا وتقام الأدلة على الاعتقاد الصحيح" (ابن عاشور, 6/224</a:t>
            </a:r>
            <a:r>
              <a:rPr lang="ar-IQ" dirty="0" smtClean="0"/>
              <a:t>).</a:t>
            </a:r>
          </a:p>
          <a:p>
            <a:r>
              <a:rPr lang="ar-IQ" dirty="0">
                <a:solidFill>
                  <a:srgbClr val="FF0000"/>
                </a:solidFill>
              </a:rPr>
              <a:t>إنّ البحث عن التعددية الدينية في القرآن الكريم لا يتمّ إلاّ باستقصاء الآيات القرآنية بهذا الخصوص كافة, والنظر في علاقاتها الدلالية والموضوعية والسياق العام الرابط لها بإعمال الفكر واستحضار أدوات تحليل النص للوصول إلى معالجات قرآنية لموضوع التعددية </a:t>
            </a:r>
            <a:r>
              <a:rPr lang="ar-IQ" dirty="0" smtClean="0">
                <a:solidFill>
                  <a:srgbClr val="FF0000"/>
                </a:solidFill>
              </a:rPr>
              <a:t>الدينية. </a:t>
            </a:r>
            <a:r>
              <a:rPr lang="ar-IQ" dirty="0">
                <a:solidFill>
                  <a:srgbClr val="FF0000"/>
                </a:solidFill>
              </a:rPr>
              <a:t>لأنّ القرآن جاء ليدعو إلى التعدد الوحدوي في الأفهام, بما يخلق حالة من التلاحم الفكري والتدبّر الإيجابي, وصولًا إلى صياغة لمشروع الفكر الإسلامي, لأنّه لا يصح الاستدلال بآية وترك آية </a:t>
            </a:r>
            <a:r>
              <a:rPr lang="ar-IQ" dirty="0" smtClean="0">
                <a:solidFill>
                  <a:srgbClr val="FF0000"/>
                </a:solidFill>
              </a:rPr>
              <a:t>أخرى. </a:t>
            </a:r>
            <a:endParaRPr lang="ar-IQ" dirty="0">
              <a:solidFill>
                <a:srgbClr val="FF0000"/>
              </a:solidFill>
            </a:endParaRPr>
          </a:p>
          <a:p>
            <a:endParaRPr lang="ar-IQ" dirty="0"/>
          </a:p>
        </p:txBody>
      </p:sp>
    </p:spTree>
    <p:extLst>
      <p:ext uri="{BB962C8B-B14F-4D97-AF65-F5344CB8AC3E}">
        <p14:creationId xmlns:p14="http://schemas.microsoft.com/office/powerpoint/2010/main" val="995430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669360"/>
          </a:xfrm>
        </p:spPr>
        <p:txBody>
          <a:bodyPr>
            <a:normAutofit fontScale="77500" lnSpcReduction="20000"/>
          </a:bodyPr>
          <a:lstStyle/>
          <a:p>
            <a:r>
              <a:rPr lang="ar-IQ" dirty="0" smtClean="0"/>
              <a:t>للإسلام السبق في التنبيه على أهمية الاختلاف والتعدد واعتبارهما حالة طبيعية ووسيلة من وسائل الوصول إلى التعارف والتعايش والتفاهم. فالإسلام هو الدين الوحيد الذي يعمل على تحقيق التعددية الدينية من خلال النصوص القرآنية والأحاديث </a:t>
            </a:r>
            <a:r>
              <a:rPr lang="ar-IQ" dirty="0" smtClean="0"/>
              <a:t>النبوية. فهو </a:t>
            </a:r>
            <a:r>
              <a:rPr lang="ar-IQ" dirty="0" smtClean="0"/>
              <a:t>لم يتجاهل أهل الديانات الأخرى, بل ذكرهم في سياق الاعتراف بوجودهم الخارجي, داعيًا الجميع لتعزيز القيم الإيجابية  والتوجّه لصالح الأعمال. قال تعالى: ((إِنَّ الَّذِينَ آمَنُوا وَالَّذِينَ هَادُوا وَالنَّصَارَى وَالصَّابِئِينَ مَنْ آمَنَ بِاللَّهِ وَالْيَوْمِ الْآخِرِ وَعَمِلَ صَالِحًا فَلَهُمْ أَجْرُهُمْ عِنْدَ رَبِّهِمْ وَلَا خَوْفٌ عَلَيْهِمْ وَلَا هُمْ يَحْزَنُونَ )){ البقرة: 62}.قال ابن كثير: " نَبَّهَ تَعَالَى عَلَى أَنَّ مَنْ أَحْسَنَ مِنَ الْأُمَمِ السَّالِفَةِ وَأَطَاعَ، فَإِنَّ لَهُ جَزَاءَ الْحُسْنَى، وَكَذَلِكَ الْأَمْرُ إِلَى قِيَامِ السَّاعَةِ"( ابن كثير, 1/284.</a:t>
            </a:r>
          </a:p>
          <a:p>
            <a:r>
              <a:rPr lang="ar-IQ" dirty="0" smtClean="0"/>
              <a:t> لذلك فإنّ القرآن الكريم لا يلغي ولا يحظر وجود سائر المبادئ والملل والأديان في ظلِّ الإسلام, بل يخاطبهم معترفًا بوجودهم, حيث يخاطب أهل الكتاب, في عشرات الآيات, داعًا لهم إلى قبول الحق ومبيِّنًا أخطائهم ومحذرًا من استمرارهم في مناهضة الحق. قال تعالى: ((قُلْ يَا أَهْلَ الْكِتَابِ تَعَالَوْا إِلَى كَلِمَةٍ سَوَاءٍ بَيْنَنَا وَبَيْنَكُمْ أَلَّا نَعْبُدَ إِلَّا اللَّهَ وَلَا نُشْرِكَ بِهِ شَيْئًا وَلَا يَتَّخِذَ بَعْضُنَا بَعْضًا أَرْبَابًا مِنْ دُونِ اللَّهِ فَإِنْ تَوَلَّوْا فَقُولُوا اشْهَدُوا بِأَنَّا مُسْلِمُونَ)){ آل عمران: 64 }. بل يخاطب القرآن الكريم الكفّار والمشركين معترفًا أنّ لهم دينهم, قال تعالى: ((....لَكُمْ دِينُكُمْ وَلِيَ دِينِ)){ الكافرون: 6}. أَيْ إِنْ رَضِيتُمْ بِدِينِكُمْ، فَقَدْ رَضِينَا بِدِينِنَا , وَمَعْنَى لَكُمْ دِينُكُمْ: أَيْ جَزَاءُ دِينِكُمْ، وَلِيَ جَزَاءُ دِينِي. وَسَمَّى دِينَهُمْ دِينًا، لِأَنَّهُمُ </a:t>
            </a:r>
            <a:r>
              <a:rPr lang="ar-IQ" dirty="0" err="1" smtClean="0"/>
              <a:t>اعْتَقَدوهُ</a:t>
            </a:r>
            <a:r>
              <a:rPr lang="ar-IQ" dirty="0" smtClean="0"/>
              <a:t> وَتَوَلَّوْهُ. وَقِيلَ: الْمَعْنَى لَكُمْ جَزَاؤُكُمْ وَلِيَ جَزَائِي، لِأَنَّ الدِّينَ الْجَزَاءُ(القرطبي, 20/229). تاركًا لهم حرية </a:t>
            </a:r>
            <a:r>
              <a:rPr lang="ar-IQ" dirty="0" smtClean="0"/>
              <a:t>الاختيار. </a:t>
            </a:r>
            <a:endParaRPr lang="ar-IQ" dirty="0"/>
          </a:p>
        </p:txBody>
      </p:sp>
    </p:spTree>
    <p:extLst>
      <p:ext uri="{BB962C8B-B14F-4D97-AF65-F5344CB8AC3E}">
        <p14:creationId xmlns:p14="http://schemas.microsoft.com/office/powerpoint/2010/main" val="2396325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solidFill>
                  <a:srgbClr val="FF0000"/>
                </a:solidFill>
              </a:rPr>
              <a:t>منهج القرآن الكريم لإقرار مبدأ التعددية الدينية</a:t>
            </a:r>
            <a:endParaRPr lang="ar-IQ" dirty="0">
              <a:solidFill>
                <a:srgbClr val="FF0000"/>
              </a:solidFill>
            </a:endParaRPr>
          </a:p>
        </p:txBody>
      </p:sp>
      <p:sp>
        <p:nvSpPr>
          <p:cNvPr id="3" name="عنصر نائب للمحتوى 2"/>
          <p:cNvSpPr>
            <a:spLocks noGrp="1"/>
          </p:cNvSpPr>
          <p:nvPr>
            <p:ph idx="1"/>
          </p:nvPr>
        </p:nvSpPr>
        <p:spPr>
          <a:xfrm>
            <a:off x="107504" y="836712"/>
            <a:ext cx="8928992" cy="5832648"/>
          </a:xfrm>
        </p:spPr>
        <p:txBody>
          <a:bodyPr>
            <a:normAutofit fontScale="77500" lnSpcReduction="20000"/>
          </a:bodyPr>
          <a:lstStyle/>
          <a:p>
            <a:pPr marL="0" indent="0">
              <a:buNone/>
            </a:pPr>
            <a:r>
              <a:rPr lang="ar-IQ" dirty="0">
                <a:solidFill>
                  <a:srgbClr val="FF0000"/>
                </a:solidFill>
              </a:rPr>
              <a:t> </a:t>
            </a:r>
            <a:r>
              <a:rPr lang="ar-IQ" dirty="0" smtClean="0">
                <a:solidFill>
                  <a:srgbClr val="FF0000"/>
                </a:solidFill>
              </a:rPr>
              <a:t>1: تأكيد القرآن على تعدد الأنبياء والرسل </a:t>
            </a:r>
          </a:p>
          <a:p>
            <a:r>
              <a:rPr lang="ar-IQ" dirty="0" smtClean="0"/>
              <a:t>إنّ ظاهرة تعددية الأنبياء والرسل واقعية لا غبار عليها، ولها في القرآن الكريم سندها بإقراره بحقيقتهم وحقيقة رسالاتهم المتعددة. </a:t>
            </a:r>
          </a:p>
          <a:p>
            <a:r>
              <a:rPr lang="ar-IQ" dirty="0" smtClean="0"/>
              <a:t>إنّ الآيات القرآنية التي أشارت إلى  تعدد الأنبياء والرسل تسهم بشكل أو بآخر في الاستدلال على سنية التعدد والاختلاف, فهي سنة إلهية ذكرها النّص القرآني مرة نحو الإجمال , ومرة نحو التفصيل بتسمية  كلِّ نبيٍّ لكلِّ </a:t>
            </a:r>
            <a:r>
              <a:rPr lang="ar-IQ" dirty="0" smtClean="0"/>
              <a:t>أمة. </a:t>
            </a:r>
          </a:p>
          <a:p>
            <a:r>
              <a:rPr lang="ar-IQ" dirty="0" smtClean="0"/>
              <a:t>ومن </a:t>
            </a:r>
            <a:r>
              <a:rPr lang="ar-IQ" dirty="0" smtClean="0"/>
              <a:t>جهة أخرى  القرآن الكريم يفتح أمام الإنسان أفقًا واسعًا عن التعاليم الدينية غير المنصوص عليها, وذلك من خلال تأكيده وجود أنبياء ومرسلين لم يذكرهم القرآن, قال تعالى: ((وَرُسُلًا قَدْ قَصَصْنَاهُمْ عَلَيْكَ مِنْ قَبْلُ وَرُسُلًا لَمْ نَقْصُصْهُمْ عَلَيْكَ وَكَلَّمَ اللَّهُ مُوسَى تَكْلِيمًا)) {النساء:  164}. </a:t>
            </a:r>
          </a:p>
          <a:p>
            <a:pPr marL="0" indent="0">
              <a:buNone/>
            </a:pPr>
            <a:r>
              <a:rPr lang="ar-IQ" dirty="0">
                <a:solidFill>
                  <a:srgbClr val="FF0000"/>
                </a:solidFill>
              </a:rPr>
              <a:t>2</a:t>
            </a:r>
            <a:r>
              <a:rPr lang="ar-IQ" dirty="0" smtClean="0">
                <a:solidFill>
                  <a:srgbClr val="FF0000"/>
                </a:solidFill>
              </a:rPr>
              <a:t>: تأكيد القرآن على اختلاف شرائع الأنبياء والرسل</a:t>
            </a:r>
          </a:p>
          <a:p>
            <a:r>
              <a:rPr lang="ar-IQ" dirty="0" smtClean="0"/>
              <a:t>الشرع ما شرعه الله لعباده من أمر الدين(ابن فارس, 3/262), والشرعة هو الدين( الفراهيدي, 1/526). والشرائع متعددة. قال تعالى: ((لِكُلٍّ جَعَلْنَا مِنْكُمْ شِرْعَةً وَمِنْهَاجًا وَلَوْ شَاءَ اللَّهُ لَجَعَلَكُمْ أُمَّةً وَاحِدَةً وَلَكِنْ لِيَبْلُوَكُمْ فِي مَا آتَاكُمْ فَاسْتَبِقُوا الْخَيْرَاتِ إِلَى اللَّهِ مَرْجِعُكُمْ جَمِيعًا فَيُنَبِّئُكُمْ بِمَا كُنْتُمْ فِيهِ تَخْتَلِفُونَ)){ المائدة: 48}. أنزلت هذه الشرائع بحسب لغات الشعوب وثقافتهم. قال تعالى: ((وَمَا أَرْسَلْنَا مِنْ رَسُولٍ إِلَّا بِلِسَانِ قَوْمِهِ لِيُبَيِّنَ لَهُمْ فَيُضِلُّ اللَّهُ مَنْ يَشَاءُ وَيَهْدِي مَنْ يَشَاءُ وَهُوَ الْعَزِيزُ الْحَكِيمُ)){ (إبراهيم:  4}.</a:t>
            </a:r>
          </a:p>
          <a:p>
            <a:pPr marL="0" indent="0">
              <a:buNone/>
            </a:pPr>
            <a:endParaRPr lang="ar-IQ" dirty="0"/>
          </a:p>
        </p:txBody>
      </p:sp>
    </p:spTree>
    <p:extLst>
      <p:ext uri="{BB962C8B-B14F-4D97-AF65-F5344CB8AC3E}">
        <p14:creationId xmlns:p14="http://schemas.microsoft.com/office/powerpoint/2010/main" val="638750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70000" lnSpcReduction="20000"/>
          </a:bodyPr>
          <a:lstStyle/>
          <a:p>
            <a:r>
              <a:rPr lang="ar-IQ" dirty="0"/>
              <a:t>لا نقاش في كون حقيقة الدين الإلهي واحدة, وهي الدعوة إلى الحق بتوحيده. لذا لم يرد كلمة الدين في القرآن إلاّ بصيغة المفرد ولم يرد بصيغة </a:t>
            </a:r>
            <a:r>
              <a:rPr lang="ar-IQ" dirty="0" smtClean="0"/>
              <a:t>الجمع, وكلمة </a:t>
            </a:r>
            <a:r>
              <a:rPr lang="ar-IQ" dirty="0"/>
              <a:t>(الشرعة) كذلك وردت مفردة في القرآن الكريم, رغم أنّ الشرائع متعددة, لذلك ذهب المفسرون إلى </a:t>
            </a:r>
            <a:r>
              <a:rPr lang="ar-IQ" dirty="0" smtClean="0"/>
              <a:t>أنّ </a:t>
            </a:r>
            <a:r>
              <a:rPr lang="ar-IQ" dirty="0"/>
              <a:t>تعددها حيث يكون المقصود بالسياق لا باللفظ, وكذلك لفظ (الدين), يمكن أن يفهم أنّه متعدد بالسياق. والدليل قوله تعالى: (( لكم دينكم ولي دين))، حيث يدل على أنّ  </a:t>
            </a:r>
            <a:r>
              <a:rPr lang="ar-IQ" dirty="0" smtClean="0"/>
              <a:t>هناك </a:t>
            </a:r>
            <a:r>
              <a:rPr lang="ar-IQ" dirty="0"/>
              <a:t>دين للكافرين ودين </a:t>
            </a:r>
            <a:r>
              <a:rPr lang="ar-IQ" dirty="0" smtClean="0"/>
              <a:t>لغيرهم. </a:t>
            </a:r>
          </a:p>
          <a:p>
            <a:pPr marL="0" indent="0">
              <a:buNone/>
            </a:pPr>
            <a:r>
              <a:rPr lang="ar-IQ" dirty="0" smtClean="0"/>
              <a:t>وكذلك </a:t>
            </a:r>
            <a:r>
              <a:rPr lang="ar-IQ" dirty="0"/>
              <a:t>ما رود في سورة يوسف: ((...إِنِّي تَرَكْتُ مِلَّةَ قَوْمٍ لَا يُؤْمِنُونَ بِاللَّهِ وَهُمْ بِالْآخِرَةِ هُمْ كَافِرُونَ)){ يوسف: 37}. حيث أنّ كلمة (الملّة) يقصد بها الدّين(الطبري, 2/ 531). والملّة مجموعة عقائد وأعمال يلتزم بها طائفة من الناس  وتكون جامعة لهم, كطريقة يتبعونها. كما سميت دينًا  باعتبار قبول الأمة لها وطاعتهم وانقيادهم(ابن عاشور, 1/693</a:t>
            </a:r>
            <a:r>
              <a:rPr lang="ar-IQ" dirty="0" smtClean="0"/>
              <a:t>).</a:t>
            </a:r>
          </a:p>
          <a:p>
            <a:pPr marL="0" indent="0">
              <a:buNone/>
            </a:pPr>
            <a:r>
              <a:rPr lang="ar-IQ" dirty="0" smtClean="0"/>
              <a:t> </a:t>
            </a:r>
            <a:r>
              <a:rPr lang="ar-IQ" dirty="0" smtClean="0">
                <a:solidFill>
                  <a:srgbClr val="FF0000"/>
                </a:solidFill>
              </a:rPr>
              <a:t>3- بيان </a:t>
            </a:r>
            <a:r>
              <a:rPr lang="ar-IQ" dirty="0">
                <a:solidFill>
                  <a:srgbClr val="FF0000"/>
                </a:solidFill>
              </a:rPr>
              <a:t>القرآن الكريم للحكمة من التعدد والاختلاف</a:t>
            </a:r>
          </a:p>
          <a:p>
            <a:r>
              <a:rPr lang="ar-IQ" dirty="0" smtClean="0"/>
              <a:t>في </a:t>
            </a:r>
            <a:r>
              <a:rPr lang="ar-IQ" dirty="0"/>
              <a:t>ضوء آيات القرآن الكريم يمكن أن نقف على الحكم الإلهية من وجود التعدد والاختلاف منها: </a:t>
            </a:r>
          </a:p>
          <a:p>
            <a:pPr marL="0" indent="0">
              <a:buNone/>
            </a:pPr>
            <a:r>
              <a:rPr lang="ar-IQ" dirty="0" smtClean="0">
                <a:solidFill>
                  <a:srgbClr val="FF0000"/>
                </a:solidFill>
              </a:rPr>
              <a:t>أولًا</a:t>
            </a:r>
            <a:r>
              <a:rPr lang="ar-IQ" dirty="0">
                <a:solidFill>
                  <a:srgbClr val="FF0000"/>
                </a:solidFill>
              </a:rPr>
              <a:t>: </a:t>
            </a:r>
            <a:r>
              <a:rPr lang="ar-IQ" dirty="0"/>
              <a:t>الاختلاف آية من آيات الله في الكون, سواء كان على صعيد اللون والجنس أو على صعيد الانتماء والمعتقد. قال تعالى: ((وَمِنْ آيَاتِهِ أَنْ خَلَقَكُمْ مِنْ تُرَابٍ ثُمَّ إِذَا أَنْتُمْ بَشَرٌ تَنْتَشِرُونَ وَمِنْ آيَاتِهِ أَنْ خَلَقَ لَكُمْ مِنْ أَنْفُسِكُمْ أَزْوَاجًا لِتَسْكُنُوا إِلَيْهَا وَجَعَلَ بَيْنَكُمْ مَوَدَّةً وَرَحْمَةً إِنَّ فِي ذَلِكَ لَآيَاتٍ لِقَوْمٍ يَتَفَكَّرُونَ وَمِنْ آيَاتِهِ خَلْقُ السَّمَاوَاتِ وَالْأَرْضِ وَاخْتِلَافُ أَلْسِنَتِكُمْ وَأَلْوَانِكُمْ إِنَّ فِي ذَلِكَ لَآيَاتٍ لِلْعَالِمِينَ)){ الروم: 21-22}.</a:t>
            </a:r>
          </a:p>
          <a:p>
            <a:pPr marL="0" indent="0">
              <a:buNone/>
            </a:pPr>
            <a:r>
              <a:rPr lang="ar-IQ" dirty="0">
                <a:solidFill>
                  <a:srgbClr val="FF0000"/>
                </a:solidFill>
              </a:rPr>
              <a:t>ثانيًا: </a:t>
            </a:r>
            <a:r>
              <a:rPr lang="ar-IQ" dirty="0"/>
              <a:t>الاختلاف نوع من الابتلاء والاختبار. قال تعالى: ((وَلَوْ شَاءَ اللَّهُ لَجَعَلَكُمْ أُمَّةً وَاحِدَةً وَلَكِنْ لِيَبْلُوَكُمْ فِي مَا آتَاكُمْ فَاسْتَبِقُوا الْخَيْرَاتِ إِلَى اللَّهِ مَرْجِعُكُمْ جَمِيعًا فَيُنَبِّئُكُمْ بِمَا كُنْتُمْ فِيهِ تَخْتَلِفُونَ)){ المائدة:48 }.</a:t>
            </a:r>
          </a:p>
          <a:p>
            <a:endParaRPr lang="ar-IQ" dirty="0"/>
          </a:p>
          <a:p>
            <a:pPr marL="0" indent="0">
              <a:buNone/>
            </a:pPr>
            <a:endParaRPr lang="ar-IQ" dirty="0"/>
          </a:p>
          <a:p>
            <a:endParaRPr lang="ar-IQ" dirty="0"/>
          </a:p>
        </p:txBody>
      </p:sp>
    </p:spTree>
    <p:extLst>
      <p:ext uri="{BB962C8B-B14F-4D97-AF65-F5344CB8AC3E}">
        <p14:creationId xmlns:p14="http://schemas.microsoft.com/office/powerpoint/2010/main" val="3692449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12968" cy="6408712"/>
          </a:xfrm>
        </p:spPr>
        <p:txBody>
          <a:bodyPr>
            <a:normAutofit fontScale="77500" lnSpcReduction="20000"/>
          </a:bodyPr>
          <a:lstStyle/>
          <a:p>
            <a:pPr marL="0" indent="0">
              <a:buNone/>
            </a:pPr>
            <a:r>
              <a:rPr lang="ar-IQ" dirty="0" smtClean="0">
                <a:solidFill>
                  <a:srgbClr val="FF0000"/>
                </a:solidFill>
              </a:rPr>
              <a:t>ثالثًا: </a:t>
            </a:r>
            <a:r>
              <a:rPr lang="ar-IQ" dirty="0" smtClean="0"/>
              <a:t>الاختلاف نوع من استثارة العقول للتفكير والاستدلال العقلي في الاعتقاد حيث يؤدي إلى التجديد الفكري والإبداع  في الاستباق إلى الخيرات. قال تعالى: ((وَلِكُلٍّ وِجْهَةٌ هُوَ مُوَلِّيهَا فَاسْتَبِقُوا الْخَيْرَاتِ أَيْنَ مَا تَكُونُوا يَأْتِ بِكُمُ اللَّهُ جَمِيعًا إِنَّ اللَّهَ عَلَى كُلِّ شَيْءٍ قَدِيرٌ)){ البقرة: 148}.</a:t>
            </a:r>
          </a:p>
          <a:p>
            <a:pPr marL="0" indent="0">
              <a:buNone/>
            </a:pPr>
            <a:r>
              <a:rPr lang="ar-IQ" dirty="0" smtClean="0">
                <a:solidFill>
                  <a:srgbClr val="FF0000"/>
                </a:solidFill>
              </a:rPr>
              <a:t>رابعًا: </a:t>
            </a:r>
            <a:r>
              <a:rPr lang="ar-IQ" dirty="0" smtClean="0"/>
              <a:t>الغاية العظمى من الاختلاف ليس هو الاختلاف الشكلي, بل في فهم الاختلاف في المنهج القرآني. قال تعالى: ((قُلْ كُلٌّ يَعْمَلُ عَلى شاكِلَتِهِ فَرَبُّكُمْ أَعْلَمُ بِمَنْ هُوَ أَهْدى سَبِيلاً )){ الإسراء: 84}. قال القرطبي:" قُلْ كُلٌّ يَعْمَلُ عَلَى مَا هُوَ أَشْكَلُ عِنْدَهُ وَأَوْلَى بِالصَّوَابِ فِي اعْتِقَادِهِ"(القرطبي, 10/322). فهو دعوة للمختلفين من أتباع العقائد المختلفة لبلوغ الإيمان الذي يتمثل فيه معاني الكمال والقوة والجمال.</a:t>
            </a:r>
          </a:p>
          <a:p>
            <a:pPr marL="0" indent="0">
              <a:buNone/>
            </a:pPr>
            <a:r>
              <a:rPr lang="ar-IQ" dirty="0" smtClean="0">
                <a:solidFill>
                  <a:srgbClr val="FF0000"/>
                </a:solidFill>
              </a:rPr>
              <a:t>خامسًا: </a:t>
            </a:r>
            <a:r>
              <a:rPr lang="ar-IQ" dirty="0" smtClean="0"/>
              <a:t>الاختلاف دعوة من أجل التنافس والبحث عن الكلمة السواء. قال تعالى: ((قُلْ يَا أَهْلَ الْكِتابِ تَعالَوْا إِلى كَلِمَةٍ سَواءٍ بَيْنَنا وَبَيْنَكُمْ أَلاَّ نَعْبُدَ إِلاَّ اللَّهَ وَلا نُشْرِكَ بِهِ شَيْئاً وَلا يَتَّخِذَ بَعْضُنا بَعْضاً أَرْباباً مِنْ دُونِ اللَّهِ فَإِنْ تَوَلَّوْا فَقُولُوا اشْهَدُوا بِأَنَّا مُسْلِمُونَ)){ آل عمران: 64}. الكلمة التي تتجلى فيها العقيدة الحقة, وقيم التنوع والاختلاف في التأكيد على فطرية التعدد التكويني في كل زاوية من زوايا الكون والحياة, فالفطرة تحكم بالتنوع, والعقل يقرُّ بأنّ التنوع أمر قائم.</a:t>
            </a:r>
          </a:p>
          <a:p>
            <a:pPr marL="0" indent="0">
              <a:buNone/>
            </a:pPr>
            <a:r>
              <a:rPr lang="ar-IQ" dirty="0" smtClean="0">
                <a:solidFill>
                  <a:srgbClr val="FF0000"/>
                </a:solidFill>
              </a:rPr>
              <a:t>سادسًا: </a:t>
            </a:r>
            <a:r>
              <a:rPr lang="ar-IQ" dirty="0" smtClean="0"/>
              <a:t>ربط الاختلاف والتعدد بالتعبد, حيث يشمل الخلق كلَّه. رغم الاختلاف, إلاّ أنّ هناك أمر الكلُّ متجه إليه, قال تعالى: ((تُسَبِّحُ لَهُ السَّماواتُ السَّبْعُ وَالْأَرْضُ وَمَنْ فِيهِنَّ وَإِنْ مِنْ شَيْءٍ إِلاَّ يُسَبِّحُ بِحَمْدِهِ وَلكِنْ لَا تَفْقَهُونَ تَسْبِيحَهُمْ إِنَّهُ كانَ حَلِيماً غَفُوراً )){ الإسراء: 44}.</a:t>
            </a:r>
          </a:p>
          <a:p>
            <a:endParaRPr lang="ar-IQ" dirty="0" smtClean="0"/>
          </a:p>
          <a:p>
            <a:pPr marL="0" indent="0">
              <a:buNone/>
            </a:pPr>
            <a:endParaRPr lang="ar-IQ" dirty="0"/>
          </a:p>
        </p:txBody>
      </p:sp>
    </p:spTree>
    <p:extLst>
      <p:ext uri="{BB962C8B-B14F-4D97-AF65-F5344CB8AC3E}">
        <p14:creationId xmlns:p14="http://schemas.microsoft.com/office/powerpoint/2010/main" val="233908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0026"/>
          </a:xfrm>
        </p:spPr>
        <p:txBody>
          <a:bodyPr>
            <a:normAutofit fontScale="90000"/>
          </a:bodyPr>
          <a:lstStyle/>
          <a:p>
            <a:r>
              <a:rPr lang="ar-IQ" dirty="0" smtClean="0">
                <a:solidFill>
                  <a:srgbClr val="FF0000"/>
                </a:solidFill>
              </a:rPr>
              <a:t>أساليب القرآن الكريم في إقرار التعددية الدينية</a:t>
            </a:r>
            <a:endParaRPr lang="ar-IQ" dirty="0">
              <a:solidFill>
                <a:srgbClr val="FF0000"/>
              </a:solidFill>
            </a:endParaRPr>
          </a:p>
        </p:txBody>
      </p:sp>
      <p:sp>
        <p:nvSpPr>
          <p:cNvPr id="3" name="عنصر نائب للمحتوى 2"/>
          <p:cNvSpPr>
            <a:spLocks noGrp="1"/>
          </p:cNvSpPr>
          <p:nvPr>
            <p:ph idx="1"/>
          </p:nvPr>
        </p:nvSpPr>
        <p:spPr>
          <a:xfrm>
            <a:off x="107504" y="620688"/>
            <a:ext cx="8928992" cy="6120680"/>
          </a:xfrm>
        </p:spPr>
        <p:txBody>
          <a:bodyPr>
            <a:normAutofit fontScale="62500" lnSpcReduction="20000"/>
          </a:bodyPr>
          <a:lstStyle/>
          <a:p>
            <a:pPr marL="0" indent="0">
              <a:buNone/>
            </a:pPr>
            <a:r>
              <a:rPr lang="ar-IQ" dirty="0">
                <a:solidFill>
                  <a:srgbClr val="FF0000"/>
                </a:solidFill>
              </a:rPr>
              <a:t>1</a:t>
            </a:r>
            <a:r>
              <a:rPr lang="ar-IQ" dirty="0" smtClean="0">
                <a:solidFill>
                  <a:srgbClr val="FF0000"/>
                </a:solidFill>
              </a:rPr>
              <a:t>: إقرار مبدأ الحرية الدينية</a:t>
            </a:r>
          </a:p>
          <a:p>
            <a:r>
              <a:rPr lang="ar-IQ" dirty="0" smtClean="0"/>
              <a:t> إنّ أبسط تعريف للحرية الدينية هو: " إعطاء الفرد الحرية الكاملة في عقيدته بحيث لا  يُجبر على اعتناق عقيدة مخالفة لما يريد</a:t>
            </a:r>
            <a:r>
              <a:rPr lang="ar-IQ" dirty="0" smtClean="0"/>
              <a:t>". </a:t>
            </a:r>
            <a:r>
              <a:rPr lang="ar-IQ" dirty="0" smtClean="0"/>
              <a:t>وإنَّ العقل السليم يدلنا على أصالة الحرية، ولكن ليست الحرية المطلقة، لأنّ  إطلاق الحرية مدعاة إلى عدد من المفاسد التي تأتي على حرية الآخرين, وهذه مفسدة </a:t>
            </a:r>
            <a:r>
              <a:rPr lang="ar-IQ" dirty="0" smtClean="0"/>
              <a:t>أكبر. </a:t>
            </a:r>
          </a:p>
          <a:p>
            <a:r>
              <a:rPr lang="ar-IQ" dirty="0" smtClean="0"/>
              <a:t>الحرية </a:t>
            </a:r>
            <a:r>
              <a:rPr lang="ar-IQ" dirty="0" smtClean="0"/>
              <a:t>الدينية في القرآن الكريم تقابل الإكراه  الديني, والإكراه يُراد به: " الحمل على فعل مكروه , أي جعله ذا كراهية. ولا يكون ذلك إلاّ بتخويف وقوع ما هو أشدّ كراهة من الفعل المدعو إليه(ابن عاشور, 2:25). إذ أنّ الله لم يجرِ أمر الإيمان على الإجبار والقسر, ولكن على التمكين والاختيار( الزمخشري, 1/303).</a:t>
            </a:r>
          </a:p>
          <a:p>
            <a:pPr marL="0" indent="0">
              <a:buNone/>
            </a:pPr>
            <a:r>
              <a:rPr lang="ar-IQ" dirty="0">
                <a:solidFill>
                  <a:srgbClr val="FF0000"/>
                </a:solidFill>
              </a:rPr>
              <a:t> </a:t>
            </a:r>
            <a:r>
              <a:rPr lang="ar-IQ" dirty="0" smtClean="0">
                <a:solidFill>
                  <a:srgbClr val="FF0000"/>
                </a:solidFill>
              </a:rPr>
              <a:t>2</a:t>
            </a:r>
            <a:r>
              <a:rPr lang="ar-IQ" dirty="0" smtClean="0">
                <a:solidFill>
                  <a:srgbClr val="FF0000"/>
                </a:solidFill>
              </a:rPr>
              <a:t>: نقد </a:t>
            </a:r>
            <a:r>
              <a:rPr lang="ar-IQ" dirty="0" smtClean="0">
                <a:solidFill>
                  <a:srgbClr val="FF0000"/>
                </a:solidFill>
              </a:rPr>
              <a:t>القرآن الكريم لإلغاء الآخر الديني</a:t>
            </a:r>
          </a:p>
          <a:p>
            <a:r>
              <a:rPr lang="ar-IQ" dirty="0" smtClean="0"/>
              <a:t>لقد سلك القرآن الكريم مسلك النقد الصريح والضمني, في بعض الأحيان, لفكرة الإلغاء للآخر المختلف, سواء كان في الرأي أو المعتقد. وسنحاول أن نستدل على ذلك من خلال النقاط الآتية:</a:t>
            </a:r>
          </a:p>
          <a:p>
            <a:r>
              <a:rPr lang="ar-IQ" dirty="0" smtClean="0">
                <a:solidFill>
                  <a:srgbClr val="FF0000"/>
                </a:solidFill>
              </a:rPr>
              <a:t>أولًا: </a:t>
            </a:r>
            <a:r>
              <a:rPr lang="ar-IQ" dirty="0" smtClean="0"/>
              <a:t>الآيات القرآنية التي تصحح الاعتقادات المنحرفة, لدى كلٍّ من اليهود والنصارى</a:t>
            </a:r>
          </a:p>
          <a:p>
            <a:r>
              <a:rPr lang="ar-IQ" dirty="0" smtClean="0">
                <a:solidFill>
                  <a:srgbClr val="FF0000"/>
                </a:solidFill>
              </a:rPr>
              <a:t>ثانيًا: </a:t>
            </a:r>
            <a:r>
              <a:rPr lang="ar-IQ" dirty="0" smtClean="0"/>
              <a:t>نقد القرآن الكريم لليهود والنصارى عندما يحاول الواحد منهما أن يجعل الحق معه, وينفيه عن الآخر, مع أنّهم يتلون الكتاب.</a:t>
            </a:r>
          </a:p>
          <a:p>
            <a:r>
              <a:rPr lang="ar-IQ" dirty="0" smtClean="0">
                <a:solidFill>
                  <a:srgbClr val="FF0000"/>
                </a:solidFill>
              </a:rPr>
              <a:t>ثالثًا: </a:t>
            </a:r>
            <a:r>
              <a:rPr lang="ar-IQ" dirty="0" smtClean="0"/>
              <a:t>نقد القرآن لحصرية النجاة, حيث ينفي كل من اليهود والنصارى الآخر من أن يكون الجنة من نصيبه, وينتقد القرآن هذه الدعوى ويجعلها من الأماني.</a:t>
            </a:r>
          </a:p>
          <a:p>
            <a:r>
              <a:rPr lang="ar-IQ" dirty="0" smtClean="0">
                <a:solidFill>
                  <a:srgbClr val="FF0000"/>
                </a:solidFill>
              </a:rPr>
              <a:t>رابعًا: </a:t>
            </a:r>
            <a:r>
              <a:rPr lang="ar-IQ" dirty="0" smtClean="0"/>
              <a:t>نقد القرآن الكريم لحصرية الآخرة في فئة معينة دون غيرها.</a:t>
            </a:r>
          </a:p>
          <a:p>
            <a:pPr marL="0" indent="0">
              <a:buNone/>
            </a:pPr>
            <a:r>
              <a:rPr lang="ar-IQ" dirty="0"/>
              <a:t> </a:t>
            </a:r>
            <a:r>
              <a:rPr lang="ar-IQ" dirty="0" smtClean="0">
                <a:solidFill>
                  <a:srgbClr val="FF0000"/>
                </a:solidFill>
              </a:rPr>
              <a:t>3: الإقرار بوجود المختلف في الدين ومخاطبته</a:t>
            </a:r>
          </a:p>
          <a:p>
            <a:r>
              <a:rPr lang="ar-IQ" dirty="0" smtClean="0"/>
              <a:t>القرآن الكريم هو الكتاب المقدس الوحيد الذي يقرُّ في منطوقه بكونية الوحي وبالتنوُّع  بين الأديان, وأشار كثير من الباحثين إلى أننا لا نجد لذلك مثيلًا في اليهودية والمسيحية, وأن تكون مسلمًا يعني أن تعترف بصحة كلِّ الأديان الموحى قبل </a:t>
            </a:r>
            <a:r>
              <a:rPr lang="ar-IQ" dirty="0" smtClean="0"/>
              <a:t>الإسلام من حيث المصدر.</a:t>
            </a:r>
            <a:endParaRPr lang="ar-IQ" dirty="0" smtClean="0"/>
          </a:p>
          <a:p>
            <a:endParaRPr lang="ar-IQ" dirty="0"/>
          </a:p>
        </p:txBody>
      </p:sp>
    </p:spTree>
    <p:extLst>
      <p:ext uri="{BB962C8B-B14F-4D97-AF65-F5344CB8AC3E}">
        <p14:creationId xmlns:p14="http://schemas.microsoft.com/office/powerpoint/2010/main" val="2340878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928992" cy="6480720"/>
          </a:xfrm>
        </p:spPr>
        <p:txBody>
          <a:bodyPr>
            <a:normAutofit fontScale="92500" lnSpcReduction="20000"/>
          </a:bodyPr>
          <a:lstStyle/>
          <a:p>
            <a:r>
              <a:rPr lang="ar-IQ" dirty="0" smtClean="0"/>
              <a:t>والكلام </a:t>
            </a:r>
            <a:r>
              <a:rPr lang="ar-IQ" dirty="0" smtClean="0"/>
              <a:t>عن التعدد الديني في ضوء القرآن الكريم موضوع شائك إلى حدٍّ ما, بسبب وجود آيات تحصر الدين في الإسلام, فالذين يرفضون قضية التعدد الديني يستدلون بتلك الآيات, على سبيل المثال قوله تعالى: ((إِنَّ الدِّينَ عِنْدَ اللَّهِ الْإِسْلَامُ وَمَا اخْتَلَفَ الَّذِينَ أُوتُوا الْكِتَابَ إِلَّا مِنْ بَعْدِ مَا جَاءَهُمُ الْعِلْمُ بَغْيًا بَيْنَهُمْ وَمَنْ يَكْفُرْ بِآيَاتِ اللَّهِ فَإِنَّ اللَّهَ سَرِيعُ الْحِسَابِ )){ آل عمران: 19}؛ وقوله تعالى:((وَمَنْ يَبْتَغِ غَيْرَ الْإِسْلَامِ دِينًا فَلَنْ يُقْبَلَ مِنْهُ وَهُوَ فِي الْآخِرَةِ مِنَ الْخَاسِرِينَ ){ آل عمران: 85}. إلاّ </a:t>
            </a:r>
            <a:r>
              <a:rPr lang="ar-IQ" dirty="0" smtClean="0"/>
              <a:t>أنّنا </a:t>
            </a:r>
            <a:r>
              <a:rPr lang="ar-IQ" dirty="0" smtClean="0"/>
              <a:t>هنا لا  نتحدث عن </a:t>
            </a:r>
            <a:r>
              <a:rPr lang="ar-IQ" dirty="0" smtClean="0"/>
              <a:t>الدِّين </a:t>
            </a:r>
            <a:r>
              <a:rPr lang="ar-IQ" dirty="0" smtClean="0"/>
              <a:t>الحق </a:t>
            </a:r>
            <a:r>
              <a:rPr lang="ar-IQ" dirty="0" smtClean="0"/>
              <a:t>والدِّين </a:t>
            </a:r>
            <a:r>
              <a:rPr lang="ar-IQ" dirty="0" smtClean="0"/>
              <a:t>الباطل، الذي تشير إليه هذه الآيات؛ وإنّما نتحدث عن وجود أديان أخرى أقرَّ بوجودها القرآن الكريم, ومن ناحية أخرى فإنّ قضية دين الإسلام وعدم قبول دين غيره, فقد تحدث العلماء فيها </a:t>
            </a:r>
            <a:r>
              <a:rPr lang="ar-IQ" dirty="0" smtClean="0"/>
              <a:t>كثيرًا, </a:t>
            </a:r>
            <a:r>
              <a:rPr lang="ar-IQ" dirty="0" smtClean="0"/>
              <a:t>وأكّدوا على أنّ المقصود بالإسلام هنا ليس فقد الإسلام الذي جاء به محمد –صلى الله عليه وسلّم- لأنّ دين الله الحق واحد لا يتعدد, ودين جميع الأنبياء هو الإسلام. كما تشير إليه آيات كثيرة على لسان الأنبياء, حيث أنّ هناك أكثر من نبي يؤكد أنّه من المسلمين, مثال على ذلك قوله تعالى: ((إِنَّمَا أُمِرْتُ أَنْ أَعْبُدَ رَبَّ هَذِهِ الْبَلْدَةِ الَّذِي حَرَّمَهَا وَلَهُ كُلُّ شَيْءٍ وَأُمِرْتُ أَنْ أَكُونَ مِنَ الْمُسْلِمِينَ )){النمل: 91}.</a:t>
            </a:r>
            <a:endParaRPr lang="ar-IQ" dirty="0"/>
          </a:p>
        </p:txBody>
      </p:sp>
    </p:spTree>
    <p:extLst>
      <p:ext uri="{BB962C8B-B14F-4D97-AF65-F5344CB8AC3E}">
        <p14:creationId xmlns:p14="http://schemas.microsoft.com/office/powerpoint/2010/main" val="2879663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dirty="0" smtClean="0">
                <a:solidFill>
                  <a:srgbClr val="FF0000"/>
                </a:solidFill>
              </a:rPr>
              <a:t>الاختلاف سنّة كونية</a:t>
            </a:r>
            <a:endParaRPr lang="ar-IQ" dirty="0">
              <a:solidFill>
                <a:srgbClr val="FF0000"/>
              </a:solidFill>
            </a:endParaRPr>
          </a:p>
        </p:txBody>
      </p:sp>
      <p:sp>
        <p:nvSpPr>
          <p:cNvPr id="3" name="عنصر نائب للمحتوى 2"/>
          <p:cNvSpPr>
            <a:spLocks noGrp="1"/>
          </p:cNvSpPr>
          <p:nvPr>
            <p:ph idx="1"/>
          </p:nvPr>
        </p:nvSpPr>
        <p:spPr>
          <a:xfrm>
            <a:off x="107504" y="692696"/>
            <a:ext cx="8928992" cy="6048672"/>
          </a:xfrm>
        </p:spPr>
        <p:txBody>
          <a:bodyPr>
            <a:normAutofit fontScale="92500" lnSpcReduction="20000"/>
          </a:bodyPr>
          <a:lstStyle/>
          <a:p>
            <a:r>
              <a:rPr lang="ar-IQ" dirty="0" smtClean="0"/>
              <a:t> شاء الله سبحانه وتعالى أن يكون خلقه للأشياء مبنياً على التنوع والاختلاف. فلا يوجد شيءٌ خَلقه الله؛ يشبه الآخر تمام الشبه. فالأصول والمواد والأشكال والألوان مختلفة, وهذا الاختلاف والتنوع هو الذي يعطي الحياة معنى وحيوية واستمراراً ومقبولية. وكذلك الحال بالنسبة للفكر والعقل والاعتقاد, فلا يوجد نتاج عقلي ثابت ومقبول لدى الجميع. وكذلك الطبائع والعادات, فهي أيضاً مختلفة ولا يمكن فرض عادة واحدة على الجميع, لأنّ الغريزة والأصول التي بنيت عليها الأفهام والإبداعات مختلفة, وتبعاً لذلك فالنتاج العقلي والتراثي يكون مختلفاً. </a:t>
            </a:r>
          </a:p>
          <a:p>
            <a:r>
              <a:rPr lang="ar-IQ" dirty="0" smtClean="0"/>
              <a:t>لذا فإنَّ الاختلاف يُعدٌّ أمرًا طبيعيًا في نظر الإسلام, فهو من سنن الله في الكون والمخلوقات. فالكون كلٌّه قائم على التعدد والاختلاف في الأنواع والصور والألوان. قال تعالى</a:t>
            </a:r>
            <a:r>
              <a:rPr lang="ar-IQ" dirty="0" smtClean="0"/>
              <a:t>:(( أَلَمْ </a:t>
            </a:r>
            <a:r>
              <a:rPr lang="ar-IQ" dirty="0" smtClean="0"/>
              <a:t>تَرَ أَنَّ اللَّهَ أَنْزَلَ مِنَ السَّمَاءِ مَاءً فَأَخْرَجْنَا بِهِ ثَمَرَاتٍ مُخْتَلِفًا أَلْوَانُهَا وَمِنَ الْجِبَالِ جُدَدٌ بِيضٌ وَحُمْرٌ مُخْتَلِفٌ أَلْوَانُهَا وَغَرَابِيبُ سُودٌ  وَمِنَ النَّاسِ وَالدَّوَابِّ وَالْأَنْعَامِ مُخْتَلِفٌ أَلْوَانُهُ كَذَلِكَ إِنَّمَا يَخْشَى اللَّهَ مِنْ عِبَادِهِ الْعُلَمَاءُ إِنَّ اللَّهَ عَزِيزٌ غَفُورٌ)){فاطر:27-28}. </a:t>
            </a:r>
          </a:p>
        </p:txBody>
      </p:sp>
    </p:spTree>
    <p:extLst>
      <p:ext uri="{BB962C8B-B14F-4D97-AF65-F5344CB8AC3E}">
        <p14:creationId xmlns:p14="http://schemas.microsoft.com/office/powerpoint/2010/main" val="931791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480720"/>
          </a:xfrm>
        </p:spPr>
        <p:txBody>
          <a:bodyPr>
            <a:normAutofit/>
          </a:bodyPr>
          <a:lstStyle/>
          <a:p>
            <a:r>
              <a:rPr lang="ar-IQ" dirty="0"/>
              <a:t>وهذا الاختلاف هو اختلاف تنوع وتعدد, وهو أيضًا من آيات الله تدل على عظمته وحكمته. قال تعالى: ((وَمِنْ آيَاتِهِ خَلْقُ السَّمَاوَاتِ وَالْأَرْضِ وَاخْتِلَافُ أَلْسِنَتِكُمْ وَأَلْوَانِكُمْ إِنَّ فِي ذَلِكَ لَآيَاتٍ لِلْعَالِمِينَ)){ الروم: 22}. فهو سنة إلهية لا محيد عنها, وواقع بمشيئة الله تعالى, وهو من أبرز خصائص الوجود الإنساني ومن </a:t>
            </a:r>
            <a:r>
              <a:rPr lang="ar-IQ" dirty="0" smtClean="0"/>
              <a:t>أوْكد </a:t>
            </a:r>
            <a:r>
              <a:rPr lang="ar-IQ" dirty="0"/>
              <a:t>ضرورات الاجتماع البشري. فالاختلاف والتنوع يثريان الحياة ويكسبان المرء خبرة  </a:t>
            </a:r>
            <a:r>
              <a:rPr lang="ar-IQ" dirty="0" smtClean="0"/>
              <a:t>وعطاء.</a:t>
            </a:r>
          </a:p>
          <a:p>
            <a:r>
              <a:rPr lang="ar-IQ" dirty="0"/>
              <a:t>وانطلاقًا من النصوص القرآنية التي حفلت بالآيات التي </a:t>
            </a:r>
            <a:r>
              <a:rPr lang="ar-IQ" dirty="0" smtClean="0"/>
              <a:t>وردت </a:t>
            </a:r>
            <a:r>
              <a:rPr lang="ar-IQ" dirty="0"/>
              <a:t>فيها لفظ:(الاختلاف)؛ يمكن أن نستنبط بأنّ التصور الإسلامي  للوجود يرتكز على فكرتين أساسيتين: </a:t>
            </a:r>
            <a:r>
              <a:rPr lang="ar-IQ" dirty="0">
                <a:solidFill>
                  <a:srgbClr val="FF0000"/>
                </a:solidFill>
              </a:rPr>
              <a:t>فكرة وحدانية الخالق. وفكرة تعددية الخَلق واختلاف المخلوق. </a:t>
            </a:r>
          </a:p>
          <a:p>
            <a:endParaRPr lang="ar-IQ" dirty="0"/>
          </a:p>
          <a:p>
            <a:endParaRPr lang="ar-IQ" dirty="0"/>
          </a:p>
        </p:txBody>
      </p:sp>
    </p:spTree>
    <p:extLst>
      <p:ext uri="{BB962C8B-B14F-4D97-AF65-F5344CB8AC3E}">
        <p14:creationId xmlns:p14="http://schemas.microsoft.com/office/powerpoint/2010/main" val="3043830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20000"/>
          </a:bodyPr>
          <a:lstStyle/>
          <a:p>
            <a:r>
              <a:rPr lang="ar-IQ" dirty="0" smtClean="0"/>
              <a:t>من </a:t>
            </a:r>
            <a:r>
              <a:rPr lang="ar-IQ" dirty="0"/>
              <a:t>المعلوم </a:t>
            </a:r>
            <a:r>
              <a:rPr lang="ar-IQ" dirty="0" smtClean="0"/>
              <a:t>ضرورة, في </a:t>
            </a:r>
            <a:r>
              <a:rPr lang="ar-IQ" dirty="0"/>
              <a:t>المنظور </a:t>
            </a:r>
            <a:r>
              <a:rPr lang="ar-IQ" dirty="0" smtClean="0"/>
              <a:t>الإسلامي, </a:t>
            </a:r>
            <a:r>
              <a:rPr lang="ar-IQ" dirty="0" smtClean="0"/>
              <a:t>أنّ </a:t>
            </a:r>
            <a:r>
              <a:rPr lang="ar-IQ" dirty="0"/>
              <a:t>ظاهرة الاختلاف  والتنوّع  والتعـدد والتباين قد كانت ولا تزال إحدى سمات هذا الكون الذي نعيش </a:t>
            </a:r>
            <a:r>
              <a:rPr lang="ar-IQ" dirty="0" smtClean="0"/>
              <a:t>فيه. </a:t>
            </a:r>
            <a:r>
              <a:rPr lang="ar-IQ" dirty="0"/>
              <a:t>وهذا في حـد ذاته من مقتضيات مفهوم التوحيد الذي جاء به ودعا إليه الأنبياء والرسل جميعًا, مـن لدن آدم إلى محمد, عليهم </a:t>
            </a:r>
            <a:r>
              <a:rPr lang="ar-IQ" dirty="0" smtClean="0"/>
              <a:t>أفضل </a:t>
            </a:r>
            <a:r>
              <a:rPr lang="ar-IQ" dirty="0"/>
              <a:t>الصلاة والتسليم, بيد </a:t>
            </a:r>
            <a:r>
              <a:rPr lang="ar-IQ" dirty="0" smtClean="0"/>
              <a:t>أنّ </a:t>
            </a:r>
            <a:r>
              <a:rPr lang="ar-IQ" dirty="0"/>
              <a:t>هذه الظاهرة الواضحة وضوح الشمس في رابعة النهار قد لا يعي وجودها ولا يلمس آثارها أناس أصابهم العمى في أبصارهم وبصائرهم، </a:t>
            </a:r>
            <a:r>
              <a:rPr lang="ar-IQ" dirty="0" smtClean="0"/>
              <a:t>إمّا </a:t>
            </a:r>
            <a:r>
              <a:rPr lang="ar-IQ" dirty="0"/>
              <a:t>بسبب </a:t>
            </a:r>
            <a:r>
              <a:rPr lang="ar-IQ" dirty="0" smtClean="0"/>
              <a:t>الجهل, وإمّا </a:t>
            </a:r>
            <a:r>
              <a:rPr lang="ar-IQ" dirty="0"/>
              <a:t>بـسبب  استحكام روح الاستعلاء والعداوة </a:t>
            </a:r>
            <a:r>
              <a:rPr lang="ar-IQ" dirty="0" smtClean="0"/>
              <a:t>والازدراء, </a:t>
            </a:r>
            <a:r>
              <a:rPr lang="ar-IQ" dirty="0"/>
              <a:t>التي تسيطر عليهم في نظرهم إلى </a:t>
            </a:r>
            <a:r>
              <a:rPr lang="ar-IQ" dirty="0" smtClean="0"/>
              <a:t>الآخر, </a:t>
            </a:r>
            <a:r>
              <a:rPr lang="ar-IQ" dirty="0"/>
              <a:t>والتي أدت بهم إلى استعباد معظم سكان العالم واستباحة دمائهم وانتهاك حرماتهم وأعراضـهم وامتهان كرامتهم وحقوقهم الإنسانية واحتلال أراضيهم وامتصاص خيراتها وثرواتها بصورة بشعة لا </a:t>
            </a:r>
            <a:r>
              <a:rPr lang="ar-IQ" dirty="0" smtClean="0"/>
              <a:t>إنسانية. </a:t>
            </a:r>
          </a:p>
          <a:p>
            <a:r>
              <a:rPr lang="ar-IQ" dirty="0"/>
              <a:t>ومن ناحية أخرى, فإنّ القرآن الكريم جعل هذا الاختلاف والتنوع أمرًا مقصودًا  وسنة من سنن الله تعالى</a:t>
            </a:r>
            <a:r>
              <a:rPr lang="ar-IQ" dirty="0" smtClean="0"/>
              <a:t>:((</a:t>
            </a:r>
            <a:r>
              <a:rPr lang="ar-IQ" dirty="0"/>
              <a:t>وَلَوْ شَاءَ رَبُّكَ لَجَعَلَ النَّاسَ أُمَّةً وَاحِدَةً وَلَا يَزَالُونَ مُخْتَلِفِينَ  إِلَّا مَنْ رَحِمَ رَبُّكَ وَلِذَلِكَ خَلَقَهُمْ وَتَمَّتْ كَلِمَةُ رَبِّكَ لَأَمْلَأَنَّ جَهَنَّمَ مِنَ الْجِنَّةِ وَالنَّاسِ أَجْمَعِينَ)){ هود: 118-119}. </a:t>
            </a:r>
            <a:endParaRPr lang="ar-IQ" dirty="0"/>
          </a:p>
        </p:txBody>
      </p:sp>
    </p:spTree>
    <p:extLst>
      <p:ext uri="{BB962C8B-B14F-4D97-AF65-F5344CB8AC3E}">
        <p14:creationId xmlns:p14="http://schemas.microsoft.com/office/powerpoint/2010/main" val="1730741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92500" lnSpcReduction="10000"/>
          </a:bodyPr>
          <a:lstStyle/>
          <a:p>
            <a:r>
              <a:rPr lang="ar-IQ" dirty="0" smtClean="0"/>
              <a:t>وبالتالي </a:t>
            </a:r>
            <a:r>
              <a:rPr lang="ar-IQ" dirty="0" smtClean="0"/>
              <a:t>فإنّ احترام التنوع احترام لمشيئة الله الذي لو شاء لجعل الناس أمّة واحدة ولمنع اختلافهم, لذا  فإنّ القانون الطبيعي للحياة هو التنوع وليست الوحدوية, التي تلغي  </a:t>
            </a:r>
            <a:r>
              <a:rPr lang="ar-IQ" dirty="0" smtClean="0"/>
              <a:t>التنوع. ولهذا </a:t>
            </a:r>
            <a:r>
              <a:rPr lang="ar-IQ" dirty="0" smtClean="0"/>
              <a:t>لم يشأ الله أن يجعل الناس </a:t>
            </a:r>
            <a:r>
              <a:rPr lang="ar-IQ" dirty="0" smtClean="0"/>
              <a:t>أمّة </a:t>
            </a:r>
            <a:r>
              <a:rPr lang="ar-IQ" dirty="0" smtClean="0"/>
              <a:t>واحدة بمبادئ عامّة واحدة, وبأفهام متماثلة وبمصالح </a:t>
            </a:r>
            <a:r>
              <a:rPr lang="ar-IQ" dirty="0" smtClean="0"/>
              <a:t>متطابقة. وللإمام </a:t>
            </a:r>
            <a:r>
              <a:rPr lang="ar-IQ" dirty="0" smtClean="0"/>
              <a:t>الفخر الرازي تعليل دقيق وطريف لهذه المشيئة الربانية حيث يقول: " لو كان القرآن </a:t>
            </a:r>
            <a:r>
              <a:rPr lang="ar-IQ" dirty="0" smtClean="0"/>
              <a:t>محْكمًا </a:t>
            </a:r>
            <a:r>
              <a:rPr lang="ar-IQ" dirty="0" smtClean="0"/>
              <a:t>بالكلِّية, لما كان مطابقًا إلاّ لمذهب </a:t>
            </a:r>
            <a:r>
              <a:rPr lang="ar-IQ" dirty="0" smtClean="0"/>
              <a:t>واحد, </a:t>
            </a:r>
            <a:r>
              <a:rPr lang="ar-IQ" dirty="0" smtClean="0"/>
              <a:t>وكان تصريحه مبطلًا لكلِّ ما سوى </a:t>
            </a:r>
            <a:r>
              <a:rPr lang="ar-IQ" dirty="0" smtClean="0"/>
              <a:t>ذلك </a:t>
            </a:r>
            <a:r>
              <a:rPr lang="ar-IQ" dirty="0" smtClean="0"/>
              <a:t>المذهب"( الرازي. </a:t>
            </a:r>
            <a:r>
              <a:rPr lang="ar-IQ" dirty="0" smtClean="0"/>
              <a:t>7/142). </a:t>
            </a:r>
            <a:r>
              <a:rPr lang="ar-IQ" dirty="0" smtClean="0"/>
              <a:t>قال تعالى</a:t>
            </a:r>
            <a:r>
              <a:rPr lang="ar-IQ" dirty="0" smtClean="0"/>
              <a:t>:((</a:t>
            </a:r>
            <a:r>
              <a:rPr lang="ar-IQ" dirty="0" smtClean="0"/>
              <a:t>سُنَّةَ اللَّهِ فِي الَّذِينَ خَلَوْا مِنْ قَبْلُ وَلَنْ تَجِدَ لِسُنَّةِ اللَّهِ تَبْدِيلًا)){ الأحزاب: 62}؛ وقال</a:t>
            </a:r>
            <a:r>
              <a:rPr lang="ar-IQ" dirty="0" smtClean="0"/>
              <a:t>:((</a:t>
            </a:r>
            <a:r>
              <a:rPr lang="ar-IQ" dirty="0" smtClean="0"/>
              <a:t>سُنَّةَ اللَّهِ الَّتِي قَدْ خَلَتْ مِنْ قَبْلُ وَلَنْ تَجِدَ لِسُنَّةِ اللَّهِ تَبْدِيلًا )){ الفتح:23}. يقول سيد قطب: " إنّ ما وقع منها في الماضي؛ يقع في الحاضر"(قطب, 1/480).  وهي ليست عشوائية قائمة على أساس الصدفة والاتفاق, إنّما هي ذات طابع موضوعي لا تتخلف في الأمور التي يجري عليها, واطرادها دالٌّ على ثباتها واستمرارها على العموم والشمول, بمعنى أنّها غير مقتصرة على فرد دون فرد أو أمّة دون </a:t>
            </a:r>
            <a:r>
              <a:rPr lang="ar-IQ" dirty="0" smtClean="0"/>
              <a:t>أمّة. </a:t>
            </a:r>
            <a:r>
              <a:rPr lang="ar-IQ" dirty="0" smtClean="0"/>
              <a:t>ويقتضي بأنّ سننه- سبحانه- كما هو قضاؤه, محققة لا </a:t>
            </a:r>
            <a:r>
              <a:rPr lang="ar-IQ" dirty="0" smtClean="0"/>
              <a:t>محالة</a:t>
            </a:r>
          </a:p>
          <a:p>
            <a:endParaRPr lang="ar-IQ" dirty="0"/>
          </a:p>
        </p:txBody>
      </p:sp>
    </p:spTree>
    <p:extLst>
      <p:ext uri="{BB962C8B-B14F-4D97-AF65-F5344CB8AC3E}">
        <p14:creationId xmlns:p14="http://schemas.microsoft.com/office/powerpoint/2010/main" val="3904303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Autofit/>
          </a:bodyPr>
          <a:lstStyle/>
          <a:p>
            <a:r>
              <a:rPr lang="ar-IQ" sz="4000" dirty="0" smtClean="0">
                <a:solidFill>
                  <a:srgbClr val="FF0000"/>
                </a:solidFill>
              </a:rPr>
              <a:t>تعريف التعددية الدينية</a:t>
            </a:r>
            <a:endParaRPr lang="ar-IQ" sz="4000" dirty="0">
              <a:solidFill>
                <a:srgbClr val="FF0000"/>
              </a:solidFill>
            </a:endParaRPr>
          </a:p>
        </p:txBody>
      </p:sp>
      <p:sp>
        <p:nvSpPr>
          <p:cNvPr id="3" name="عنصر نائب للمحتوى 2"/>
          <p:cNvSpPr>
            <a:spLocks noGrp="1"/>
          </p:cNvSpPr>
          <p:nvPr>
            <p:ph idx="1"/>
          </p:nvPr>
        </p:nvSpPr>
        <p:spPr>
          <a:xfrm>
            <a:off x="179512" y="620688"/>
            <a:ext cx="8856984" cy="6120680"/>
          </a:xfrm>
        </p:spPr>
        <p:txBody>
          <a:bodyPr>
            <a:normAutofit fontScale="92500" lnSpcReduction="20000"/>
          </a:bodyPr>
          <a:lstStyle/>
          <a:p>
            <a:r>
              <a:rPr lang="ar-IQ" dirty="0" smtClean="0"/>
              <a:t>ليس هناك تعريف للتعددية الدينية, ولعل السبب يعود لحداثة الموضوع. حيث جاء تعريف التعدد الديني لتزويد الفكر الغربي المسيحي بقاعدة التسامح مع الأديان غير المسيحية. ولذلك يؤكد دعاة التعددية الدينية الغربية أنّ جميع الأديان الرئيسة </a:t>
            </a:r>
            <a:r>
              <a:rPr lang="ar-IQ" dirty="0" smtClean="0"/>
              <a:t>تقدِّم </a:t>
            </a:r>
            <a:r>
              <a:rPr lang="ar-IQ" dirty="0" smtClean="0"/>
              <a:t>طرقاً ومخارج للخلاص, وتنطوي بأجمعها على نوع من الحقيقة </a:t>
            </a:r>
            <a:r>
              <a:rPr lang="ar-IQ" dirty="0" smtClean="0"/>
              <a:t>الدينية.</a:t>
            </a:r>
            <a:endParaRPr lang="ar-IQ" dirty="0" smtClean="0"/>
          </a:p>
          <a:p>
            <a:r>
              <a:rPr lang="ar-IQ" dirty="0" smtClean="0"/>
              <a:t>ورغم ذلك, فقد حاول العلماء اعطاء تعريف للتعددية الدينية من منظار الفلسفة, فقد عرفتْ بأنّها:" الاتجاه القائل بأنّ الأديان العالمية الكبرى إنّما هي تصورات ومفاهيم متنوعة واستجابات مختلفة للحقيقة النهائية المطلقة, أو الذات العليا بثقافات الناس المختلفة. وأنّ تحول الوجود الإنساني من محورية الذات إلى محورية الحقيقة يحدث للأديان بنسبة </a:t>
            </a:r>
            <a:r>
              <a:rPr lang="ar-IQ" dirty="0" smtClean="0"/>
              <a:t>متساوية». ثمَّ </a:t>
            </a:r>
            <a:r>
              <a:rPr lang="ar-IQ" dirty="0" smtClean="0"/>
              <a:t>أضيف لتعريف التعددية بعداً تنظيمياً تحكمه قواعد </a:t>
            </a:r>
            <a:r>
              <a:rPr lang="ar-IQ" dirty="0" smtClean="0"/>
              <a:t>محددة. </a:t>
            </a:r>
            <a:r>
              <a:rPr lang="ar-IQ" dirty="0" smtClean="0"/>
              <a:t>فقد عرفت بأنّها: " عبارة عن تنظيم حياة المجتمع وفق قواعد عامة مشتركة تحترم وجود التنوع والاختلاف في اتجاه السكان في المجتمعات ذات الاطر الواسعة, وخاصة المجتمعات الحديثة, حيث تختلط الاتجاهات الأيديولوجية والفلسفية والدينية</a:t>
            </a:r>
            <a:r>
              <a:rPr lang="ar-IQ" dirty="0" smtClean="0"/>
              <a:t>". </a:t>
            </a:r>
            <a:r>
              <a:rPr lang="ar-IQ" dirty="0" smtClean="0"/>
              <a:t>ومن هذه التعريفات يتضح أنّ مصطلح التعددية يراد به التعبير عن أصالة تنوع </a:t>
            </a:r>
            <a:r>
              <a:rPr lang="ar-IQ" dirty="0" smtClean="0"/>
              <a:t>الأديان.</a:t>
            </a:r>
            <a:endParaRPr lang="ar-IQ" dirty="0" smtClean="0"/>
          </a:p>
        </p:txBody>
      </p:sp>
    </p:spTree>
    <p:extLst>
      <p:ext uri="{BB962C8B-B14F-4D97-AF65-F5344CB8AC3E}">
        <p14:creationId xmlns:p14="http://schemas.microsoft.com/office/powerpoint/2010/main" val="4087354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928992" cy="6336704"/>
          </a:xfrm>
        </p:spPr>
        <p:txBody>
          <a:bodyPr>
            <a:normAutofit fontScale="92500" lnSpcReduction="20000"/>
          </a:bodyPr>
          <a:lstStyle/>
          <a:p>
            <a:r>
              <a:rPr lang="ar-IQ" dirty="0"/>
              <a:t>ويذهب بعض الفكرين الإسلاميين، ومنهم  د. أنيس توها,  ورغم تعريفه  للتعددية الدينية بأنهـا: "حالـة مـن التعايش الديني في مجتمع واحد بحيث يمكن أن تصان سمات وخصوصيات كـلِّ ديـن دون مساس بها"، فإنه يرفض التعددية الدينية ويرى </a:t>
            </a:r>
            <a:r>
              <a:rPr lang="ar-IQ" dirty="0" smtClean="0"/>
              <a:t>أنّ </a:t>
            </a:r>
            <a:r>
              <a:rPr lang="ar-IQ" dirty="0"/>
              <a:t>كافة </a:t>
            </a:r>
            <a:r>
              <a:rPr lang="ar-IQ" dirty="0" smtClean="0"/>
              <a:t>توجّهات </a:t>
            </a:r>
            <a:r>
              <a:rPr lang="ar-IQ" dirty="0"/>
              <a:t>التعددية الإسلامية التـي تتـراوح بـين الإنـسانية العلمانية، واللاهوت العالمي، ومذهب التوفيقية، والفلسفة الخالدة، بعيدة </a:t>
            </a:r>
            <a:r>
              <a:rPr lang="ar-IQ" dirty="0" smtClean="0"/>
              <a:t>كلّ </a:t>
            </a:r>
            <a:r>
              <a:rPr lang="ar-IQ" dirty="0"/>
              <a:t>البعد عن تحقيـق هدفهم النبيل المتمثل في خلق مجتمع متجانس. ويوضِّح ذلك, فـي كتـابه  المعنون</a:t>
            </a:r>
            <a:r>
              <a:rPr lang="ar-IQ" dirty="0" smtClean="0"/>
              <a:t>:(توجّهات </a:t>
            </a:r>
            <a:r>
              <a:rPr lang="ar-IQ" dirty="0"/>
              <a:t>التعددية الدينيـة- وصـف نقـدي- </a:t>
            </a:r>
            <a:r>
              <a:rPr lang="ar-IQ" dirty="0" smtClean="0"/>
              <a:t>).</a:t>
            </a:r>
          </a:p>
          <a:p>
            <a:r>
              <a:rPr lang="ar-IQ" dirty="0"/>
              <a:t>ويرى أنّ الأخذ </a:t>
            </a:r>
            <a:r>
              <a:rPr lang="ar-IQ" dirty="0" smtClean="0"/>
              <a:t>بالتعددية, </a:t>
            </a:r>
            <a:r>
              <a:rPr lang="ar-IQ" dirty="0"/>
              <a:t>كقاطرة لتناول قضية التنـوع الديني، فكرة </a:t>
            </a:r>
            <a:r>
              <a:rPr lang="ar-IQ" dirty="0" smtClean="0"/>
              <a:t>مخفَقة تمامًا, </a:t>
            </a:r>
            <a:r>
              <a:rPr lang="ar-IQ" dirty="0"/>
              <a:t>لأنها تكتسي قناعًا دينيًا </a:t>
            </a:r>
            <a:r>
              <a:rPr lang="ar-IQ" dirty="0" smtClean="0"/>
              <a:t>وتدّعي </a:t>
            </a:r>
            <a:r>
              <a:rPr lang="ar-IQ" dirty="0"/>
              <a:t>في بعـض الأحيـان أنّهـا - حكمًـا- يفصل بين الأديان المتنازعة، لذا فقد انتهى بها الحال أن صارت هي نفسها غريمـًا متنازعـًا في ميدان اللعبة الدينية. وفي مقدمة الكتاب يؤكد "توها" على أن التعددية قـد تبـدو للوهلـة الأولى واعدًة وأنّها المخِّلص من الأحوال الإنسانية المحبطة السائدة في الحيـاة الدينيـة، إلاَّ أنَّ النظرة المتفحصة تكشف </a:t>
            </a:r>
            <a:r>
              <a:rPr lang="ar-IQ" dirty="0" smtClean="0"/>
              <a:t>أنّها </a:t>
            </a:r>
            <a:r>
              <a:rPr lang="ar-IQ" dirty="0"/>
              <a:t>في واقع الأمر جامحة </a:t>
            </a:r>
            <a:r>
              <a:rPr lang="ar-IQ" dirty="0" smtClean="0"/>
              <a:t>ومتطرِّفة </a:t>
            </a:r>
            <a:r>
              <a:rPr lang="ar-IQ" dirty="0"/>
              <a:t>وغير متسامحة علـى نحـو صارخ. </a:t>
            </a:r>
            <a:endParaRPr lang="ar-IQ" dirty="0" smtClean="0"/>
          </a:p>
          <a:p>
            <a:endParaRPr lang="ar-IQ" dirty="0"/>
          </a:p>
        </p:txBody>
      </p:sp>
    </p:spTree>
    <p:extLst>
      <p:ext uri="{BB962C8B-B14F-4D97-AF65-F5344CB8AC3E}">
        <p14:creationId xmlns:p14="http://schemas.microsoft.com/office/powerpoint/2010/main" val="3415597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a:bodyPr>
          <a:lstStyle/>
          <a:p>
            <a:r>
              <a:rPr lang="ar-IQ" dirty="0" smtClean="0"/>
              <a:t>بالإضافة </a:t>
            </a:r>
            <a:r>
              <a:rPr lang="ar-IQ" dirty="0" smtClean="0"/>
              <a:t>إلى التناقض الظاهر في مذهب التعددية الدينية، فـإنَّ بهـا مواطن ضعف من الناحية المعرفية والمنهجيـة واللاهوتيـة غيـر المقبولـة فـي المجـال الأكاديمي. ويعتقد أيضًا, </a:t>
            </a:r>
            <a:r>
              <a:rPr lang="ar-IQ" dirty="0" smtClean="0"/>
              <a:t>أنّه </a:t>
            </a:r>
            <a:r>
              <a:rPr lang="ar-IQ" dirty="0" smtClean="0"/>
              <a:t>يتحيز مـذهب التعدديـة الدينيـة نحو الأقليات الدينية على حساب </a:t>
            </a:r>
            <a:r>
              <a:rPr lang="ar-IQ" dirty="0" smtClean="0"/>
              <a:t>الأغلبية.</a:t>
            </a:r>
            <a:endParaRPr lang="ar-IQ" dirty="0" smtClean="0"/>
          </a:p>
          <a:p>
            <a:r>
              <a:rPr lang="ar-IQ" dirty="0" smtClean="0"/>
              <a:t>إنّ الآيات القرآنية تشير إلى وجود أكثر من دين في كلِّ عصر, لاسيَّما تلك الآيات القرآنية التي تتحدث عن دعوة الرسل والأنبياء لأقوامهم, فمرة يكون هناك دين إلهي وآخر وضعي, أو دين سماوي آخر لدين سماوي </a:t>
            </a:r>
            <a:r>
              <a:rPr lang="ar-IQ" dirty="0" smtClean="0"/>
              <a:t>سابق. </a:t>
            </a:r>
            <a:r>
              <a:rPr lang="ar-IQ" dirty="0" smtClean="0">
                <a:solidFill>
                  <a:srgbClr val="FF0000"/>
                </a:solidFill>
              </a:rPr>
              <a:t>ممّا يعني أنّ التعددية الدينية من منظور القرآن الكريم هي الإقرار بوجود تنوّع في الانتماء </a:t>
            </a:r>
            <a:r>
              <a:rPr lang="ar-IQ" dirty="0" smtClean="0">
                <a:solidFill>
                  <a:srgbClr val="FF0000"/>
                </a:solidFill>
              </a:rPr>
              <a:t>الديني. </a:t>
            </a:r>
            <a:r>
              <a:rPr lang="ar-IQ" dirty="0" smtClean="0">
                <a:solidFill>
                  <a:srgbClr val="FF0000"/>
                </a:solidFill>
              </a:rPr>
              <a:t>أو أنّ التعددية الدينية تعني:" الاعتراف بوجود </a:t>
            </a:r>
            <a:r>
              <a:rPr lang="ar-IQ" dirty="0" smtClean="0">
                <a:solidFill>
                  <a:srgbClr val="FF0000"/>
                </a:solidFill>
              </a:rPr>
              <a:t>تنوّع </a:t>
            </a:r>
            <a:r>
              <a:rPr lang="ar-IQ" dirty="0" smtClean="0">
                <a:solidFill>
                  <a:srgbClr val="FF0000"/>
                </a:solidFill>
              </a:rPr>
              <a:t>في الانتماء الديني في مجتمع </a:t>
            </a:r>
            <a:r>
              <a:rPr lang="ar-IQ" dirty="0" smtClean="0">
                <a:solidFill>
                  <a:srgbClr val="FF0000"/>
                </a:solidFill>
              </a:rPr>
              <a:t>واحد, </a:t>
            </a:r>
            <a:r>
              <a:rPr lang="ar-IQ" dirty="0" smtClean="0">
                <a:solidFill>
                  <a:srgbClr val="FF0000"/>
                </a:solidFill>
              </a:rPr>
              <a:t>أو دولة تضم مجتمعاً أو أكثر؛ كوجود اليهودية والنصرانية بالإضافة إلى </a:t>
            </a:r>
            <a:r>
              <a:rPr lang="ar-IQ" dirty="0" smtClean="0">
                <a:solidFill>
                  <a:srgbClr val="FF0000"/>
                </a:solidFill>
              </a:rPr>
              <a:t>الإسلام, </a:t>
            </a:r>
            <a:r>
              <a:rPr lang="ar-IQ" dirty="0" smtClean="0">
                <a:solidFill>
                  <a:srgbClr val="FF0000"/>
                </a:solidFill>
              </a:rPr>
              <a:t>في ظل المجتمع </a:t>
            </a:r>
            <a:r>
              <a:rPr lang="ar-IQ" dirty="0" smtClean="0">
                <a:solidFill>
                  <a:srgbClr val="FF0000"/>
                </a:solidFill>
              </a:rPr>
              <a:t>الإسلامي».</a:t>
            </a:r>
            <a:endParaRPr lang="ar-IQ" dirty="0">
              <a:solidFill>
                <a:srgbClr val="FF0000"/>
              </a:solidFill>
            </a:endParaRPr>
          </a:p>
        </p:txBody>
      </p:sp>
    </p:spTree>
    <p:extLst>
      <p:ext uri="{BB962C8B-B14F-4D97-AF65-F5344CB8AC3E}">
        <p14:creationId xmlns:p14="http://schemas.microsoft.com/office/powerpoint/2010/main" val="286631592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3876</Words>
  <Application>Microsoft Office PowerPoint</Application>
  <PresentationFormat>عرض على الشاشة (3:4)‏</PresentationFormat>
  <Paragraphs>64</Paragraphs>
  <Slides>19</Slides>
  <Notes>1</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التعددية الدينية من منظور الكتب السماوية أولاً: التعددية من منظور القرآن الكريم </vt:lpstr>
      <vt:lpstr>عرض تقديمي في PowerPoint</vt:lpstr>
      <vt:lpstr>الاختلاف سنّة كونية</vt:lpstr>
      <vt:lpstr>عرض تقديمي في PowerPoint</vt:lpstr>
      <vt:lpstr>عرض تقديمي في PowerPoint</vt:lpstr>
      <vt:lpstr>عرض تقديمي في PowerPoint</vt:lpstr>
      <vt:lpstr>تعريف التعددية الدينية</vt:lpstr>
      <vt:lpstr>عرض تقديمي في PowerPoint</vt:lpstr>
      <vt:lpstr>عرض تقديمي في PowerPoint</vt:lpstr>
      <vt:lpstr> الأفكار القائمة على التعددية  الدينية والمستنبطة من القرآن </vt:lpstr>
      <vt:lpstr>مفهوم التعددية الدينية في ضوء آيات القرآن الكريم</vt:lpstr>
      <vt:lpstr>عرض تقديمي في PowerPoint</vt:lpstr>
      <vt:lpstr>إقرار القرآن الكريم لمبدأ التعددية الدينية</vt:lpstr>
      <vt:lpstr>عرض تقديمي في PowerPoint</vt:lpstr>
      <vt:lpstr>عرض تقديمي في PowerPoint</vt:lpstr>
      <vt:lpstr>منهج القرآن الكريم لإقرار مبدأ التعددية الدينية</vt:lpstr>
      <vt:lpstr>عرض تقديمي في PowerPoint</vt:lpstr>
      <vt:lpstr>عرض تقديمي في PowerPoint</vt:lpstr>
      <vt:lpstr>أساليب القرآن الكريم في إقرار التعددية الدينية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التعددية الدينية من منظور الكتب السماوية</dc:title>
  <dc:creator>fathe</dc:creator>
  <cp:lastModifiedBy>fathe</cp:lastModifiedBy>
  <cp:revision>20</cp:revision>
  <dcterms:created xsi:type="dcterms:W3CDTF">2019-11-29T11:36:27Z</dcterms:created>
  <dcterms:modified xsi:type="dcterms:W3CDTF">2020-11-14T20:54:22Z</dcterms:modified>
</cp:coreProperties>
</file>