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3" r:id="rId3"/>
    <p:sldId id="264" r:id="rId4"/>
    <p:sldId id="265" r:id="rId5"/>
    <p:sldId id="266" r:id="rId6"/>
    <p:sldId id="270" r:id="rId7"/>
    <p:sldId id="271" r:id="rId8"/>
    <p:sldId id="267" r:id="rId9"/>
    <p:sldId id="261" r:id="rId10"/>
    <p:sldId id="268" r:id="rId11"/>
    <p:sldId id="269" r:id="rId12"/>
    <p:sldId id="257" r:id="rId13"/>
    <p:sldId id="258" r:id="rId14"/>
    <p:sldId id="262" r:id="rId15"/>
    <p:sldId id="259" r:id="rId16"/>
    <p:sldId id="260"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06/04/1442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06/04/1442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06/04/1442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06/04/1442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06/04/1442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06/04/1442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06/04/1442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06/04/1442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06/04/1442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06/04/1442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06/04/1442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06/04/1442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23528" y="260649"/>
            <a:ext cx="8640960" cy="288031"/>
          </a:xfrm>
        </p:spPr>
        <p:txBody>
          <a:bodyPr>
            <a:normAutofit fontScale="90000"/>
          </a:bodyPr>
          <a:lstStyle/>
          <a:p>
            <a:r>
              <a:rPr lang="ar-IQ" sz="3600" dirty="0" smtClean="0">
                <a:solidFill>
                  <a:srgbClr val="FF0000"/>
                </a:solidFill>
              </a:rPr>
              <a:t> النسخ </a:t>
            </a:r>
            <a:r>
              <a:rPr lang="ar-IQ" sz="3600" dirty="0" smtClean="0">
                <a:solidFill>
                  <a:srgbClr val="FF0000"/>
                </a:solidFill>
              </a:rPr>
              <a:t>والرفع والتعطيل والإحكام في التشريعات </a:t>
            </a:r>
            <a:r>
              <a:rPr lang="ar-IQ" sz="3600" dirty="0" smtClean="0">
                <a:solidFill>
                  <a:srgbClr val="FF0000"/>
                </a:solidFill>
              </a:rPr>
              <a:t>السماوية</a:t>
            </a:r>
            <a:endParaRPr lang="ar-IQ" sz="3600" dirty="0">
              <a:solidFill>
                <a:srgbClr val="FF0000"/>
              </a:solidFill>
            </a:endParaRPr>
          </a:p>
        </p:txBody>
      </p:sp>
      <p:sp>
        <p:nvSpPr>
          <p:cNvPr id="3" name="عنوان فرعي 2"/>
          <p:cNvSpPr>
            <a:spLocks noGrp="1"/>
          </p:cNvSpPr>
          <p:nvPr>
            <p:ph type="subTitle" idx="1"/>
          </p:nvPr>
        </p:nvSpPr>
        <p:spPr>
          <a:xfrm>
            <a:off x="0" y="692696"/>
            <a:ext cx="9036496" cy="5976664"/>
          </a:xfrm>
        </p:spPr>
        <p:txBody>
          <a:bodyPr>
            <a:normAutofit fontScale="85000" lnSpcReduction="20000"/>
          </a:bodyPr>
          <a:lstStyle/>
          <a:p>
            <a:pPr algn="r"/>
            <a:r>
              <a:rPr lang="ar-IQ" dirty="0" smtClean="0"/>
              <a:t> </a:t>
            </a:r>
            <a:r>
              <a:rPr lang="ar-IQ" dirty="0" smtClean="0">
                <a:solidFill>
                  <a:schemeClr val="tx1"/>
                </a:solidFill>
              </a:rPr>
              <a:t>إنّ علاقة </a:t>
            </a:r>
            <a:r>
              <a:rPr lang="ar-IQ" dirty="0">
                <a:solidFill>
                  <a:schemeClr val="tx1"/>
                </a:solidFill>
              </a:rPr>
              <a:t>الإسلام بالأديان السماوية السابقة، هي التصديق والتوكيد، </a:t>
            </a:r>
            <a:r>
              <a:rPr lang="ar-IQ" dirty="0" smtClean="0">
                <a:solidFill>
                  <a:schemeClr val="tx1"/>
                </a:solidFill>
              </a:rPr>
              <a:t>إلاّ أنّه </a:t>
            </a:r>
            <a:r>
              <a:rPr lang="ar-IQ" dirty="0">
                <a:solidFill>
                  <a:schemeClr val="tx1"/>
                </a:solidFill>
              </a:rPr>
              <a:t>ينبغي ألا يغيب عن الأذهان </a:t>
            </a:r>
            <a:r>
              <a:rPr lang="ar-IQ" dirty="0" smtClean="0">
                <a:solidFill>
                  <a:schemeClr val="tx1"/>
                </a:solidFill>
              </a:rPr>
              <a:t>أنّ </a:t>
            </a:r>
            <a:r>
              <a:rPr lang="ar-IQ" dirty="0">
                <a:solidFill>
                  <a:schemeClr val="tx1"/>
                </a:solidFill>
              </a:rPr>
              <a:t>الإسلام ليس مجرد دين </a:t>
            </a:r>
            <a:r>
              <a:rPr lang="ar-IQ" dirty="0" smtClean="0">
                <a:solidFill>
                  <a:schemeClr val="tx1"/>
                </a:solidFill>
              </a:rPr>
              <a:t>مؤكدٍ </a:t>
            </a:r>
            <a:r>
              <a:rPr lang="ar-IQ" dirty="0">
                <a:solidFill>
                  <a:schemeClr val="tx1"/>
                </a:solidFill>
              </a:rPr>
              <a:t>لما سبق، بل هو أوفى وأكمل وفيه إضافات كثيرة جدًّا، وفيه نسخ للكثير من التشريعات السابقة، وتصحيح الأوهام وزلات عظيمة وقع فيها أتباع الرسل، ولذا </a:t>
            </a:r>
            <a:r>
              <a:rPr lang="ar-IQ" dirty="0" smtClean="0">
                <a:solidFill>
                  <a:schemeClr val="tx1"/>
                </a:solidFill>
              </a:rPr>
              <a:t>فإنّ </a:t>
            </a:r>
            <a:r>
              <a:rPr lang="ar-IQ" dirty="0">
                <a:solidFill>
                  <a:schemeClr val="tx1"/>
                </a:solidFill>
              </a:rPr>
              <a:t>أدق عبارة تبين حقيقة علاقة الإسلام بما سبقه من الديانات هي </a:t>
            </a:r>
            <a:r>
              <a:rPr lang="ar-IQ" dirty="0" smtClean="0">
                <a:solidFill>
                  <a:schemeClr val="tx1"/>
                </a:solidFill>
              </a:rPr>
              <a:t>الآية القرآنية:﴿ </a:t>
            </a:r>
            <a:r>
              <a:rPr lang="ar-IQ" dirty="0">
                <a:solidFill>
                  <a:schemeClr val="tx1"/>
                </a:solidFill>
              </a:rPr>
              <a:t>مُصَدِّقًا لِمَا بَيْنَ يَدَيْهِ مِنَ الْكِتَابِ وَمُهَيْمِنًا عَلَيْهِ </a:t>
            </a:r>
            <a:r>
              <a:rPr lang="ar-IQ" dirty="0" smtClean="0">
                <a:solidFill>
                  <a:schemeClr val="tx1"/>
                </a:solidFill>
              </a:rPr>
              <a:t>﴾.</a:t>
            </a:r>
          </a:p>
          <a:p>
            <a:pPr algn="r"/>
            <a:r>
              <a:rPr lang="ar-IQ" dirty="0">
                <a:solidFill>
                  <a:schemeClr val="tx1"/>
                </a:solidFill>
              </a:rPr>
              <a:t>فالتصديق والهيمنة وليس النسخ هما حقيقة علاقة الإسلام بالأديان السماوية السابقة، </a:t>
            </a:r>
            <a:r>
              <a:rPr lang="ar-IQ" dirty="0" smtClean="0">
                <a:solidFill>
                  <a:schemeClr val="tx1"/>
                </a:solidFill>
              </a:rPr>
              <a:t>وإنّما </a:t>
            </a:r>
            <a:r>
              <a:rPr lang="ar-IQ" dirty="0">
                <a:solidFill>
                  <a:schemeClr val="tx1"/>
                </a:solidFill>
              </a:rPr>
              <a:t>يطلق النسخ عند الكلام على الشرائع، فيقال: إن شريعة الإسلام نسخت الشرائع السابقة وهذه هي العبارة المستعملة عند أكثر العلماء. وإذا كانت العلاقة هي التصديق والهيمنة كان الإيمان والعمل بهذه الكتب لا يتنافى مع الإيمان والعمل بالقرآن والسنة، حيث لا يتعارض، فإن وجد ثم تعارض كان السابق </a:t>
            </a:r>
            <a:r>
              <a:rPr lang="ar-IQ" dirty="0" smtClean="0">
                <a:solidFill>
                  <a:schemeClr val="tx1"/>
                </a:solidFill>
              </a:rPr>
              <a:t>منسوخًاً.</a:t>
            </a:r>
            <a:endParaRPr lang="ar-IQ" dirty="0">
              <a:solidFill>
                <a:schemeClr val="tx1"/>
              </a:solidFill>
            </a:endParaRPr>
          </a:p>
          <a:p>
            <a:pPr algn="r"/>
            <a:r>
              <a:rPr lang="ar-IQ" dirty="0" smtClean="0">
                <a:solidFill>
                  <a:schemeClr val="tx1"/>
                </a:solidFill>
              </a:rPr>
              <a:t>والنسخ هو رفع الحكم اللاحق للحكم السابق, إمّا لفظاَ ومعنى, أو لفظاً دون الحكم, أو رفع الحكم دون اللفظ</a:t>
            </a:r>
            <a:r>
              <a:rPr lang="ar-IQ" dirty="0">
                <a:solidFill>
                  <a:schemeClr val="tx1"/>
                </a:solidFill>
              </a:rPr>
              <a:t>. وعلى هذا فلا يكون النسخ بالعقل </a:t>
            </a:r>
            <a:r>
              <a:rPr lang="ar-IQ" dirty="0" smtClean="0">
                <a:solidFill>
                  <a:schemeClr val="tx1"/>
                </a:solidFill>
              </a:rPr>
              <a:t>والاجتهاد</a:t>
            </a:r>
            <a:r>
              <a:rPr lang="ar-IQ" dirty="0">
                <a:solidFill>
                  <a:schemeClr val="tx1"/>
                </a:solidFill>
              </a:rPr>
              <a:t>, وإنّما بنص </a:t>
            </a:r>
            <a:r>
              <a:rPr lang="ar-IQ" dirty="0" smtClean="0">
                <a:solidFill>
                  <a:schemeClr val="tx1"/>
                </a:solidFill>
              </a:rPr>
              <a:t>شرعي آخر. </a:t>
            </a:r>
            <a:r>
              <a:rPr lang="ar-IQ" dirty="0">
                <a:solidFill>
                  <a:schemeClr val="tx1"/>
                </a:solidFill>
              </a:rPr>
              <a:t>ومجال النسخ هو الأوامر والنواهي الشرعية فحسب، </a:t>
            </a:r>
            <a:r>
              <a:rPr lang="ar-IQ" dirty="0" smtClean="0">
                <a:solidFill>
                  <a:schemeClr val="tx1"/>
                </a:solidFill>
              </a:rPr>
              <a:t>أمّا </a:t>
            </a:r>
            <a:r>
              <a:rPr lang="ar-IQ" dirty="0">
                <a:solidFill>
                  <a:schemeClr val="tx1"/>
                </a:solidFill>
              </a:rPr>
              <a:t>الاعتقادات والأخلاق وأصول العبادات والأخبار الصريحة التي ليس فيها معنى الأمر والنهي، فلا يدخلها النسخ بحال</a:t>
            </a:r>
            <a:r>
              <a:rPr lang="ar-IQ" dirty="0" smtClean="0">
                <a:solidFill>
                  <a:schemeClr val="tx1"/>
                </a:solidFill>
              </a:rPr>
              <a:t>.</a:t>
            </a:r>
          </a:p>
        </p:txBody>
      </p:sp>
    </p:spTree>
    <p:extLst>
      <p:ext uri="{BB962C8B-B14F-4D97-AF65-F5344CB8AC3E}">
        <p14:creationId xmlns:p14="http://schemas.microsoft.com/office/powerpoint/2010/main" val="1122951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rmAutofit fontScale="90000"/>
          </a:bodyPr>
          <a:lstStyle/>
          <a:p>
            <a:r>
              <a:rPr lang="ar-IQ" dirty="0" smtClean="0">
                <a:solidFill>
                  <a:srgbClr val="FF0000"/>
                </a:solidFill>
              </a:rPr>
              <a:t>موقف القرآن الكريم من الديانات والكتب السابقة</a:t>
            </a:r>
            <a:endParaRPr lang="ar-IQ" dirty="0">
              <a:solidFill>
                <a:srgbClr val="FF0000"/>
              </a:solidFill>
            </a:endParaRPr>
          </a:p>
        </p:txBody>
      </p:sp>
      <p:sp>
        <p:nvSpPr>
          <p:cNvPr id="3" name="عنصر نائب للمحتوى 2"/>
          <p:cNvSpPr>
            <a:spLocks noGrp="1"/>
          </p:cNvSpPr>
          <p:nvPr>
            <p:ph idx="1"/>
          </p:nvPr>
        </p:nvSpPr>
        <p:spPr>
          <a:xfrm>
            <a:off x="179512" y="908720"/>
            <a:ext cx="8784976" cy="5832648"/>
          </a:xfrm>
        </p:spPr>
        <p:txBody>
          <a:bodyPr>
            <a:normAutofit fontScale="85000" lnSpcReduction="20000"/>
          </a:bodyPr>
          <a:lstStyle/>
          <a:p>
            <a:pPr marL="0" indent="0">
              <a:buNone/>
            </a:pPr>
            <a:r>
              <a:rPr lang="ar-IQ" dirty="0" smtClean="0"/>
              <a:t>يمكن </a:t>
            </a:r>
            <a:r>
              <a:rPr lang="ar-IQ" dirty="0"/>
              <a:t>تحديد هذا الموقف في النقاط </a:t>
            </a:r>
            <a:r>
              <a:rPr lang="ar-IQ" dirty="0" smtClean="0"/>
              <a:t>الآتية:</a:t>
            </a:r>
          </a:p>
          <a:p>
            <a:pPr marL="0" indent="0">
              <a:buNone/>
            </a:pPr>
            <a:r>
              <a:rPr lang="ar-IQ" dirty="0">
                <a:solidFill>
                  <a:srgbClr val="FF0000"/>
                </a:solidFill>
              </a:rPr>
              <a:t>1</a:t>
            </a:r>
            <a:r>
              <a:rPr lang="ar-IQ" dirty="0" smtClean="0">
                <a:solidFill>
                  <a:srgbClr val="FF0000"/>
                </a:solidFill>
              </a:rPr>
              <a:t>- </a:t>
            </a:r>
            <a:r>
              <a:rPr lang="ar-IQ" dirty="0">
                <a:solidFill>
                  <a:srgbClr val="FF0000"/>
                </a:solidFill>
              </a:rPr>
              <a:t>الإيمان </a:t>
            </a:r>
            <a:r>
              <a:rPr lang="ar-IQ" dirty="0" smtClean="0">
                <a:solidFill>
                  <a:srgbClr val="FF0000"/>
                </a:solidFill>
              </a:rPr>
              <a:t>بها. </a:t>
            </a:r>
            <a:r>
              <a:rPr lang="ar-IQ" dirty="0"/>
              <a:t>كقوله تعالى: ﴿ قُولُوا آَمَنَّا بِاللَّهِ وَمَا أُنْزِلَ إِلَيْنَا وَمَا أُنْزِلَ إِلَى إِبْرَاهِيمَ وَإِسْمَاعِيلَ وَإِسْحَاقَ وَيَعْقُوبَ وَالْأَسْبَاطِ وَمَا أُوتِيَ مُوسَى وَعِيسَى وَمَا أُوتِيَ النَّبِيُّونَ مِنْ رَبِّهِمْ لَا نُفَرِّقُ بَيْنَ أَحَدٍ مِنْهُمْ وَنَحْنُ لَهُ مُسْلِمُونَ ﴾ [البقرة: 136] </a:t>
            </a:r>
            <a:endParaRPr lang="ar-IQ" dirty="0" smtClean="0"/>
          </a:p>
          <a:p>
            <a:pPr marL="0" indent="0">
              <a:buNone/>
            </a:pPr>
            <a:r>
              <a:rPr lang="ar-IQ" dirty="0" smtClean="0">
                <a:solidFill>
                  <a:srgbClr val="FF0000"/>
                </a:solidFill>
              </a:rPr>
              <a:t>2- </a:t>
            </a:r>
            <a:r>
              <a:rPr lang="ar-IQ" dirty="0">
                <a:solidFill>
                  <a:srgbClr val="FF0000"/>
                </a:solidFill>
              </a:rPr>
              <a:t>تصديقها </a:t>
            </a:r>
            <a:r>
              <a:rPr lang="ar-IQ" dirty="0" smtClean="0">
                <a:solidFill>
                  <a:srgbClr val="FF0000"/>
                </a:solidFill>
              </a:rPr>
              <a:t>وتوكيدها</a:t>
            </a:r>
            <a:r>
              <a:rPr lang="ar-IQ" dirty="0"/>
              <a:t>.</a:t>
            </a:r>
            <a:r>
              <a:rPr lang="ar-IQ" dirty="0" smtClean="0"/>
              <a:t> </a:t>
            </a:r>
            <a:r>
              <a:rPr lang="ar-IQ" dirty="0"/>
              <a:t>كما في قوله تعالى: ﴿ وَلَمَّا جَاءَهُمْ رَسُولٌ مِنْ عِنْدِ اللَّهِ مُصَدِّقٌ لِمَا مَعَهُمْ نَبَذَ فَرِيقٌ مِنَ الَّذِينَ أُوتُوا الْكِتَابَ كِتَابَ اللَّهِ وَرَاءَ ظُهُورِهِمْ كَأَنَّهُمْ لَا يَعْلَمُونَ ﴾ [البقرة: 101</a:t>
            </a:r>
            <a:r>
              <a:rPr lang="ar-IQ" dirty="0" smtClean="0"/>
              <a:t>]</a:t>
            </a:r>
          </a:p>
          <a:p>
            <a:pPr marL="0" indent="0">
              <a:buNone/>
            </a:pPr>
            <a:r>
              <a:rPr lang="ar-IQ" dirty="0">
                <a:solidFill>
                  <a:srgbClr val="FF0000"/>
                </a:solidFill>
              </a:rPr>
              <a:t>3- الهيمنة على الكتب السابقة</a:t>
            </a:r>
            <a:r>
              <a:rPr lang="ar-IQ" dirty="0" smtClean="0">
                <a:solidFill>
                  <a:srgbClr val="FF0000"/>
                </a:solidFill>
              </a:rPr>
              <a:t>. </a:t>
            </a:r>
            <a:r>
              <a:rPr lang="ar-IQ" dirty="0" smtClean="0"/>
              <a:t>كما </a:t>
            </a:r>
            <a:r>
              <a:rPr lang="ar-IQ" dirty="0"/>
              <a:t>في قوله تعالى: ﴿ وَأَنْزَلْنَا إِلَيْكَ الْكِتَابَ بِالْحَقِّ مُصَدِّقًا لِمَا بَيْنَ يَدَيْهِ مِنَ الْكِتَابِ وَمُهَيْمِنًا عَلَيْهِ ﴾ [المائدة: 48]. قال ابن عباس: مهيمنا: أي أمينا، والقرآن أمين على كل كتاب قبله، وقيل: شهيدا وحاكمًا، قال ابن كثير: وهذه الأقوال متقاربة المعنى (ينظر تفسيره للآية). وقال الحافظ ابن حجر: "أصل الهيمنة: الحفظ والارتقاب، تقول: هيمن فلان على فلانك إذا صار رقيبا عليه" (فتح الباري 8/269</a:t>
            </a:r>
            <a:r>
              <a:rPr lang="ar-IQ" dirty="0" smtClean="0"/>
              <a:t>).</a:t>
            </a:r>
          </a:p>
          <a:p>
            <a:pPr marL="0" indent="0">
              <a:buNone/>
            </a:pPr>
            <a:r>
              <a:rPr lang="ar-IQ" dirty="0">
                <a:solidFill>
                  <a:srgbClr val="FF0000"/>
                </a:solidFill>
              </a:rPr>
              <a:t>4- كشف التحريفات والمبتدعات التي صنعها مرتزقة أصحاب الديانات السابقة، </a:t>
            </a:r>
            <a:r>
              <a:rPr lang="ar-IQ" dirty="0"/>
              <a:t>من الأحبار والرهبان ونحوهم. كما في قوله تعالى: ﴿ فَبِمَا نَقْضِهِمْ مِيثَاقَهُمْ لَعَنَّاهُمْ وَجَعَلْنَا قُلُوبَهُمْ قَاسِيَةً يُحَرِّفُونَ الْكَلِمَ عَنْ مَوَاضِعِهِ ﴾ [المائدة: 13]</a:t>
            </a:r>
          </a:p>
        </p:txBody>
      </p:sp>
    </p:spTree>
    <p:extLst>
      <p:ext uri="{BB962C8B-B14F-4D97-AF65-F5344CB8AC3E}">
        <p14:creationId xmlns:p14="http://schemas.microsoft.com/office/powerpoint/2010/main" val="4291092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480720"/>
          </a:xfrm>
        </p:spPr>
        <p:txBody>
          <a:bodyPr>
            <a:normAutofit/>
          </a:bodyPr>
          <a:lstStyle/>
          <a:p>
            <a:pPr marL="0" indent="0">
              <a:buNone/>
            </a:pPr>
            <a:r>
              <a:rPr lang="ar-IQ" dirty="0">
                <a:solidFill>
                  <a:srgbClr val="FF0000"/>
                </a:solidFill>
              </a:rPr>
              <a:t>5- النعي على أهل الكتاب وتوبيخهم على كفرهم وضلالتهم</a:t>
            </a:r>
            <a:r>
              <a:rPr lang="ar-IQ" dirty="0"/>
              <a:t>. كما في قوله تعالى: ﴿ لُعِنَ الَّذِينَ كَفَرُوا مِنْ بَنِي إِسْرَائِيلَ عَلَى لِسَانِ دَاوُودَ وَعِيسَى ابْنِ مَرْيَمَ ذَلِكَ بِمَا عَصَوْا وَكَانُوا يَعْتَدُونَ ﴾ [المائدة: 78</a:t>
            </a:r>
            <a:r>
              <a:rPr lang="ar-IQ" dirty="0" smtClean="0"/>
              <a:t>].</a:t>
            </a:r>
          </a:p>
          <a:p>
            <a:pPr marL="0" indent="0">
              <a:buNone/>
            </a:pPr>
            <a:r>
              <a:rPr lang="ar-IQ" dirty="0">
                <a:solidFill>
                  <a:srgbClr val="FF0000"/>
                </a:solidFill>
              </a:rPr>
              <a:t>6- دعوة أهل الكتاب وأمم الأرض </a:t>
            </a:r>
            <a:r>
              <a:rPr lang="ar-IQ" dirty="0" smtClean="0">
                <a:solidFill>
                  <a:srgbClr val="FF0000"/>
                </a:solidFill>
              </a:rPr>
              <a:t>كلِّهم </a:t>
            </a:r>
            <a:r>
              <a:rPr lang="ar-IQ" dirty="0">
                <a:solidFill>
                  <a:srgbClr val="FF0000"/>
                </a:solidFill>
              </a:rPr>
              <a:t>إلى الإيمان بمحمد - صلى الله عليه وسلم </a:t>
            </a:r>
            <a:r>
              <a:rPr lang="ar-IQ" dirty="0"/>
              <a:t>- وما نزل عليه من الحق كما في قوله تعالى: </a:t>
            </a:r>
            <a:r>
              <a:rPr lang="ar-IQ" dirty="0" smtClean="0"/>
              <a:t>﴿ </a:t>
            </a:r>
            <a:r>
              <a:rPr lang="ar-IQ" dirty="0"/>
              <a:t>يَا أَهْلَ الْكِتَابِ قَدْ جَاءَكُمْ رَسُولُنَا يُبَيِّنُ لَكُمْ عَلَى فَتْرَةٍ مِنَ الرُّسُلِ أَنْ تَقُولُوا مَا جَاءَنَا مِنْ </a:t>
            </a:r>
            <a:r>
              <a:rPr lang="ar-IQ" dirty="0" smtClean="0"/>
              <a:t>بَشِيرٍ </a:t>
            </a:r>
            <a:r>
              <a:rPr lang="ar-IQ" dirty="0"/>
              <a:t>وَلَا نَذِيرٍ فَقَدْ جَاءَكُمْ بَشِيرٌ وَنَذِيرٌ ﴾ [المائدة: 19</a:t>
            </a:r>
            <a:r>
              <a:rPr lang="ar-IQ" dirty="0" smtClean="0"/>
              <a:t>].</a:t>
            </a:r>
          </a:p>
          <a:p>
            <a:pPr marL="0" indent="0">
              <a:buNone/>
            </a:pPr>
            <a:r>
              <a:rPr lang="ar-IQ" dirty="0" smtClean="0">
                <a:solidFill>
                  <a:srgbClr val="FF0000"/>
                </a:solidFill>
              </a:rPr>
              <a:t>7- إقرار القرآن الصريح بتعدد الأنبياء واختلاف الشرائع</a:t>
            </a:r>
            <a:r>
              <a:rPr lang="ar-IQ" dirty="0" smtClean="0"/>
              <a:t>, وفتح المجال لسؤال أهل الكتاب في الأمور المختلف والمشكوك فيها, لغرض التأكيد والوقوف على الحقائق في صدق النبوة, وما جاء به النبي من الأوامر والأحكام.</a:t>
            </a:r>
            <a:endParaRPr lang="ar-IQ" dirty="0"/>
          </a:p>
        </p:txBody>
      </p:sp>
    </p:spTree>
    <p:extLst>
      <p:ext uri="{BB962C8B-B14F-4D97-AF65-F5344CB8AC3E}">
        <p14:creationId xmlns:p14="http://schemas.microsoft.com/office/powerpoint/2010/main" val="1381960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normAutofit fontScale="92500" lnSpcReduction="20000"/>
          </a:bodyPr>
          <a:lstStyle/>
          <a:p>
            <a:pPr marL="0" indent="0" algn="ctr">
              <a:buNone/>
            </a:pPr>
            <a:r>
              <a:rPr lang="ar-IQ" dirty="0" smtClean="0">
                <a:solidFill>
                  <a:srgbClr val="FF0000"/>
                </a:solidFill>
              </a:rPr>
              <a:t>حِكم نسخ </a:t>
            </a:r>
            <a:r>
              <a:rPr lang="ar-IQ" dirty="0">
                <a:solidFill>
                  <a:srgbClr val="FF0000"/>
                </a:solidFill>
              </a:rPr>
              <a:t>التشريعات السماوية </a:t>
            </a:r>
            <a:endParaRPr lang="ar-IQ" dirty="0" smtClean="0">
              <a:solidFill>
                <a:srgbClr val="FF0000"/>
              </a:solidFill>
            </a:endParaRPr>
          </a:p>
          <a:p>
            <a:pPr marL="0" indent="0" algn="just">
              <a:buNone/>
            </a:pPr>
            <a:r>
              <a:rPr lang="ar-IQ" dirty="0" smtClean="0"/>
              <a:t>1- أنّ الله </a:t>
            </a:r>
            <a:r>
              <a:rPr lang="ar-IQ" dirty="0"/>
              <a:t>تعالى يشرع </a:t>
            </a:r>
            <a:r>
              <a:rPr lang="ar-IQ" dirty="0" smtClean="0"/>
              <a:t>لكلِّ أمَّة </a:t>
            </a:r>
            <a:r>
              <a:rPr lang="ar-IQ" dirty="0"/>
              <a:t>ما يناسبها وأحوالها </a:t>
            </a:r>
            <a:r>
              <a:rPr lang="ar-IQ" dirty="0" smtClean="0"/>
              <a:t>وزمانها. </a:t>
            </a:r>
            <a:r>
              <a:rPr lang="ar-IQ" dirty="0"/>
              <a:t>وما زالت البشرية في نمو ونضجٍ وتطور إلى أن صارت إلى ما هي عليه في آخر عصورها، </a:t>
            </a:r>
            <a:r>
              <a:rPr lang="ar-IQ" dirty="0" smtClean="0"/>
              <a:t>ممَّا </a:t>
            </a:r>
            <a:r>
              <a:rPr lang="ar-IQ" dirty="0"/>
              <a:t>يجعلها تحتاج لشريعة - هي أعظم الشرائع، وأكمل الشرائع - تفي بحاجياتها الدينية والدنيوية، وتلبي مطالبها العاجلة والآجلة، وتحل مشاكلها المختلفة، وتواجه مستجداتها، وهذه لا شك هي شريعة الإسلام الخاتمة لكل الشرائع</a:t>
            </a:r>
            <a:r>
              <a:rPr lang="ar-IQ" dirty="0" smtClean="0"/>
              <a:t>.</a:t>
            </a:r>
          </a:p>
          <a:p>
            <a:pPr marL="0" indent="0" algn="just">
              <a:buNone/>
            </a:pPr>
            <a:r>
              <a:rPr lang="ar-IQ" dirty="0" smtClean="0"/>
              <a:t>وشريعة الإسلام هي </a:t>
            </a:r>
            <a:r>
              <a:rPr lang="ar-IQ" dirty="0"/>
              <a:t>خاتمة </a:t>
            </a:r>
            <a:r>
              <a:rPr lang="ar-IQ" dirty="0" smtClean="0"/>
              <a:t>الشرائع كلِّها, لأنّها </a:t>
            </a:r>
            <a:r>
              <a:rPr lang="ar-IQ" dirty="0"/>
              <a:t>صالحة لكل زمان ومكان، </a:t>
            </a:r>
            <a:r>
              <a:rPr lang="ar-IQ" dirty="0" smtClean="0"/>
              <a:t>وهذا ما </a:t>
            </a:r>
            <a:r>
              <a:rPr lang="ar-IQ" dirty="0"/>
              <a:t>يجعلها مهيمنة على </a:t>
            </a:r>
            <a:r>
              <a:rPr lang="ar-IQ" dirty="0" smtClean="0"/>
              <a:t>كلِّ </a:t>
            </a:r>
            <a:r>
              <a:rPr lang="ar-IQ" dirty="0"/>
              <a:t>ما سبقها من الشرائع. يقول الشيخ </a:t>
            </a:r>
            <a:r>
              <a:rPr lang="ar-IQ" dirty="0" smtClean="0"/>
              <a:t>الزرقاني: </a:t>
            </a:r>
            <a:r>
              <a:rPr lang="ar-IQ" dirty="0"/>
              <a:t>"</a:t>
            </a:r>
            <a:r>
              <a:rPr lang="ar-IQ" dirty="0" smtClean="0"/>
              <a:t>حتّى </a:t>
            </a:r>
            <a:r>
              <a:rPr lang="ar-IQ" dirty="0"/>
              <a:t>إذا بلغ العالم أوان نضجه واستوائه، وربطت </a:t>
            </a:r>
            <a:r>
              <a:rPr lang="ar-IQ" dirty="0" err="1"/>
              <a:t>مدنيته</a:t>
            </a:r>
            <a:r>
              <a:rPr lang="ar-IQ" dirty="0"/>
              <a:t> بين أقطاره وشعوبه، جاء هذا الدين الحنيف ختامًا للأديان، ومتممًا للشرائع، وجامعًا لعناصر الحيوية ومصالح الإنسانية ومرونة القواعد جمعًا وفَّق بين مطالب الروح والجسد، وآخى بين العلم والدين، ونظم علاقة الإنسان بالله وبالعالم </a:t>
            </a:r>
            <a:r>
              <a:rPr lang="ar-IQ" dirty="0" smtClean="0"/>
              <a:t>كلِّه</a:t>
            </a:r>
            <a:r>
              <a:rPr lang="ar-IQ" dirty="0"/>
              <a:t>؛ من أفراد وأسر، وجماعات وأمم وشعوب، وحيوان ونبات وجماد، </a:t>
            </a:r>
            <a:r>
              <a:rPr lang="ar-IQ" dirty="0" smtClean="0"/>
              <a:t>ممَّا </a:t>
            </a:r>
            <a:r>
              <a:rPr lang="ar-IQ" dirty="0"/>
              <a:t>جعله بحق دينًا عامًّا خالدًا إلى أن يرث الله الأرض ومَن </a:t>
            </a:r>
            <a:r>
              <a:rPr lang="ar-IQ" dirty="0" smtClean="0"/>
              <a:t>عليها.</a:t>
            </a:r>
            <a:endParaRPr lang="ar-IQ" dirty="0"/>
          </a:p>
        </p:txBody>
      </p:sp>
    </p:spTree>
    <p:extLst>
      <p:ext uri="{BB962C8B-B14F-4D97-AF65-F5344CB8AC3E}">
        <p14:creationId xmlns:p14="http://schemas.microsoft.com/office/powerpoint/2010/main" val="1439732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60648"/>
            <a:ext cx="8856984" cy="6408712"/>
          </a:xfrm>
        </p:spPr>
        <p:txBody>
          <a:bodyPr>
            <a:normAutofit fontScale="92500" lnSpcReduction="10000"/>
          </a:bodyPr>
          <a:lstStyle/>
          <a:p>
            <a:pPr marL="0" indent="0">
              <a:buNone/>
            </a:pPr>
            <a:r>
              <a:rPr lang="ar-IQ" dirty="0" smtClean="0"/>
              <a:t>2-ومن حكم النسخ هو أنّ الإنسان بطبعه يحب الأشياء الجديدة, وأنّه قد يصيب بالملل من الأشياء المألوفة والمتكررة والثابتة, لذا لكي ينشط الإنسان فكرياً وذهنياً, ويبتعد عن الملل ويرتاح, يأتي </a:t>
            </a:r>
            <a:r>
              <a:rPr lang="ar-IQ" dirty="0"/>
              <a:t>الله بتشريع جديد. </a:t>
            </a:r>
            <a:r>
              <a:rPr lang="ar-IQ" dirty="0" smtClean="0"/>
              <a:t>يقول الإمام </a:t>
            </a:r>
            <a:r>
              <a:rPr lang="ar-IQ" dirty="0"/>
              <a:t>الزركشي - رحمه الله </a:t>
            </a:r>
            <a:r>
              <a:rPr lang="ar-IQ" dirty="0" smtClean="0"/>
              <a:t>تعالى- </a:t>
            </a:r>
            <a:r>
              <a:rPr lang="ar-IQ" dirty="0"/>
              <a:t>فبعد أن نقل شيئًا من كلام الفخر الرازي في المطالب العلية قال</a:t>
            </a:r>
            <a:r>
              <a:rPr lang="ar-IQ" dirty="0" smtClean="0"/>
              <a:t>: "</a:t>
            </a:r>
            <a:r>
              <a:rPr lang="ar-IQ" dirty="0"/>
              <a:t>وذكر غيره في ذلك وجوهًا، منها: </a:t>
            </a:r>
            <a:r>
              <a:rPr lang="ar-IQ" dirty="0" smtClean="0"/>
              <a:t>أنَّ </a:t>
            </a:r>
            <a:r>
              <a:rPr lang="ar-IQ" dirty="0"/>
              <a:t>الخَلْق طُبعوا على الملالة من الشيء، فوضع في كل عصر شريعة جديدة؛ لينشطوا في أدائها، ومنها: بيان شرف نبينا عليه السلام؛ </a:t>
            </a:r>
            <a:r>
              <a:rPr lang="ar-IQ" dirty="0" smtClean="0"/>
              <a:t>فإنّه </a:t>
            </a:r>
            <a:r>
              <a:rPr lang="ar-IQ" dirty="0"/>
              <a:t>نسخ بشريعته شرائعهم، وشريعته لا ناسخ لها، ومنها: ما فيه من حفظ مصالح العباد؛ كطبيب يأمر بدواء في كل يوم، وفي اليوم الثاني بخلافه للمصلحة، ومنها: ما فيه من البشارة للمؤمنين برفع الخدمة ومؤنتها عنهم في الجنة؛ فجريان النَّسخ عليها في الدنيا يؤذِن برفعها في </a:t>
            </a:r>
            <a:r>
              <a:rPr lang="ar-IQ" dirty="0" smtClean="0"/>
              <a:t>الجنّة</a:t>
            </a:r>
            <a:r>
              <a:rPr lang="ar-IQ" dirty="0"/>
              <a:t>، يمحو الله ما يشاء ويثبت، وذكر الشافعي في الرسالة </a:t>
            </a:r>
            <a:r>
              <a:rPr lang="ar-IQ" dirty="0" smtClean="0"/>
              <a:t>أنّ </a:t>
            </a:r>
            <a:r>
              <a:rPr lang="ar-IQ" dirty="0"/>
              <a:t>فائدة النَّسخ رحمةُ الله بعباده، والتخفيف عنهم، وأُورِد عليه </a:t>
            </a:r>
            <a:r>
              <a:rPr lang="ar-IQ" dirty="0" smtClean="0"/>
              <a:t>أنّه </a:t>
            </a:r>
            <a:r>
              <a:rPr lang="ar-IQ" dirty="0"/>
              <a:t>قد يكون بأثقل، وجوابه </a:t>
            </a:r>
            <a:r>
              <a:rPr lang="ar-IQ" dirty="0" smtClean="0"/>
              <a:t>أنّه </a:t>
            </a:r>
            <a:r>
              <a:rPr lang="ar-IQ" dirty="0"/>
              <a:t>رحمة في الحقيقة بالوجوه التي ذكرنا" </a:t>
            </a:r>
          </a:p>
        </p:txBody>
      </p:sp>
    </p:spTree>
    <p:extLst>
      <p:ext uri="{BB962C8B-B14F-4D97-AF65-F5344CB8AC3E}">
        <p14:creationId xmlns:p14="http://schemas.microsoft.com/office/powerpoint/2010/main" val="2143694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84976" cy="5865515"/>
          </a:xfrm>
        </p:spPr>
        <p:txBody>
          <a:bodyPr/>
          <a:lstStyle/>
          <a:p>
            <a:pPr marL="0" indent="0">
              <a:buNone/>
            </a:pPr>
            <a:r>
              <a:rPr lang="ar-IQ" dirty="0"/>
              <a:t>3-ومن حكم النسخ أيضًا مراعاة مصالح العباد</a:t>
            </a:r>
            <a:r>
              <a:rPr lang="ar-IQ" dirty="0" smtClean="0"/>
              <a:t>، وابتلاء </a:t>
            </a:r>
            <a:r>
              <a:rPr lang="ar-IQ" dirty="0"/>
              <a:t>المكلفين واختبارهم بالامتثال وعدمه، ومنها كذلك إرادة الخير </a:t>
            </a:r>
            <a:r>
              <a:rPr lang="ar-IQ" dirty="0" smtClean="0"/>
              <a:t>للبشرية والتيسير </a:t>
            </a:r>
            <a:r>
              <a:rPr lang="ar-IQ" dirty="0"/>
              <a:t>عليها، لأن النسخ إن كان إلى أشق ففيه زيادة ثواب، وإن كان إلى أخف ففيه سهولة ويسر.</a:t>
            </a:r>
          </a:p>
        </p:txBody>
      </p:sp>
    </p:spTree>
    <p:extLst>
      <p:ext uri="{BB962C8B-B14F-4D97-AF65-F5344CB8AC3E}">
        <p14:creationId xmlns:p14="http://schemas.microsoft.com/office/powerpoint/2010/main" val="1353553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60648"/>
            <a:ext cx="8229600" cy="395656"/>
          </a:xfrm>
        </p:spPr>
        <p:txBody>
          <a:bodyPr>
            <a:normAutofit fontScale="90000"/>
          </a:bodyPr>
          <a:lstStyle/>
          <a:p>
            <a:r>
              <a:rPr lang="ar-IQ" dirty="0" smtClean="0">
                <a:solidFill>
                  <a:srgbClr val="FF0000"/>
                </a:solidFill>
              </a:rPr>
              <a:t>هل يجوز النسخ إلى الأشق والأثقل؟</a:t>
            </a:r>
            <a:endParaRPr lang="ar-IQ" dirty="0">
              <a:solidFill>
                <a:srgbClr val="FF0000"/>
              </a:solidFill>
            </a:endParaRPr>
          </a:p>
        </p:txBody>
      </p:sp>
      <p:sp>
        <p:nvSpPr>
          <p:cNvPr id="3" name="عنصر نائب للمحتوى 2"/>
          <p:cNvSpPr>
            <a:spLocks noGrp="1"/>
          </p:cNvSpPr>
          <p:nvPr>
            <p:ph idx="1"/>
          </p:nvPr>
        </p:nvSpPr>
        <p:spPr>
          <a:xfrm>
            <a:off x="107504" y="836712"/>
            <a:ext cx="8928992" cy="5904656"/>
          </a:xfrm>
        </p:spPr>
        <p:txBody>
          <a:bodyPr>
            <a:normAutofit/>
          </a:bodyPr>
          <a:lstStyle/>
          <a:p>
            <a:r>
              <a:rPr lang="ar-IQ" dirty="0"/>
              <a:t>قال الإمام الفخر: قال قوم لا يجوز نسخ الشيء إلى ما هو أثقلُ منه، </a:t>
            </a:r>
            <a:r>
              <a:rPr lang="ar-IQ" dirty="0" smtClean="0"/>
              <a:t>واحتجّوا بأنّ </a:t>
            </a:r>
            <a:r>
              <a:rPr lang="ar-IQ" dirty="0"/>
              <a:t>قوله تعالى: {نَأْتِ بِخَيْرٍ مِّنْهَا أَوْ مِثْلِهَا} ينافي كونه أثقل، لأنّ الثقل لا يكون خيرًا منه، ولا مثله</a:t>
            </a:r>
            <a:r>
              <a:rPr lang="ar-IQ" dirty="0" smtClean="0"/>
              <a:t>. والجواب</a:t>
            </a:r>
            <a:r>
              <a:rPr lang="ar-IQ" dirty="0"/>
              <a:t>: لمَ لا يجوز أن يكون المراد بالخير ما يكون أكثر ثوابًا في </a:t>
            </a:r>
            <a:r>
              <a:rPr lang="ar-IQ" dirty="0" smtClean="0"/>
              <a:t>الآخرة؟ ثم </a:t>
            </a:r>
            <a:r>
              <a:rPr lang="ar-IQ" dirty="0"/>
              <a:t>إنَّ الذي يدل على وقوعه </a:t>
            </a:r>
            <a:r>
              <a:rPr lang="ar-IQ" dirty="0" smtClean="0"/>
              <a:t>أنّ </a:t>
            </a:r>
            <a:r>
              <a:rPr lang="ar-IQ" dirty="0"/>
              <a:t>الله سبحانه نسخ في حق الزناة الحبس في البيوت، إلى الجلد </a:t>
            </a:r>
            <a:r>
              <a:rPr lang="ar-IQ" dirty="0" smtClean="0"/>
              <a:t>والرجم. </a:t>
            </a:r>
            <a:r>
              <a:rPr lang="ar-IQ" dirty="0"/>
              <a:t>ونسخ صوم عاشوراء بصوم </a:t>
            </a:r>
            <a:r>
              <a:rPr lang="ar-IQ" dirty="0" smtClean="0"/>
              <a:t>رمضان. وكانت </a:t>
            </a:r>
            <a:r>
              <a:rPr lang="ar-IQ" dirty="0"/>
              <a:t>الصلاة ركعتين فنسخت بأربع في الحضر</a:t>
            </a:r>
            <a:r>
              <a:rPr lang="ar-IQ" dirty="0" smtClean="0"/>
              <a:t>. إذا </a:t>
            </a:r>
            <a:r>
              <a:rPr lang="ar-IQ" dirty="0"/>
              <a:t>عرفت هذا فنقول: </a:t>
            </a:r>
            <a:r>
              <a:rPr lang="ar-IQ" dirty="0" smtClean="0"/>
              <a:t>أمّا </a:t>
            </a:r>
            <a:r>
              <a:rPr lang="ar-IQ" dirty="0"/>
              <a:t>نسخ الشيء إلى الأثقل فقد وقع في الأمثلة المذكورة، </a:t>
            </a:r>
            <a:r>
              <a:rPr lang="ar-IQ" dirty="0" smtClean="0"/>
              <a:t>وأمّا </a:t>
            </a:r>
            <a:r>
              <a:rPr lang="ar-IQ" dirty="0"/>
              <a:t>نسخه إلى الأخف فكنسخ </a:t>
            </a:r>
            <a:r>
              <a:rPr lang="ar-IQ" dirty="0" smtClean="0"/>
              <a:t>العدّة </a:t>
            </a:r>
            <a:r>
              <a:rPr lang="ar-IQ" dirty="0"/>
              <a:t>من حول إلى أربعة أشهر وعشر، وكنسخ صلاة الليل إلى التخيير فيها، </a:t>
            </a:r>
            <a:r>
              <a:rPr lang="ar-IQ" dirty="0" smtClean="0"/>
              <a:t>وأمّا </a:t>
            </a:r>
            <a:r>
              <a:rPr lang="ar-IQ" dirty="0"/>
              <a:t>نسخ الشيء إلى </a:t>
            </a:r>
            <a:r>
              <a:rPr lang="ar-IQ" dirty="0" smtClean="0"/>
              <a:t>المثل؛ </a:t>
            </a:r>
            <a:r>
              <a:rPr lang="ar-IQ" dirty="0"/>
              <a:t>فكالتحويل من بيت المقدس إلى الكعبة.</a:t>
            </a:r>
          </a:p>
        </p:txBody>
      </p:sp>
    </p:spTree>
    <p:extLst>
      <p:ext uri="{BB962C8B-B14F-4D97-AF65-F5344CB8AC3E}">
        <p14:creationId xmlns:p14="http://schemas.microsoft.com/office/powerpoint/2010/main" val="4885778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46050"/>
          </a:xfrm>
        </p:spPr>
        <p:txBody>
          <a:bodyPr>
            <a:normAutofit fontScale="90000"/>
          </a:bodyPr>
          <a:lstStyle/>
          <a:p>
            <a:r>
              <a:rPr lang="ar-IQ" dirty="0" smtClean="0">
                <a:solidFill>
                  <a:srgbClr val="FF0000"/>
                </a:solidFill>
              </a:rPr>
              <a:t>في ماذا يقع النسخ؟</a:t>
            </a:r>
            <a:endParaRPr lang="ar-IQ" dirty="0">
              <a:solidFill>
                <a:srgbClr val="FF0000"/>
              </a:solidFill>
            </a:endParaRPr>
          </a:p>
        </p:txBody>
      </p:sp>
      <p:sp>
        <p:nvSpPr>
          <p:cNvPr id="3" name="عنصر نائب للمحتوى 2"/>
          <p:cNvSpPr>
            <a:spLocks noGrp="1"/>
          </p:cNvSpPr>
          <p:nvPr>
            <p:ph idx="1"/>
          </p:nvPr>
        </p:nvSpPr>
        <p:spPr>
          <a:xfrm>
            <a:off x="107504" y="764704"/>
            <a:ext cx="8928992" cy="5904656"/>
          </a:xfrm>
        </p:spPr>
        <p:txBody>
          <a:bodyPr>
            <a:normAutofit lnSpcReduction="10000"/>
          </a:bodyPr>
          <a:lstStyle/>
          <a:p>
            <a:r>
              <a:rPr lang="ar-IQ" dirty="0"/>
              <a:t>جمهور العلماء على أن النسخ مختصّ بالأوامر والنواهي، والخبرُ لا يدخله النسخ لاستحالة الكذب على الله تعالى</a:t>
            </a:r>
            <a:r>
              <a:rPr lang="ar-IQ" dirty="0" smtClean="0"/>
              <a:t>. وقيل</a:t>
            </a:r>
            <a:r>
              <a:rPr lang="ar-IQ" dirty="0"/>
              <a:t>: إن الخبر إذا تضمن حكمًا شرعيًا جاز نسخه كقوله تعالى: {وَمِن ثَمَرَاتِ النخيل والأعناب تَتَّخِذُونَ مِنْهُ سَكَرًا} [النحل: 67].قال ابن جرير الطبري: يعني جل ثناؤه بقوله: {مَا نَنسَخْ مِنْ آيَةٍ أَوْ نُنسِهَا} أي ما ننقل من حكم آية إلى غيره فنبدّله ونغيّره، وذلك أن يُحوّل الحلال حرامًا، والحرام حلالًا، والمباح محظورًا، والمحظور مباحًا.. ولا يكون ذلك إلاّ في الأمر والنهي، والحضر والإطلاق، والمنع والإباحة، فأمّا الأخبار فلا يكون فيها ناسخ ولا منسوخ</a:t>
            </a:r>
            <a:r>
              <a:rPr lang="ar-IQ" dirty="0" smtClean="0"/>
              <a:t>. وقال </a:t>
            </a:r>
            <a:r>
              <a:rPr lang="ar-IQ" dirty="0"/>
              <a:t>القرطبي: والنسخ كله إنما يكون في حياة النبي صلى الله عليه وسلم وأما بعد موته واستقرار الشريعة فأجمعت الأمة أنه لا نسخ، ولهذا كان الإجماع لا ينسخ ولا يُنْسخ به إذ انعقاده بعد انقطاع الوحي، فتأمل هذا فإنه نفيس.</a:t>
            </a:r>
          </a:p>
        </p:txBody>
      </p:sp>
    </p:spTree>
    <p:extLst>
      <p:ext uri="{BB962C8B-B14F-4D97-AF65-F5344CB8AC3E}">
        <p14:creationId xmlns:p14="http://schemas.microsoft.com/office/powerpoint/2010/main" val="2246811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856984" cy="6480720"/>
          </a:xfrm>
        </p:spPr>
        <p:txBody>
          <a:bodyPr>
            <a:normAutofit/>
          </a:bodyPr>
          <a:lstStyle/>
          <a:p>
            <a:r>
              <a:rPr lang="ar-IQ" dirty="0">
                <a:solidFill>
                  <a:srgbClr val="FF0000"/>
                </a:solidFill>
              </a:rPr>
              <a:t>إذا كان التشريع سماوياً وأمراً إلهياً, فلماذا ينسخ هذا الحكم, وينزل حكماً آخر بدلاً عنه؟</a:t>
            </a:r>
          </a:p>
          <a:p>
            <a:r>
              <a:rPr lang="ar-IQ" dirty="0"/>
              <a:t>يذهب بعض المفكرين إلى عدم وجود حكم للنسخ ورفع حكم تشريعي معين بحكم تشريعي آخر. إلاّ أنّ التأمل في القضية, يجد أنّ للنسخ حِكمًا جليلة، وفوائد عظيمة، سواءٌ تعلق الأمر بنسخ الشريعة الإسلامية لِما قبلها من الشرائع، أو النَّسخ الحاصل في هذه الشريعة نفسها.</a:t>
            </a:r>
          </a:p>
          <a:p>
            <a:r>
              <a:rPr lang="ar-IQ" dirty="0"/>
              <a:t>وقد رفض اليهود حكم النسخ, وقالوا أنّه لا يوجد نسخ للشرائع, بعضها لبعض, خوفاً من الإقرار بأنّ شريعة الإسلام جاءت ناسخةً للشريعة اليهودية. فهم من ناحية يرفضون النسخ, وأنّه لا يتناسب مع معاني ومكانة الألوهية, ومن ناحية أخرى يقولون بأنّ الله ينسى, وأنّه يندم على فعل شيء, ثمّ يفعل ما بدى له. </a:t>
            </a:r>
          </a:p>
          <a:p>
            <a:endParaRPr lang="ar-IQ" dirty="0"/>
          </a:p>
        </p:txBody>
      </p:sp>
    </p:spTree>
    <p:extLst>
      <p:ext uri="{BB962C8B-B14F-4D97-AF65-F5344CB8AC3E}">
        <p14:creationId xmlns:p14="http://schemas.microsoft.com/office/powerpoint/2010/main" val="237292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274638"/>
            <a:ext cx="8856984" cy="778098"/>
          </a:xfrm>
        </p:spPr>
        <p:txBody>
          <a:bodyPr>
            <a:normAutofit fontScale="90000"/>
          </a:bodyPr>
          <a:lstStyle/>
          <a:p>
            <a:r>
              <a:rPr lang="ar-IQ" sz="3600" dirty="0" smtClean="0">
                <a:solidFill>
                  <a:srgbClr val="FF0000"/>
                </a:solidFill>
              </a:rPr>
              <a:t>هل يقال نسخ </a:t>
            </a:r>
            <a:r>
              <a:rPr lang="ar-IQ" sz="3600" dirty="0">
                <a:solidFill>
                  <a:srgbClr val="FF0000"/>
                </a:solidFill>
              </a:rPr>
              <a:t>القرآن </a:t>
            </a:r>
            <a:r>
              <a:rPr lang="ar-IQ" sz="3600" dirty="0" smtClean="0">
                <a:solidFill>
                  <a:srgbClr val="FF0000"/>
                </a:solidFill>
              </a:rPr>
              <a:t>للكتب </a:t>
            </a:r>
            <a:r>
              <a:rPr lang="ar-IQ" sz="3600" dirty="0">
                <a:solidFill>
                  <a:srgbClr val="FF0000"/>
                </a:solidFill>
              </a:rPr>
              <a:t>السماوية </a:t>
            </a:r>
            <a:r>
              <a:rPr lang="ar-IQ" sz="3600" dirty="0" smtClean="0">
                <a:solidFill>
                  <a:srgbClr val="FF0000"/>
                </a:solidFill>
              </a:rPr>
              <a:t>المتقدمة؟</a:t>
            </a:r>
            <a:r>
              <a:rPr lang="ar-IQ" sz="3600" dirty="0">
                <a:solidFill>
                  <a:srgbClr val="FF0000"/>
                </a:solidFill>
              </a:rPr>
              <a:t> </a:t>
            </a:r>
            <a:r>
              <a:rPr lang="ar-IQ" sz="3600" dirty="0" smtClean="0">
                <a:solidFill>
                  <a:srgbClr val="FF0000"/>
                </a:solidFill>
              </a:rPr>
              <a:t>أو نسخ </a:t>
            </a:r>
            <a:r>
              <a:rPr lang="ar-IQ" sz="3600" dirty="0">
                <a:solidFill>
                  <a:srgbClr val="FF0000"/>
                </a:solidFill>
              </a:rPr>
              <a:t>الإسلام </a:t>
            </a:r>
            <a:r>
              <a:rPr lang="ar-IQ" sz="3600" dirty="0" smtClean="0">
                <a:solidFill>
                  <a:srgbClr val="FF0000"/>
                </a:solidFill>
              </a:rPr>
              <a:t>للديانات السابقة؟</a:t>
            </a:r>
            <a:r>
              <a:rPr lang="ar-IQ" sz="3600" dirty="0">
                <a:solidFill>
                  <a:srgbClr val="FF0000"/>
                </a:solidFill>
              </a:rPr>
              <a:t> </a:t>
            </a:r>
            <a:r>
              <a:rPr lang="ar-IQ" sz="3600" dirty="0" smtClean="0">
                <a:solidFill>
                  <a:srgbClr val="FF0000"/>
                </a:solidFill>
              </a:rPr>
              <a:t>أو نسخ </a:t>
            </a:r>
            <a:r>
              <a:rPr lang="ar-IQ" sz="3600" dirty="0">
                <a:solidFill>
                  <a:srgbClr val="FF0000"/>
                </a:solidFill>
              </a:rPr>
              <a:t>الشريعة الإسلامية </a:t>
            </a:r>
            <a:r>
              <a:rPr lang="ar-IQ" sz="3600" dirty="0" smtClean="0">
                <a:solidFill>
                  <a:srgbClr val="FF0000"/>
                </a:solidFill>
              </a:rPr>
              <a:t>للشرائع السابقة؟</a:t>
            </a:r>
            <a:endParaRPr lang="ar-IQ" sz="3600" dirty="0">
              <a:solidFill>
                <a:srgbClr val="FF0000"/>
              </a:solidFill>
            </a:endParaRPr>
          </a:p>
        </p:txBody>
      </p:sp>
      <p:sp>
        <p:nvSpPr>
          <p:cNvPr id="3" name="عنصر نائب للمحتوى 2"/>
          <p:cNvSpPr>
            <a:spLocks noGrp="1"/>
          </p:cNvSpPr>
          <p:nvPr>
            <p:ph idx="1"/>
          </p:nvPr>
        </p:nvSpPr>
        <p:spPr>
          <a:xfrm>
            <a:off x="107504" y="1196752"/>
            <a:ext cx="8856984" cy="5544616"/>
          </a:xfrm>
        </p:spPr>
        <p:txBody>
          <a:bodyPr>
            <a:normAutofit fontScale="92500" lnSpcReduction="10000"/>
          </a:bodyPr>
          <a:lstStyle/>
          <a:p>
            <a:r>
              <a:rPr lang="ar-IQ" dirty="0" smtClean="0"/>
              <a:t>بداية نقول أنّه لا </a:t>
            </a:r>
            <a:r>
              <a:rPr lang="ar-IQ" dirty="0"/>
              <a:t>يطلق النسخ </a:t>
            </a:r>
            <a:r>
              <a:rPr lang="ar-IQ" dirty="0" smtClean="0"/>
              <a:t>إلاّ </a:t>
            </a:r>
            <a:r>
              <a:rPr lang="ar-IQ" dirty="0"/>
              <a:t>عند </a:t>
            </a:r>
            <a:r>
              <a:rPr lang="ar-IQ" dirty="0" smtClean="0"/>
              <a:t>التعارض, </a:t>
            </a:r>
            <a:r>
              <a:rPr lang="ar-IQ" dirty="0"/>
              <a:t>فإذا كان نصان متعارضان، لا يمكن الجمع بينهما ولا </a:t>
            </a:r>
            <a:r>
              <a:rPr lang="ar-IQ" dirty="0" smtClean="0"/>
              <a:t>الترجيح, فلابدّ </a:t>
            </a:r>
            <a:r>
              <a:rPr lang="ar-IQ" dirty="0"/>
              <a:t>أن يكون أحدهما </a:t>
            </a:r>
            <a:r>
              <a:rPr lang="ar-IQ" dirty="0" smtClean="0"/>
              <a:t>ناسخاً </a:t>
            </a:r>
            <a:r>
              <a:rPr lang="ar-IQ" dirty="0"/>
              <a:t>والآخر </a:t>
            </a:r>
            <a:r>
              <a:rPr lang="ar-IQ" dirty="0" smtClean="0"/>
              <a:t>منسوخاً، لأنّ </a:t>
            </a:r>
            <a:r>
              <a:rPr lang="ar-IQ" dirty="0"/>
              <a:t>الوحي لا يتناقض. </a:t>
            </a:r>
            <a:r>
              <a:rPr lang="ar-IQ" dirty="0" smtClean="0"/>
              <a:t>أمّا </a:t>
            </a:r>
            <a:r>
              <a:rPr lang="ar-IQ" dirty="0"/>
              <a:t>إذا لم يكن بينهما </a:t>
            </a:r>
            <a:r>
              <a:rPr lang="ar-IQ" dirty="0" smtClean="0"/>
              <a:t>تعارض؛ </a:t>
            </a:r>
            <a:r>
              <a:rPr lang="ar-IQ" dirty="0"/>
              <a:t>فلا حاجة إلى القول </a:t>
            </a:r>
            <a:r>
              <a:rPr lang="ar-IQ" dirty="0" smtClean="0"/>
              <a:t>بالنسخ.. </a:t>
            </a:r>
            <a:r>
              <a:rPr lang="ar-IQ" dirty="0"/>
              <a:t>وهكذا في مسألتنا (نسخ الكتب المتقدمة</a:t>
            </a:r>
            <a:r>
              <a:rPr lang="ar-IQ" dirty="0" smtClean="0"/>
              <a:t>). </a:t>
            </a:r>
            <a:r>
              <a:rPr lang="ar-IQ" dirty="0"/>
              <a:t>فهل تلك الكتب متعارضة مع القرآن؟ ونحن نقصد بالكتب: حقيقة ما أنزل الله على أنبيائه وليس الكتب المحرفة. </a:t>
            </a:r>
            <a:r>
              <a:rPr lang="ar-IQ" dirty="0" smtClean="0"/>
              <a:t>...</a:t>
            </a:r>
            <a:r>
              <a:rPr lang="ar-IQ" dirty="0" smtClean="0">
                <a:solidFill>
                  <a:srgbClr val="FF0000"/>
                </a:solidFill>
              </a:rPr>
              <a:t>للجواب نقول: </a:t>
            </a:r>
          </a:p>
          <a:p>
            <a:pPr marL="0" indent="0">
              <a:buNone/>
            </a:pPr>
            <a:r>
              <a:rPr lang="ar-IQ" dirty="0" smtClean="0"/>
              <a:t>اتفقت </a:t>
            </a:r>
            <a:r>
              <a:rPr lang="ar-IQ" dirty="0"/>
              <a:t>النبوات على الأصول العامة وهي أربعة تقريبًا</a:t>
            </a:r>
            <a:r>
              <a:rPr lang="ar-IQ" dirty="0" smtClean="0"/>
              <a:t>: </a:t>
            </a:r>
          </a:p>
          <a:p>
            <a:pPr marL="0" indent="0">
              <a:buNone/>
            </a:pPr>
            <a:r>
              <a:rPr lang="ar-IQ" dirty="0" smtClean="0">
                <a:solidFill>
                  <a:srgbClr val="FF0000"/>
                </a:solidFill>
              </a:rPr>
              <a:t>الأول</a:t>
            </a:r>
            <a:r>
              <a:rPr lang="ar-IQ" dirty="0">
                <a:solidFill>
                  <a:srgbClr val="FF0000"/>
                </a:solidFill>
              </a:rPr>
              <a:t>: </a:t>
            </a:r>
            <a:r>
              <a:rPr lang="ar-IQ" dirty="0"/>
              <a:t>توحيد الله</a:t>
            </a:r>
            <a:r>
              <a:rPr lang="ar-IQ" dirty="0" smtClean="0"/>
              <a:t>. </a:t>
            </a:r>
          </a:p>
          <a:p>
            <a:pPr marL="0" indent="0">
              <a:buNone/>
            </a:pPr>
            <a:r>
              <a:rPr lang="ar-IQ" dirty="0" smtClean="0">
                <a:solidFill>
                  <a:srgbClr val="FF0000"/>
                </a:solidFill>
              </a:rPr>
              <a:t>الثاني</a:t>
            </a:r>
            <a:r>
              <a:rPr lang="ar-IQ" dirty="0">
                <a:solidFill>
                  <a:srgbClr val="FF0000"/>
                </a:solidFill>
              </a:rPr>
              <a:t>: </a:t>
            </a:r>
            <a:r>
              <a:rPr lang="ar-IQ" dirty="0"/>
              <a:t>الأركان العملية الكبرى كالصلاة والزكاة والصيام مع الاختلاف في الشكل والمقادير</a:t>
            </a:r>
            <a:r>
              <a:rPr lang="ar-IQ" dirty="0" smtClean="0"/>
              <a:t>. </a:t>
            </a:r>
          </a:p>
          <a:p>
            <a:pPr marL="0" indent="0">
              <a:buNone/>
            </a:pPr>
            <a:r>
              <a:rPr lang="ar-IQ" dirty="0" smtClean="0">
                <a:solidFill>
                  <a:srgbClr val="FF0000"/>
                </a:solidFill>
              </a:rPr>
              <a:t>الثالث</a:t>
            </a:r>
            <a:r>
              <a:rPr lang="ar-IQ" dirty="0">
                <a:solidFill>
                  <a:srgbClr val="FF0000"/>
                </a:solidFill>
              </a:rPr>
              <a:t>: </a:t>
            </a:r>
            <a:r>
              <a:rPr lang="ar-IQ" dirty="0"/>
              <a:t>القيم </a:t>
            </a:r>
            <a:r>
              <a:rPr lang="ar-IQ" dirty="0" smtClean="0"/>
              <a:t>الخلقية, </a:t>
            </a:r>
            <a:r>
              <a:rPr lang="ar-IQ" dirty="0"/>
              <a:t>كالصدق والعدل والإحسان </a:t>
            </a:r>
            <a:r>
              <a:rPr lang="ar-IQ" dirty="0" smtClean="0"/>
              <a:t>والأمانة. </a:t>
            </a:r>
          </a:p>
          <a:p>
            <a:pPr marL="0" indent="0">
              <a:buNone/>
            </a:pPr>
            <a:r>
              <a:rPr lang="ar-IQ" dirty="0" smtClean="0">
                <a:solidFill>
                  <a:srgbClr val="FF0000"/>
                </a:solidFill>
              </a:rPr>
              <a:t>الرابع</a:t>
            </a:r>
            <a:r>
              <a:rPr lang="ar-IQ" dirty="0">
                <a:solidFill>
                  <a:srgbClr val="FF0000"/>
                </a:solidFill>
              </a:rPr>
              <a:t>: </a:t>
            </a:r>
            <a:r>
              <a:rPr lang="ar-IQ" dirty="0"/>
              <a:t>تحريم </a:t>
            </a:r>
            <a:r>
              <a:rPr lang="ar-IQ" dirty="0" smtClean="0"/>
              <a:t>الفواحش, </a:t>
            </a:r>
            <a:r>
              <a:rPr lang="ar-IQ" dirty="0"/>
              <a:t>كالقتل والزنا والربا والظلم والسرقة والكذب.</a:t>
            </a:r>
          </a:p>
        </p:txBody>
      </p:sp>
    </p:spTree>
    <p:extLst>
      <p:ext uri="{BB962C8B-B14F-4D97-AF65-F5344CB8AC3E}">
        <p14:creationId xmlns:p14="http://schemas.microsoft.com/office/powerpoint/2010/main" val="3894271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60648"/>
            <a:ext cx="8856984" cy="6480720"/>
          </a:xfrm>
        </p:spPr>
        <p:txBody>
          <a:bodyPr>
            <a:normAutofit fontScale="85000" lnSpcReduction="10000"/>
          </a:bodyPr>
          <a:lstStyle/>
          <a:p>
            <a:r>
              <a:rPr lang="ar-IQ" dirty="0">
                <a:solidFill>
                  <a:srgbClr val="FF0000"/>
                </a:solidFill>
              </a:rPr>
              <a:t>مضمون الكتب المتقدمة يحتمل </a:t>
            </a:r>
            <a:r>
              <a:rPr lang="ar-IQ" dirty="0" smtClean="0">
                <a:solidFill>
                  <a:srgbClr val="FF0000"/>
                </a:solidFill>
              </a:rPr>
              <a:t>أمورًا: أحدها</a:t>
            </a:r>
            <a:r>
              <a:rPr lang="ar-IQ" dirty="0"/>
              <a:t>: تقرير وحدانية الله وما يتبعها من أركان </a:t>
            </a:r>
            <a:r>
              <a:rPr lang="ar-IQ" dirty="0" smtClean="0"/>
              <a:t>الإيمان. </a:t>
            </a:r>
            <a:r>
              <a:rPr lang="ar-IQ" dirty="0" smtClean="0">
                <a:solidFill>
                  <a:srgbClr val="FF0000"/>
                </a:solidFill>
              </a:rPr>
              <a:t>الثاني</a:t>
            </a:r>
            <a:r>
              <a:rPr lang="ar-IQ" dirty="0">
                <a:solidFill>
                  <a:srgbClr val="FF0000"/>
                </a:solidFill>
              </a:rPr>
              <a:t>: </a:t>
            </a:r>
            <a:r>
              <a:rPr lang="ar-IQ" dirty="0"/>
              <a:t>قصص الأنبياء</a:t>
            </a:r>
            <a:r>
              <a:rPr lang="ar-IQ" dirty="0" smtClean="0"/>
              <a:t>.</a:t>
            </a:r>
          </a:p>
          <a:p>
            <a:pPr marL="0" indent="0">
              <a:buNone/>
            </a:pPr>
            <a:r>
              <a:rPr lang="ar-IQ" dirty="0" smtClean="0">
                <a:solidFill>
                  <a:srgbClr val="FF0000"/>
                </a:solidFill>
              </a:rPr>
              <a:t>الثالث</a:t>
            </a:r>
            <a:r>
              <a:rPr lang="ar-IQ" dirty="0">
                <a:solidFill>
                  <a:srgbClr val="FF0000"/>
                </a:solidFill>
              </a:rPr>
              <a:t>: </a:t>
            </a:r>
            <a:r>
              <a:rPr lang="ar-IQ" dirty="0"/>
              <a:t>الوصايا التي تحث على الفضيلة وتحذر من الرذيلة</a:t>
            </a:r>
            <a:r>
              <a:rPr lang="ar-IQ" dirty="0" smtClean="0"/>
              <a:t>.</a:t>
            </a:r>
          </a:p>
          <a:p>
            <a:pPr marL="0" indent="0">
              <a:buNone/>
            </a:pPr>
            <a:r>
              <a:rPr lang="ar-IQ" dirty="0" smtClean="0">
                <a:solidFill>
                  <a:srgbClr val="FF0000"/>
                </a:solidFill>
              </a:rPr>
              <a:t>الرابع</a:t>
            </a:r>
            <a:r>
              <a:rPr lang="ar-IQ" dirty="0">
                <a:solidFill>
                  <a:srgbClr val="FF0000"/>
                </a:solidFill>
              </a:rPr>
              <a:t>: </a:t>
            </a:r>
            <a:r>
              <a:rPr lang="ar-IQ" dirty="0"/>
              <a:t>التشريعات (الحلال والحرام). والأمران </a:t>
            </a:r>
            <a:r>
              <a:rPr lang="ar-IQ" dirty="0">
                <a:solidFill>
                  <a:srgbClr val="FF0000"/>
                </a:solidFill>
              </a:rPr>
              <a:t>الأول والثاني </a:t>
            </a:r>
            <a:r>
              <a:rPr lang="ar-IQ" dirty="0"/>
              <a:t>هما من الأخبار وخبر الله لا يتطرق إليه الكذب، ومن ثم فلا يمكن أن يتطرق إليه النسخ، وهو رأي أكثر أهل العلم. </a:t>
            </a:r>
            <a:r>
              <a:rPr lang="ar-IQ" dirty="0" smtClean="0"/>
              <a:t>وأمّا </a:t>
            </a:r>
            <a:r>
              <a:rPr lang="ar-IQ" dirty="0">
                <a:solidFill>
                  <a:srgbClr val="FF0000"/>
                </a:solidFill>
              </a:rPr>
              <a:t>الثالث</a:t>
            </a:r>
            <a:r>
              <a:rPr lang="ar-IQ" dirty="0"/>
              <a:t> فهو في الأصل قيم ثابتة لا تتغير، مثل الحث على الصدق والعدل والأمانة والوفاء بالعهود والرحمة والعفة، ونحو ذلك من الأخلاق الفاضلة، وكذا التحذير من الكذب والظلم والخيانة والغدر ومثل الزنا والسرقة والقذف والسب، ونحو ذلك من الأخلاق السيئة فمثل هذا لا يتطرق إليه النسخ. </a:t>
            </a:r>
            <a:r>
              <a:rPr lang="ar-IQ" dirty="0" smtClean="0"/>
              <a:t>وأمّا </a:t>
            </a:r>
            <a:r>
              <a:rPr lang="ar-IQ" dirty="0">
                <a:solidFill>
                  <a:srgbClr val="FF0000"/>
                </a:solidFill>
              </a:rPr>
              <a:t>الرابع: </a:t>
            </a:r>
            <a:r>
              <a:rPr lang="ar-IQ" dirty="0"/>
              <a:t>وهو (الحلال والحرام) فهو مما يدخله النسخ بالإجماع، لأنه يراعي فيه أحوال الأمم وطبيعتها، ولذا اختلفت فيه النبوات. </a:t>
            </a:r>
            <a:endParaRPr lang="ar-IQ" dirty="0" smtClean="0"/>
          </a:p>
          <a:p>
            <a:pPr marL="0" indent="0">
              <a:buNone/>
            </a:pPr>
            <a:r>
              <a:rPr lang="ar-IQ" dirty="0" smtClean="0"/>
              <a:t>وإذن </a:t>
            </a:r>
            <a:r>
              <a:rPr lang="ar-IQ" dirty="0"/>
              <a:t>فالنسخ المحتمل والواقع في الكتب المتقدمة، يكاد ينحصر في موضوع واحد من موضوعاتها، وهو: الأحكام التشريعية، وعليه </a:t>
            </a:r>
            <a:r>
              <a:rPr lang="ar-IQ" dirty="0" smtClean="0"/>
              <a:t>فإنّ </a:t>
            </a:r>
            <a:r>
              <a:rPr lang="ar-IQ" dirty="0"/>
              <a:t>إطلاق القول بنسخ الكتب المتقدمة بالقرآن محل نظر، وفيه إجمال غير مناسب، والصواب أن يقال: هو مهيمن </a:t>
            </a:r>
            <a:r>
              <a:rPr lang="ar-IQ" dirty="0" smtClean="0"/>
              <a:t>عليها, </a:t>
            </a:r>
            <a:r>
              <a:rPr lang="ar-IQ" dirty="0"/>
              <a:t>أي حافظ وآمين ورقيب عليها، وليس </a:t>
            </a:r>
            <a:r>
              <a:rPr lang="ar-IQ" dirty="0" smtClean="0"/>
              <a:t>مزيلاً </a:t>
            </a:r>
            <a:r>
              <a:rPr lang="ar-IQ" dirty="0"/>
              <a:t>أو </a:t>
            </a:r>
            <a:r>
              <a:rPr lang="ar-IQ" dirty="0" smtClean="0"/>
              <a:t>مبطلاً </a:t>
            </a:r>
            <a:r>
              <a:rPr lang="ar-IQ" dirty="0"/>
              <a:t>لها، وإن كان قد يزيل بعض أحكامها، أو يضيف </a:t>
            </a:r>
            <a:r>
              <a:rPr lang="ar-IQ" dirty="0" smtClean="0"/>
              <a:t>أحكاماً </a:t>
            </a:r>
            <a:r>
              <a:rPr lang="ar-IQ" dirty="0"/>
              <a:t>جديدة، أو يفصل مجملات ومبهمات.</a:t>
            </a:r>
          </a:p>
        </p:txBody>
      </p:sp>
    </p:spTree>
    <p:extLst>
      <p:ext uri="{BB962C8B-B14F-4D97-AF65-F5344CB8AC3E}">
        <p14:creationId xmlns:p14="http://schemas.microsoft.com/office/powerpoint/2010/main" val="1503010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360039"/>
          </a:xfrm>
        </p:spPr>
        <p:txBody>
          <a:bodyPr>
            <a:normAutofit fontScale="90000"/>
          </a:bodyPr>
          <a:lstStyle/>
          <a:p>
            <a:r>
              <a:rPr lang="ar-IQ" dirty="0">
                <a:solidFill>
                  <a:srgbClr val="FF0000"/>
                </a:solidFill>
              </a:rPr>
              <a:t>نسخ الديانات السابقة </a:t>
            </a:r>
            <a:r>
              <a:rPr lang="ar-IQ" dirty="0" smtClean="0">
                <a:solidFill>
                  <a:srgbClr val="FF0000"/>
                </a:solidFill>
              </a:rPr>
              <a:t>بالإسلام</a:t>
            </a:r>
            <a:endParaRPr lang="ar-IQ" dirty="0">
              <a:solidFill>
                <a:srgbClr val="FF0000"/>
              </a:solidFill>
            </a:endParaRPr>
          </a:p>
        </p:txBody>
      </p:sp>
      <p:sp>
        <p:nvSpPr>
          <p:cNvPr id="3" name="عنصر نائب للمحتوى 2"/>
          <p:cNvSpPr>
            <a:spLocks noGrp="1"/>
          </p:cNvSpPr>
          <p:nvPr>
            <p:ph idx="1"/>
          </p:nvPr>
        </p:nvSpPr>
        <p:spPr>
          <a:xfrm>
            <a:off x="0" y="548680"/>
            <a:ext cx="9036496" cy="6309320"/>
          </a:xfrm>
        </p:spPr>
        <p:txBody>
          <a:bodyPr>
            <a:normAutofit fontScale="77500" lnSpcReduction="20000"/>
          </a:bodyPr>
          <a:lstStyle/>
          <a:p>
            <a:r>
              <a:rPr lang="ar-IQ" dirty="0" smtClean="0"/>
              <a:t>نقصد بالديانات </a:t>
            </a:r>
            <a:r>
              <a:rPr lang="ar-IQ" dirty="0"/>
              <a:t>السابقة: ديانات الأنبياء ليس غيرها. والأصل </a:t>
            </a:r>
            <a:r>
              <a:rPr lang="ar-IQ" dirty="0" smtClean="0"/>
              <a:t>أنّها </a:t>
            </a:r>
            <a:r>
              <a:rPr lang="ar-IQ" dirty="0"/>
              <a:t>دين واحد هو الإسلام، ولكن قد يجيز بعضهم جمعها، ولعل ذلك مراعي فيه تعدد الشرائع </a:t>
            </a:r>
            <a:r>
              <a:rPr lang="ar-IQ" dirty="0" smtClean="0"/>
              <a:t>وتنوعها. </a:t>
            </a:r>
            <a:r>
              <a:rPr lang="ar-IQ" dirty="0"/>
              <a:t>(ينظر مثلا: تفسير ابن كثير 2/66 والجامع لأحكام القرآن 6/353) فإذا كان دين الأنبياء </a:t>
            </a:r>
            <a:r>
              <a:rPr lang="ar-IQ" dirty="0" smtClean="0"/>
              <a:t>واحداً </a:t>
            </a:r>
            <a:r>
              <a:rPr lang="ar-IQ" dirty="0"/>
              <a:t>هو الإسلام، فهل </a:t>
            </a:r>
            <a:r>
              <a:rPr lang="ar-IQ" dirty="0" smtClean="0"/>
              <a:t>يقال: إنّ </a:t>
            </a:r>
            <a:r>
              <a:rPr lang="ar-IQ" dirty="0"/>
              <a:t>الإسلام ناسخ لذلك الدين السابق؟ وأظن </a:t>
            </a:r>
            <a:r>
              <a:rPr lang="ar-IQ" dirty="0" smtClean="0"/>
              <a:t>أنّ </a:t>
            </a:r>
            <a:r>
              <a:rPr lang="ar-IQ" dirty="0"/>
              <a:t>هذا الإطلاق محل نظر، </a:t>
            </a:r>
            <a:r>
              <a:rPr lang="ar-IQ" dirty="0" smtClean="0"/>
              <a:t>فالمحْكمات </a:t>
            </a:r>
            <a:r>
              <a:rPr lang="ar-IQ" dirty="0"/>
              <a:t>لا ينسخ بعضها </a:t>
            </a:r>
            <a:r>
              <a:rPr lang="ar-IQ" dirty="0" smtClean="0"/>
              <a:t>بعضاً، </a:t>
            </a:r>
            <a:r>
              <a:rPr lang="ar-IQ" dirty="0"/>
              <a:t>و</a:t>
            </a:r>
            <a:r>
              <a:rPr lang="ar-IQ" dirty="0" smtClean="0"/>
              <a:t>لا </a:t>
            </a:r>
            <a:r>
              <a:rPr lang="ar-IQ" dirty="0"/>
              <a:t>يجوز افتراض التعارض بينها. </a:t>
            </a:r>
            <a:r>
              <a:rPr lang="ar-IQ" dirty="0" smtClean="0"/>
              <a:t>أمّا </a:t>
            </a:r>
            <a:r>
              <a:rPr lang="ar-IQ" dirty="0"/>
              <a:t>إذا أريد بالديانات: التشريعات، فيجوز إطلاق النسخ كما تقرر</a:t>
            </a:r>
            <a:r>
              <a:rPr lang="ar-IQ" dirty="0"/>
              <a:t>. </a:t>
            </a:r>
            <a:r>
              <a:rPr lang="ar-IQ" dirty="0" smtClean="0"/>
              <a:t>فقد قال الإمام الزركشي وابن قدامة : « قد أجمعت الأمّة على أنّ شريعة </a:t>
            </a:r>
            <a:r>
              <a:rPr lang="ar-IQ" dirty="0"/>
              <a:t>نبينا محمد صلى الله عليه وسلم ناسخة لجميع </a:t>
            </a:r>
            <a:r>
              <a:rPr lang="ar-IQ" dirty="0" smtClean="0"/>
              <a:t>الشرائع المخالفة لها بالإجماع</a:t>
            </a:r>
            <a:r>
              <a:rPr lang="ar-IQ" dirty="0"/>
              <a:t>"</a:t>
            </a:r>
            <a:r>
              <a:rPr lang="ar-IQ" dirty="0" smtClean="0"/>
              <a:t>.</a:t>
            </a:r>
            <a:r>
              <a:rPr lang="ar-IQ" dirty="0"/>
              <a:t> </a:t>
            </a:r>
            <a:r>
              <a:rPr lang="ar-IQ" dirty="0" smtClean="0"/>
              <a:t> وقرر </a:t>
            </a:r>
            <a:r>
              <a:rPr lang="ar-IQ" dirty="0"/>
              <a:t>أهل </a:t>
            </a:r>
            <a:r>
              <a:rPr lang="ar-IQ" dirty="0" smtClean="0"/>
              <a:t>العلم, </a:t>
            </a:r>
            <a:r>
              <a:rPr lang="ar-IQ" dirty="0"/>
              <a:t>بل يجمعون على </a:t>
            </a:r>
            <a:r>
              <a:rPr lang="ar-IQ" dirty="0" smtClean="0"/>
              <a:t>أنّ المقصود بنسخ </a:t>
            </a:r>
            <a:r>
              <a:rPr lang="ar-IQ" dirty="0"/>
              <a:t>هذه الشريعة لِما قبلها من الشرائع، </a:t>
            </a:r>
            <a:r>
              <a:rPr lang="ar-IQ" dirty="0" smtClean="0"/>
              <a:t>ما </a:t>
            </a:r>
            <a:r>
              <a:rPr lang="ar-IQ" dirty="0"/>
              <a:t>يمكن أن نسميه فروعًا دون الأصول، أو الهيئات والكيفيات دون الحقائق والذوات؛ </a:t>
            </a:r>
            <a:r>
              <a:rPr lang="ar-IQ" dirty="0" smtClean="0"/>
              <a:t>فإنّ </a:t>
            </a:r>
            <a:r>
              <a:rPr lang="ar-IQ" dirty="0"/>
              <a:t>الأصول </a:t>
            </a:r>
            <a:r>
              <a:rPr lang="ar-IQ" dirty="0" smtClean="0"/>
              <a:t> </a:t>
            </a:r>
            <a:r>
              <a:rPr lang="ar-IQ" dirty="0"/>
              <a:t>أو الحقائق والذوات </a:t>
            </a:r>
            <a:r>
              <a:rPr lang="ar-IQ" dirty="0" smtClean="0"/>
              <a:t> </a:t>
            </a:r>
            <a:r>
              <a:rPr lang="ar-IQ" dirty="0"/>
              <a:t>ثابتة لا تنسخ. فهذه الشريعة لم تنسخ هذا الأصل الأصيل، الذي هو لب الشرائع كلها، مهما اختلفت الأمم وتباعدت الأزمان.</a:t>
            </a:r>
            <a:endParaRPr lang="ar-IQ" dirty="0" smtClean="0"/>
          </a:p>
          <a:p>
            <a:pPr marL="0" indent="0">
              <a:buNone/>
            </a:pPr>
            <a:r>
              <a:rPr lang="ar-IQ" dirty="0" smtClean="0">
                <a:solidFill>
                  <a:srgbClr val="FF0000"/>
                </a:solidFill>
              </a:rPr>
              <a:t>ولكن </a:t>
            </a:r>
            <a:r>
              <a:rPr lang="ar-IQ" dirty="0">
                <a:solidFill>
                  <a:srgbClr val="FF0000"/>
                </a:solidFill>
              </a:rPr>
              <a:t>هل يمكن </a:t>
            </a:r>
            <a:r>
              <a:rPr lang="ar-IQ" dirty="0" smtClean="0">
                <a:solidFill>
                  <a:srgbClr val="FF0000"/>
                </a:solidFill>
              </a:rPr>
              <a:t>القول: أنّ كل </a:t>
            </a:r>
            <a:r>
              <a:rPr lang="ar-IQ" dirty="0">
                <a:solidFill>
                  <a:srgbClr val="FF0000"/>
                </a:solidFill>
              </a:rPr>
              <a:t>الشرائع السابقة باطلة </a:t>
            </a:r>
            <a:r>
              <a:rPr lang="ar-IQ" dirty="0" smtClean="0">
                <a:solidFill>
                  <a:srgbClr val="FF0000"/>
                </a:solidFill>
              </a:rPr>
              <a:t>إلاّ </a:t>
            </a:r>
            <a:r>
              <a:rPr lang="ar-IQ" dirty="0">
                <a:solidFill>
                  <a:srgbClr val="FF0000"/>
                </a:solidFill>
              </a:rPr>
              <a:t>ما ثبت منه في القرآن أو السنة؟</a:t>
            </a:r>
            <a:r>
              <a:rPr lang="ar-IQ" dirty="0"/>
              <a:t> </a:t>
            </a:r>
            <a:endParaRPr lang="ar-IQ" dirty="0" smtClean="0"/>
          </a:p>
          <a:p>
            <a:r>
              <a:rPr lang="ar-IQ" dirty="0" smtClean="0"/>
              <a:t>والذي </a:t>
            </a:r>
            <a:r>
              <a:rPr lang="ar-IQ" dirty="0"/>
              <a:t>يظهر </a:t>
            </a:r>
            <a:r>
              <a:rPr lang="ar-IQ" dirty="0" smtClean="0"/>
              <a:t>أنّ </a:t>
            </a:r>
            <a:r>
              <a:rPr lang="ar-IQ" dirty="0"/>
              <a:t>هذا القول غير سائغ على إطلاقه. بل يقال: ما وافق القرآن أو السنة فهو حق بلا مرية، وما عارض القرآن أو السنة الصحيحة فهو باطل بلا مرية، ويبقى نوع ثالث لم يثبت عندنا، ولكن لا يتعارض مع ما عندنا، وهو المسمى عند الأصوليين "شرع من قبلنا" وهو من الأدلة المختلف فيها، هل هو حجة أو لا؟ والذي </a:t>
            </a:r>
            <a:r>
              <a:rPr lang="ar-IQ" dirty="0" smtClean="0"/>
              <a:t>عليه </a:t>
            </a:r>
            <a:r>
              <a:rPr lang="ar-IQ" dirty="0"/>
              <a:t>جمهور أهل العلم </a:t>
            </a:r>
            <a:r>
              <a:rPr lang="ar-IQ" dirty="0" smtClean="0"/>
              <a:t>أنّه حجة, </a:t>
            </a:r>
            <a:r>
              <a:rPr lang="ar-IQ" dirty="0"/>
              <a:t>ما لم يتعارض مع ديننا وذهب إلى ذلك أكثر الأصوليين.</a:t>
            </a:r>
          </a:p>
        </p:txBody>
      </p:sp>
    </p:spTree>
    <p:extLst>
      <p:ext uri="{BB962C8B-B14F-4D97-AF65-F5344CB8AC3E}">
        <p14:creationId xmlns:p14="http://schemas.microsoft.com/office/powerpoint/2010/main" val="1449445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Autofit/>
          </a:bodyPr>
          <a:lstStyle/>
          <a:p>
            <a:r>
              <a:rPr lang="ar-IQ" sz="3600" dirty="0" smtClean="0">
                <a:solidFill>
                  <a:srgbClr val="FF0000"/>
                </a:solidFill>
              </a:rPr>
              <a:t>هل يجوز الإحكام والتعطيل بين الشرائع السماوية؟ </a:t>
            </a:r>
            <a:endParaRPr lang="ar-IQ" sz="3600" dirty="0">
              <a:solidFill>
                <a:srgbClr val="FF0000"/>
              </a:solidFill>
            </a:endParaRPr>
          </a:p>
        </p:txBody>
      </p:sp>
      <p:sp>
        <p:nvSpPr>
          <p:cNvPr id="3" name="عنصر نائب للمحتوى 2"/>
          <p:cNvSpPr>
            <a:spLocks noGrp="1"/>
          </p:cNvSpPr>
          <p:nvPr>
            <p:ph idx="1"/>
          </p:nvPr>
        </p:nvSpPr>
        <p:spPr>
          <a:xfrm>
            <a:off x="107504" y="764704"/>
            <a:ext cx="8856984" cy="5976664"/>
          </a:xfrm>
        </p:spPr>
        <p:txBody>
          <a:bodyPr>
            <a:normAutofit fontScale="77500" lnSpcReduction="20000"/>
          </a:bodyPr>
          <a:lstStyle/>
          <a:p>
            <a:r>
              <a:rPr lang="ar-IQ" dirty="0"/>
              <a:t>هذه مسألة في غاية الدقة والخطورة, لذا نجد بعض الناس يخلطون بين:</a:t>
            </a:r>
          </a:p>
          <a:p>
            <a:pPr marL="0" indent="0">
              <a:buNone/>
            </a:pPr>
            <a:r>
              <a:rPr lang="ar-IQ" dirty="0">
                <a:solidFill>
                  <a:srgbClr val="FF0000"/>
                </a:solidFill>
              </a:rPr>
              <a:t>أ- تعطيل بعض أحكام الشريعة وبين إلغاء هذه الأحكام الثابتة بنصوص صحيحة صريحة.</a:t>
            </a:r>
          </a:p>
          <a:p>
            <a:pPr marL="0" indent="0">
              <a:buNone/>
            </a:pPr>
            <a:r>
              <a:rPr lang="ar-IQ" dirty="0">
                <a:solidFill>
                  <a:srgbClr val="FF0000"/>
                </a:solidFill>
              </a:rPr>
              <a:t>ب- ويخلطون كذلك بين تعطيل العمل بالأحكام وبين تغيير حكم فقهي اجتهادي في مسألة ما, واستبدال حكم اجتهادي آخر به, مراعاة لأحوال الناس في زمان ما ومكان ما. فالثاني جائز بشروطه وقواعده، دون الأول بحال.</a:t>
            </a:r>
          </a:p>
          <a:p>
            <a:r>
              <a:rPr lang="ar-IQ" dirty="0"/>
              <a:t>ومن الأول ما يقال عن أحكام المواريث، وهى أحكام ثابتة بنصوص قطعية الثبوت والدلالة, لا يجوز إهمالها أو إغفالها؛ إذ يريد بعض الناس تغيير هذه الأحكام بزعم المساواة بين المرأة  والرجل، ويستدل هؤلاء على ذلك بأن سيدنا عمر بن الخطاب- رضى الله عنه- عطَّل حد السرقة مجتهدًا، وهو حد ثابت بنصوص قطعية من الكتاب والسنة، واجتهد أيضًا في إخراج الزكاة للمؤلفة قلوبهم؛ حيث عطَّل سهمهم الثابت بنص قطعي في كتاب الله، ويستدلون كذلك باستبدال القوانين الوضعية بالحدود كقطع الأيدي والجلد أو الرجم وغير ذلك، وكذا إلغاء الرق بمواثيق دولية، وهى عقوبات وأحكام ثابتة يقينًا بنصوص قطعية كتلك النصوص الواردة في شأن المواريث، ويتخذ هؤلاء مما سبق ذريعة لتأكيد إمكانية الاجتهاد في النصوص الشرعية دون تفريق بين القطعي والظني منها، ودون تفريق بين التنوع في الاجتهاد في استنباط الأحكام وبين إلغاء العمل بالنصوص.</a:t>
            </a:r>
          </a:p>
          <a:p>
            <a:endParaRPr lang="ar-IQ" dirty="0"/>
          </a:p>
        </p:txBody>
      </p:sp>
    </p:spTree>
    <p:extLst>
      <p:ext uri="{BB962C8B-B14F-4D97-AF65-F5344CB8AC3E}">
        <p14:creationId xmlns:p14="http://schemas.microsoft.com/office/powerpoint/2010/main" val="4083845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332656"/>
            <a:ext cx="8856984" cy="6408712"/>
          </a:xfrm>
        </p:spPr>
        <p:txBody>
          <a:bodyPr>
            <a:normAutofit/>
          </a:bodyPr>
          <a:lstStyle/>
          <a:p>
            <a:r>
              <a:rPr lang="ar-IQ" dirty="0" smtClean="0"/>
              <a:t>كلُّ </a:t>
            </a:r>
            <a:r>
              <a:rPr lang="ar-IQ" dirty="0"/>
              <a:t>الأحكام الواردة في الأديان والتي أوقف العمل </a:t>
            </a:r>
            <a:r>
              <a:rPr lang="ar-IQ" dirty="0" smtClean="0"/>
              <a:t>بها؛ </a:t>
            </a:r>
            <a:r>
              <a:rPr lang="ar-IQ" dirty="0"/>
              <a:t>كانت إمّا بسلطان وقرار الحاكم (ولى الأمر) أو بسلطان القوانين والأعراف الدولية.. </a:t>
            </a:r>
            <a:r>
              <a:rPr lang="ar-IQ" dirty="0" smtClean="0"/>
              <a:t>إنّ </a:t>
            </a:r>
            <a:r>
              <a:rPr lang="ar-IQ" dirty="0"/>
              <a:t>القوانين التي تفرضها حاجات الناس ورغباتهم في الرقى والتحضر والتقدم، ويستتبع الأمر سن تشريعات قد تتعارض مع بعض الأحكام الشرعية، لا مفر أن تستجيب أحكام الأديان لذلك، وتبطل العمل بالأحكام التي تعارض منطق التطور والحضارة. </a:t>
            </a:r>
            <a:r>
              <a:rPr lang="ar-IQ" dirty="0" smtClean="0"/>
              <a:t>إنّ </a:t>
            </a:r>
            <a:r>
              <a:rPr lang="ar-IQ" dirty="0"/>
              <a:t>وقف العمل بأحكام الجهاد وتعطيله، وأن يكون مقصوراً فقط على صد الاعتداء هو الحل الأنسب حتى لا ندخل في صراع مع العالم أكثر مما نحن فيه. نحن مجبرون على الاستجابة لحكم العقل، سواء كان تفسير الآيات على منطق خصوصية الحكم أو مطلقه، أو متفقاً مع الأحاديث وكتب وحكايات التراث أو اختلفت معه.</a:t>
            </a:r>
          </a:p>
          <a:p>
            <a:endParaRPr lang="ar-IQ" dirty="0"/>
          </a:p>
        </p:txBody>
      </p:sp>
    </p:spTree>
    <p:extLst>
      <p:ext uri="{BB962C8B-B14F-4D97-AF65-F5344CB8AC3E}">
        <p14:creationId xmlns:p14="http://schemas.microsoft.com/office/powerpoint/2010/main" val="223806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332656"/>
            <a:ext cx="8784976" cy="6408712"/>
          </a:xfrm>
        </p:spPr>
        <p:txBody>
          <a:bodyPr>
            <a:normAutofit lnSpcReduction="10000"/>
          </a:bodyPr>
          <a:lstStyle/>
          <a:p>
            <a:r>
              <a:rPr lang="ar-IQ" dirty="0" smtClean="0">
                <a:solidFill>
                  <a:srgbClr val="FF0000"/>
                </a:solidFill>
              </a:rPr>
              <a:t>الخلاصة: </a:t>
            </a:r>
            <a:r>
              <a:rPr lang="ar-IQ" dirty="0" smtClean="0"/>
              <a:t>من </a:t>
            </a:r>
            <a:r>
              <a:rPr lang="ar-IQ" dirty="0"/>
              <a:t>خلال هذه العرض بدا </a:t>
            </a:r>
            <a:r>
              <a:rPr lang="ar-IQ" dirty="0" smtClean="0"/>
              <a:t>أنّ </a:t>
            </a:r>
            <a:r>
              <a:rPr lang="ar-IQ" dirty="0"/>
              <a:t>القول بنسخ الكتب المتقدمة بالقرآن غير دقيق، </a:t>
            </a:r>
            <a:r>
              <a:rPr lang="ar-IQ" dirty="0" smtClean="0"/>
              <a:t>لأنّ </a:t>
            </a:r>
            <a:r>
              <a:rPr lang="ar-IQ" dirty="0"/>
              <a:t>القرآن جاء </a:t>
            </a:r>
            <a:r>
              <a:rPr lang="ar-IQ" dirty="0" smtClean="0"/>
              <a:t>مصدقاً </a:t>
            </a:r>
            <a:r>
              <a:rPr lang="ar-IQ" dirty="0"/>
              <a:t>لها، فلا يسوغ القول </a:t>
            </a:r>
            <a:r>
              <a:rPr lang="ar-IQ" dirty="0" smtClean="0"/>
              <a:t>بأنّه </a:t>
            </a:r>
            <a:r>
              <a:rPr lang="ar-IQ" dirty="0"/>
              <a:t>نسخها وأزالها، إذ لا يمكن الجمع بين التصديق </a:t>
            </a:r>
            <a:r>
              <a:rPr lang="ar-IQ" dirty="0" smtClean="0"/>
              <a:t>والإزالة! وأنّ </a:t>
            </a:r>
            <a:r>
              <a:rPr lang="ar-IQ" dirty="0"/>
              <a:t>القول </a:t>
            </a:r>
            <a:r>
              <a:rPr lang="ar-IQ" dirty="0" smtClean="0"/>
              <a:t>بأنّ </a:t>
            </a:r>
            <a:r>
              <a:rPr lang="ar-IQ" dirty="0"/>
              <a:t>الأديان السماوية السابقة قد نسخت </a:t>
            </a:r>
            <a:r>
              <a:rPr lang="ar-IQ" dirty="0" smtClean="0"/>
              <a:t>بالإسلام </a:t>
            </a:r>
            <a:r>
              <a:rPr lang="ar-IQ" dirty="0"/>
              <a:t>فيه </a:t>
            </a:r>
            <a:r>
              <a:rPr lang="ar-IQ" dirty="0" smtClean="0"/>
              <a:t>تعميم, </a:t>
            </a:r>
            <a:r>
              <a:rPr lang="ar-IQ" dirty="0"/>
              <a:t>يفتقد الدقة أيضًا، لأن دين الأنبياء واحد هو الإسلام. ولكن يجوز القول </a:t>
            </a:r>
            <a:r>
              <a:rPr lang="ar-IQ" dirty="0" smtClean="0"/>
              <a:t>بأنّ </a:t>
            </a:r>
            <a:r>
              <a:rPr lang="ar-IQ" dirty="0"/>
              <a:t>الإسلام نسخ الشرائع السابقة وعلى </a:t>
            </a:r>
            <a:r>
              <a:rPr lang="ar-IQ" dirty="0" smtClean="0"/>
              <a:t>هذا, فالذي </a:t>
            </a:r>
            <a:r>
              <a:rPr lang="ar-IQ" dirty="0"/>
              <a:t>يجوز هو القول </a:t>
            </a:r>
            <a:r>
              <a:rPr lang="ar-IQ" dirty="0" smtClean="0"/>
              <a:t>بأنّ </a:t>
            </a:r>
            <a:r>
              <a:rPr lang="ar-IQ" dirty="0"/>
              <a:t>شريعة الإسلام نسخت ما سبقها وهو الواقع بالفعل. ولا يمنع هذا الإطلاق وجود بعض التشريعات القديمة التي أقرها الإسلام، قال </a:t>
            </a:r>
            <a:r>
              <a:rPr lang="ar-IQ" dirty="0" err="1"/>
              <a:t>الطوفي</a:t>
            </a:r>
            <a:r>
              <a:rPr lang="ar-IQ" dirty="0"/>
              <a:t>: "لا يشترط في نسخ الشريعة نسخ جميعها، بل يكفي في تسميتها منسوخة نسخ بعض أحكامها، بدليل أن شريعة محمد - صلى الله عليه وسلم - نسخت </a:t>
            </a:r>
            <a:r>
              <a:rPr lang="ar-IQ" dirty="0" smtClean="0"/>
              <a:t>كلَّ </a:t>
            </a:r>
            <a:r>
              <a:rPr lang="ar-IQ" dirty="0"/>
              <a:t>شريعة </a:t>
            </a:r>
            <a:r>
              <a:rPr lang="ar-IQ" dirty="0" smtClean="0"/>
              <a:t>قبلها, </a:t>
            </a:r>
            <a:r>
              <a:rPr lang="ar-IQ" dirty="0"/>
              <a:t>مع </a:t>
            </a:r>
            <a:r>
              <a:rPr lang="ar-IQ" dirty="0" smtClean="0"/>
              <a:t>أنّها </a:t>
            </a:r>
            <a:r>
              <a:rPr lang="ar-IQ" dirty="0"/>
              <a:t>قررت بعض الأحكام فلم تنسخ". </a:t>
            </a:r>
          </a:p>
        </p:txBody>
      </p:sp>
    </p:spTree>
    <p:extLst>
      <p:ext uri="{BB962C8B-B14F-4D97-AF65-F5344CB8AC3E}">
        <p14:creationId xmlns:p14="http://schemas.microsoft.com/office/powerpoint/2010/main" val="1421177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30026"/>
          </a:xfrm>
        </p:spPr>
        <p:txBody>
          <a:bodyPr>
            <a:normAutofit fontScale="90000"/>
          </a:bodyPr>
          <a:lstStyle/>
          <a:p>
            <a:r>
              <a:rPr lang="ar-IQ" dirty="0" smtClean="0">
                <a:solidFill>
                  <a:srgbClr val="FF0000"/>
                </a:solidFill>
              </a:rPr>
              <a:t>هل يجوز النسخ في الشرائع السماوية؟</a:t>
            </a:r>
            <a:endParaRPr lang="ar-IQ" dirty="0">
              <a:solidFill>
                <a:srgbClr val="FF0000"/>
              </a:solidFill>
            </a:endParaRPr>
          </a:p>
        </p:txBody>
      </p:sp>
      <p:sp>
        <p:nvSpPr>
          <p:cNvPr id="3" name="عنصر نائب للمحتوى 2"/>
          <p:cNvSpPr>
            <a:spLocks noGrp="1"/>
          </p:cNvSpPr>
          <p:nvPr>
            <p:ph idx="1"/>
          </p:nvPr>
        </p:nvSpPr>
        <p:spPr>
          <a:xfrm>
            <a:off x="107504" y="692696"/>
            <a:ext cx="8928992" cy="6048672"/>
          </a:xfrm>
        </p:spPr>
        <p:txBody>
          <a:bodyPr>
            <a:normAutofit fontScale="77500" lnSpcReduction="20000"/>
          </a:bodyPr>
          <a:lstStyle/>
          <a:p>
            <a:r>
              <a:rPr lang="ar-IQ" dirty="0"/>
              <a:t>قال الإمام </a:t>
            </a:r>
            <a:r>
              <a:rPr lang="ar-IQ" dirty="0" smtClean="0"/>
              <a:t>الفخر الرازي: </a:t>
            </a:r>
            <a:r>
              <a:rPr lang="ar-IQ" dirty="0"/>
              <a:t>النسخ عندنا جائز عقلًا، واقع سمعًا، خلافًا لليهود، فإنّ منهم من أنكره عقلًا ومنهم من جوّزه عقلًا، لكنْ منع منه سمعًا، ويروى عن بعض المسلمين إنكار النسخ</a:t>
            </a:r>
            <a:r>
              <a:rPr lang="ar-IQ" dirty="0" smtClean="0"/>
              <a:t>. واحتج </a:t>
            </a:r>
            <a:r>
              <a:rPr lang="ar-IQ" dirty="0"/>
              <a:t>الجمهور: من المسلمين على جواز النسخ ووقوعه، </a:t>
            </a:r>
            <a:r>
              <a:rPr lang="ar-IQ" dirty="0" smtClean="0"/>
              <a:t>وأنّ </a:t>
            </a:r>
            <a:r>
              <a:rPr lang="ar-IQ" dirty="0"/>
              <a:t>الدلائل دلت على نبوة محمد صلى الله عليه وسلم ونبوّتُه لا تصح </a:t>
            </a:r>
            <a:r>
              <a:rPr lang="ar-IQ" dirty="0" smtClean="0"/>
              <a:t>إلاّ </a:t>
            </a:r>
            <a:r>
              <a:rPr lang="ar-IQ" dirty="0"/>
              <a:t>مع القول بنسخ شرع من قبله، فوجب القطع بالنسخ</a:t>
            </a:r>
            <a:r>
              <a:rPr lang="ar-IQ" dirty="0" smtClean="0"/>
              <a:t>. وأمّا </a:t>
            </a:r>
            <a:r>
              <a:rPr lang="ar-IQ" dirty="0"/>
              <a:t>الوقوع فقد حصل النسخ في الشرائع السابقة، وفي نفس شريعة اليهود، </a:t>
            </a:r>
            <a:r>
              <a:rPr lang="ar-IQ" dirty="0" smtClean="0"/>
              <a:t>فإنّه </a:t>
            </a:r>
            <a:r>
              <a:rPr lang="ar-IQ" dirty="0"/>
              <a:t>جاء في التوراة </a:t>
            </a:r>
            <a:r>
              <a:rPr lang="ar-IQ" dirty="0" smtClean="0"/>
              <a:t>أنّ </a:t>
            </a:r>
            <a:r>
              <a:rPr lang="ar-IQ" dirty="0"/>
              <a:t>آدم </a:t>
            </a:r>
            <a:r>
              <a:rPr lang="ar-IQ" dirty="0" smtClean="0"/>
              <a:t>-عليه السلام- </a:t>
            </a:r>
            <a:r>
              <a:rPr lang="ar-IQ" dirty="0"/>
              <a:t>أمر بتزويج بناته من بنيه، وقد </a:t>
            </a:r>
            <a:r>
              <a:rPr lang="ar-IQ" dirty="0" smtClean="0"/>
              <a:t>حرِّم </a:t>
            </a:r>
            <a:r>
              <a:rPr lang="ar-IQ" dirty="0"/>
              <a:t>ذلك باتفاق</a:t>
            </a:r>
            <a:r>
              <a:rPr lang="ar-IQ" dirty="0" smtClean="0"/>
              <a:t>.</a:t>
            </a:r>
          </a:p>
          <a:p>
            <a:r>
              <a:rPr lang="ar-IQ" dirty="0"/>
              <a:t>قال الجصاص في تفسيره أحكام القرآن: زعم بعض المتأخرين من غير أهل </a:t>
            </a:r>
            <a:r>
              <a:rPr lang="ar-IQ" dirty="0" smtClean="0"/>
              <a:t>الفقه، أنّه </a:t>
            </a:r>
            <a:r>
              <a:rPr lang="ar-IQ" dirty="0"/>
              <a:t>لا نسخ في شريعة نبينا محمد صلى الله عليه وسلم، </a:t>
            </a:r>
            <a:r>
              <a:rPr lang="ar-IQ" dirty="0" smtClean="0"/>
              <a:t>وأنّ </a:t>
            </a:r>
            <a:r>
              <a:rPr lang="ar-IQ" dirty="0"/>
              <a:t>جميع ما ذكر فيها من النسخ </a:t>
            </a:r>
            <a:r>
              <a:rPr lang="ar-IQ" dirty="0" smtClean="0"/>
              <a:t>فإنّما </a:t>
            </a:r>
            <a:r>
              <a:rPr lang="ar-IQ" dirty="0"/>
              <a:t>المراد به نسخ شرائع الأنبياء المتقدمين، كالسبت، والصلاة إلى المشرق </a:t>
            </a:r>
            <a:r>
              <a:rPr lang="ar-IQ" dirty="0" smtClean="0"/>
              <a:t>والمغرب. </a:t>
            </a:r>
            <a:r>
              <a:rPr lang="ar-IQ" dirty="0"/>
              <a:t>قال </a:t>
            </a:r>
            <a:r>
              <a:rPr lang="ar-IQ" dirty="0" smtClean="0"/>
              <a:t>لأنّ </a:t>
            </a:r>
            <a:r>
              <a:rPr lang="ar-IQ" dirty="0"/>
              <a:t>نبينا </a:t>
            </a:r>
            <a:r>
              <a:rPr lang="ar-IQ" dirty="0" smtClean="0"/>
              <a:t>-عليه السلام- </a:t>
            </a:r>
            <a:r>
              <a:rPr lang="ar-IQ" dirty="0"/>
              <a:t>آخر الأنبياء، وشريعته باقية البتة إلى أن تقوم الساعة، وقد </a:t>
            </a:r>
            <a:r>
              <a:rPr lang="ar-IQ" dirty="0" smtClean="0"/>
              <a:t>بَعُد </a:t>
            </a:r>
            <a:r>
              <a:rPr lang="ar-IQ" dirty="0"/>
              <a:t>هذا القائل من التوفيق بإظهار هذه المقالة، إذ لم يسبقه إليها أحد، بل قد عقلت </a:t>
            </a:r>
            <a:r>
              <a:rPr lang="ar-IQ" dirty="0" smtClean="0"/>
              <a:t>الأمّة, </a:t>
            </a:r>
            <a:r>
              <a:rPr lang="ar-IQ" dirty="0"/>
              <a:t>سلفُها </a:t>
            </a:r>
            <a:r>
              <a:rPr lang="ar-IQ" dirty="0" smtClean="0"/>
              <a:t>وخلفها, </a:t>
            </a:r>
            <a:r>
              <a:rPr lang="ar-IQ" dirty="0"/>
              <a:t>من دين الله وشريعته نسخ كثير من شرائعه، ونقل ذلك إلينا </a:t>
            </a:r>
            <a:r>
              <a:rPr lang="ar-IQ" dirty="0" smtClean="0"/>
              <a:t>نقلًا: </a:t>
            </a:r>
            <a:r>
              <a:rPr lang="ar-IQ" dirty="0"/>
              <a:t>لا يرتابون به، ولا يجيزون فيه التأويل، وقد ارتكب هذا الرجل في </a:t>
            </a:r>
            <a:r>
              <a:rPr lang="ar-IQ" dirty="0" smtClean="0"/>
              <a:t>الآية </a:t>
            </a:r>
            <a:r>
              <a:rPr lang="ar-IQ" dirty="0"/>
              <a:t>المنسوخة والناسخة وفي أحكامها أمورًا خرج بها عن أقاويل </a:t>
            </a:r>
            <a:r>
              <a:rPr lang="ar-IQ" dirty="0" smtClean="0"/>
              <a:t>الأمّة</a:t>
            </a:r>
            <a:r>
              <a:rPr lang="ar-IQ" dirty="0"/>
              <a:t>، مع تعسف المعاني واستكراهها، وأكثر ظني فيه </a:t>
            </a:r>
            <a:r>
              <a:rPr lang="ar-IQ" dirty="0" smtClean="0"/>
              <a:t>أنّه إنّما </a:t>
            </a:r>
            <a:r>
              <a:rPr lang="ar-IQ" dirty="0"/>
              <a:t>أُتي به من قلة علمه بنقل الناقلين لذلك، واستعمال رأيه من غير معرفة منه بما قد قال السلف فيه، ونقلته الأمة...</a:t>
            </a:r>
          </a:p>
        </p:txBody>
      </p:sp>
    </p:spTree>
    <p:extLst>
      <p:ext uri="{BB962C8B-B14F-4D97-AF65-F5344CB8AC3E}">
        <p14:creationId xmlns:p14="http://schemas.microsoft.com/office/powerpoint/2010/main" val="2430154488"/>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379</TotalTime>
  <Words>2023</Words>
  <Application>Microsoft Office PowerPoint</Application>
  <PresentationFormat>عرض على الشاشة (3:4)‏</PresentationFormat>
  <Paragraphs>50</Paragraphs>
  <Slides>16</Slides>
  <Notes>0</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سمة Office</vt:lpstr>
      <vt:lpstr> النسخ والرفع والتعطيل والإحكام في التشريعات السماوية</vt:lpstr>
      <vt:lpstr>عرض تقديمي في PowerPoint</vt:lpstr>
      <vt:lpstr>هل يقال نسخ القرآن للكتب السماوية المتقدمة؟ أو نسخ الإسلام للديانات السابقة؟ أو نسخ الشريعة الإسلامية للشرائع السابقة؟</vt:lpstr>
      <vt:lpstr>عرض تقديمي في PowerPoint</vt:lpstr>
      <vt:lpstr>نسخ الديانات السابقة بالإسلام</vt:lpstr>
      <vt:lpstr>هل يجوز الإحكام والتعطيل بين الشرائع السماوية؟ </vt:lpstr>
      <vt:lpstr>عرض تقديمي في PowerPoint</vt:lpstr>
      <vt:lpstr>عرض تقديمي في PowerPoint</vt:lpstr>
      <vt:lpstr>هل يجوز النسخ في الشرائع السماوية؟</vt:lpstr>
      <vt:lpstr>موقف القرآن الكريم من الديانات والكتب السابقة</vt:lpstr>
      <vt:lpstr>عرض تقديمي في PowerPoint</vt:lpstr>
      <vt:lpstr>عرض تقديمي في PowerPoint</vt:lpstr>
      <vt:lpstr>عرض تقديمي في PowerPoint</vt:lpstr>
      <vt:lpstr>عرض تقديمي في PowerPoint</vt:lpstr>
      <vt:lpstr>هل يجوز النسخ إلى الأشق والأثقل؟</vt:lpstr>
      <vt:lpstr>في ماذا يقع النسخ؟</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الحكمة من نسخ ورفع التشريعات السماوية</dc:title>
  <cp:lastModifiedBy>fathe</cp:lastModifiedBy>
  <cp:revision>22</cp:revision>
  <dcterms:modified xsi:type="dcterms:W3CDTF">2020-11-21T18:02:47Z</dcterms:modified>
</cp:coreProperties>
</file>