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56" r:id="rId3"/>
    <p:sldId id="268" r:id="rId4"/>
    <p:sldId id="270" r:id="rId5"/>
    <p:sldId id="269" r:id="rId6"/>
    <p:sldId id="271" r:id="rId7"/>
    <p:sldId id="272" r:id="rId8"/>
    <p:sldId id="273" r:id="rId9"/>
    <p:sldId id="274" r:id="rId10"/>
    <p:sldId id="275" r:id="rId11"/>
    <p:sldId id="276" r:id="rId12"/>
    <p:sldId id="277" r:id="rId13"/>
    <p:sldId id="278" r:id="rId14"/>
    <p:sldId id="257" r:id="rId15"/>
    <p:sldId id="261" r:id="rId16"/>
    <p:sldId id="258" r:id="rId17"/>
    <p:sldId id="262" r:id="rId18"/>
    <p:sldId id="263" r:id="rId19"/>
    <p:sldId id="264" r:id="rId20"/>
    <p:sldId id="266" r:id="rId21"/>
    <p:sldId id="267"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560E48D-0A0D-48DD-ACEC-9A9F898522E8}" type="datetimeFigureOut">
              <a:rPr lang="ar-IQ" smtClean="0"/>
              <a:t>11/04/1442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324962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60E48D-0A0D-48DD-ACEC-9A9F898522E8}" type="datetimeFigureOut">
              <a:rPr lang="ar-IQ" smtClean="0"/>
              <a:t>11/04/1442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192831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60E48D-0A0D-48DD-ACEC-9A9F898522E8}" type="datetimeFigureOut">
              <a:rPr lang="ar-IQ" smtClean="0"/>
              <a:t>11/04/1442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216783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60E48D-0A0D-48DD-ACEC-9A9F898522E8}" type="datetimeFigureOut">
              <a:rPr lang="ar-IQ" smtClean="0"/>
              <a:t>11/04/1442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193541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560E48D-0A0D-48DD-ACEC-9A9F898522E8}" type="datetimeFigureOut">
              <a:rPr lang="ar-IQ" smtClean="0"/>
              <a:t>11/04/1442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389893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560E48D-0A0D-48DD-ACEC-9A9F898522E8}" type="datetimeFigureOut">
              <a:rPr lang="ar-IQ" smtClean="0"/>
              <a:t>11/04/1442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375854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560E48D-0A0D-48DD-ACEC-9A9F898522E8}" type="datetimeFigureOut">
              <a:rPr lang="ar-IQ" smtClean="0"/>
              <a:t>11/04/1442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179314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560E48D-0A0D-48DD-ACEC-9A9F898522E8}" type="datetimeFigureOut">
              <a:rPr lang="ar-IQ" smtClean="0"/>
              <a:t>11/04/1442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34796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60E48D-0A0D-48DD-ACEC-9A9F898522E8}" type="datetimeFigureOut">
              <a:rPr lang="ar-IQ" smtClean="0"/>
              <a:t>11/04/1442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3756220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60E48D-0A0D-48DD-ACEC-9A9F898522E8}" type="datetimeFigureOut">
              <a:rPr lang="ar-IQ" smtClean="0"/>
              <a:t>11/04/1442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146105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60E48D-0A0D-48DD-ACEC-9A9F898522E8}" type="datetimeFigureOut">
              <a:rPr lang="ar-IQ" smtClean="0"/>
              <a:t>11/04/1442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16AAEE-8271-4392-A4EE-BE432F5B2028}" type="slidenum">
              <a:rPr lang="ar-IQ" smtClean="0"/>
              <a:t>‹#›</a:t>
            </a:fld>
            <a:endParaRPr lang="ar-IQ"/>
          </a:p>
        </p:txBody>
      </p:sp>
    </p:spTree>
    <p:extLst>
      <p:ext uri="{BB962C8B-B14F-4D97-AF65-F5344CB8AC3E}">
        <p14:creationId xmlns:p14="http://schemas.microsoft.com/office/powerpoint/2010/main" val="108103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60E48D-0A0D-48DD-ACEC-9A9F898522E8}" type="datetimeFigureOut">
              <a:rPr lang="ar-IQ" smtClean="0"/>
              <a:t>11/04/1442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16AAEE-8271-4392-A4EE-BE432F5B2028}" type="slidenum">
              <a:rPr lang="ar-IQ" smtClean="0"/>
              <a:t>‹#›</a:t>
            </a:fld>
            <a:endParaRPr lang="ar-IQ"/>
          </a:p>
        </p:txBody>
      </p:sp>
    </p:spTree>
    <p:extLst>
      <p:ext uri="{BB962C8B-B14F-4D97-AF65-F5344CB8AC3E}">
        <p14:creationId xmlns:p14="http://schemas.microsoft.com/office/powerpoint/2010/main" val="169168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548680"/>
            <a:ext cx="8712968" cy="6120680"/>
          </a:xfrm>
        </p:spPr>
        <p:txBody>
          <a:bodyPr/>
          <a:lstStyle/>
          <a:p>
            <a:pPr algn="r"/>
            <a:r>
              <a:rPr lang="ar-IQ" sz="4000" dirty="0" smtClean="0">
                <a:solidFill>
                  <a:srgbClr val="0070C0"/>
                </a:solidFill>
              </a:rPr>
              <a:t>أسئلة المحاضرة</a:t>
            </a:r>
          </a:p>
          <a:p>
            <a:pPr marL="457200" indent="-457200" algn="r">
              <a:buFontTx/>
              <a:buChar char="-"/>
            </a:pPr>
            <a:r>
              <a:rPr lang="ar-IQ" dirty="0" smtClean="0">
                <a:solidFill>
                  <a:srgbClr val="FF0000"/>
                </a:solidFill>
              </a:rPr>
              <a:t>ما المقصود بفلسفة التشريع؟</a:t>
            </a:r>
          </a:p>
          <a:p>
            <a:pPr marL="457200" indent="-457200" algn="r">
              <a:buFontTx/>
              <a:buChar char="-"/>
            </a:pPr>
            <a:r>
              <a:rPr lang="ar-IQ" dirty="0" smtClean="0">
                <a:solidFill>
                  <a:srgbClr val="FF0000"/>
                </a:solidFill>
              </a:rPr>
              <a:t>هل حاجة الإنسان إلى التشريعات </a:t>
            </a:r>
            <a:r>
              <a:rPr lang="ar-IQ" dirty="0" err="1" smtClean="0">
                <a:solidFill>
                  <a:srgbClr val="FF0000"/>
                </a:solidFill>
              </a:rPr>
              <a:t>دائمية</a:t>
            </a:r>
            <a:r>
              <a:rPr lang="ar-IQ" dirty="0" smtClean="0">
                <a:solidFill>
                  <a:srgbClr val="FF0000"/>
                </a:solidFill>
              </a:rPr>
              <a:t> أم وقتية؟</a:t>
            </a:r>
          </a:p>
          <a:p>
            <a:pPr marL="457200" indent="-457200" algn="r">
              <a:buFontTx/>
              <a:buChar char="-"/>
            </a:pPr>
            <a:r>
              <a:rPr lang="ar-IQ" dirty="0" smtClean="0">
                <a:solidFill>
                  <a:srgbClr val="FF0000"/>
                </a:solidFill>
              </a:rPr>
              <a:t>هل تعتبر التشريعات من أصول الدين أم من لوازمه؟</a:t>
            </a:r>
          </a:p>
          <a:p>
            <a:pPr marL="457200" indent="-457200" algn="r">
              <a:buFontTx/>
              <a:buChar char="-"/>
            </a:pPr>
            <a:r>
              <a:rPr lang="ar-IQ" dirty="0" smtClean="0">
                <a:solidFill>
                  <a:srgbClr val="FF0000"/>
                </a:solidFill>
              </a:rPr>
              <a:t>من ماذا تستمد التشريعات أهميتها؟</a:t>
            </a:r>
          </a:p>
          <a:p>
            <a:pPr marL="457200" indent="-457200" algn="r">
              <a:buFontTx/>
              <a:buChar char="-"/>
            </a:pPr>
            <a:r>
              <a:rPr lang="ar-IQ" dirty="0" smtClean="0">
                <a:solidFill>
                  <a:srgbClr val="FF0000"/>
                </a:solidFill>
              </a:rPr>
              <a:t>هل خصائص التشريعات السماوية متشابهة؟</a:t>
            </a:r>
          </a:p>
          <a:p>
            <a:pPr marL="457200" indent="-457200" algn="r">
              <a:buFontTx/>
              <a:buChar char="-"/>
            </a:pPr>
            <a:r>
              <a:rPr lang="ar-IQ" dirty="0" smtClean="0">
                <a:solidFill>
                  <a:srgbClr val="FF0000"/>
                </a:solidFill>
              </a:rPr>
              <a:t>ما الذي يتحكم في تغيير طبيعة التشريعات السماوية؟</a:t>
            </a:r>
          </a:p>
          <a:p>
            <a:pPr marL="457200" indent="-457200" algn="r">
              <a:buFontTx/>
              <a:buChar char="-"/>
            </a:pPr>
            <a:r>
              <a:rPr lang="ar-IQ" dirty="0" smtClean="0">
                <a:solidFill>
                  <a:srgbClr val="FF0000"/>
                </a:solidFill>
              </a:rPr>
              <a:t>هل يمكن حصر التشريعات في الحدود والعقوبات, أم أنّها سارية في جميع جوانب الدّين؟</a:t>
            </a:r>
            <a:endParaRPr lang="ar-IQ" dirty="0">
              <a:solidFill>
                <a:srgbClr val="FF0000"/>
              </a:solidFill>
            </a:endParaRPr>
          </a:p>
        </p:txBody>
      </p:sp>
    </p:spTree>
    <p:extLst>
      <p:ext uri="{BB962C8B-B14F-4D97-AF65-F5344CB8AC3E}">
        <p14:creationId xmlns:p14="http://schemas.microsoft.com/office/powerpoint/2010/main" val="3288138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normAutofit fontScale="85000" lnSpcReduction="20000"/>
          </a:bodyPr>
          <a:lstStyle/>
          <a:p>
            <a:r>
              <a:rPr lang="ar-IQ" dirty="0" smtClean="0"/>
              <a:t>وممّا </a:t>
            </a:r>
            <a:r>
              <a:rPr lang="ar-IQ" dirty="0"/>
              <a:t>لا نزاع فيه، </a:t>
            </a:r>
            <a:r>
              <a:rPr lang="ar-IQ" dirty="0" smtClean="0"/>
              <a:t>أنّ </a:t>
            </a:r>
            <a:r>
              <a:rPr lang="ar-IQ" dirty="0"/>
              <a:t>من حق كل مجتمع أن يحكم بالتشريع الذي يؤمن بعدالته وتفوقه وسموه على غيره من التشريعات. وبالنسبة للمجتمع المسلم يعتبر ذلك واجباً وفرضاً عليه، وليس مجرد حق له؛ ولهذا لا ينبغي أن ينكر أحد على المجتمعات المسلمة اليوم تناديها بتحكيم التشريع الإسلامي.. فهو التشريع الفذ الذي يعبر عن عقائدها وقيمها وآدابها وعن نظرتها إلى الكون وخالقه، والإنسان ومصيره، والحياة ورسالتها، بخلاف القوانين الوضعية الأخرى، التي قد تحل ما يحرمه الإسلام مثل الخمر والفجور والربا، أو تحرم ما يحله مثل الطلاق وتعدد الزوجات، أو تلغي ما يوجبه ويفرضه مثل إيتاء الزكاة، وإقامة الحدود، والأمر بالمعروف والنهى عن المنكر، أو تبدل بأحكام الله ورسوله أحكاماً أخرى مستوردة من الغرب أو الشرق</a:t>
            </a:r>
            <a:r>
              <a:rPr lang="ar-IQ" dirty="0" smtClean="0"/>
              <a:t>.</a:t>
            </a:r>
          </a:p>
          <a:p>
            <a:r>
              <a:rPr lang="ar-IQ" dirty="0"/>
              <a:t>صحيح أن التشريعات الوضعية الحالية - في كثير من بلاد المسلمين ليست كلها منافية للشريعة الإسلامية، بل </a:t>
            </a:r>
            <a:r>
              <a:rPr lang="ar-IQ" dirty="0" smtClean="0"/>
              <a:t>إنّ </a:t>
            </a:r>
            <a:r>
              <a:rPr lang="ar-IQ" dirty="0"/>
              <a:t>كثيراً منها - كما يعرف الدارسون - اقتبس أساساً من الفقه الإسلامي، </a:t>
            </a:r>
            <a:r>
              <a:rPr lang="ar-IQ" dirty="0" smtClean="0"/>
              <a:t>ولكن </a:t>
            </a:r>
            <a:r>
              <a:rPr lang="ar-IQ" dirty="0"/>
              <a:t>يجدر </a:t>
            </a:r>
            <a:r>
              <a:rPr lang="ar-IQ" dirty="0" smtClean="0"/>
              <a:t>أن ننبه </a:t>
            </a:r>
            <a:r>
              <a:rPr lang="ar-IQ" dirty="0"/>
              <a:t>هنا على أمور أساسية</a:t>
            </a:r>
            <a:r>
              <a:rPr lang="ar-IQ" dirty="0" smtClean="0"/>
              <a:t>: </a:t>
            </a:r>
          </a:p>
          <a:p>
            <a:r>
              <a:rPr lang="ar-IQ" dirty="0" smtClean="0">
                <a:solidFill>
                  <a:srgbClr val="FF0000"/>
                </a:solidFill>
              </a:rPr>
              <a:t>أولها</a:t>
            </a:r>
            <a:r>
              <a:rPr lang="ar-IQ" dirty="0">
                <a:solidFill>
                  <a:srgbClr val="FF0000"/>
                </a:solidFill>
              </a:rPr>
              <a:t>: </a:t>
            </a:r>
            <a:r>
              <a:rPr lang="ar-IQ" dirty="0" smtClean="0"/>
              <a:t>أنّ </a:t>
            </a:r>
            <a:r>
              <a:rPr lang="ar-IQ" dirty="0"/>
              <a:t>الأشياء التي تخالف فيها القوانين الوضعية الأحكام الشرعية </a:t>
            </a:r>
            <a:r>
              <a:rPr lang="ar-IQ" dirty="0" smtClean="0"/>
              <a:t>وإن </a:t>
            </a:r>
            <a:r>
              <a:rPr lang="ar-IQ" dirty="0"/>
              <a:t>لم تكن كبيرة في مساحتها وكمها - هي في غاية الأهمية بالنظر إلى نوعها وكيفها ووظيفتها. مثل تحريم الربا - في القانون المدني - الذي شدد القرآن وشددت السنة في وعيد من ارتكبه، ومثل إقامة الحدود على جرائم معينة قدر لها الشرع عقوبات </a:t>
            </a:r>
            <a:r>
              <a:rPr lang="ar-IQ" dirty="0" smtClean="0"/>
              <a:t>منصوصاً </a:t>
            </a:r>
            <a:r>
              <a:rPr lang="ar-IQ" dirty="0"/>
              <a:t>عليها </a:t>
            </a:r>
            <a:r>
              <a:rPr lang="ar-IQ" dirty="0" smtClean="0"/>
              <a:t>حقاً </a:t>
            </a:r>
            <a:r>
              <a:rPr lang="ar-IQ" dirty="0"/>
              <a:t>له تعالى.؛ وذلك </a:t>
            </a:r>
            <a:r>
              <a:rPr lang="ar-IQ" dirty="0" smtClean="0"/>
              <a:t>لأنّ </a:t>
            </a:r>
            <a:r>
              <a:rPr lang="ar-IQ" dirty="0"/>
              <a:t>هذه الأحكام وأشباهها هي التي تميز حضارة عن حضارة وأمة عن أمة.. </a:t>
            </a:r>
          </a:p>
        </p:txBody>
      </p:sp>
    </p:spTree>
    <p:extLst>
      <p:ext uri="{BB962C8B-B14F-4D97-AF65-F5344CB8AC3E}">
        <p14:creationId xmlns:p14="http://schemas.microsoft.com/office/powerpoint/2010/main" val="1473142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669360"/>
          </a:xfrm>
        </p:spPr>
        <p:txBody>
          <a:bodyPr>
            <a:normAutofit fontScale="77500" lnSpcReduction="20000"/>
          </a:bodyPr>
          <a:lstStyle/>
          <a:p>
            <a:pPr marL="0" indent="0">
              <a:buNone/>
            </a:pPr>
            <a:r>
              <a:rPr lang="ar-IQ" dirty="0">
                <a:solidFill>
                  <a:srgbClr val="FF0000"/>
                </a:solidFill>
              </a:rPr>
              <a:t>ثانيها</a:t>
            </a:r>
            <a:r>
              <a:rPr lang="ar-IQ" dirty="0"/>
              <a:t>: أنّه لا يكفى أن تكون القوانين الوضعية متفقة مع أحكام الشريعة الإسلامية؛ لأن مجرد هذا الاتفاق - بالمصادفة - لا يمنحها الصبغة الإسلامية، ولا يضفي عليها الشرعية الإسلامية. إنما الواجب أن ترد إلى الشريعة، وتنطلق منها، بحيث ترتبط بالفلسفة العامة للإسلام، وبالمقاصد الكلية للشريعة، وتستند إلى الأدلة الشرعية الجزئية في مختلف مواد الأحكام في شتى القوانين</a:t>
            </a:r>
            <a:r>
              <a:rPr lang="ar-IQ" dirty="0" smtClean="0"/>
              <a:t>.</a:t>
            </a:r>
          </a:p>
          <a:p>
            <a:pPr marL="0" indent="0">
              <a:buNone/>
            </a:pPr>
            <a:r>
              <a:rPr lang="ar-IQ" dirty="0" smtClean="0">
                <a:solidFill>
                  <a:srgbClr val="FF0000"/>
                </a:solidFill>
              </a:rPr>
              <a:t>ثالثها</a:t>
            </a:r>
            <a:r>
              <a:rPr lang="ar-IQ" dirty="0">
                <a:solidFill>
                  <a:srgbClr val="FF0000"/>
                </a:solidFill>
              </a:rPr>
              <a:t>: </a:t>
            </a:r>
            <a:r>
              <a:rPr lang="ar-IQ" dirty="0" smtClean="0"/>
              <a:t>أنّ </a:t>
            </a:r>
            <a:r>
              <a:rPr lang="ar-IQ" dirty="0"/>
              <a:t>الشريعة الإسلامية </a:t>
            </a:r>
            <a:r>
              <a:rPr lang="ar-IQ" dirty="0" smtClean="0"/>
              <a:t>كلٌ </a:t>
            </a:r>
            <a:r>
              <a:rPr lang="ar-IQ" dirty="0"/>
              <a:t>لا يتجزأ، ولا يجوز أخذ بعضها وترك بعضها، ولو كان هذا المتروك </a:t>
            </a:r>
            <a:r>
              <a:rPr lang="ar-IQ" dirty="0" smtClean="0"/>
              <a:t>واحداً </a:t>
            </a:r>
            <a:r>
              <a:rPr lang="ar-IQ" dirty="0"/>
              <a:t>في الألف. فقد قال الله تعالى لرسوله: {وَأَنِ احْكُم بَيْنَهُم بِمَا أَنزَلَ اللَّهُ وَلاَ تَتَّبِعْ أَهْوَاءهُمْ وَاحْذَرْهُمْ أَن يَفْتِنُوكَ عَن بَعْضِ مَا أَنزَلَ اللَّهُ إِلَيْكَ}؛ وذلك لأن الذي يتنازل عن البعض القليل يوشك أن يتنازل عن الجل، بل عن </a:t>
            </a:r>
            <a:r>
              <a:rPr lang="ar-IQ" dirty="0" smtClean="0"/>
              <a:t>الكلِّ.</a:t>
            </a:r>
          </a:p>
          <a:p>
            <a:pPr marL="0" indent="0">
              <a:buNone/>
            </a:pPr>
            <a:r>
              <a:rPr lang="ar-IQ" dirty="0">
                <a:solidFill>
                  <a:srgbClr val="FF0000"/>
                </a:solidFill>
              </a:rPr>
              <a:t>رابعها: </a:t>
            </a:r>
            <a:r>
              <a:rPr lang="ar-IQ" dirty="0"/>
              <a:t>أ</a:t>
            </a:r>
            <a:r>
              <a:rPr lang="ar-IQ" dirty="0" smtClean="0"/>
              <a:t>نّ </a:t>
            </a:r>
            <a:r>
              <a:rPr lang="ar-IQ" dirty="0"/>
              <a:t>البلاد الإسلامية تتفاوت تفاوتاً بعيداً في موقفها من التشريع الإسلامي. فهناك من يلتزم بتحكيم الشريعة من ناحية المبدأ، وإن كان عليه مآخذ تكثر أو تقل من ناحية التطبيق. وهناك من حاول أن يستمد قانونه المدني من رحاب الشريعة وفقهها الرحب، ولكن بقي قانونه الجزائي غربياً وضعياً</a:t>
            </a:r>
            <a:r>
              <a:rPr lang="ar-IQ" dirty="0" smtClean="0"/>
              <a:t>.</a:t>
            </a:r>
          </a:p>
          <a:p>
            <a:pPr marL="0" indent="0">
              <a:buNone/>
            </a:pPr>
            <a:r>
              <a:rPr lang="ar-IQ" dirty="0" smtClean="0"/>
              <a:t>وإذا </a:t>
            </a:r>
            <a:r>
              <a:rPr lang="ar-IQ" dirty="0"/>
              <a:t>كان التشريع عندنا نحن المسلمين جزءاً لا يتجزأ من ديننا، فلا يتم إيماننا </a:t>
            </a:r>
            <a:r>
              <a:rPr lang="ar-IQ" dirty="0" smtClean="0"/>
              <a:t>إلاّ </a:t>
            </a:r>
            <a:r>
              <a:rPr lang="ar-IQ" dirty="0"/>
              <a:t>بالحكم به والاحتكام إليه، ولا خيار لنا في ذلك بعد التزامنا بالإسلام، والرضا به ديناً وشرعة ومنهاجاً: {وَمَا كَانَ لِمُؤْمِنٍ وَلا مُؤْمِنَةٍ إِذَا قَضَى اللَّهُ وَرَسُولُهُ أَمْرًا أَن يَكُونَ لَهُمُ الْخِيَرَةُ مِنْ أَمْرِهِمْ وَمَن يَعْصِ اللَّهَ وَرَسُولَهُ فَقَدْ ضَلَّ ضَلالا مُّبِينًا} (الأحزاب:36</a:t>
            </a:r>
            <a:r>
              <a:rPr lang="ar-IQ" dirty="0" smtClean="0"/>
              <a:t>).. وهذا التشريع  </a:t>
            </a:r>
            <a:r>
              <a:rPr lang="ar-IQ" dirty="0"/>
              <a:t>المنشود، لا يعني فقه مذهب من المذاهب في عصر من العصور، </a:t>
            </a:r>
            <a:r>
              <a:rPr lang="ar-IQ" dirty="0" smtClean="0"/>
              <a:t>إنّما </a:t>
            </a:r>
            <a:r>
              <a:rPr lang="ar-IQ" dirty="0"/>
              <a:t>يعني القواعد والأحكام الأساسية التي قررها القرآن والسنة، ونشأ في رحابها فقه خصب، منذ عهد الصحابة فمن بعدهم، سجلته كتب المذاهب </a:t>
            </a:r>
            <a:r>
              <a:rPr lang="ar-IQ" dirty="0" smtClean="0"/>
              <a:t>المختلفة. </a:t>
            </a:r>
            <a:endParaRPr lang="ar-IQ" dirty="0"/>
          </a:p>
        </p:txBody>
      </p:sp>
    </p:spTree>
    <p:extLst>
      <p:ext uri="{BB962C8B-B14F-4D97-AF65-F5344CB8AC3E}">
        <p14:creationId xmlns:p14="http://schemas.microsoft.com/office/powerpoint/2010/main" val="89441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216024"/>
          </a:xfrm>
        </p:spPr>
        <p:txBody>
          <a:bodyPr>
            <a:normAutofit fontScale="90000"/>
          </a:bodyPr>
          <a:lstStyle/>
          <a:p>
            <a:r>
              <a:rPr lang="ar-IQ" dirty="0">
                <a:solidFill>
                  <a:srgbClr val="FF0000"/>
                </a:solidFill>
              </a:rPr>
              <a:t>لماذا الشرائع؟</a:t>
            </a:r>
          </a:p>
        </p:txBody>
      </p:sp>
      <p:sp>
        <p:nvSpPr>
          <p:cNvPr id="3" name="عنصر نائب للمحتوى 2"/>
          <p:cNvSpPr>
            <a:spLocks noGrp="1"/>
          </p:cNvSpPr>
          <p:nvPr>
            <p:ph idx="1"/>
          </p:nvPr>
        </p:nvSpPr>
        <p:spPr>
          <a:xfrm>
            <a:off x="0" y="548680"/>
            <a:ext cx="9144000" cy="6309320"/>
          </a:xfrm>
        </p:spPr>
        <p:txBody>
          <a:bodyPr>
            <a:normAutofit fontScale="77500" lnSpcReduction="20000"/>
          </a:bodyPr>
          <a:lstStyle/>
          <a:p>
            <a:r>
              <a:rPr lang="ar-IQ" dirty="0"/>
              <a:t>جاءت الشرائع لتنظيم الحياة, لذا هي تتضمن التعليمات والقوانين التي تسير حياة البشر والطقوس والفروض, وهي يجب أن تختلف حسب الفترة الزمنية ومكان الأمة المقصودة, وبما يتلاءم مع درجة التطور العلمي والثقافي والبيئة الاجتماعية والاقتصادية السائدة... وبشكل عام الشرائع  تريد تحقيق شيئين:</a:t>
            </a:r>
          </a:p>
          <a:p>
            <a:r>
              <a:rPr lang="ar-IQ" dirty="0">
                <a:solidFill>
                  <a:srgbClr val="FF0000"/>
                </a:solidFill>
              </a:rPr>
              <a:t>الأول: </a:t>
            </a:r>
            <a:r>
              <a:rPr lang="ar-IQ" dirty="0"/>
              <a:t>التوحيد والتنزيه وعدم الاشراك به, إلهاً  واحداً لا شريك له ورباً ومعبوداً. لذا فإنّ أي شريعة أو دين يتناقض مع هذه المادة يشير إشارة واضحة إلى انحرافها أو انحرافه (الدين) سواء كان ذلك ديناً أو طائفة وهو أمر لم تستطع البشرية طول تأريخها الالتزام به بشكل مطلق, فالشرك بوحدانية الله كان موجوداً بشكل أو بأخر وقد يسميه بعض الأصوليين الإسلاميين الشرك الخفي. فمعظم البشر يعتقدون بوجود قوى أخرى مؤثرة, بالإضافة إلى الله, من البشر أو غيرهم. فبعضهم يستعين بالأولياء وآخرون يستعينون بالسحرة وآخرون يستعينون بمخلوقات أخرى. أو وضع تعويذة تحت الرأس أو الاستعانة بالمنجمين أو المعابد والقبور وغيرها وتحت مختلف التسميات والمبررات.</a:t>
            </a:r>
          </a:p>
          <a:p>
            <a:r>
              <a:rPr lang="ar-IQ" dirty="0">
                <a:solidFill>
                  <a:srgbClr val="FF0000"/>
                </a:solidFill>
              </a:rPr>
              <a:t>الثاني: </a:t>
            </a:r>
            <a:r>
              <a:rPr lang="ar-IQ" dirty="0"/>
              <a:t>هو أنّ الله كان يريد من البشر أن يتعاملوا بشكل حسن مع بعضهم </a:t>
            </a:r>
            <a:r>
              <a:rPr lang="ar-IQ" dirty="0" smtClean="0"/>
              <a:t>والبيئة  وبقية الكائنات, </a:t>
            </a:r>
            <a:r>
              <a:rPr lang="ar-IQ" dirty="0"/>
              <a:t>وعدم الإسراف في التعامل مع مواردها وتخريبها, وحسب ما جاء في جميع الشرائع. ولكن الإنسان من اتباع هذه الشرائع أمعن في القتل والسرقة والتدمير والظلم والعدوان والحروب وتخريب البيئة. قد يكون عدد قليل منهم حاولوا الالتزام به ولكن الأغلبية </a:t>
            </a:r>
            <a:r>
              <a:rPr lang="ar-IQ" dirty="0" smtClean="0"/>
              <a:t>خالفت </a:t>
            </a:r>
            <a:r>
              <a:rPr lang="ar-IQ" dirty="0"/>
              <a:t>هذه الشرائع واستعملت الأرض وبيئتها, بما يخدم الأنانية الفردية والتسلط والاستفادة القصوى والوقتية من الموارد والتصارع على الموارد والتقاتل والحروب بينهم, ولو لم يفعلوا ذلك لتغير وجه الأرض.</a:t>
            </a:r>
          </a:p>
          <a:p>
            <a:pPr marL="0" indent="0">
              <a:buNone/>
            </a:pPr>
            <a:endParaRPr lang="ar-IQ" dirty="0"/>
          </a:p>
        </p:txBody>
      </p:sp>
    </p:spTree>
    <p:extLst>
      <p:ext uri="{BB962C8B-B14F-4D97-AF65-F5344CB8AC3E}">
        <p14:creationId xmlns:p14="http://schemas.microsoft.com/office/powerpoint/2010/main" val="330559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92500" lnSpcReduction="20000"/>
          </a:bodyPr>
          <a:lstStyle/>
          <a:p>
            <a:r>
              <a:rPr lang="ar-IQ" dirty="0"/>
              <a:t>وهذا التصارع وعدم الالتزام بالشرائع</a:t>
            </a:r>
            <a:r>
              <a:rPr lang="ar-IQ" dirty="0">
                <a:solidFill>
                  <a:srgbClr val="FF0000"/>
                </a:solidFill>
              </a:rPr>
              <a:t>, له سببان: </a:t>
            </a:r>
          </a:p>
          <a:p>
            <a:pPr marL="0" indent="0">
              <a:buNone/>
            </a:pPr>
            <a:r>
              <a:rPr lang="ar-IQ" dirty="0">
                <a:solidFill>
                  <a:srgbClr val="FF0000"/>
                </a:solidFill>
              </a:rPr>
              <a:t>الأول</a:t>
            </a:r>
            <a:r>
              <a:rPr lang="ar-IQ" dirty="0"/>
              <a:t>: أنانية الإنسان وذاتيته المفرطة وحبه لإشباع الغرائز, وحبه للتسلط والمال والملذات, والتعلّق بالنفس الأمّارة بالسوء.</a:t>
            </a:r>
          </a:p>
          <a:p>
            <a:pPr marL="0" indent="0">
              <a:buNone/>
            </a:pPr>
            <a:r>
              <a:rPr lang="ar-IQ" dirty="0" smtClean="0">
                <a:solidFill>
                  <a:srgbClr val="FF0000"/>
                </a:solidFill>
              </a:rPr>
              <a:t> الثاني</a:t>
            </a:r>
            <a:r>
              <a:rPr lang="ar-IQ" dirty="0">
                <a:solidFill>
                  <a:srgbClr val="FF0000"/>
                </a:solidFill>
              </a:rPr>
              <a:t>: </a:t>
            </a:r>
            <a:r>
              <a:rPr lang="ar-IQ" dirty="0"/>
              <a:t>غواية الشيطان المستمرة للإنسان, لجعله ينحرف عن منهج الله الحق الذي أراده أن يلتزم به, وهو صراع لن ينتهي... وهذان السببان أدّيا إلى ما وصلت اليه البشرية, </a:t>
            </a:r>
            <a:r>
              <a:rPr lang="ar-IQ" dirty="0">
                <a:solidFill>
                  <a:srgbClr val="FF0000"/>
                </a:solidFill>
              </a:rPr>
              <a:t>حسب المفهوم الديني</a:t>
            </a:r>
            <a:r>
              <a:rPr lang="ar-IQ" dirty="0"/>
              <a:t>, من فساد وانحلال.</a:t>
            </a:r>
          </a:p>
          <a:p>
            <a:r>
              <a:rPr lang="ar-IQ" dirty="0"/>
              <a:t>وعلى الجانب الآخر, </a:t>
            </a:r>
            <a:r>
              <a:rPr lang="ar-IQ" dirty="0">
                <a:solidFill>
                  <a:srgbClr val="FF0000"/>
                </a:solidFill>
              </a:rPr>
              <a:t>الغير ديني(الدنيوي), </a:t>
            </a:r>
            <a:r>
              <a:rPr lang="ar-IQ" dirty="0"/>
              <a:t>فإنّه لا ينظر إلى هذه المفاهيم بهذا الشكل, وإنّما ينظر إلى ما وصلت إليه البشرية أنّه تطور علمي وتقدم للإنسانية وأنّ الصراع الحالي والحروب أمر طبيعي, كجزء من السلوك البشري المتسم بالتنافس. وأنّ مصير البشرية متعلق في الوصول الى اتفاق أو تفاهم بين اتباع المفهومين, وهو أمر صعب في المستوى الحالي من التفكير والتصرف, الذي عليه البشرية وتشتتها بين المفهوم الديني والمفهوم </a:t>
            </a:r>
            <a:r>
              <a:rPr lang="ar-IQ" dirty="0" err="1"/>
              <a:t>اللاديني</a:t>
            </a:r>
            <a:r>
              <a:rPr lang="ar-IQ" dirty="0"/>
              <a:t>. ولكن ما هو مؤكد أنّ التقدم سيستمر وأنّ التفسيرات والتأويلات ستستمر إلى اليوم الأخير من عمر الإنسانية.</a:t>
            </a:r>
          </a:p>
          <a:p>
            <a:pPr marL="0" indent="0">
              <a:buNone/>
            </a:pPr>
            <a:endParaRPr lang="ar-IQ" dirty="0"/>
          </a:p>
        </p:txBody>
      </p:sp>
    </p:spTree>
    <p:extLst>
      <p:ext uri="{BB962C8B-B14F-4D97-AF65-F5344CB8AC3E}">
        <p14:creationId xmlns:p14="http://schemas.microsoft.com/office/powerpoint/2010/main" val="850703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Autofit/>
          </a:bodyPr>
          <a:lstStyle/>
          <a:p>
            <a:r>
              <a:rPr lang="ar-IQ" sz="3600" dirty="0" smtClean="0">
                <a:solidFill>
                  <a:srgbClr val="FF0000"/>
                </a:solidFill>
              </a:rPr>
              <a:t>خصائص ومميزات  التشريع الإسلامي</a:t>
            </a:r>
            <a:endParaRPr lang="ar-IQ" sz="3600" dirty="0">
              <a:solidFill>
                <a:srgbClr val="FF0000"/>
              </a:solidFill>
            </a:endParaRPr>
          </a:p>
        </p:txBody>
      </p:sp>
      <p:sp>
        <p:nvSpPr>
          <p:cNvPr id="3" name="عنصر نائب للمحتوى 2"/>
          <p:cNvSpPr>
            <a:spLocks noGrp="1"/>
          </p:cNvSpPr>
          <p:nvPr>
            <p:ph idx="1"/>
          </p:nvPr>
        </p:nvSpPr>
        <p:spPr>
          <a:xfrm>
            <a:off x="107504" y="764704"/>
            <a:ext cx="8928992" cy="5976664"/>
          </a:xfrm>
        </p:spPr>
        <p:txBody>
          <a:bodyPr>
            <a:normAutofit fontScale="70000" lnSpcReduction="20000"/>
          </a:bodyPr>
          <a:lstStyle/>
          <a:p>
            <a:pPr marL="0" indent="0">
              <a:buNone/>
            </a:pPr>
            <a:r>
              <a:rPr lang="ar-IQ" dirty="0" smtClean="0"/>
              <a:t> </a:t>
            </a:r>
            <a:r>
              <a:rPr lang="ar-IQ" dirty="0" smtClean="0">
                <a:solidFill>
                  <a:srgbClr val="FF0000"/>
                </a:solidFill>
              </a:rPr>
              <a:t>1- الربانية أو البشرية </a:t>
            </a:r>
            <a:r>
              <a:rPr lang="ar-IQ" dirty="0">
                <a:solidFill>
                  <a:srgbClr val="FF0000"/>
                </a:solidFill>
              </a:rPr>
              <a:t>: </a:t>
            </a:r>
            <a:r>
              <a:rPr lang="ar-IQ" dirty="0"/>
              <a:t>فهي شريعة ربانية مصدرها هو الله سبحانه وتعالى وهي بريئة من أي تدخل بشري في أصولها ومبادئها الكلية وأحكامها الفرعية القطعية: ﴿ تَنْزِيلٌ مِنْ حَكِيمٍ حَمِيدٍ ﴾ [فصلت: 42</a:t>
            </a:r>
            <a:r>
              <a:rPr lang="ar-IQ" dirty="0" smtClean="0"/>
              <a:t>].</a:t>
            </a:r>
          </a:p>
          <a:p>
            <a:pPr marL="0" indent="0">
              <a:buNone/>
            </a:pPr>
            <a:r>
              <a:rPr lang="ar-IQ" dirty="0" smtClean="0"/>
              <a:t>بعض الكتابات تتداول خاصية البشرية بدلاً عن خاصيّة "الربّانيّة" لتقول فيها أنّ هذه الشّريعة ربّانية في حين أنّنا قد بيّنّا بشريّتها باعتبار أنّ الانسان هو هدفها والمخاطب بها، والمكلّف بفهمها واستنباطها وتطبيقها والمنزّلة هداية له وحجّة عليه إلى يوم الدّين، وهو الذي يعيّن العام منها ويفصله عن الخاص، ويسمّي هذا محكماً وذاك متشابهاً، ويعتبر هذا قطعيّاً وذاك ظنيّاً... وهذه الميزات مجتمعة تعطي للشّريعة الإسلاميّة قدسيّة مضاعفة بتحميلها الإنسان مسؤوليّة خلافة الله في الأرض تامّة غير مجزأة، وغير مستلبة، والله يعبده أحرار كرماء، عبادة أكمل من عبادة عبيد أذلاّء.</a:t>
            </a:r>
          </a:p>
          <a:p>
            <a:pPr marL="0" indent="0">
              <a:buNone/>
            </a:pPr>
            <a:r>
              <a:rPr lang="ar-IQ" dirty="0" smtClean="0"/>
              <a:t> والأديان </a:t>
            </a:r>
            <a:r>
              <a:rPr lang="ar-IQ" dirty="0"/>
              <a:t>السماوية السابقة على </a:t>
            </a:r>
            <a:r>
              <a:rPr lang="ar-IQ" dirty="0" smtClean="0"/>
              <a:t>الإسلام, </a:t>
            </a:r>
            <a:r>
              <a:rPr lang="ar-IQ" dirty="0"/>
              <a:t>وان كانت ربانية في </a:t>
            </a:r>
            <a:r>
              <a:rPr lang="ar-IQ" dirty="0" smtClean="0"/>
              <a:t>أصلها, إلاّ </a:t>
            </a:r>
            <a:r>
              <a:rPr lang="ar-IQ" dirty="0"/>
              <a:t>أنها قد أصابها التحريف والتبديل الذي حفظت منه هذه الشريعة، ومن ثم فقد انخرمت فيها هذه الخاصية</a:t>
            </a:r>
            <a:r>
              <a:rPr lang="ar-IQ" dirty="0" smtClean="0"/>
              <a:t>.</a:t>
            </a:r>
            <a:endParaRPr lang="ar-IQ" dirty="0"/>
          </a:p>
          <a:p>
            <a:pPr marL="0" indent="0">
              <a:buNone/>
            </a:pPr>
            <a:r>
              <a:rPr lang="ar-IQ" dirty="0"/>
              <a:t>فلا توجد في الإسلام مجامع ولا رجال دين يتدخلون في هذه الشريعة </a:t>
            </a:r>
            <a:r>
              <a:rPr lang="ar-IQ" dirty="0" smtClean="0"/>
              <a:t>تبديلاً </a:t>
            </a:r>
            <a:r>
              <a:rPr lang="ar-IQ" dirty="0"/>
              <a:t>أو </a:t>
            </a:r>
            <a:r>
              <a:rPr lang="ar-IQ" dirty="0" smtClean="0"/>
              <a:t>تغييراً </a:t>
            </a:r>
            <a:r>
              <a:rPr lang="ar-IQ" dirty="0"/>
              <a:t>أو </a:t>
            </a:r>
            <a:r>
              <a:rPr lang="ar-IQ" dirty="0" smtClean="0"/>
              <a:t>نقصاً </a:t>
            </a:r>
            <a:r>
              <a:rPr lang="ar-IQ" dirty="0"/>
              <a:t>أو زيادة، بل إن الرسول ذاته ليس له إلا البلاغ، وليس </a:t>
            </a:r>
            <a:r>
              <a:rPr lang="ar-IQ" dirty="0" smtClean="0"/>
              <a:t>مخولاً </a:t>
            </a:r>
            <a:r>
              <a:rPr lang="ar-IQ" dirty="0"/>
              <a:t>بأن يأتي بشيء من عند نفسه: ﴿ وَلَوْ تَقَوَّلَ عَلَيْنَا بَعْضَ الْأَقَاوِيلِ </a:t>
            </a:r>
            <a:r>
              <a:rPr lang="ar-IQ" dirty="0" smtClean="0"/>
              <a:t>لَأَخَذْنَا </a:t>
            </a:r>
            <a:r>
              <a:rPr lang="ar-IQ" dirty="0"/>
              <a:t>مِنْهُ بِالْيَمِينِ * ثُمَّ لَقَطَعْنَا مِنْهُ الْوَتِينَ </a:t>
            </a:r>
            <a:r>
              <a:rPr lang="ar-IQ" dirty="0" smtClean="0"/>
              <a:t>﴾[</a:t>
            </a:r>
            <a:r>
              <a:rPr lang="ar-IQ" dirty="0"/>
              <a:t>الحاقة: 44 - 46</a:t>
            </a:r>
            <a:r>
              <a:rPr lang="ar-IQ" dirty="0" smtClean="0"/>
              <a:t>].</a:t>
            </a:r>
            <a:endParaRPr lang="ar-IQ" dirty="0"/>
          </a:p>
          <a:p>
            <a:pPr marL="0" indent="0">
              <a:buNone/>
            </a:pPr>
            <a:r>
              <a:rPr lang="ar-IQ" dirty="0"/>
              <a:t>والميدان الذي تركته الشريعة لاجتهاد العلماء - الذي يقدمون فيه آراء شخصية قابلة للخطأ والصواب والأخذ والرد - الكل أمامه سواء</a:t>
            </a:r>
            <a:r>
              <a:rPr lang="ar-IQ" dirty="0" smtClean="0"/>
              <a:t>.</a:t>
            </a:r>
            <a:endParaRPr lang="ar-IQ" dirty="0"/>
          </a:p>
          <a:p>
            <a:pPr marL="0" indent="0">
              <a:buNone/>
            </a:pPr>
            <a:r>
              <a:rPr lang="ar-IQ" dirty="0"/>
              <a:t>وبناء على هذه الخاصية برئت هذه الشريعة من الانحياز لجماعة على حساب جماعه أو فرد على حساب فرد أو جيل على حساب جيل، فالناس كلهم أمامها سواء ذكرهم، وأنثاهم، قويهم، </a:t>
            </a:r>
            <a:r>
              <a:rPr lang="ar-IQ" dirty="0" err="1"/>
              <a:t>وضعيفهم</a:t>
            </a:r>
            <a:r>
              <a:rPr lang="ar-IQ" dirty="0"/>
              <a:t>، أولهم، وآخرهم</a:t>
            </a:r>
            <a:r>
              <a:rPr lang="ar-IQ" dirty="0" smtClean="0"/>
              <a:t>....</a:t>
            </a:r>
            <a:endParaRPr lang="ar-IQ" dirty="0"/>
          </a:p>
        </p:txBody>
      </p:sp>
    </p:spTree>
    <p:extLst>
      <p:ext uri="{BB962C8B-B14F-4D97-AF65-F5344CB8AC3E}">
        <p14:creationId xmlns:p14="http://schemas.microsoft.com/office/powerpoint/2010/main" val="529430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fontScale="77500" lnSpcReduction="20000"/>
          </a:bodyPr>
          <a:lstStyle/>
          <a:p>
            <a:pPr marL="0" indent="0">
              <a:buNone/>
            </a:pPr>
            <a:r>
              <a:rPr lang="ar-IQ" dirty="0" smtClean="0">
                <a:solidFill>
                  <a:srgbClr val="FF0000"/>
                </a:solidFill>
              </a:rPr>
              <a:t>2-الواقعيّة</a:t>
            </a:r>
            <a:r>
              <a:rPr lang="ar-IQ" dirty="0">
                <a:solidFill>
                  <a:srgbClr val="FF0000"/>
                </a:solidFill>
              </a:rPr>
              <a:t>:  </a:t>
            </a:r>
            <a:r>
              <a:rPr lang="ar-IQ" dirty="0"/>
              <a:t>تعني مراعاة الواقع الكوني من حيث هو حقيقة مشاهدة، ووجود معان دالة على الخالق، كما تعني أيضا مراعاة واقع الحياة من حيث هي مرحلة حافلة بالخير والشر معا، ومن حيث هي ممهدة لحياة أخرى هي دار القرار كما تعني مراعاة واقع الإنسان من حيث دوافعه، وطاقاته واستعداده ومن حيث الظروف الكونية والحياتية المحيطة به</a:t>
            </a:r>
            <a:r>
              <a:rPr lang="ar-IQ" dirty="0" smtClean="0"/>
              <a:t>.</a:t>
            </a:r>
          </a:p>
          <a:p>
            <a:pPr marL="0" indent="0">
              <a:buNone/>
            </a:pPr>
            <a:r>
              <a:rPr lang="ar-IQ" dirty="0" smtClean="0"/>
              <a:t>تتجلّى </a:t>
            </a:r>
            <a:r>
              <a:rPr lang="ar-IQ" dirty="0"/>
              <a:t>واقعيّة التّشريع الإسلامي في الاعتراف بكل أبعاد الإنسان (روح، جسد، عقل)، وفي سنّ تشريعات تحفظها، وتكفل توازنها، قال تعالى: (لا يُكَلِّفُ اللَّهُ نَفْساً إِلَّا وُسْعَهَا) {البقرة، الآية 286}. وشرّع رخصاً في كلّ العبادات للتّخفيف على المضطرّين  وعلى أصحاب الأعذار (تيمّم بدلا عن غسل أو وضوء، قصر صلاة رباعيّة لمسافر ، إفطار رمضان لمريض ولمسافر ولمرضعة...).ومن الواقعيّة سكوت الشّرع عن تفصيل أحكام تتعلّق بمعاش النّاس، وبمنوالهم الاقتصادي والسّياسي... لتبقى مرسلة إلى اجتهادات </a:t>
            </a:r>
            <a:r>
              <a:rPr lang="ar-IQ" dirty="0" smtClean="0"/>
              <a:t>بشريّة, </a:t>
            </a:r>
            <a:r>
              <a:rPr lang="ar-IQ" dirty="0"/>
              <a:t>حسب مقتضيات الواقع المتغيّر والظّروف التّاريخيّة المتطوّرة. </a:t>
            </a:r>
            <a:endParaRPr lang="ar-IQ" dirty="0" smtClean="0"/>
          </a:p>
          <a:p>
            <a:pPr marL="0" indent="0">
              <a:buNone/>
            </a:pPr>
            <a:r>
              <a:rPr lang="ar-IQ" dirty="0" smtClean="0">
                <a:solidFill>
                  <a:srgbClr val="FF0000"/>
                </a:solidFill>
              </a:rPr>
              <a:t>نماذج </a:t>
            </a:r>
            <a:r>
              <a:rPr lang="ar-IQ" dirty="0">
                <a:solidFill>
                  <a:srgbClr val="FF0000"/>
                </a:solidFill>
              </a:rPr>
              <a:t>للواقعية الإسلامية:</a:t>
            </a:r>
          </a:p>
          <a:p>
            <a:pPr marL="0" indent="0">
              <a:buNone/>
            </a:pPr>
            <a:r>
              <a:rPr lang="ar-IQ" dirty="0">
                <a:solidFill>
                  <a:srgbClr val="FF0000"/>
                </a:solidFill>
              </a:rPr>
              <a:t>في الاعتقاد: </a:t>
            </a:r>
            <a:r>
              <a:rPr lang="ar-IQ" dirty="0"/>
              <a:t>وذلك أن القضايا التي يدعو الإسلام إلى اعتقادها يدركها العقل ويقوم عليها بالبرهان وتشبع معا حاجات العقل والوجدان</a:t>
            </a:r>
            <a:r>
              <a:rPr lang="ar-IQ" dirty="0" smtClean="0"/>
              <a:t>.</a:t>
            </a:r>
            <a:endParaRPr lang="ar-IQ" dirty="0"/>
          </a:p>
          <a:p>
            <a:pPr marL="0" indent="0">
              <a:buNone/>
            </a:pPr>
            <a:r>
              <a:rPr lang="ar-IQ" dirty="0">
                <a:solidFill>
                  <a:srgbClr val="FF0000"/>
                </a:solidFill>
              </a:rPr>
              <a:t>في العبادة: </a:t>
            </a:r>
            <a:r>
              <a:rPr lang="ar-IQ" dirty="0"/>
              <a:t>وتتجلى الواقعية في العبادات الإسلامية من حيث مراعاتها لظروف الإنسان وطاقاته ومشاغله، قال تعالى: ﴿ عَلِمَ أَنْ سَيَكُونُ مِنْكُمْ مَرْضَى وَآخَرُونَ يَضْرِبُونَ فِي الْأَرْضِ يَبْتَغُونَ مِنْ فَضْلِ اللَّهِ وَآخَرُونَ يُقَاتِلُونَ فِي سَبِيلِ اللَّهِ فَاقْرَءُوا مَا تَيَسَّرَ مِنْهُ وَأَقِيمُوا الصَّلَاةَ وَآتُوا الزَّكَاةَ ﴾ [المزمل: 20].</a:t>
            </a:r>
          </a:p>
        </p:txBody>
      </p:sp>
    </p:spTree>
    <p:extLst>
      <p:ext uri="{BB962C8B-B14F-4D97-AF65-F5344CB8AC3E}">
        <p14:creationId xmlns:p14="http://schemas.microsoft.com/office/powerpoint/2010/main" val="201375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p:spPr>
        <p:txBody>
          <a:bodyPr>
            <a:normAutofit fontScale="25000" lnSpcReduction="20000"/>
          </a:bodyPr>
          <a:lstStyle/>
          <a:p>
            <a:pPr marL="0" indent="0">
              <a:buNone/>
            </a:pPr>
            <a:r>
              <a:rPr lang="ar-IQ" sz="9600" dirty="0" smtClean="0">
                <a:solidFill>
                  <a:srgbClr val="FF0000"/>
                </a:solidFill>
                <a:latin typeface="Simplified Arabic" pitchFamily="18" charset="-78"/>
                <a:cs typeface="Simplified Arabic" pitchFamily="18" charset="-78"/>
              </a:rPr>
              <a:t>3- الشّمول: </a:t>
            </a:r>
            <a:r>
              <a:rPr lang="ar-IQ" sz="9600" dirty="0" smtClean="0">
                <a:latin typeface="Simplified Arabic" pitchFamily="18" charset="-78"/>
                <a:cs typeface="Simplified Arabic" pitchFamily="18" charset="-78"/>
              </a:rPr>
              <a:t>نعني بها شمول الشّريعة لمناحي الحياة، ولمتطلّبات الدّنيا والآخرة، والشّمول منهج عام يروم تحقيق مصالح للنّاس, في معاشهم وفي معادهم، وليس تعرّضاً لأدقّ التّفاصيل الحياتيّة، لأنّ الشّرع لو فصّل كلّ مناحي الحياة؛ لَلَحِق النّاس من ذلك حرجٌ عظيم، بسبب التّغيير السّريع والمتلاحق في نمط حياتهم وتفكيرهم ووسائل إنتاجهم... قال تعالى (وَمَا جَعَلَ عَلَيْكُمْ فِي الدِّينِ مِنْ حَرَجٍ){ الحجّ، الآية 78}. ذلك أن رسالة الإسلام رسالة كل الأجيال منذ بعثة محمد صلى الله عليه وسلم وحتى قيام الساعة وهذا نابع من كونها خاتمة الرسالات.</a:t>
            </a:r>
          </a:p>
          <a:p>
            <a:pPr marL="0" indent="0">
              <a:buNone/>
            </a:pPr>
            <a:r>
              <a:rPr lang="ar-IQ" sz="9600" dirty="0" smtClean="0">
                <a:latin typeface="Simplified Arabic" pitchFamily="18" charset="-78"/>
                <a:cs typeface="Simplified Arabic" pitchFamily="18" charset="-78"/>
              </a:rPr>
              <a:t> وضمانة شمولها للزمان هي بقاؤها وحفظها فقد تكفل الله بحفظها بقوله: ﴿ إِنَّا نَحْنُ نَزَّلْنَا الذِّكْرَ وَإِنَّا لَهُ لَحَافِظُونَ ﴾ [الحجر: 9] خلافا لنصوص الرسالات السابقة عليها حيث </a:t>
            </a:r>
            <a:r>
              <a:rPr lang="ar-IQ" sz="9600" dirty="0" err="1" smtClean="0">
                <a:latin typeface="Simplified Arabic" pitchFamily="18" charset="-78"/>
                <a:cs typeface="Simplified Arabic" pitchFamily="18" charset="-78"/>
              </a:rPr>
              <a:t>إستحفظ</a:t>
            </a:r>
            <a:r>
              <a:rPr lang="ar-IQ" sz="9600" dirty="0" smtClean="0">
                <a:latin typeface="Simplified Arabic" pitchFamily="18" charset="-78"/>
                <a:cs typeface="Simplified Arabic" pitchFamily="18" charset="-78"/>
              </a:rPr>
              <a:t> عليها أهلها فضاعت لما انحرفوا قال الله تعالى: ﴿ إِنَّا أَنْزَلْنَا التَّوْرَاةَ فِيهَا هُدًى وَنُورٌ يَحْكُمُ بِهَا النَّبِيُّونَ الَّذِينَ أَسْلَمُوا لِلَّذِينَ هَادُوا وَالرَّبَّانِيُّونَ وَالْأَحْبَارُ بِمَا اسْتُحْفِظُوا مِنْ كِتَابِ اللَّهِ وَكَانُوا عَلَيْهِ شُهَدَاءَ ﴾ [المائدة: 44].</a:t>
            </a:r>
          </a:p>
          <a:p>
            <a:pPr marL="0" indent="0">
              <a:buNone/>
            </a:pPr>
            <a:r>
              <a:rPr lang="ar-IQ" sz="9600" dirty="0" smtClean="0">
                <a:latin typeface="Simplified Arabic" pitchFamily="18" charset="-78"/>
                <a:cs typeface="Simplified Arabic" pitchFamily="18" charset="-78"/>
              </a:rPr>
              <a:t>وأدني مقارنة بين نصوص هذه الرسالة والنصوص التي سبقتها تدل دلالة قاطعة على ذلك خذ أي مصحف من أية بقعة من الأرض شئت ومن أي تاريخ وأي طبعة وقارنه بغيره نجد الاتفاق التام ثم قارن ذلك بكثرة الأناجيل وتضاربها إلى درجة التناقض.</a:t>
            </a:r>
          </a:p>
          <a:p>
            <a:pPr marL="0" indent="0">
              <a:buNone/>
            </a:pPr>
            <a:r>
              <a:rPr lang="ar-IQ" sz="9600" dirty="0" smtClean="0">
                <a:latin typeface="Simplified Arabic" pitchFamily="18" charset="-78"/>
                <a:cs typeface="Simplified Arabic" pitchFamily="18" charset="-78"/>
              </a:rPr>
              <a:t> فهي رسالة كل الشعوب والأمم مخاطب بها الإنسان من حيث هو: ﴿ قُلْ </a:t>
            </a:r>
            <a:r>
              <a:rPr lang="ar-IQ" sz="9600" dirty="0" err="1" smtClean="0">
                <a:latin typeface="Simplified Arabic" pitchFamily="18" charset="-78"/>
                <a:cs typeface="Simplified Arabic" pitchFamily="18" charset="-78"/>
              </a:rPr>
              <a:t>يَاأَيُّهَا</a:t>
            </a:r>
            <a:r>
              <a:rPr lang="ar-IQ" sz="9600" dirty="0" smtClean="0">
                <a:latin typeface="Simplified Arabic" pitchFamily="18" charset="-78"/>
                <a:cs typeface="Simplified Arabic" pitchFamily="18" charset="-78"/>
              </a:rPr>
              <a:t> النَّاسُ إِنِّي رَسُولُ اللَّهِ إِلَيْكُمْ جَمِيعًا ﴾ [الأعراف: 158] ﴿ إِنْ هُوَ إِلَّا ذِكْرٌ لِلْعَالَمِينَ ﴾ [يوسف: 104].</a:t>
            </a:r>
          </a:p>
          <a:p>
            <a:pPr marL="0" indent="0">
              <a:buNone/>
            </a:pPr>
            <a:r>
              <a:rPr lang="ar-IQ" sz="9600" dirty="0" smtClean="0">
                <a:latin typeface="Simplified Arabic" pitchFamily="18" charset="-78"/>
                <a:cs typeface="Simplified Arabic" pitchFamily="18" charset="-78"/>
              </a:rPr>
              <a:t> فموضوع هذه الرسالة هو حياة الإنسان بكل جوانبها روحاً وعقلاً ومادة. فقد تضمنت التشريعات ما يضمن سلامة البدن ونشاطه وصحته وحفظه من الأمراض.</a:t>
            </a:r>
          </a:p>
          <a:p>
            <a:pPr marL="0" indent="0">
              <a:buNone/>
            </a:pPr>
            <a:endParaRPr lang="ar-IQ" sz="9600" dirty="0" smtClean="0">
              <a:latin typeface="Simplified Arabic" pitchFamily="18" charset="-78"/>
              <a:cs typeface="Simplified Arabic" pitchFamily="18" charset="-78"/>
            </a:endParaRPr>
          </a:p>
          <a:p>
            <a:pPr marL="0" indent="0">
              <a:buNone/>
            </a:pPr>
            <a:r>
              <a:rPr lang="ar-IQ" sz="9600" dirty="0" smtClean="0">
                <a:latin typeface="Simplified Arabic" pitchFamily="18" charset="-78"/>
                <a:cs typeface="Simplified Arabic" pitchFamily="18" charset="-78"/>
              </a:rPr>
              <a:t> </a:t>
            </a:r>
          </a:p>
          <a:p>
            <a:pPr marL="0" indent="0">
              <a:buNone/>
            </a:pPr>
            <a:r>
              <a:rPr lang="ar-IQ" sz="6000" dirty="0" smtClean="0">
                <a:latin typeface="Simplified Arabic" pitchFamily="18" charset="-78"/>
                <a:cs typeface="Simplified Arabic" pitchFamily="18" charset="-78"/>
              </a:rPr>
              <a:t> </a:t>
            </a:r>
            <a:endParaRPr lang="ar-IQ" sz="6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03782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normAutofit fontScale="92500"/>
          </a:bodyPr>
          <a:lstStyle/>
          <a:p>
            <a:pPr marL="0" indent="0">
              <a:buNone/>
            </a:pPr>
            <a:r>
              <a:rPr lang="ar-IQ" dirty="0">
                <a:solidFill>
                  <a:srgbClr val="FF0000"/>
                </a:solidFill>
              </a:rPr>
              <a:t>4- العالميّة: </a:t>
            </a:r>
            <a:r>
              <a:rPr lang="ar-IQ" dirty="0"/>
              <a:t>أحكام الشّرع الإسلامي عالميّة، تبيح للإنسان - مطلق الانسان - الطّيّبات، وتحرّم عليه الخبائث، لصون الحقوق، وسدّ الذّرائع أمام ظلمهم وقهرهم، تحقيقا للاستقرار الاجتماعي، ولصون السّلم العالمي، خلافا لشرائع عديدة تهب لأتباعها امتيازات لمجرّد العصبيّة والانتماء، فشريعة اليهود المحرّفة، تحرّم على اليهودي سرقة يهودي آخر، وتجيز له سرقة أمّي (لا كتاب سماوي له). وتشبه هذه الازدواجية قيام شريعة المجتمع الدّولي القائمة على مبدأ "الكيل بمكيالين"، وما تسبّبه من قهر للشّعوب وهي دليل على بطلان </a:t>
            </a:r>
            <a:r>
              <a:rPr lang="ar-IQ" dirty="0" err="1"/>
              <a:t>مرجعيّتها</a:t>
            </a:r>
            <a:r>
              <a:rPr lang="ar-IQ" dirty="0"/>
              <a:t> القانونيّة والأخلاقيّة...</a:t>
            </a:r>
          </a:p>
          <a:p>
            <a:pPr marL="0" indent="0">
              <a:buNone/>
            </a:pPr>
            <a:r>
              <a:rPr lang="ar-IQ" dirty="0">
                <a:solidFill>
                  <a:srgbClr val="FF0000"/>
                </a:solidFill>
              </a:rPr>
              <a:t>5 - </a:t>
            </a:r>
            <a:r>
              <a:rPr lang="ar-IQ" dirty="0" err="1">
                <a:solidFill>
                  <a:srgbClr val="FF0000"/>
                </a:solidFill>
              </a:rPr>
              <a:t>المقاصديّة</a:t>
            </a:r>
            <a:r>
              <a:rPr lang="ar-IQ" dirty="0">
                <a:solidFill>
                  <a:srgbClr val="FF0000"/>
                </a:solidFill>
              </a:rPr>
              <a:t> أو البعد </a:t>
            </a:r>
            <a:r>
              <a:rPr lang="ar-IQ" dirty="0" err="1">
                <a:solidFill>
                  <a:srgbClr val="FF0000"/>
                </a:solidFill>
              </a:rPr>
              <a:t>المقاصدي</a:t>
            </a:r>
            <a:r>
              <a:rPr lang="ar-IQ" dirty="0">
                <a:solidFill>
                  <a:srgbClr val="FF0000"/>
                </a:solidFill>
              </a:rPr>
              <a:t> في الشّريعة: </a:t>
            </a:r>
            <a:r>
              <a:rPr lang="ar-IQ" dirty="0"/>
              <a:t>المقاصد هي الأهداف والغايات التي تسعى الشّريعة الاسلاميّة إلى تركيزها في السّلوك الفردي والجماعي، وفي الواقع المحلّي والعالمي، وهي مقاصد خيّرة، نبيلة، إنسانيّة، عادلة... يقول ابن عاشور: (لكنّ المتدبّر إذا تدبّر في تلك </a:t>
            </a:r>
            <a:r>
              <a:rPr lang="ar-IQ" dirty="0" smtClean="0"/>
              <a:t>التّشريعات؛ </a:t>
            </a:r>
            <a:r>
              <a:rPr lang="ar-IQ" dirty="0"/>
              <a:t>ظهرت له مصالحها في عواقب الأمور). </a:t>
            </a:r>
          </a:p>
          <a:p>
            <a:pPr marL="0" indent="0">
              <a:buNone/>
            </a:pPr>
            <a:endParaRPr lang="ar-IQ" dirty="0"/>
          </a:p>
        </p:txBody>
      </p:sp>
    </p:spTree>
    <p:extLst>
      <p:ext uri="{BB962C8B-B14F-4D97-AF65-F5344CB8AC3E}">
        <p14:creationId xmlns:p14="http://schemas.microsoft.com/office/powerpoint/2010/main" val="3468852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pPr marL="0" indent="0">
              <a:buNone/>
            </a:pPr>
            <a:r>
              <a:rPr lang="ar-IQ" dirty="0" smtClean="0">
                <a:solidFill>
                  <a:srgbClr val="FF0000"/>
                </a:solidFill>
                <a:latin typeface="Simplified Arabic" pitchFamily="18" charset="-78"/>
                <a:cs typeface="Simplified Arabic" pitchFamily="18" charset="-78"/>
              </a:rPr>
              <a:t>5- الوسطية: </a:t>
            </a:r>
            <a:r>
              <a:rPr lang="ar-IQ" dirty="0" smtClean="0">
                <a:latin typeface="Simplified Arabic" pitchFamily="18" charset="-78"/>
                <a:cs typeface="Simplified Arabic" pitchFamily="18" charset="-78"/>
              </a:rPr>
              <a:t>هذه </a:t>
            </a:r>
            <a:r>
              <a:rPr lang="ar-IQ" dirty="0">
                <a:latin typeface="Simplified Arabic" pitchFamily="18" charset="-78"/>
                <a:cs typeface="Simplified Arabic" pitchFamily="18" charset="-78"/>
              </a:rPr>
              <a:t>الخاصية تعني </a:t>
            </a:r>
            <a:r>
              <a:rPr lang="ar-IQ" dirty="0" smtClean="0">
                <a:latin typeface="Simplified Arabic" pitchFamily="18" charset="-78"/>
                <a:cs typeface="Simplified Arabic" pitchFamily="18" charset="-78"/>
              </a:rPr>
              <a:t>أنّ </a:t>
            </a:r>
            <a:r>
              <a:rPr lang="ar-IQ" dirty="0">
                <a:latin typeface="Simplified Arabic" pitchFamily="18" charset="-78"/>
                <a:cs typeface="Simplified Arabic" pitchFamily="18" charset="-78"/>
              </a:rPr>
              <a:t>الإسلام في نظرته للأمور وعلاجه للمشكلات يقف </a:t>
            </a:r>
            <a:r>
              <a:rPr lang="ar-IQ" dirty="0" smtClean="0">
                <a:latin typeface="Simplified Arabic" pitchFamily="18" charset="-78"/>
                <a:cs typeface="Simplified Arabic" pitchFamily="18" charset="-78"/>
              </a:rPr>
              <a:t>موقفاً وسطاً </a:t>
            </a:r>
            <a:r>
              <a:rPr lang="ar-IQ" dirty="0">
                <a:latin typeface="Simplified Arabic" pitchFamily="18" charset="-78"/>
                <a:cs typeface="Simplified Arabic" pitchFamily="18" charset="-78"/>
              </a:rPr>
              <a:t>لا إفراط فيه ولا تفريط</a:t>
            </a:r>
            <a:r>
              <a:rPr lang="ar-IQ" dirty="0" smtClean="0">
                <a:latin typeface="Simplified Arabic" pitchFamily="18" charset="-78"/>
                <a:cs typeface="Simplified Arabic" pitchFamily="18" charset="-78"/>
              </a:rPr>
              <a:t>.</a:t>
            </a:r>
            <a:endParaRPr lang="ar-IQ" dirty="0">
              <a:latin typeface="Simplified Arabic" pitchFamily="18" charset="-78"/>
              <a:cs typeface="Simplified Arabic" pitchFamily="18" charset="-78"/>
            </a:endParaRPr>
          </a:p>
          <a:p>
            <a:pPr marL="0" indent="0">
              <a:buNone/>
            </a:pPr>
            <a:r>
              <a:rPr lang="ar-IQ" dirty="0">
                <a:latin typeface="Simplified Arabic" pitchFamily="18" charset="-78"/>
                <a:cs typeface="Simplified Arabic" pitchFamily="18" charset="-78"/>
              </a:rPr>
              <a:t>وهذا شأن الإسلام في كل القضايا التي عادة ما تجنح فيها المذاهب وتتطرق إلى هذه الجهة أو تلك.</a:t>
            </a:r>
          </a:p>
          <a:p>
            <a:pPr marL="0" indent="0">
              <a:buNone/>
            </a:pPr>
            <a:r>
              <a:rPr lang="ar-IQ" dirty="0" smtClean="0">
                <a:solidFill>
                  <a:srgbClr val="FF0000"/>
                </a:solidFill>
                <a:latin typeface="Simplified Arabic" pitchFamily="18" charset="-78"/>
                <a:cs typeface="Simplified Arabic" pitchFamily="18" charset="-78"/>
              </a:rPr>
              <a:t>وسطيته </a:t>
            </a:r>
            <a:r>
              <a:rPr lang="ar-IQ" dirty="0">
                <a:solidFill>
                  <a:srgbClr val="FF0000"/>
                </a:solidFill>
                <a:latin typeface="Simplified Arabic" pitchFamily="18" charset="-78"/>
                <a:cs typeface="Simplified Arabic" pitchFamily="18" charset="-78"/>
              </a:rPr>
              <a:t>في عقيدة التوحيد:</a:t>
            </a:r>
          </a:p>
          <a:p>
            <a:pPr marL="0" indent="0">
              <a:buNone/>
            </a:pPr>
            <a:r>
              <a:rPr lang="ar-IQ" dirty="0">
                <a:latin typeface="Simplified Arabic" pitchFamily="18" charset="-78"/>
                <a:cs typeface="Simplified Arabic" pitchFamily="18" charset="-78"/>
              </a:rPr>
              <a:t>ففي عقيدة التوحيد نجد </a:t>
            </a:r>
            <a:r>
              <a:rPr lang="ar-IQ" dirty="0" smtClean="0">
                <a:latin typeface="Simplified Arabic" pitchFamily="18" charset="-78"/>
                <a:cs typeface="Simplified Arabic" pitchFamily="18" charset="-78"/>
              </a:rPr>
              <a:t>الوسطية </a:t>
            </a:r>
            <a:r>
              <a:rPr lang="ar-IQ" dirty="0">
                <a:latin typeface="Simplified Arabic" pitchFamily="18" charset="-78"/>
                <a:cs typeface="Simplified Arabic" pitchFamily="18" charset="-78"/>
              </a:rPr>
              <a:t>الإسلامية بين المادية الإلحادية وبين الإيمان بتعدد الآلهة</a:t>
            </a:r>
            <a:r>
              <a:rPr lang="ar-IQ" dirty="0" smtClean="0">
                <a:latin typeface="Simplified Arabic" pitchFamily="18" charset="-78"/>
                <a:cs typeface="Simplified Arabic" pitchFamily="18" charset="-78"/>
              </a:rPr>
              <a:t>.</a:t>
            </a:r>
            <a:endParaRPr lang="ar-IQ" dirty="0">
              <a:latin typeface="Simplified Arabic" pitchFamily="18" charset="-78"/>
              <a:cs typeface="Simplified Arabic" pitchFamily="18" charset="-78"/>
            </a:endParaRPr>
          </a:p>
          <a:p>
            <a:pPr marL="0" indent="0">
              <a:buNone/>
            </a:pPr>
            <a:r>
              <a:rPr lang="ar-IQ" dirty="0">
                <a:solidFill>
                  <a:srgbClr val="FF0000"/>
                </a:solidFill>
                <a:latin typeface="Simplified Arabic" pitchFamily="18" charset="-78"/>
                <a:cs typeface="Simplified Arabic" pitchFamily="18" charset="-78"/>
              </a:rPr>
              <a:t>وسطيته في النظرة إلى الرسل:</a:t>
            </a:r>
          </a:p>
          <a:p>
            <a:pPr marL="0" indent="0">
              <a:buNone/>
            </a:pPr>
            <a:r>
              <a:rPr lang="ar-IQ" dirty="0">
                <a:latin typeface="Simplified Arabic" pitchFamily="18" charset="-78"/>
                <a:cs typeface="Simplified Arabic" pitchFamily="18" charset="-78"/>
              </a:rPr>
              <a:t>والإسلام في نظرته إلى الرسل يقف </a:t>
            </a:r>
            <a:r>
              <a:rPr lang="ar-IQ" dirty="0" smtClean="0">
                <a:latin typeface="Simplified Arabic" pitchFamily="18" charset="-78"/>
                <a:cs typeface="Simplified Arabic" pitchFamily="18" charset="-78"/>
              </a:rPr>
              <a:t>موقفاً وسطاً </a:t>
            </a:r>
            <a:r>
              <a:rPr lang="ar-IQ" dirty="0">
                <a:latin typeface="Simplified Arabic" pitchFamily="18" charset="-78"/>
                <a:cs typeface="Simplified Arabic" pitchFamily="18" charset="-78"/>
              </a:rPr>
              <a:t>بين الذين قدسوهم وعبدوهم من دون الله وبين الذين كذبوهم أو قتلوهم. فالرسل في نظر الإسلام هم صفوة الخلق وخيرتهم والأمناء فيما بلغوا عن الله ولكنهم بشر تسري عليهم كل خصائص البشر وأعراضهم: ﴿ وَلَقَدْ أَرْسَلْنَا رُسُلًا مِنْ قَبْلِكَ وَجَعَلْنَا لَهُمْ أَزْوَاجًا وَذُرِّيَّةً ﴾ [الرعد: 38] ﴿ وَمَا أَرْسَلْنَا قَبْلَكَ مِنَ الْمُرْسَلِينَ إِلَّا إِنَّهُمْ لَيَأْكُلُونَ الطَّعَامَ وَيَمْشُونَ فِي الْأَسْوَاقِ ﴾ [الفرقان: 20] ﴿ مَا الْمَسِيحُ ابْنُ مَرْيَمَ إِلَّا رَسُولٌ قَدْ خَلَتْ مِنْ قَبْلِهِ الرُّسُلُ وَأُمُّهُ صِدِّيقَةٌ كَانَا يَأْكُلَانِ الطَّعَامَ ﴾ [المائدة: 75</a:t>
            </a:r>
            <a:r>
              <a:rPr lang="ar-IQ" dirty="0" smtClean="0">
                <a:latin typeface="Simplified Arabic" pitchFamily="18" charset="-78"/>
                <a:cs typeface="Simplified Arabic" pitchFamily="18" charset="-78"/>
              </a:rPr>
              <a:t>].</a:t>
            </a:r>
            <a:endParaRPr lang="ar-IQ" dirty="0">
              <a:latin typeface="Simplified Arabic" pitchFamily="18" charset="-78"/>
              <a:cs typeface="Simplified Arabic" pitchFamily="18" charset="-78"/>
            </a:endParaRPr>
          </a:p>
          <a:p>
            <a:pPr marL="0" indent="0">
              <a:buNone/>
            </a:pPr>
            <a:r>
              <a:rPr lang="ar-IQ" dirty="0">
                <a:solidFill>
                  <a:srgbClr val="FF0000"/>
                </a:solidFill>
                <a:latin typeface="Simplified Arabic" pitchFamily="18" charset="-78"/>
                <a:cs typeface="Simplified Arabic" pitchFamily="18" charset="-78"/>
              </a:rPr>
              <a:t>وسطيته في النظرة إلى الإنسان:</a:t>
            </a:r>
          </a:p>
          <a:p>
            <a:pPr marL="0" indent="0">
              <a:buNone/>
            </a:pPr>
            <a:r>
              <a:rPr lang="ar-IQ" dirty="0">
                <a:latin typeface="Simplified Arabic" pitchFamily="18" charset="-78"/>
                <a:cs typeface="Simplified Arabic" pitchFamily="18" charset="-78"/>
              </a:rPr>
              <a:t>وتتجلى وسطية الإسلام في نظرته إلى الإنسان حيث جمعت بين تكريم الإنسان </a:t>
            </a:r>
            <a:r>
              <a:rPr lang="ar-IQ" dirty="0" err="1">
                <a:latin typeface="Simplified Arabic" pitchFamily="18" charset="-78"/>
                <a:cs typeface="Simplified Arabic" pitchFamily="18" charset="-78"/>
              </a:rPr>
              <a:t>واستخلافه</a:t>
            </a:r>
            <a:r>
              <a:rPr lang="ar-IQ" dirty="0">
                <a:latin typeface="Simplified Arabic" pitchFamily="18" charset="-78"/>
                <a:cs typeface="Simplified Arabic" pitchFamily="18" charset="-78"/>
              </a:rPr>
              <a:t> في الكون، وبين عبوديته لله، فهي تحترم الإنسان وتعالى شأنه وتعلن تفضيله على سائر المخلوقات، وتؤكد دوره الإيجابي في الوجود، ولكنها لا تؤلهه ولا نجد </a:t>
            </a:r>
            <a:r>
              <a:rPr lang="ar-IQ" dirty="0" smtClean="0">
                <a:latin typeface="Simplified Arabic" pitchFamily="18" charset="-78"/>
                <a:cs typeface="Simplified Arabic" pitchFamily="18" charset="-78"/>
              </a:rPr>
              <a:t>تناقضاً </a:t>
            </a:r>
            <a:r>
              <a:rPr lang="ar-IQ" dirty="0">
                <a:latin typeface="Simplified Arabic" pitchFamily="18" charset="-78"/>
                <a:cs typeface="Simplified Arabic" pitchFamily="18" charset="-78"/>
              </a:rPr>
              <a:t>بين تكريمه وعبوديته لله سبحانه وتعالى والتي هي مصدر عزه وتحرره وعلو مكانته قال تعالى: ﴿ وَلَقَدْ كَرَّمْنَا بَنِي آدَمَ وَحَمَلْنَاهُمْ فِي الْبَرِّ وَالْبَحْرِ وَرَزَقْنَاهُمْ مِنَ الطَّيِّبَاتِ وَفَضَّلْنَاهُمْ عَلَى كَثِيرٍ مِمَّنْ خَلَقْنَا تَفْضِيلًا ﴾ [الإسراء: 70</a:t>
            </a:r>
            <a:r>
              <a:rPr lang="ar-IQ" dirty="0" smtClean="0">
                <a:latin typeface="Simplified Arabic" pitchFamily="18" charset="-78"/>
                <a:cs typeface="Simplified Arabic" pitchFamily="18" charset="-78"/>
              </a:rPr>
              <a:t>].</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500409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normAutofit fontScale="92500" lnSpcReduction="20000"/>
          </a:bodyPr>
          <a:lstStyle/>
          <a:p>
            <a:pPr marL="0" indent="0">
              <a:buNone/>
            </a:pPr>
            <a:r>
              <a:rPr lang="ar-IQ" dirty="0">
                <a:solidFill>
                  <a:srgbClr val="FF0000"/>
                </a:solidFill>
              </a:rPr>
              <a:t>وسطيته في النظرة إلى مسألة المعرفة:</a:t>
            </a:r>
          </a:p>
          <a:p>
            <a:pPr marL="0" indent="0">
              <a:buNone/>
            </a:pPr>
            <a:r>
              <a:rPr lang="ar-IQ" dirty="0"/>
              <a:t>وفي نظرة الإسلام إلى المعرفة تتجلى </a:t>
            </a:r>
            <a:r>
              <a:rPr lang="ar-IQ" dirty="0" smtClean="0"/>
              <a:t>الوسطية </a:t>
            </a:r>
            <a:r>
              <a:rPr lang="ar-IQ" dirty="0"/>
              <a:t>التي تقيم المعرفة على دعامتين الوحي المقروء والكون المنظور، والتي تجمع بين الوحي والعقل فهي تفهم الوحي بواسطة العقل وتضبط العقل بالوحي، وتربط نتائج هذه المعرفة المزدوجة وتطبقها بروح الوجدان</a:t>
            </a:r>
            <a:r>
              <a:rPr lang="ar-IQ" dirty="0" smtClean="0"/>
              <a:t>.</a:t>
            </a:r>
            <a:endParaRPr lang="ar-IQ" dirty="0"/>
          </a:p>
          <a:p>
            <a:pPr marL="0" indent="0">
              <a:buNone/>
            </a:pPr>
            <a:r>
              <a:rPr lang="ar-IQ" dirty="0">
                <a:solidFill>
                  <a:srgbClr val="FF0000"/>
                </a:solidFill>
              </a:rPr>
              <a:t>وسطيته في علاقة الفرد بالمجتمع:</a:t>
            </a:r>
          </a:p>
          <a:p>
            <a:pPr marL="0" indent="0">
              <a:buNone/>
            </a:pPr>
            <a:r>
              <a:rPr lang="ar-IQ" dirty="0"/>
              <a:t>وفي نظرة الإسلام إلى العلاقة بين الفرد والمجتمع يقف وسطا بين إعطاء الفرد الحرية المطلقة وإن أضر بالجماعة وبين إهدار قيمته لحساب المجموع فالإسلام يحفظ حقوق الفرد ويصون حريته ويلزمه بممارسة تلك الحقوق والحريات ضمن إطار مصلحة الجماعة</a:t>
            </a:r>
            <a:r>
              <a:rPr lang="ar-IQ" dirty="0" smtClean="0"/>
              <a:t>.</a:t>
            </a:r>
            <a:endParaRPr lang="ar-IQ" dirty="0"/>
          </a:p>
          <a:p>
            <a:pPr marL="0" indent="0">
              <a:buNone/>
            </a:pPr>
            <a:r>
              <a:rPr lang="ar-IQ" dirty="0"/>
              <a:t>وهكذا يتوسط الإسلام في كل نظمه وتشريعاته بين طرفي الإفراط والتفريط بحيث لا يطغى عنصر على حساب عنصر وبحيث تتجمع كل العناصر النافعة من كل طرف من الأطراف لتؤلف كلاً جامعا يحقق الخير ويرتقي بالحياة قال تعالى: ﴿ ذَلِكَ الدِّينُ الْقَيِّمُ وَلَكِنَّ أَكْثَرَ النَّاسِ لَا يَعْلَمُونَ ﴾ [الروم: 30].</a:t>
            </a:r>
          </a:p>
          <a:p>
            <a:pPr marL="0" indent="0">
              <a:buNone/>
            </a:pPr>
            <a:endParaRPr lang="ar-IQ" dirty="0"/>
          </a:p>
        </p:txBody>
      </p:sp>
    </p:spTree>
    <p:extLst>
      <p:ext uri="{BB962C8B-B14F-4D97-AF65-F5344CB8AC3E}">
        <p14:creationId xmlns:p14="http://schemas.microsoft.com/office/powerpoint/2010/main" val="401968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44015"/>
          </a:xfrm>
        </p:spPr>
        <p:txBody>
          <a:bodyPr>
            <a:normAutofit fontScale="90000"/>
          </a:bodyPr>
          <a:lstStyle/>
          <a:p>
            <a:r>
              <a:rPr lang="ar-IQ" dirty="0" smtClean="0">
                <a:solidFill>
                  <a:srgbClr val="FF0000"/>
                </a:solidFill>
              </a:rPr>
              <a:t>المراد بفلسفة التشريع</a:t>
            </a:r>
            <a:endParaRPr lang="ar-IQ" dirty="0">
              <a:solidFill>
                <a:srgbClr val="FF0000"/>
              </a:solidFill>
            </a:endParaRPr>
          </a:p>
        </p:txBody>
      </p:sp>
      <p:sp>
        <p:nvSpPr>
          <p:cNvPr id="3" name="عنوان فرعي 2"/>
          <p:cNvSpPr>
            <a:spLocks noGrp="1"/>
          </p:cNvSpPr>
          <p:nvPr>
            <p:ph type="subTitle" idx="1"/>
          </p:nvPr>
        </p:nvSpPr>
        <p:spPr>
          <a:xfrm>
            <a:off x="107504" y="764704"/>
            <a:ext cx="8928992" cy="6093296"/>
          </a:xfrm>
        </p:spPr>
        <p:txBody>
          <a:bodyPr>
            <a:normAutofit fontScale="85000" lnSpcReduction="20000"/>
          </a:bodyPr>
          <a:lstStyle/>
          <a:p>
            <a:pPr algn="r"/>
            <a:r>
              <a:rPr lang="ar-IQ" dirty="0" smtClean="0">
                <a:solidFill>
                  <a:schemeClr val="tx1"/>
                </a:solidFill>
              </a:rPr>
              <a:t>الفلسفة, هو العلم بحقائق الأشياء والعمل بما هو أصلح. أو الفلسفة هي البحث عن حقائق الأشياء. والتشريع, هو جملة الأحكام والقواعد التي سنها الله تعالى لعباده، والتي أنزلها على أنبيائه، ممّا يتعلق بأحكام العقيدة، والعبادات، والمعاملات والأخلاق.</a:t>
            </a:r>
          </a:p>
          <a:p>
            <a:pPr algn="r"/>
            <a:r>
              <a:rPr lang="ar-IQ" dirty="0" smtClean="0">
                <a:solidFill>
                  <a:schemeClr val="tx1"/>
                </a:solidFill>
              </a:rPr>
              <a:t>والشريعة  أو التشريع, فقد عرِّفت </a:t>
            </a:r>
            <a:r>
              <a:rPr lang="ar-IQ" dirty="0">
                <a:solidFill>
                  <a:schemeClr val="tx1"/>
                </a:solidFill>
              </a:rPr>
              <a:t>باتّجاهَين؛ الأوّل: دين الإسلام بشكلٍّ عامٍ، بما يتضمّنه من عقائد، وعباداتٍ، وأخلاقٍ، </a:t>
            </a:r>
            <a:r>
              <a:rPr lang="ar-IQ" dirty="0" smtClean="0">
                <a:solidFill>
                  <a:schemeClr val="tx1"/>
                </a:solidFill>
              </a:rPr>
              <a:t>ومعاملاتٍ.</a:t>
            </a:r>
          </a:p>
          <a:p>
            <a:pPr algn="r"/>
            <a:r>
              <a:rPr lang="ar-IQ" dirty="0" smtClean="0">
                <a:solidFill>
                  <a:schemeClr val="tx1"/>
                </a:solidFill>
              </a:rPr>
              <a:t>والثاني</a:t>
            </a:r>
            <a:r>
              <a:rPr lang="ar-IQ" dirty="0">
                <a:solidFill>
                  <a:schemeClr val="tx1"/>
                </a:solidFill>
              </a:rPr>
              <a:t>: المبادئ والقوانين المُحدّدة لكيفيّة تحقيق عبادة الإله أو الربّ؛ سواءً كانت تلك القوانين مكتوبةً، أو شفهيّةً؛ أي أنّ الشريعة تمثّل العلاقة بين العبد </a:t>
            </a:r>
            <a:r>
              <a:rPr lang="ar-IQ" dirty="0" smtClean="0">
                <a:solidFill>
                  <a:schemeClr val="tx1"/>
                </a:solidFill>
              </a:rPr>
              <a:t>وربّه.</a:t>
            </a:r>
          </a:p>
          <a:p>
            <a:pPr algn="r"/>
            <a:r>
              <a:rPr lang="ar-IQ" dirty="0" smtClean="0">
                <a:solidFill>
                  <a:schemeClr val="tx1"/>
                </a:solidFill>
              </a:rPr>
              <a:t>والشريعة </a:t>
            </a:r>
            <a:r>
              <a:rPr lang="ar-IQ" dirty="0">
                <a:solidFill>
                  <a:schemeClr val="tx1"/>
                </a:solidFill>
              </a:rPr>
              <a:t>والتشريع ، وكذلك الشِّرعة والشرع </a:t>
            </a:r>
            <a:r>
              <a:rPr lang="ar-IQ" dirty="0" smtClean="0">
                <a:solidFill>
                  <a:schemeClr val="tx1"/>
                </a:solidFill>
              </a:rPr>
              <a:t>, كلُّها </a:t>
            </a:r>
            <a:r>
              <a:rPr lang="ar-IQ" dirty="0">
                <a:solidFill>
                  <a:schemeClr val="tx1"/>
                </a:solidFill>
              </a:rPr>
              <a:t>ألفاظ راجعة إلى أصل واحد ، هو مادة </a:t>
            </a:r>
            <a:r>
              <a:rPr lang="ar-IQ" dirty="0" smtClean="0">
                <a:solidFill>
                  <a:schemeClr val="tx1"/>
                </a:solidFill>
              </a:rPr>
              <a:t>(شرع) </a:t>
            </a:r>
            <a:r>
              <a:rPr lang="ar-IQ" dirty="0">
                <a:solidFill>
                  <a:schemeClr val="tx1"/>
                </a:solidFill>
              </a:rPr>
              <a:t>ومعنى شَرَعَ </a:t>
            </a:r>
            <a:r>
              <a:rPr lang="ar-IQ" dirty="0" smtClean="0">
                <a:solidFill>
                  <a:schemeClr val="tx1"/>
                </a:solidFill>
              </a:rPr>
              <a:t>: وضع </a:t>
            </a:r>
            <a:r>
              <a:rPr lang="ar-IQ" dirty="0">
                <a:solidFill>
                  <a:schemeClr val="tx1"/>
                </a:solidFill>
              </a:rPr>
              <a:t>الأحكام وحدّدها </a:t>
            </a:r>
            <a:r>
              <a:rPr lang="ar-IQ" dirty="0" smtClean="0">
                <a:solidFill>
                  <a:schemeClr val="tx1"/>
                </a:solidFill>
              </a:rPr>
              <a:t>وأباحها وسنَّها. </a:t>
            </a:r>
            <a:r>
              <a:rPr lang="ar-IQ" dirty="0">
                <a:solidFill>
                  <a:schemeClr val="tx1"/>
                </a:solidFill>
              </a:rPr>
              <a:t>فالذي يضع الأحكام للناس ويحدد لهم ما يفعلون </a:t>
            </a:r>
            <a:r>
              <a:rPr lang="ar-IQ" dirty="0" smtClean="0">
                <a:solidFill>
                  <a:schemeClr val="tx1"/>
                </a:solidFill>
              </a:rPr>
              <a:t>ومالا يفعلون، ويحدد لهم </a:t>
            </a:r>
            <a:r>
              <a:rPr lang="ar-IQ" dirty="0">
                <a:solidFill>
                  <a:schemeClr val="tx1"/>
                </a:solidFill>
              </a:rPr>
              <a:t>كيف </a:t>
            </a:r>
            <a:r>
              <a:rPr lang="ar-IQ" dirty="0" smtClean="0">
                <a:solidFill>
                  <a:schemeClr val="tx1"/>
                </a:solidFill>
              </a:rPr>
              <a:t>يفعلون, يسمّى المشرِّع.</a:t>
            </a:r>
          </a:p>
          <a:p>
            <a:pPr algn="r"/>
            <a:r>
              <a:rPr lang="ar-IQ" dirty="0" smtClean="0">
                <a:solidFill>
                  <a:schemeClr val="tx1"/>
                </a:solidFill>
              </a:rPr>
              <a:t>إنّ المراد من إضافة الفلسفة إلى التشريع, هو دراسة علم التشريع السماوي, من حيث بيان أسسه التي يقوم عليها، ومبادئه التي ينطلق منها. وعلى هذا, يكون معنى فلسفة التشريع :  بيان الأسس والمبادئ التي انطلقت منها الأديان في تشريعاتها، وخاصة قواعدها الآمرة التي </a:t>
            </a:r>
            <a:r>
              <a:rPr lang="ar-IQ" dirty="0" err="1" smtClean="0">
                <a:solidFill>
                  <a:schemeClr val="tx1"/>
                </a:solidFill>
              </a:rPr>
              <a:t>أرساها</a:t>
            </a:r>
            <a:r>
              <a:rPr lang="ar-IQ" dirty="0" smtClean="0">
                <a:solidFill>
                  <a:schemeClr val="tx1"/>
                </a:solidFill>
              </a:rPr>
              <a:t> لتحْكم حياة الإنسان وتضبط سلوكه.</a:t>
            </a:r>
            <a:endParaRPr lang="ar-IQ" dirty="0">
              <a:solidFill>
                <a:schemeClr val="tx1"/>
              </a:solidFill>
            </a:endParaRPr>
          </a:p>
        </p:txBody>
      </p:sp>
    </p:spTree>
    <p:extLst>
      <p:ext uri="{BB962C8B-B14F-4D97-AF65-F5344CB8AC3E}">
        <p14:creationId xmlns:p14="http://schemas.microsoft.com/office/powerpoint/2010/main" val="2956173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85000" lnSpcReduction="20000"/>
          </a:bodyPr>
          <a:lstStyle/>
          <a:p>
            <a:pPr marL="0" indent="0">
              <a:buNone/>
            </a:pPr>
            <a:r>
              <a:rPr lang="ar-IQ" dirty="0" smtClean="0">
                <a:solidFill>
                  <a:srgbClr val="FF0000"/>
                </a:solidFill>
              </a:rPr>
              <a:t>6- الجمع بين الثبات والتطور:</a:t>
            </a:r>
          </a:p>
          <a:p>
            <a:pPr marL="0" indent="0">
              <a:buNone/>
            </a:pPr>
            <a:r>
              <a:rPr lang="ar-IQ" dirty="0" smtClean="0"/>
              <a:t>إنّ كثيراً </a:t>
            </a:r>
            <a:r>
              <a:rPr lang="ar-IQ" dirty="0"/>
              <a:t>من المذاهب الفلسفية والاجتماعية </a:t>
            </a:r>
            <a:r>
              <a:rPr lang="ar-IQ" dirty="0" smtClean="0"/>
              <a:t>تضارب </a:t>
            </a:r>
            <a:r>
              <a:rPr lang="ar-IQ" dirty="0"/>
              <a:t>طرحها في شأن إشكالية الثبات والتطور </a:t>
            </a:r>
            <a:r>
              <a:rPr lang="ar-IQ" dirty="0" smtClean="0"/>
              <a:t>فإنّ </a:t>
            </a:r>
            <a:r>
              <a:rPr lang="ar-IQ" dirty="0"/>
              <a:t>الإسلام نظر إلى هذه المسألة من زواياها المختلفة فزاوج بين التطور والثبات في شأن الكون وفي حياة الإنسان، وكيف شريعته على هذا الأساس بما يلبي متطلبات الجانب المتطور من الحياة حتى تتسق مع متغيرات الكون والحياة</a:t>
            </a:r>
            <a:r>
              <a:rPr lang="ar-IQ" dirty="0" smtClean="0"/>
              <a:t>.</a:t>
            </a:r>
            <a:endParaRPr lang="ar-IQ" dirty="0"/>
          </a:p>
          <a:p>
            <a:pPr marL="0" indent="0">
              <a:buNone/>
            </a:pPr>
            <a:r>
              <a:rPr lang="ar-IQ" dirty="0"/>
              <a:t>أما في جانب الثبات فقد جعل الغايات والأهداف العظمى من قيم دينية وخلقية واجتماعية واقتصادية قائمة على أصول وكليات ثابتة لا تتغير لأن أصل الكون وجوهره وأصل الإنسان وجوهره ثابتان لا يتغيران</a:t>
            </a:r>
            <a:r>
              <a:rPr lang="ar-IQ" dirty="0" smtClean="0"/>
              <a:t>.</a:t>
            </a:r>
            <a:endParaRPr lang="ar-IQ" dirty="0"/>
          </a:p>
          <a:p>
            <a:pPr marL="0" indent="0">
              <a:buNone/>
            </a:pPr>
            <a:r>
              <a:rPr lang="ar-IQ" dirty="0">
                <a:solidFill>
                  <a:srgbClr val="FF0000"/>
                </a:solidFill>
              </a:rPr>
              <a:t>مجالات الثبات في شريعة الإسلام:</a:t>
            </a:r>
          </a:p>
          <a:p>
            <a:pPr marL="0" indent="0">
              <a:buNone/>
            </a:pPr>
            <a:r>
              <a:rPr lang="ar-IQ" dirty="0"/>
              <a:t>وهذه المجالات هي:</a:t>
            </a:r>
          </a:p>
          <a:p>
            <a:pPr marL="0" indent="0">
              <a:buNone/>
            </a:pPr>
            <a:r>
              <a:rPr lang="ar-IQ" dirty="0"/>
              <a:t>1- القيم </a:t>
            </a:r>
            <a:r>
              <a:rPr lang="ar-IQ" dirty="0" smtClean="0"/>
              <a:t>الاعتقادية. 2- </a:t>
            </a:r>
            <a:r>
              <a:rPr lang="ar-IQ" dirty="0"/>
              <a:t>القيم الأخلاقية</a:t>
            </a:r>
            <a:r>
              <a:rPr lang="ar-IQ" dirty="0" smtClean="0"/>
              <a:t>. 3- </a:t>
            </a:r>
            <a:r>
              <a:rPr lang="ar-IQ" dirty="0"/>
              <a:t>الأهداف العامة </a:t>
            </a:r>
            <a:r>
              <a:rPr lang="ar-IQ" dirty="0" smtClean="0"/>
              <a:t>والمقاصد الكلّية.</a:t>
            </a:r>
            <a:endParaRPr lang="ar-IQ" dirty="0"/>
          </a:p>
          <a:p>
            <a:pPr marL="0" indent="0">
              <a:buNone/>
            </a:pPr>
            <a:r>
              <a:rPr lang="ar-IQ" dirty="0"/>
              <a:t>4- الأصول والكليات</a:t>
            </a:r>
            <a:r>
              <a:rPr lang="ar-IQ" dirty="0" smtClean="0"/>
              <a:t>. 5- </a:t>
            </a:r>
            <a:r>
              <a:rPr lang="ar-IQ" dirty="0"/>
              <a:t>الأحكام القطعية</a:t>
            </a:r>
            <a:r>
              <a:rPr lang="ar-IQ" dirty="0" smtClean="0"/>
              <a:t>.</a:t>
            </a:r>
          </a:p>
          <a:p>
            <a:pPr marL="0" indent="0">
              <a:buNone/>
            </a:pPr>
            <a:r>
              <a:rPr lang="ar-IQ" dirty="0">
                <a:solidFill>
                  <a:srgbClr val="FF0000"/>
                </a:solidFill>
              </a:rPr>
              <a:t>مجالات التطور:</a:t>
            </a:r>
          </a:p>
          <a:p>
            <a:pPr marL="0" indent="0">
              <a:buNone/>
            </a:pPr>
            <a:r>
              <a:rPr lang="ar-IQ" dirty="0" smtClean="0"/>
              <a:t>أمّا </a:t>
            </a:r>
            <a:r>
              <a:rPr lang="ar-IQ" dirty="0"/>
              <a:t>مجالات التطور فهي:</a:t>
            </a:r>
          </a:p>
          <a:p>
            <a:pPr marL="0" indent="0">
              <a:buNone/>
            </a:pPr>
            <a:r>
              <a:rPr lang="ar-IQ" dirty="0"/>
              <a:t>1/ الفروع والجزئيات  2/ الوسائل والأساليب 3/ التطبيق العملي للمبادئ والنظريات العامة</a:t>
            </a:r>
            <a:r>
              <a:rPr lang="ar-IQ" dirty="0" smtClean="0"/>
              <a:t>.</a:t>
            </a:r>
            <a:endParaRPr lang="ar-IQ" dirty="0"/>
          </a:p>
          <a:p>
            <a:pPr marL="0" indent="0">
              <a:buNone/>
            </a:pPr>
            <a:endParaRPr lang="ar-IQ" dirty="0"/>
          </a:p>
        </p:txBody>
      </p:sp>
    </p:spTree>
    <p:extLst>
      <p:ext uri="{BB962C8B-B14F-4D97-AF65-F5344CB8AC3E}">
        <p14:creationId xmlns:p14="http://schemas.microsoft.com/office/powerpoint/2010/main" val="592399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77500" lnSpcReduction="20000"/>
          </a:bodyPr>
          <a:lstStyle/>
          <a:p>
            <a:pPr marL="0" indent="0">
              <a:buNone/>
            </a:pPr>
            <a:r>
              <a:rPr lang="ar-IQ" dirty="0" smtClean="0">
                <a:solidFill>
                  <a:srgbClr val="FF0000"/>
                </a:solidFill>
              </a:rPr>
              <a:t>7- </a:t>
            </a:r>
            <a:r>
              <a:rPr lang="ar-IQ" dirty="0">
                <a:solidFill>
                  <a:srgbClr val="FF0000"/>
                </a:solidFill>
              </a:rPr>
              <a:t>الوضوح والعقلانية:  </a:t>
            </a:r>
            <a:endParaRPr lang="ar-IQ" dirty="0" smtClean="0">
              <a:solidFill>
                <a:srgbClr val="FF0000"/>
              </a:solidFill>
            </a:endParaRPr>
          </a:p>
          <a:p>
            <a:pPr marL="0" indent="0">
              <a:buNone/>
            </a:pPr>
            <a:r>
              <a:rPr lang="ar-IQ" dirty="0" smtClean="0"/>
              <a:t>العقلانية </a:t>
            </a:r>
            <a:r>
              <a:rPr lang="ar-IQ" dirty="0"/>
              <a:t>فتتجلى في كل أبواب رسالة الإسلام، ذلك أنها تقوم على البرهان وتحارب التقليد واتباع الآباء بغير علم، وتدعو إلى التأمل وتعتبره من أهم الفرائض وأعظم العبادات. ولا تحتوي في أمر من أمورها مهما كان فرعيا على ما يناقض العقل أو يهدم الحس....ومن أمثلة العقلانية البارزة:</a:t>
            </a:r>
          </a:p>
          <a:p>
            <a:pPr marL="0" indent="0">
              <a:buNone/>
            </a:pPr>
            <a:r>
              <a:rPr lang="ar-IQ" dirty="0" smtClean="0"/>
              <a:t>1</a:t>
            </a:r>
            <a:r>
              <a:rPr lang="ar-IQ" dirty="0" smtClean="0">
                <a:solidFill>
                  <a:srgbClr val="FF0000"/>
                </a:solidFill>
              </a:rPr>
              <a:t>- </a:t>
            </a:r>
            <a:r>
              <a:rPr lang="ar-IQ" dirty="0">
                <a:solidFill>
                  <a:srgbClr val="FF0000"/>
                </a:solidFill>
              </a:rPr>
              <a:t>في الاعتقاد: </a:t>
            </a:r>
            <a:r>
              <a:rPr lang="ar-IQ" dirty="0"/>
              <a:t>فقضايا الاعتقاد الإسلامي كلها واضحة لا تعقيد فيها ولا غموض فالله سبحانه وتعالى واحد لا شريك له متصف بصفات الكمال، منزه عن صفات النقص، وهي عقيدة مستندة إلى البرهان: ﴿ قُلْ هَاتُوا بُرْهَانَكُمْ إِنْ كُنْتُمْ صَادِقِينَ ﴾ [البقرة: 111].</a:t>
            </a:r>
          </a:p>
          <a:p>
            <a:r>
              <a:rPr lang="ar-IQ" dirty="0"/>
              <a:t>وكذلك الجزاء </a:t>
            </a:r>
            <a:r>
              <a:rPr lang="ar-IQ" dirty="0" err="1"/>
              <a:t>الأخروي</a:t>
            </a:r>
            <a:r>
              <a:rPr lang="ar-IQ" dirty="0"/>
              <a:t> والنبوة كلها أمور لا غموض فيها ولا تعقيدات فهي تخاطب كل إنسان، وبإمكان كل إنسان فهمها وتطبيقها والتعامل معها دون وساطة هيئات دينيه أو مراسم كهنوتية، ولا تتطلب ذكاء خارقا، أو جهدا فكريا غير عادي لفهمها وتطبيقها.</a:t>
            </a:r>
          </a:p>
          <a:p>
            <a:pPr marL="0" indent="0">
              <a:buNone/>
            </a:pPr>
            <a:r>
              <a:rPr lang="ar-IQ" dirty="0" smtClean="0">
                <a:solidFill>
                  <a:srgbClr val="FF0000"/>
                </a:solidFill>
              </a:rPr>
              <a:t>2- </a:t>
            </a:r>
            <a:r>
              <a:rPr lang="ar-IQ" dirty="0">
                <a:solidFill>
                  <a:srgbClr val="FF0000"/>
                </a:solidFill>
              </a:rPr>
              <a:t>في العبادات: </a:t>
            </a:r>
            <a:r>
              <a:rPr lang="ar-IQ" dirty="0"/>
              <a:t>فأركان الإسلام العملية معروفة لكل مسلم، وهي بهيئاتها وأركانها وشروطها ومواقيتها ومقاصدها واضحة لكل مسلم مهما كانت درجة ثقافته.</a:t>
            </a:r>
          </a:p>
          <a:p>
            <a:pPr marL="0" indent="0">
              <a:buNone/>
            </a:pPr>
            <a:r>
              <a:rPr lang="ar-IQ" dirty="0" smtClean="0">
                <a:solidFill>
                  <a:srgbClr val="FF0000"/>
                </a:solidFill>
              </a:rPr>
              <a:t>3- </a:t>
            </a:r>
            <a:r>
              <a:rPr lang="ar-IQ" dirty="0">
                <a:solidFill>
                  <a:srgbClr val="FF0000"/>
                </a:solidFill>
              </a:rPr>
              <a:t>في التشريع: </a:t>
            </a:r>
            <a:r>
              <a:rPr lang="ar-IQ" dirty="0"/>
              <a:t>وكذلك الأمر في الشرائع فكل مسلم يعرف أصول المحرمات وأمهاتها في الميدان الأسرى وغيره من الميادين.</a:t>
            </a:r>
          </a:p>
          <a:p>
            <a:endParaRPr lang="ar-IQ" dirty="0"/>
          </a:p>
        </p:txBody>
      </p:sp>
    </p:spTree>
    <p:extLst>
      <p:ext uri="{BB962C8B-B14F-4D97-AF65-F5344CB8AC3E}">
        <p14:creationId xmlns:p14="http://schemas.microsoft.com/office/powerpoint/2010/main" val="273368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62500" lnSpcReduction="20000"/>
          </a:bodyPr>
          <a:lstStyle/>
          <a:p>
            <a:pPr marL="0" indent="0">
              <a:buNone/>
            </a:pPr>
            <a:r>
              <a:rPr lang="ar-IQ" sz="3600" dirty="0"/>
              <a:t>قال الإمام القرطبي: الشِرعة </a:t>
            </a:r>
            <a:r>
              <a:rPr lang="ar-IQ" sz="3600" dirty="0" smtClean="0"/>
              <a:t>والشريعة:  الطريقة </a:t>
            </a:r>
            <a:r>
              <a:rPr lang="ar-IQ" sz="3600" dirty="0"/>
              <a:t>التي يتوصل بها إلى </a:t>
            </a:r>
            <a:r>
              <a:rPr lang="ar-IQ" sz="3600" dirty="0" smtClean="0"/>
              <a:t>النجاة، </a:t>
            </a:r>
            <a:r>
              <a:rPr lang="ar-IQ" sz="3600" dirty="0"/>
              <a:t>والشريعة في اللغة : الطريق الذي يتوصل إلى </a:t>
            </a:r>
            <a:r>
              <a:rPr lang="ar-IQ" sz="3600" dirty="0" smtClean="0"/>
              <a:t>الماء، </a:t>
            </a:r>
            <a:r>
              <a:rPr lang="ar-IQ" sz="3600" dirty="0"/>
              <a:t>والشريعة ما شرع الله لعباده من </a:t>
            </a:r>
            <a:r>
              <a:rPr lang="ar-IQ" sz="3600" dirty="0" smtClean="0"/>
              <a:t>الدين.</a:t>
            </a:r>
          </a:p>
          <a:p>
            <a:pPr marL="0" indent="0">
              <a:buNone/>
            </a:pPr>
            <a:r>
              <a:rPr lang="ar-IQ" sz="3600" dirty="0" smtClean="0"/>
              <a:t>أمّا </a:t>
            </a:r>
            <a:r>
              <a:rPr lang="ar-IQ" sz="3600" dirty="0"/>
              <a:t>مفهوم </a:t>
            </a:r>
            <a:r>
              <a:rPr lang="ar-IQ" sz="3600" dirty="0" smtClean="0"/>
              <a:t>الشريعة, </a:t>
            </a:r>
            <a:r>
              <a:rPr lang="ar-IQ" sz="3600" dirty="0"/>
              <a:t>من حيث مضامينها ومجالات أحكامها ، فمن العلماء من يجعله شاملاً </a:t>
            </a:r>
            <a:r>
              <a:rPr lang="ar-IQ" sz="3600" dirty="0" smtClean="0"/>
              <a:t>لكلِّ </a:t>
            </a:r>
            <a:r>
              <a:rPr lang="ar-IQ" sz="3600" dirty="0"/>
              <a:t>ما أنزله الله </a:t>
            </a:r>
            <a:r>
              <a:rPr lang="ar-IQ" sz="3600" dirty="0" smtClean="0"/>
              <a:t>لعباده، </a:t>
            </a:r>
            <a:r>
              <a:rPr lang="ar-IQ" sz="3600" dirty="0"/>
              <a:t>أي </a:t>
            </a:r>
            <a:r>
              <a:rPr lang="ar-IQ" sz="3600" dirty="0" smtClean="0"/>
              <a:t>لكلِّ </a:t>
            </a:r>
            <a:r>
              <a:rPr lang="ar-IQ" sz="3600" dirty="0"/>
              <a:t>ما وضعه لهم وأرشدهم </a:t>
            </a:r>
            <a:r>
              <a:rPr lang="ar-IQ" sz="3600" dirty="0" smtClean="0"/>
              <a:t>إليه, </a:t>
            </a:r>
            <a:r>
              <a:rPr lang="ar-IQ" sz="3600" dirty="0"/>
              <a:t>من معتقدات وعبادات </a:t>
            </a:r>
            <a:r>
              <a:rPr lang="ar-IQ" sz="3600" dirty="0" smtClean="0"/>
              <a:t>وآداب. </a:t>
            </a:r>
            <a:r>
              <a:rPr lang="ar-IQ" sz="3600" dirty="0"/>
              <a:t>فالشريعة عندهم مرادفة أو مطابقة للدين </a:t>
            </a:r>
            <a:r>
              <a:rPr lang="ar-IQ" sz="3600" dirty="0" smtClean="0"/>
              <a:t>والملة، </a:t>
            </a:r>
            <a:r>
              <a:rPr lang="ar-IQ" sz="3600" dirty="0"/>
              <a:t>فالدين والملة </a:t>
            </a:r>
            <a:r>
              <a:rPr lang="ar-IQ" sz="3600" dirty="0" smtClean="0"/>
              <a:t>والشريعة, </a:t>
            </a:r>
            <a:r>
              <a:rPr lang="ar-IQ" sz="3600" dirty="0"/>
              <a:t>في هذا المفهوم </a:t>
            </a:r>
            <a:r>
              <a:rPr lang="ar-IQ" sz="3600" dirty="0" smtClean="0"/>
              <a:t>الواسع, </a:t>
            </a:r>
            <a:r>
              <a:rPr lang="ar-IQ" sz="3600" dirty="0"/>
              <a:t>ألفاظ </a:t>
            </a:r>
            <a:r>
              <a:rPr lang="ar-IQ" sz="3600" dirty="0" smtClean="0"/>
              <a:t>مترادفة, </a:t>
            </a:r>
            <a:r>
              <a:rPr lang="ar-IQ" sz="3600" dirty="0"/>
              <a:t>تؤدي إلى غاية </a:t>
            </a:r>
            <a:r>
              <a:rPr lang="ar-IQ" sz="3600" dirty="0" smtClean="0"/>
              <a:t>واحدة.</a:t>
            </a:r>
          </a:p>
          <a:p>
            <a:pPr marL="0" indent="0">
              <a:buNone/>
            </a:pPr>
            <a:r>
              <a:rPr lang="ar-IQ" sz="3600" dirty="0" smtClean="0"/>
              <a:t> أمّا الشريعة في الاصطلاح, فقد قال </a:t>
            </a:r>
            <a:r>
              <a:rPr lang="ar-IQ" sz="3600" dirty="0"/>
              <a:t>د. محمد </a:t>
            </a:r>
            <a:r>
              <a:rPr lang="ar-IQ" sz="3600" dirty="0" err="1"/>
              <a:t>الزحيلي</a:t>
            </a:r>
            <a:r>
              <a:rPr lang="ar-IQ" sz="3600" dirty="0"/>
              <a:t>: "التشريع اصطلاحا لم يعّرفه الفقهاء، وإَّنما َّعرفوا </a:t>
            </a:r>
            <a:r>
              <a:rPr lang="ar-IQ" sz="3600" dirty="0" smtClean="0"/>
              <a:t>مضمونه ومحتواه</a:t>
            </a:r>
            <a:r>
              <a:rPr lang="ar-IQ" sz="3600" dirty="0"/>
              <a:t>، </a:t>
            </a:r>
            <a:r>
              <a:rPr lang="ar-IQ" sz="3600" dirty="0" smtClean="0"/>
              <a:t>وهو: </a:t>
            </a:r>
            <a:r>
              <a:rPr lang="ar-IQ" sz="3600" dirty="0"/>
              <a:t>الحكم الشرعي، فعَّرفه علماء الأصول َّ بأنه : </a:t>
            </a:r>
            <a:r>
              <a:rPr lang="ar-IQ" sz="3600" dirty="0" smtClean="0"/>
              <a:t>خطاب الله تعالى </a:t>
            </a:r>
            <a:r>
              <a:rPr lang="ar-IQ" sz="3600" dirty="0"/>
              <a:t>المتعلق </a:t>
            </a:r>
            <a:r>
              <a:rPr lang="ar-IQ" sz="3600" dirty="0" smtClean="0"/>
              <a:t>بأفعال المكلفين اقتضاء(طلباً) </a:t>
            </a:r>
            <a:r>
              <a:rPr lang="ar-IQ" sz="3600" dirty="0"/>
              <a:t>أو </a:t>
            </a:r>
            <a:r>
              <a:rPr lang="ar-IQ" sz="3600" dirty="0" smtClean="0"/>
              <a:t>تخييراً، أو وضعاً (بجعله مرتبطاً بغيره كالسبب والشرط والمانع ). </a:t>
            </a:r>
          </a:p>
          <a:p>
            <a:pPr marL="0" indent="0">
              <a:buNone/>
            </a:pPr>
            <a:r>
              <a:rPr lang="ar-IQ" sz="3600" dirty="0" smtClean="0"/>
              <a:t>وعرّفه الفقهاء </a:t>
            </a:r>
            <a:r>
              <a:rPr lang="ar-IQ" sz="3600" dirty="0"/>
              <a:t>: </a:t>
            </a:r>
            <a:r>
              <a:rPr lang="ar-IQ" sz="3600" dirty="0" smtClean="0"/>
              <a:t>أثر </a:t>
            </a:r>
            <a:r>
              <a:rPr lang="ar-IQ" sz="3600" dirty="0"/>
              <a:t>خطاب </a:t>
            </a:r>
            <a:r>
              <a:rPr lang="ar-IQ" sz="3600" dirty="0" smtClean="0"/>
              <a:t>الله  </a:t>
            </a:r>
            <a:r>
              <a:rPr lang="ar-IQ" sz="3600" dirty="0"/>
              <a:t>تعالى؛ وكلا التعريفين ينصب على فعل </a:t>
            </a:r>
            <a:r>
              <a:rPr lang="ar-IQ" sz="3600" dirty="0" smtClean="0"/>
              <a:t>المكلفين, الذي </a:t>
            </a:r>
            <a:r>
              <a:rPr lang="ar-IQ" sz="3600" dirty="0"/>
              <a:t>يتعلق به حكم </a:t>
            </a:r>
            <a:r>
              <a:rPr lang="ar-IQ" sz="3600" dirty="0" smtClean="0"/>
              <a:t>الله تعالى. ثم </a:t>
            </a:r>
            <a:r>
              <a:rPr lang="ar-IQ" sz="3600" dirty="0"/>
              <a:t>قال </a:t>
            </a:r>
            <a:r>
              <a:rPr lang="ar-IQ" sz="3600" dirty="0" smtClean="0"/>
              <a:t>معرفاً </a:t>
            </a:r>
            <a:r>
              <a:rPr lang="ar-IQ" sz="3600" dirty="0"/>
              <a:t>: </a:t>
            </a:r>
            <a:r>
              <a:rPr lang="ar-IQ" sz="3600" dirty="0" smtClean="0"/>
              <a:t>ما </a:t>
            </a:r>
            <a:r>
              <a:rPr lang="ar-IQ" sz="3600" dirty="0"/>
              <a:t>سنَّه </a:t>
            </a:r>
            <a:r>
              <a:rPr lang="ar-IQ" sz="3600" dirty="0" smtClean="0"/>
              <a:t>الله </a:t>
            </a:r>
            <a:r>
              <a:rPr lang="ar-IQ" sz="3600" dirty="0"/>
              <a:t>تعالى من </a:t>
            </a:r>
            <a:r>
              <a:rPr lang="ar-IQ" sz="3600" dirty="0" smtClean="0"/>
              <a:t>الأحكام</a:t>
            </a:r>
            <a:r>
              <a:rPr lang="ar-IQ" sz="3600" dirty="0"/>
              <a:t>، وأوحى به إلى أنبيائه ...</a:t>
            </a:r>
          </a:p>
          <a:p>
            <a:pPr marL="0" indent="0">
              <a:buNone/>
            </a:pPr>
            <a:r>
              <a:rPr lang="ar-IQ" sz="3600" dirty="0"/>
              <a:t>فالتشريع: </a:t>
            </a:r>
            <a:r>
              <a:rPr lang="ar-IQ" sz="3600" dirty="0" smtClean="0"/>
              <a:t>هو </a:t>
            </a:r>
            <a:r>
              <a:rPr lang="ar-IQ" sz="3600" dirty="0"/>
              <a:t>إصدار الأحكام وإنشاؤها وبيانها للنَّاس للعمل بها. وهو في </a:t>
            </a:r>
            <a:r>
              <a:rPr lang="ar-IQ" sz="3600" dirty="0" smtClean="0"/>
              <a:t>الأصل الشرعي </a:t>
            </a:r>
            <a:r>
              <a:rPr lang="ar-IQ" sz="3600" dirty="0"/>
              <a:t>حق </a:t>
            </a:r>
            <a:r>
              <a:rPr lang="ar-IQ" sz="3600" dirty="0" smtClean="0"/>
              <a:t>خالص لله تعالى .</a:t>
            </a:r>
            <a:endParaRPr lang="ar-IQ" sz="3600" dirty="0"/>
          </a:p>
          <a:p>
            <a:pPr marL="0" indent="0">
              <a:buNone/>
            </a:pPr>
            <a:r>
              <a:rPr lang="ar-IQ" sz="3600" dirty="0" smtClean="0"/>
              <a:t>وعرِّف </a:t>
            </a:r>
            <a:r>
              <a:rPr lang="ar-IQ" sz="3600" dirty="0"/>
              <a:t>التشريع أيضا </a:t>
            </a:r>
            <a:r>
              <a:rPr lang="ar-IQ" sz="3600" dirty="0" smtClean="0"/>
              <a:t>بأَّنه: الأحكام </a:t>
            </a:r>
            <a:r>
              <a:rPr lang="ar-IQ" sz="3600" dirty="0"/>
              <a:t>العملية المتعلقة بالمكلفين، </a:t>
            </a:r>
            <a:r>
              <a:rPr lang="ar-IQ" sz="3600" dirty="0" smtClean="0"/>
              <a:t>المنظمة لحياتهم وتعاملاتهم.</a:t>
            </a:r>
          </a:p>
          <a:p>
            <a:pPr marL="0" indent="0">
              <a:buNone/>
            </a:pPr>
            <a:r>
              <a:rPr lang="ar-IQ" sz="3600" dirty="0"/>
              <a:t>وجاء في الكليات: </a:t>
            </a:r>
            <a:r>
              <a:rPr lang="ar-IQ" sz="3600" dirty="0" smtClean="0"/>
              <a:t>الشرع</a:t>
            </a:r>
            <a:r>
              <a:rPr lang="ar-IQ" sz="3600" dirty="0"/>
              <a:t>: البيان والإظهار، والمراد بالشرع المذكور على </a:t>
            </a:r>
            <a:r>
              <a:rPr lang="ar-IQ" sz="3600" dirty="0" smtClean="0"/>
              <a:t>لسان الفقهاء</a:t>
            </a:r>
            <a:r>
              <a:rPr lang="ar-IQ" sz="3600" dirty="0"/>
              <a:t>: بيان الأحكام الشرعية... </a:t>
            </a:r>
            <a:r>
              <a:rPr lang="ar-IQ" sz="3600" dirty="0" smtClean="0"/>
              <a:t>والشريعة </a:t>
            </a:r>
            <a:r>
              <a:rPr lang="ar-IQ" sz="3600" dirty="0"/>
              <a:t>: اسم للأحكام الجزئية التي يتهذب </a:t>
            </a:r>
            <a:r>
              <a:rPr lang="ar-IQ" sz="3600" dirty="0" smtClean="0"/>
              <a:t>بها المكلف, معاشاً ومعاداً، سواء كانت منصوصة من </a:t>
            </a:r>
            <a:r>
              <a:rPr lang="ar-IQ" sz="3600" dirty="0"/>
              <a:t>الشارع أو راجعة </a:t>
            </a:r>
            <a:r>
              <a:rPr lang="ar-IQ" sz="3600" dirty="0" smtClean="0"/>
              <a:t>إليه.</a:t>
            </a:r>
            <a:endParaRPr lang="ar-IQ" sz="3600" dirty="0"/>
          </a:p>
          <a:p>
            <a:pPr marL="0" indent="0">
              <a:buNone/>
            </a:pPr>
            <a:endParaRPr lang="ar-IQ" dirty="0" smtClean="0"/>
          </a:p>
          <a:p>
            <a:pPr marL="0" indent="0">
              <a:buNone/>
            </a:pPr>
            <a:r>
              <a:rPr lang="ar-IQ" dirty="0" smtClean="0"/>
              <a:t> </a:t>
            </a:r>
            <a:endParaRPr lang="ar-IQ" dirty="0"/>
          </a:p>
        </p:txBody>
      </p:sp>
    </p:spTree>
    <p:extLst>
      <p:ext uri="{BB962C8B-B14F-4D97-AF65-F5344CB8AC3E}">
        <p14:creationId xmlns:p14="http://schemas.microsoft.com/office/powerpoint/2010/main" val="3841476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85000" lnSpcReduction="10000"/>
          </a:bodyPr>
          <a:lstStyle/>
          <a:p>
            <a:r>
              <a:rPr lang="ar-IQ" dirty="0"/>
              <a:t>وقد ذُكر في أصول الفقه أنّ تشريع الأحكام ما قصد به تحقيق مصالح الناس, أي جلب نفع لهم أو دفع ضرر أو رفع حرج عنهم، فالمصالح التي شرع الشارع أحكامًا لتحقيقها ودلّ على اعتبارها؛ يقال عنها في اصطلاح الأصوليين: «المصالح المعتبرة من الشارع». مثل حفظ حياة الناس, شرع الشارع له إيجاب القصاص من القاتل المتعمِّد، وحفظ مالهم, الذي شرع له حد السارق والسرقة ، وحفظ عرضهم, الذي شرع له حد القذف للزاني والزانية. فالعقوبة في الإسلام تتجه إلى العدالة وحماية المجتمع وصيانة نظامه من الضياع و حماية الفضيلة وإصلاح حال البشر وحمايته من المفاسد، واستنقاذهم من الجهالة، وإرشادهم من الضلالة, وكفهم عن المعاصي, وحضّهم على الطاعة ولم يرسل الله رسوله للناس ليسيطر عليهم أو ليكون عليهم جبارًا، وإنّما أرسله رحمةً للعالمين. وذلك في قوله تعالى : (لَسْتَ عَلَيْهِمْ بِمُسَيْطِرٍ) (الغاشية). (وَمَا أَنْتَ عَلَيْهِمْ بِجَبَّارٍ). (وَمَا أَرْسَلْنَاكَ إِلاَّ رَحْمَةً لِلْعَالَمِيْنَ). كما أنّ قانون المساواة يوجب أن تتساوى العقوبة مع الجريمة، وأن يتساوى الأذى الذي نزل بالمجني عليه مع الأذى والضرر الذي ينزل بالجاني عقوبة له على ما اقترف من جرائم ، وإنّما العقوبة تتدرج بحسب الجرم, ويهدف من ورائها إصلاحُ الجاني لا الانتقام منه.</a:t>
            </a:r>
          </a:p>
          <a:p>
            <a:endParaRPr lang="ar-IQ" dirty="0"/>
          </a:p>
        </p:txBody>
      </p:sp>
    </p:spTree>
    <p:extLst>
      <p:ext uri="{BB962C8B-B14F-4D97-AF65-F5344CB8AC3E}">
        <p14:creationId xmlns:p14="http://schemas.microsoft.com/office/powerpoint/2010/main" val="179157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5865515"/>
          </a:xfrm>
        </p:spPr>
        <p:txBody>
          <a:bodyPr>
            <a:normAutofit fontScale="92500" lnSpcReduction="20000"/>
          </a:bodyPr>
          <a:lstStyle/>
          <a:p>
            <a:pPr marL="0" indent="0">
              <a:buNone/>
            </a:pPr>
            <a:r>
              <a:rPr lang="ar-IQ" dirty="0" smtClean="0"/>
              <a:t>يقول أحد العلماء: (الحدود </a:t>
            </a:r>
            <a:r>
              <a:rPr lang="ar-IQ" dirty="0"/>
              <a:t>زواجر وضعها الله للردع عن ارتكاب ما خطر وترك ما أمر ، لما في الطبع من فعالية الشهوات المنهية عن وعيد الآخرة ، بعاجل </a:t>
            </a:r>
            <a:r>
              <a:rPr lang="ar-IQ" dirty="0" smtClean="0"/>
              <a:t>اللذة، </a:t>
            </a:r>
            <a:r>
              <a:rPr lang="ar-IQ" dirty="0"/>
              <a:t>فجعل الله تعالى من زواجر الحدود ما يردع به ذا الجهالة حذرًا من ألم العقوبة ، وخيفة من نكال الفضيحة، ليكون ما خطر من محارمه ممنوعًا وما أمر به من فروضه متبوعًا ، فتكون المصلحة أعم والتكاليف </a:t>
            </a:r>
            <a:r>
              <a:rPr lang="ar-IQ" dirty="0" smtClean="0"/>
              <a:t>أتم). </a:t>
            </a:r>
          </a:p>
          <a:p>
            <a:pPr marL="0" indent="0">
              <a:buNone/>
            </a:pPr>
            <a:r>
              <a:rPr lang="ar-IQ" dirty="0" smtClean="0"/>
              <a:t>ويقول </a:t>
            </a:r>
            <a:r>
              <a:rPr lang="ar-IQ" dirty="0"/>
              <a:t>آخر في ذلك أيضًا : (</a:t>
            </a:r>
            <a:r>
              <a:rPr lang="ar-IQ" dirty="0" smtClean="0"/>
              <a:t>العقوبات </a:t>
            </a:r>
            <a:r>
              <a:rPr lang="ar-IQ" dirty="0"/>
              <a:t>الشرعية </a:t>
            </a:r>
            <a:r>
              <a:rPr lang="ar-IQ" dirty="0" smtClean="0"/>
              <a:t>إنّما شرِّعت </a:t>
            </a:r>
            <a:r>
              <a:rPr lang="ar-IQ" dirty="0"/>
              <a:t>رحمةً من الله تعالى </a:t>
            </a:r>
            <a:r>
              <a:rPr lang="ar-IQ" dirty="0" smtClean="0"/>
              <a:t>بعباده، </a:t>
            </a:r>
            <a:r>
              <a:rPr lang="ar-IQ" dirty="0"/>
              <a:t>فهي صادرة عن رحمة الله </a:t>
            </a:r>
            <a:r>
              <a:rPr lang="ar-IQ" dirty="0" smtClean="0"/>
              <a:t>للخلق، </a:t>
            </a:r>
            <a:r>
              <a:rPr lang="ar-IQ" dirty="0"/>
              <a:t>وإرادة الإحسان إليهم ؛ ولهذا </a:t>
            </a:r>
            <a:r>
              <a:rPr lang="ar-IQ" dirty="0" smtClean="0"/>
              <a:t>ينبغي </a:t>
            </a:r>
            <a:r>
              <a:rPr lang="ar-IQ" dirty="0"/>
              <a:t>لمن يفرض العقوبات على جرائم الناس وجناياتهم ، أن يقصد بذلك الإحسانَ إليهم والرحمةَ بهم ، كما يقصد الوالد تأديبه ولده ، وكما يقصد الطبيب معالجةَ </a:t>
            </a:r>
            <a:r>
              <a:rPr lang="ar-IQ" dirty="0" smtClean="0"/>
              <a:t>المريض). </a:t>
            </a:r>
          </a:p>
          <a:p>
            <a:pPr marL="0" indent="0">
              <a:buNone/>
            </a:pPr>
            <a:r>
              <a:rPr lang="ar-IQ" dirty="0" smtClean="0"/>
              <a:t>والتشـريع </a:t>
            </a:r>
            <a:r>
              <a:rPr lang="ar-IQ" dirty="0"/>
              <a:t>الإلهي الذي ترك الأثر العظيم في نفوس </a:t>
            </a:r>
            <a:r>
              <a:rPr lang="ar-IQ" dirty="0" smtClean="0"/>
              <a:t>المؤمنين، </a:t>
            </a:r>
            <a:r>
              <a:rPr lang="ar-IQ" dirty="0"/>
              <a:t>وأدّى إلى معالجة المفاسد والأمراض الاجتماعية المنتشرة فيما </a:t>
            </a:r>
            <a:r>
              <a:rPr lang="ar-IQ" dirty="0" smtClean="0"/>
              <a:t>بينهم، </a:t>
            </a:r>
            <a:r>
              <a:rPr lang="ar-IQ" dirty="0"/>
              <a:t>حيث قضى على </a:t>
            </a:r>
            <a:r>
              <a:rPr lang="ar-IQ" dirty="0" smtClean="0"/>
              <a:t>كلِّ </a:t>
            </a:r>
            <a:r>
              <a:rPr lang="ar-IQ" dirty="0"/>
              <a:t>فساد، واستأصل </a:t>
            </a:r>
            <a:r>
              <a:rPr lang="ar-IQ" dirty="0" smtClean="0"/>
              <a:t>كلَّ </a:t>
            </a:r>
            <a:r>
              <a:rPr lang="ar-IQ" dirty="0"/>
              <a:t>جريمة من </a:t>
            </a:r>
            <a:r>
              <a:rPr lang="ar-IQ" dirty="0" smtClean="0"/>
              <a:t>نفوسهم، </a:t>
            </a:r>
            <a:r>
              <a:rPr lang="ar-IQ" dirty="0"/>
              <a:t>وجعلهم خير أمة أخرجت </a:t>
            </a:r>
            <a:r>
              <a:rPr lang="ar-IQ" dirty="0" smtClean="0"/>
              <a:t>للناس.</a:t>
            </a:r>
            <a:endParaRPr lang="ar-IQ" dirty="0"/>
          </a:p>
        </p:txBody>
      </p:sp>
    </p:spTree>
    <p:extLst>
      <p:ext uri="{BB962C8B-B14F-4D97-AF65-F5344CB8AC3E}">
        <p14:creationId xmlns:p14="http://schemas.microsoft.com/office/powerpoint/2010/main" val="2575565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85000" lnSpcReduction="10000"/>
          </a:bodyPr>
          <a:lstStyle/>
          <a:p>
            <a:r>
              <a:rPr lang="ar-IQ" dirty="0" smtClean="0"/>
              <a:t>إنّ </a:t>
            </a:r>
            <a:r>
              <a:rPr lang="ar-IQ" dirty="0"/>
              <a:t>التشريع مقوم أساسي من مقومات المجتمع، </a:t>
            </a:r>
            <a:r>
              <a:rPr lang="ar-IQ" dirty="0" smtClean="0"/>
              <a:t>فلابدّ </a:t>
            </a:r>
            <a:r>
              <a:rPr lang="ar-IQ" dirty="0"/>
              <a:t>لأي مجتمع من قانون يضبط علاقاته، ويعاقب من انحرف عن قواعده، سواء أكان هذا القانون مما نزل من السماء، أم مما خرج من الأرض، فالضمائر والدوافع الذاتية لا تكفى وحدها لعموم الخلق، والمحافظة على سلامة الجماعة، وصيانة كيانها المادي والمعنوي، وإقامة القسط بين الناس، ولهذا أرسل الله رسله وأنزل كتبه لضبط مسيرة الحياة بالحق كما قال تعالى: {لَقَدْ أَرْسَلْنَا رُسُلَنَا بِالْبَيِّنَاتِ وَأَنزَلْنَا مَعَهُمُ الْكِتَابَ وَالْمِيزَانَ لِيَقُومَ النَّاسُ بِالْقِسْطِ} (الحديد:25) كذلك أنزل الله كتابه الخالد ليحكم بين الناس، لا ليتلى على الأموات، ولا لتزين به الجدران. قال تعالى: {إِنَّا أَنزَلْنَا إِلَيْكَ الْكِتَابَ بِالْحَقِّ لِتَحْكُمَ بَيْنَ النَّاسِ بِمَا أَرَاكَ اللَّهُ} (النساء:105</a:t>
            </a:r>
            <a:r>
              <a:rPr lang="ar-IQ" dirty="0" smtClean="0"/>
              <a:t>).</a:t>
            </a:r>
          </a:p>
          <a:p>
            <a:r>
              <a:rPr lang="ar-IQ" dirty="0" smtClean="0"/>
              <a:t>والتشريع </a:t>
            </a:r>
            <a:r>
              <a:rPr lang="ar-IQ" dirty="0"/>
              <a:t>هو الذي ينقل التوجيهات الدينية والأخلاقية إلى قوانين ملزمة، ويعاقب على تركها. وحاجة البشر إلى تشريع رباني - سالم من قصور البشر وأهوائهم - حاجة أساسية، لا يحققها للبشر إلا التشريع الإسلامي، فهو الذي يحمل هداية الله الأخيرة للبشر، ولا يوجد في الأرض تشريع رباني آخر، لأن كل المصادر السماوية قد أصابها التحريف والتبديل، كما أثبت ذلك الدارسون المحققون من القدماء والمحدثين والمعاصرين بالنسبة للتوراة والإنجيل. المصدر السماوي الوحيد الباقي بلا زيادة ولا نقص ولا تحريف ولا تغيير هو القرآن.</a:t>
            </a:r>
          </a:p>
        </p:txBody>
      </p:sp>
    </p:spTree>
    <p:extLst>
      <p:ext uri="{BB962C8B-B14F-4D97-AF65-F5344CB8AC3E}">
        <p14:creationId xmlns:p14="http://schemas.microsoft.com/office/powerpoint/2010/main" val="3732765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85000" lnSpcReduction="20000"/>
          </a:bodyPr>
          <a:lstStyle/>
          <a:p>
            <a:r>
              <a:rPr lang="ar-IQ" dirty="0" smtClean="0"/>
              <a:t>إنّ </a:t>
            </a:r>
            <a:r>
              <a:rPr lang="ar-IQ" dirty="0"/>
              <a:t>البشر في حاجة إلى توجيه إلهي يجنبهم الضلال في الفكر، والغي في السلوك. فكثيراً ما زينت للبشر عقولهم القاصرة: جرائم بشعة، </a:t>
            </a:r>
            <a:r>
              <a:rPr lang="ar-IQ" dirty="0" smtClean="0"/>
              <a:t>وأعمال شنيعة، حتّى </a:t>
            </a:r>
            <a:r>
              <a:rPr lang="ar-IQ" dirty="0"/>
              <a:t>وجدنا </a:t>
            </a:r>
            <a:r>
              <a:rPr lang="ar-IQ" dirty="0" smtClean="0"/>
              <a:t>أن الإغريق واليونان قديماً كانوا يقتلون </a:t>
            </a:r>
            <a:r>
              <a:rPr lang="ar-IQ" dirty="0"/>
              <a:t>الأطفال الضعاف البنية</a:t>
            </a:r>
            <a:r>
              <a:rPr lang="ar-IQ" dirty="0" smtClean="0"/>
              <a:t>، </a:t>
            </a:r>
            <a:r>
              <a:rPr lang="ar-IQ" dirty="0"/>
              <a:t>والعرب في الجاهلية يئدون البنات، والهنود والرومان والفرس وغيرهم </a:t>
            </a:r>
            <a:r>
              <a:rPr lang="ar-IQ" dirty="0" smtClean="0"/>
              <a:t>يقسِّمون </a:t>
            </a:r>
            <a:r>
              <a:rPr lang="ar-IQ" dirty="0"/>
              <a:t>الناس إلى </a:t>
            </a:r>
            <a:r>
              <a:rPr lang="ar-IQ" dirty="0" smtClean="0"/>
              <a:t>طبقات, </a:t>
            </a:r>
            <a:r>
              <a:rPr lang="ar-IQ" dirty="0"/>
              <a:t>يجوز لطبقة ما لا يجوز للأخرى، ويقتل بعضها </a:t>
            </a:r>
            <a:r>
              <a:rPr lang="ar-IQ" dirty="0" smtClean="0"/>
              <a:t>عمداً, </a:t>
            </a:r>
            <a:r>
              <a:rPr lang="ar-IQ" dirty="0"/>
              <a:t>فلا يقتص منه، ويقتل بعضها لأدنى الأسباب، </a:t>
            </a:r>
            <a:r>
              <a:rPr lang="ar-IQ" dirty="0" smtClean="0"/>
              <a:t>وربّما </a:t>
            </a:r>
            <a:r>
              <a:rPr lang="ar-IQ" dirty="0"/>
              <a:t>بلا سبب. ووجدنا في عصرنا من يجيز زواج الرجال بالرجال ‍وتصدر بذلك قوانين، ويبارك ذلك بعض رجال الدين في الغرب </a:t>
            </a:r>
            <a:r>
              <a:rPr lang="ar-IQ" dirty="0" smtClean="0"/>
              <a:t>المتحضر.</a:t>
            </a:r>
          </a:p>
          <a:p>
            <a:r>
              <a:rPr lang="ar-IQ" dirty="0" smtClean="0"/>
              <a:t>ومع </a:t>
            </a:r>
            <a:r>
              <a:rPr lang="ar-IQ" dirty="0"/>
              <a:t>قصور العقل </a:t>
            </a:r>
            <a:r>
              <a:rPr lang="ar-IQ" dirty="0" smtClean="0"/>
              <a:t>البشري </a:t>
            </a:r>
            <a:r>
              <a:rPr lang="ar-IQ" dirty="0"/>
              <a:t>في مقابلة العلم </a:t>
            </a:r>
            <a:r>
              <a:rPr lang="ar-IQ" dirty="0" smtClean="0"/>
              <a:t>الإلهي, </a:t>
            </a:r>
            <a:r>
              <a:rPr lang="ar-IQ" dirty="0"/>
              <a:t>نجد </a:t>
            </a:r>
            <a:r>
              <a:rPr lang="ar-IQ" dirty="0" smtClean="0"/>
              <a:t>أنّ </a:t>
            </a:r>
            <a:r>
              <a:rPr lang="ar-IQ" dirty="0"/>
              <a:t>البشر كثيراً ما يتبين لهم الرشد من الغي، والنافع من الضار، ومع هذا تغلبهم أهواؤهم وشهواتهم، أو أهواء ذوى النفوذ وأصحاب المصالح الخاصة منهم، فيحلون ما يجب أن </a:t>
            </a:r>
            <a:r>
              <a:rPr lang="ar-IQ" dirty="0" smtClean="0"/>
              <a:t>يحرّم</a:t>
            </a:r>
            <a:r>
              <a:rPr lang="ar-IQ" dirty="0"/>
              <a:t>، </a:t>
            </a:r>
            <a:r>
              <a:rPr lang="ar-IQ" dirty="0" smtClean="0"/>
              <a:t>ويحرِّمون </a:t>
            </a:r>
            <a:r>
              <a:rPr lang="ar-IQ" dirty="0"/>
              <a:t>ما ينبغي أن يباح</a:t>
            </a:r>
            <a:r>
              <a:rPr lang="ar-IQ" dirty="0" smtClean="0"/>
              <a:t>. </a:t>
            </a:r>
          </a:p>
          <a:p>
            <a:r>
              <a:rPr lang="ar-IQ" dirty="0" smtClean="0"/>
              <a:t>والتشريع </a:t>
            </a:r>
            <a:r>
              <a:rPr lang="ar-IQ" dirty="0"/>
              <a:t>في الإسلام </a:t>
            </a:r>
            <a:r>
              <a:rPr lang="ar-IQ" dirty="0" smtClean="0"/>
              <a:t>ليس محصوراً </a:t>
            </a:r>
            <a:r>
              <a:rPr lang="ar-IQ" dirty="0"/>
              <a:t>في الحدود </a:t>
            </a:r>
            <a:r>
              <a:rPr lang="ar-IQ" dirty="0" smtClean="0"/>
              <a:t>والعقوبات, </a:t>
            </a:r>
            <a:r>
              <a:rPr lang="ar-IQ" dirty="0"/>
              <a:t>كما يتصور بعض الناس أو يصوّرون</a:t>
            </a:r>
            <a:r>
              <a:rPr lang="ar-IQ" dirty="0" smtClean="0"/>
              <a:t>. بل إنّه تشريع  ينظم </a:t>
            </a:r>
            <a:r>
              <a:rPr lang="ar-IQ" dirty="0"/>
              <a:t>العلاقة بين الإنسان </a:t>
            </a:r>
            <a:r>
              <a:rPr lang="ar-IQ" dirty="0" smtClean="0"/>
              <a:t>وربِّه</a:t>
            </a:r>
            <a:r>
              <a:rPr lang="ar-IQ" dirty="0"/>
              <a:t>، وبين الإنسان وأسرته، وبين الإنسان ومجتمعه، وبين الحاكم والمحكوم، وبين الأغنياء والفقراء، والملاك والمستأجرين، وبين الدولة الإسلامية وغيرها في حالة السلم وحالة الحرب</a:t>
            </a:r>
            <a:r>
              <a:rPr lang="ar-IQ" dirty="0" smtClean="0"/>
              <a:t>. فهو </a:t>
            </a:r>
            <a:r>
              <a:rPr lang="ar-IQ" dirty="0"/>
              <a:t>قانون مدني </a:t>
            </a:r>
            <a:r>
              <a:rPr lang="ar-IQ" dirty="0" smtClean="0"/>
              <a:t>وإداري</a:t>
            </a:r>
            <a:r>
              <a:rPr lang="ar-IQ" dirty="0"/>
              <a:t>، ودستوري ودولي... </a:t>
            </a:r>
            <a:r>
              <a:rPr lang="ar-IQ" dirty="0" smtClean="0"/>
              <a:t>إلى </a:t>
            </a:r>
            <a:r>
              <a:rPr lang="ar-IQ" dirty="0"/>
              <a:t>جانب </a:t>
            </a:r>
            <a:r>
              <a:rPr lang="ar-IQ" dirty="0" smtClean="0"/>
              <a:t>أنّه </a:t>
            </a:r>
            <a:r>
              <a:rPr lang="ar-IQ" dirty="0"/>
              <a:t>قانون ديني.</a:t>
            </a:r>
          </a:p>
        </p:txBody>
      </p:sp>
    </p:spTree>
    <p:extLst>
      <p:ext uri="{BB962C8B-B14F-4D97-AF65-F5344CB8AC3E}">
        <p14:creationId xmlns:p14="http://schemas.microsoft.com/office/powerpoint/2010/main" val="2577658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85000" lnSpcReduction="10000"/>
          </a:bodyPr>
          <a:lstStyle/>
          <a:p>
            <a:r>
              <a:rPr lang="ar-IQ" dirty="0"/>
              <a:t>والحدود - كما شرعها الإسلام - ليست بالبشاعة التي يتصورها بعض الناس أو يصورها المبشرون والمستشرقون</a:t>
            </a:r>
            <a:r>
              <a:rPr lang="ar-IQ" dirty="0" smtClean="0"/>
              <a:t>. من </a:t>
            </a:r>
            <a:r>
              <a:rPr lang="ar-IQ" dirty="0"/>
              <a:t>الغربيين </a:t>
            </a:r>
            <a:r>
              <a:rPr lang="ar-IQ" dirty="0" smtClean="0"/>
              <a:t>مَن يستبشعون </a:t>
            </a:r>
            <a:r>
              <a:rPr lang="ar-IQ" dirty="0"/>
              <a:t>هذه العقوبات لسببين ذكرهما العلامة المودودي في حديثه عن حد الزنا في كتابه "الحجاب"، </a:t>
            </a:r>
            <a:r>
              <a:rPr lang="ar-IQ" dirty="0" smtClean="0"/>
              <a:t> حيث قال : </a:t>
            </a:r>
            <a:r>
              <a:rPr lang="ar-IQ" dirty="0"/>
              <a:t>"</a:t>
            </a:r>
            <a:r>
              <a:rPr lang="ar-IQ" dirty="0" smtClean="0"/>
              <a:t>إنّ </a:t>
            </a:r>
            <a:r>
              <a:rPr lang="ar-IQ" dirty="0"/>
              <a:t>الضمير الغربي يشمئز من عقوبة الجلدات المئة. </a:t>
            </a:r>
            <a:r>
              <a:rPr lang="ar-IQ" dirty="0">
                <a:solidFill>
                  <a:srgbClr val="FF0000"/>
                </a:solidFill>
              </a:rPr>
              <a:t>والسبب في ذلك </a:t>
            </a:r>
            <a:r>
              <a:rPr lang="ar-IQ" dirty="0"/>
              <a:t>لا يرجع إلى كونه لا يحب إيذاء الإنسان في جسده. بل السبب الحقيقي </a:t>
            </a:r>
            <a:r>
              <a:rPr lang="ar-IQ" dirty="0" smtClean="0"/>
              <a:t>أنّه </a:t>
            </a:r>
            <a:r>
              <a:rPr lang="ar-IQ" dirty="0"/>
              <a:t>لم تكتمل بعد نشأة شعوره الخلقي، فهو بينما كان يعد الزنا من قبل عيباً وهجنة إذ به الآن لا يعتبره إلا لعباً وسلوة، يعلل به شخصان نفسيهما ساعة من الزمن! فهو يريد لذلك أن يسامح في هذا الفعل ولا يحاسب عليه، </a:t>
            </a:r>
            <a:r>
              <a:rPr lang="ar-IQ" dirty="0" smtClean="0"/>
              <a:t>إلاّ </a:t>
            </a:r>
            <a:r>
              <a:rPr lang="ar-IQ" dirty="0"/>
              <a:t>إذا أخل الزنا بحرية رجل آخر أو بحق من حقوقه القانونية. </a:t>
            </a:r>
            <a:r>
              <a:rPr lang="ar-IQ" dirty="0">
                <a:solidFill>
                  <a:srgbClr val="FF0000"/>
                </a:solidFill>
              </a:rPr>
              <a:t>وهناك سبب آخر </a:t>
            </a:r>
            <a:r>
              <a:rPr lang="ar-IQ" dirty="0"/>
              <a:t>لاعتبارهم حد المئة جلدة من العقوبات الظالمة، يفطن به المرء بسهولة إذا أنعم نظره في أسس الحضارة الغربية. وذلك أن حضارة الغرب </a:t>
            </a:r>
            <a:r>
              <a:rPr lang="ar-IQ" dirty="0" smtClean="0"/>
              <a:t>قد </a:t>
            </a:r>
            <a:r>
              <a:rPr lang="ar-IQ" dirty="0"/>
              <a:t>قامت على إعانة "الفرد" على "الجماعة" وتركبت عناصرها بتصور </a:t>
            </a:r>
            <a:r>
              <a:rPr lang="ar-IQ" dirty="0" smtClean="0"/>
              <a:t>مغلوب </a:t>
            </a:r>
            <a:r>
              <a:rPr lang="ar-IQ" dirty="0"/>
              <a:t>فيه للحقوق الفردية. لذلك مهما كان من ظلم الفرد واعتدائه على الجموع، فلا ينكره أهل الغرب، بل يحتملونه غالباً بطيبة نفس، ولكنه كلما امتدت إلى الفرد يد القانون حفظاً لحقوق الجماعة، اقشعرت منه جلودهم خوفاً وفزعاً، وأصبح كل نصحهم وتحمسهم بحق الفرد دون الجماعة.</a:t>
            </a:r>
          </a:p>
        </p:txBody>
      </p:sp>
    </p:spTree>
    <p:extLst>
      <p:ext uri="{BB962C8B-B14F-4D97-AF65-F5344CB8AC3E}">
        <p14:creationId xmlns:p14="http://schemas.microsoft.com/office/powerpoint/2010/main" val="142644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0"/>
            <a:ext cx="8856984" cy="6669360"/>
          </a:xfrm>
        </p:spPr>
        <p:txBody>
          <a:bodyPr>
            <a:normAutofit/>
          </a:bodyPr>
          <a:lstStyle/>
          <a:p>
            <a:r>
              <a:rPr lang="ar-IQ" dirty="0" smtClean="0"/>
              <a:t>إنّ </a:t>
            </a:r>
            <a:r>
              <a:rPr lang="ar-IQ" dirty="0"/>
              <a:t>الإسلام ليس مجرد تشريع وقانون. </a:t>
            </a:r>
            <a:r>
              <a:rPr lang="ar-IQ" dirty="0" smtClean="0"/>
              <a:t>إنّه </a:t>
            </a:r>
            <a:r>
              <a:rPr lang="ar-IQ" dirty="0"/>
              <a:t>عقيدة تفسر الوجود، وعبادة </a:t>
            </a:r>
            <a:r>
              <a:rPr lang="ar-IQ" dirty="0" smtClean="0"/>
              <a:t>تربّي </a:t>
            </a:r>
            <a:r>
              <a:rPr lang="ar-IQ" dirty="0"/>
              <a:t>الروح، وأخلاق </a:t>
            </a:r>
            <a:r>
              <a:rPr lang="ar-IQ" dirty="0" smtClean="0"/>
              <a:t>تزكّي </a:t>
            </a:r>
            <a:r>
              <a:rPr lang="ar-IQ" dirty="0"/>
              <a:t>النفس، ومفاهيم تصحح </a:t>
            </a:r>
            <a:r>
              <a:rPr lang="ar-IQ" dirty="0" smtClean="0"/>
              <a:t>التصوّر</a:t>
            </a:r>
            <a:r>
              <a:rPr lang="ar-IQ" dirty="0"/>
              <a:t>، وقيم تسمو بالإنسان، وآداب تجمل بها الحياة. وآيات الأحكام التشريعية لا تبلغ </a:t>
            </a:r>
            <a:r>
              <a:rPr lang="ar-IQ" dirty="0" smtClean="0"/>
              <a:t>عُشر </a:t>
            </a:r>
            <a:r>
              <a:rPr lang="ar-IQ" dirty="0"/>
              <a:t>آيات القرآن. وهي ممزوجة مزجاً بالعقيدة والضمير، مقرونة بالوعد والوعيد، مرتبطة ارتباطاً عضوياً بسائر توجيهات القرآن. فليس بالتشريع وحده يبنى المجتمع المسلم، بل لا بد من </a:t>
            </a:r>
            <a:r>
              <a:rPr lang="ar-IQ" dirty="0">
                <a:solidFill>
                  <a:srgbClr val="FF0000"/>
                </a:solidFill>
              </a:rPr>
              <a:t>وسيلتين </a:t>
            </a:r>
            <a:r>
              <a:rPr lang="ar-IQ" dirty="0" smtClean="0">
                <a:solidFill>
                  <a:srgbClr val="FF0000"/>
                </a:solidFill>
              </a:rPr>
              <a:t>أخريين</a:t>
            </a:r>
            <a:r>
              <a:rPr lang="ar-IQ" dirty="0">
                <a:solidFill>
                  <a:srgbClr val="FF0000"/>
                </a:solidFill>
              </a:rPr>
              <a:t>: الدعوة والتوعية، ثم التعليم والتربية</a:t>
            </a:r>
            <a:r>
              <a:rPr lang="ar-IQ" dirty="0"/>
              <a:t>، إلى جوار التشريع والقانون، بل قبل التشريع والتقنين؛ ولهذا بدأ الإسلام بالمرحلة المكية - مرحلة الدعوة والتربية - قبل المرحلة المدنية، مرحلة التشريع والتنظيم، وفى هذه المرحلة نرى التشريع يمتزج بالتربية أيضاً امتزاج الجسم بالروح. إن مجرد تغيير القوانين وحده لا يصنع المجتمع المسلم. إن تغيير ما بالأنفس هو الأساس.</a:t>
            </a:r>
          </a:p>
        </p:txBody>
      </p:sp>
    </p:spTree>
    <p:extLst>
      <p:ext uri="{BB962C8B-B14F-4D97-AF65-F5344CB8AC3E}">
        <p14:creationId xmlns:p14="http://schemas.microsoft.com/office/powerpoint/2010/main" val="1623896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4104</TotalTime>
  <Words>3493</Words>
  <Application>Microsoft Office PowerPoint</Application>
  <PresentationFormat>عرض على الشاشة (3:4)‏</PresentationFormat>
  <Paragraphs>100</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نسق Office</vt:lpstr>
      <vt:lpstr>عرض تقديمي في PowerPoint</vt:lpstr>
      <vt:lpstr>المراد بفلسفة التشريع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لماذا الشرائع؟</vt:lpstr>
      <vt:lpstr>عرض تقديمي في PowerPoint</vt:lpstr>
      <vt:lpstr>خصائص ومميزات  التشريع الإسلامي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المراد بفلسفة التشريع</dc:title>
  <dc:creator>fathe</dc:creator>
  <cp:lastModifiedBy>fathe</cp:lastModifiedBy>
  <cp:revision>38</cp:revision>
  <dcterms:created xsi:type="dcterms:W3CDTF">2020-09-23T20:03:28Z</dcterms:created>
  <dcterms:modified xsi:type="dcterms:W3CDTF">2020-11-27T19:06:28Z</dcterms:modified>
</cp:coreProperties>
</file>