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3" r:id="rId2"/>
    <p:sldId id="274" r:id="rId3"/>
    <p:sldId id="275" r:id="rId4"/>
    <p:sldId id="256" r:id="rId5"/>
    <p:sldId id="257" r:id="rId6"/>
    <p:sldId id="258" r:id="rId7"/>
    <p:sldId id="259" r:id="rId8"/>
    <p:sldId id="260" r:id="rId9"/>
    <p:sldId id="261" r:id="rId10"/>
    <p:sldId id="262"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3138045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2360907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392865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194125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3445352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BEDBB4FD-083C-4A9B-97BD-7A06AA4AC872}" type="datetimeFigureOut">
              <a:rPr lang="ar-IQ" smtClean="0"/>
              <a:t>19/05/1442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330988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BEDBB4FD-083C-4A9B-97BD-7A06AA4AC872}" type="datetimeFigureOut">
              <a:rPr lang="ar-IQ" smtClean="0"/>
              <a:t>19/05/1442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615967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BEDBB4FD-083C-4A9B-97BD-7A06AA4AC872}" type="datetimeFigureOut">
              <a:rPr lang="ar-IQ" smtClean="0"/>
              <a:t>19/05/1442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234015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EDBB4FD-083C-4A9B-97BD-7A06AA4AC872}" type="datetimeFigureOut">
              <a:rPr lang="ar-IQ" smtClean="0"/>
              <a:t>19/05/1442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32166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DBB4FD-083C-4A9B-97BD-7A06AA4AC872}" type="datetimeFigureOut">
              <a:rPr lang="ar-IQ" smtClean="0"/>
              <a:t>19/05/1442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269309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EDBB4FD-083C-4A9B-97BD-7A06AA4AC872}" type="datetimeFigureOut">
              <a:rPr lang="ar-IQ" smtClean="0"/>
              <a:t>19/05/1442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AAB3DC9-EEA2-41AA-9909-F08692FF14B1}" type="slidenum">
              <a:rPr lang="ar-IQ" smtClean="0"/>
              <a:t>‹#›</a:t>
            </a:fld>
            <a:endParaRPr lang="ar-IQ"/>
          </a:p>
        </p:txBody>
      </p:sp>
    </p:spTree>
    <p:extLst>
      <p:ext uri="{BB962C8B-B14F-4D97-AF65-F5344CB8AC3E}">
        <p14:creationId xmlns:p14="http://schemas.microsoft.com/office/powerpoint/2010/main" val="4157557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EDBB4FD-083C-4A9B-97BD-7A06AA4AC872}" type="datetimeFigureOut">
              <a:rPr lang="ar-IQ" smtClean="0"/>
              <a:t>19/05/1442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AAB3DC9-EEA2-41AA-9909-F08692FF14B1}" type="slidenum">
              <a:rPr lang="ar-IQ" smtClean="0"/>
              <a:t>‹#›</a:t>
            </a:fld>
            <a:endParaRPr lang="ar-IQ"/>
          </a:p>
        </p:txBody>
      </p:sp>
    </p:spTree>
    <p:extLst>
      <p:ext uri="{BB962C8B-B14F-4D97-AF65-F5344CB8AC3E}">
        <p14:creationId xmlns:p14="http://schemas.microsoft.com/office/powerpoint/2010/main" val="3992714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764705"/>
            <a:ext cx="7772400" cy="1080119"/>
          </a:xfrm>
        </p:spPr>
        <p:txBody>
          <a:bodyPr>
            <a:normAutofit fontScale="90000"/>
          </a:bodyPr>
          <a:lstStyle/>
          <a:p>
            <a:r>
              <a:rPr lang="ar-IQ" dirty="0" smtClean="0">
                <a:solidFill>
                  <a:srgbClr val="FF0000"/>
                </a:solidFill>
              </a:rPr>
              <a:t>الشدّة </a:t>
            </a:r>
            <a:r>
              <a:rPr lang="ar-IQ" dirty="0" smtClean="0">
                <a:solidFill>
                  <a:srgbClr val="FF0000"/>
                </a:solidFill>
              </a:rPr>
              <a:t>والمرونة والواقعية </a:t>
            </a:r>
            <a:r>
              <a:rPr lang="ar-IQ" dirty="0">
                <a:solidFill>
                  <a:srgbClr val="FF0000"/>
                </a:solidFill>
              </a:rPr>
              <a:t>من خلال </a:t>
            </a:r>
            <a:r>
              <a:rPr lang="ar-IQ" dirty="0" smtClean="0">
                <a:solidFill>
                  <a:srgbClr val="FF0000"/>
                </a:solidFill>
              </a:rPr>
              <a:t>المقارنة بين نماذج </a:t>
            </a:r>
            <a:r>
              <a:rPr lang="ar-IQ" dirty="0">
                <a:solidFill>
                  <a:srgbClr val="FF0000"/>
                </a:solidFill>
              </a:rPr>
              <a:t>من التشريعات السماوية</a:t>
            </a:r>
          </a:p>
        </p:txBody>
      </p:sp>
      <p:sp>
        <p:nvSpPr>
          <p:cNvPr id="3" name="عنوان فرعي 2"/>
          <p:cNvSpPr>
            <a:spLocks noGrp="1"/>
          </p:cNvSpPr>
          <p:nvPr>
            <p:ph type="subTitle" idx="1"/>
          </p:nvPr>
        </p:nvSpPr>
        <p:spPr>
          <a:xfrm>
            <a:off x="107504" y="1988840"/>
            <a:ext cx="8784976" cy="3649960"/>
          </a:xfrm>
        </p:spPr>
        <p:txBody>
          <a:bodyPr/>
          <a:lstStyle/>
          <a:p>
            <a:pPr algn="r"/>
            <a:r>
              <a:rPr lang="ar-IQ" dirty="0" smtClean="0">
                <a:solidFill>
                  <a:srgbClr val="FF0000"/>
                </a:solidFill>
              </a:rPr>
              <a:t>أسئلة المحاضرة:</a:t>
            </a:r>
          </a:p>
          <a:p>
            <a:pPr algn="r"/>
            <a:r>
              <a:rPr lang="ar-IQ" dirty="0" smtClean="0">
                <a:solidFill>
                  <a:srgbClr val="FF0000"/>
                </a:solidFill>
              </a:rPr>
              <a:t>- كيف يمكن للإنسان أن يميز بين الشريعة الحقة والشرائع الأخرى؟</a:t>
            </a:r>
          </a:p>
          <a:p>
            <a:pPr algn="r"/>
            <a:r>
              <a:rPr lang="ar-IQ" dirty="0" smtClean="0">
                <a:solidFill>
                  <a:srgbClr val="FF0000"/>
                </a:solidFill>
              </a:rPr>
              <a:t>- ما </a:t>
            </a:r>
            <a:r>
              <a:rPr lang="ar-IQ" dirty="0" smtClean="0">
                <a:solidFill>
                  <a:srgbClr val="FF0000"/>
                </a:solidFill>
              </a:rPr>
              <a:t>الذي يعطي الحيوية والاستمرارية للشرائع السماوية</a:t>
            </a:r>
            <a:r>
              <a:rPr lang="ar-IQ" dirty="0" smtClean="0">
                <a:solidFill>
                  <a:srgbClr val="FF0000"/>
                </a:solidFill>
              </a:rPr>
              <a:t>؟</a:t>
            </a:r>
          </a:p>
          <a:p>
            <a:pPr algn="r"/>
            <a:r>
              <a:rPr lang="ar-IQ" dirty="0" smtClean="0">
                <a:solidFill>
                  <a:srgbClr val="FF0000"/>
                </a:solidFill>
              </a:rPr>
              <a:t>- ما الهدف من المقارنة بين مختلف التشريعات السماوية؟</a:t>
            </a:r>
          </a:p>
          <a:p>
            <a:pPr algn="r"/>
            <a:r>
              <a:rPr lang="ar-IQ" dirty="0" smtClean="0">
                <a:solidFill>
                  <a:srgbClr val="FF0000"/>
                </a:solidFill>
              </a:rPr>
              <a:t>- ما هو معيار الرفض أو القبول أو الترجيح بين تلك التشريعات؟  </a:t>
            </a:r>
          </a:p>
          <a:p>
            <a:pPr marL="457200" indent="-457200" algn="r">
              <a:buFontTx/>
              <a:buChar char="-"/>
            </a:pPr>
            <a:endParaRPr lang="ar-IQ" dirty="0" smtClean="0">
              <a:solidFill>
                <a:schemeClr val="tx1"/>
              </a:solidFill>
            </a:endParaRPr>
          </a:p>
          <a:p>
            <a:pPr algn="r"/>
            <a:endParaRPr lang="ar-IQ" dirty="0" smtClean="0">
              <a:solidFill>
                <a:schemeClr val="tx1"/>
              </a:solidFill>
            </a:endParaRPr>
          </a:p>
          <a:p>
            <a:pPr algn="r"/>
            <a:endParaRPr lang="ar-IQ" dirty="0"/>
          </a:p>
        </p:txBody>
      </p:sp>
    </p:spTree>
    <p:extLst>
      <p:ext uri="{BB962C8B-B14F-4D97-AF65-F5344CB8AC3E}">
        <p14:creationId xmlns:p14="http://schemas.microsoft.com/office/powerpoint/2010/main" val="1017177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856984" cy="6336704"/>
          </a:xfrm>
        </p:spPr>
        <p:txBody>
          <a:bodyPr>
            <a:normAutofit fontScale="92500" lnSpcReduction="20000"/>
          </a:bodyPr>
          <a:lstStyle/>
          <a:p>
            <a:pPr marL="0" indent="0">
              <a:buNone/>
            </a:pPr>
            <a:r>
              <a:rPr lang="ar-IQ" dirty="0" smtClean="0">
                <a:solidFill>
                  <a:srgbClr val="FF0000"/>
                </a:solidFill>
              </a:rPr>
              <a:t>4- عقوبة الابن العاقّ</a:t>
            </a:r>
            <a:r>
              <a:rPr lang="ar-IQ" dirty="0" smtClean="0"/>
              <a:t>:((إذا كان لرجل ابن عقوق متمرد، لا يسمع لكلام أبيه ولا أمه...يمسكه أبوه وأمه، ويخرجانه إلى شيخ المدينة....فيرجمه جميع رجال المدينة بالحجارة حتَّى يموت)).</a:t>
            </a:r>
          </a:p>
          <a:p>
            <a:pPr marL="0" indent="0">
              <a:buNone/>
            </a:pPr>
            <a:r>
              <a:rPr lang="ar-IQ" dirty="0" smtClean="0">
                <a:solidFill>
                  <a:srgbClr val="FF0000"/>
                </a:solidFill>
              </a:rPr>
              <a:t>5- عقوبة الفتاة البكر المخطوبة: </a:t>
            </a:r>
            <a:r>
              <a:rPr lang="ar-IQ" dirty="0" smtClean="0"/>
              <a:t>((إذا كانت فتاة بكر مخطوبة لرجل، فصادفها رجل في المدينة، فضاجعها....فارجموها بالحجارة حتّى تموت)).</a:t>
            </a:r>
          </a:p>
          <a:p>
            <a:pPr marL="0" indent="0">
              <a:buNone/>
            </a:pPr>
            <a:r>
              <a:rPr lang="ar-IQ" dirty="0" smtClean="0">
                <a:solidFill>
                  <a:srgbClr val="FF0000"/>
                </a:solidFill>
              </a:rPr>
              <a:t>6- الأكل من ذبيحة السَّلامة وهو نجس</a:t>
            </a:r>
            <a:r>
              <a:rPr lang="ar-IQ" dirty="0" smtClean="0"/>
              <a:t>:(( كلُّ من أكل لحماً من ذبيحة السَّلامة، التي للرَّب، وكان نجساً، أقطعه من شعبه)).</a:t>
            </a:r>
          </a:p>
          <a:p>
            <a:pPr marL="0" indent="0">
              <a:buNone/>
            </a:pPr>
            <a:r>
              <a:rPr lang="ar-IQ" dirty="0" smtClean="0">
                <a:solidFill>
                  <a:srgbClr val="FF0000"/>
                </a:solidFill>
              </a:rPr>
              <a:t>7- الأكل من شحوم القرابين من البهائم</a:t>
            </a:r>
            <a:r>
              <a:rPr lang="ar-IQ" dirty="0" smtClean="0"/>
              <a:t>:(( من أكل شحماً من البهيمة التي يقرَّب منها </a:t>
            </a:r>
            <a:r>
              <a:rPr lang="ar-IQ" dirty="0" err="1" smtClean="0"/>
              <a:t>وقيدة</a:t>
            </a:r>
            <a:r>
              <a:rPr lang="ar-IQ" dirty="0" smtClean="0"/>
              <a:t> للربِّ، أقطعه من شعبه)).</a:t>
            </a:r>
          </a:p>
          <a:p>
            <a:pPr marL="0" indent="0">
              <a:buNone/>
            </a:pPr>
            <a:r>
              <a:rPr lang="ar-IQ" dirty="0" smtClean="0">
                <a:solidFill>
                  <a:srgbClr val="FF0000"/>
                </a:solidFill>
              </a:rPr>
              <a:t>8- اتيان البهائم:(( </a:t>
            </a:r>
            <a:r>
              <a:rPr lang="ar-IQ" dirty="0" smtClean="0"/>
              <a:t>وإنْ ضاجع أحد بهيمة، فيقتل هو والبهيمة قتلاً)).</a:t>
            </a:r>
          </a:p>
          <a:p>
            <a:pPr marL="0" indent="0">
              <a:buNone/>
            </a:pPr>
            <a:r>
              <a:rPr lang="ar-IQ" dirty="0" smtClean="0">
                <a:solidFill>
                  <a:srgbClr val="FF0000"/>
                </a:solidFill>
              </a:rPr>
              <a:t>9- اتيان المرأة في حيضها</a:t>
            </a:r>
            <a:r>
              <a:rPr lang="ar-IQ" dirty="0" smtClean="0"/>
              <a:t>:(( وإنْ ضاجع أحد امرأة طامثاً وكشف عورتها....فليقطعا كلاهما من بين شعبهما)).</a:t>
            </a:r>
          </a:p>
          <a:p>
            <a:pPr marL="0" indent="0">
              <a:buNone/>
            </a:pPr>
            <a:r>
              <a:rPr lang="ar-IQ" dirty="0" smtClean="0">
                <a:solidFill>
                  <a:srgbClr val="FF0000"/>
                </a:solidFill>
              </a:rPr>
              <a:t>10- السحر والعرّافة والالتفات إليهم</a:t>
            </a:r>
            <a:r>
              <a:rPr lang="ar-IQ" dirty="0" smtClean="0"/>
              <a:t>:(( من كان من الرجال والنساء ساحراً أو عرّافاً، يُقتل رجماً بالحجارة، ودمه على رأسه)).</a:t>
            </a:r>
            <a:endParaRPr lang="ar-IQ" dirty="0"/>
          </a:p>
        </p:txBody>
      </p:sp>
    </p:spTree>
    <p:extLst>
      <p:ext uri="{BB962C8B-B14F-4D97-AF65-F5344CB8AC3E}">
        <p14:creationId xmlns:p14="http://schemas.microsoft.com/office/powerpoint/2010/main" val="2376970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624736"/>
          </a:xfrm>
        </p:spPr>
        <p:txBody>
          <a:bodyPr>
            <a:normAutofit fontScale="92500" lnSpcReduction="10000"/>
          </a:bodyPr>
          <a:lstStyle/>
          <a:p>
            <a:pPr marL="0" indent="0">
              <a:buNone/>
            </a:pPr>
            <a:r>
              <a:rPr lang="ar-IQ" dirty="0" smtClean="0">
                <a:solidFill>
                  <a:srgbClr val="FF0000"/>
                </a:solidFill>
              </a:rPr>
              <a:t>ثانياً</a:t>
            </a:r>
            <a:r>
              <a:rPr lang="ar-IQ" dirty="0" smtClean="0">
                <a:solidFill>
                  <a:srgbClr val="FF0000"/>
                </a:solidFill>
              </a:rPr>
              <a:t>: شريعة الإنجيل: </a:t>
            </a:r>
          </a:p>
          <a:p>
            <a:pPr marL="0" indent="0">
              <a:buNone/>
            </a:pPr>
            <a:r>
              <a:rPr lang="ar-IQ" dirty="0" smtClean="0"/>
              <a:t>من المؤكَّد أنَّ التشريعات إنَّما وضعتْ لتحقيق إنسانية الإنسان، وجلب المنافع ودرأ المفاسد، لأنَّه(حيث يكون الشرع، تكون العدالة والرحمة والفضيلة).</a:t>
            </a:r>
          </a:p>
          <a:p>
            <a:pPr marL="0" indent="0">
              <a:buNone/>
            </a:pPr>
            <a:r>
              <a:rPr lang="ar-IQ" dirty="0" smtClean="0"/>
              <a:t>ومن المتفق عليه، أنَّ المسيحية لم تأتِ بشريعة جديدة، وأكَّد المسيح على العمل  بشريعة التوراة:((لا تظنّوا أنَّي جئتُ لأبطل الشريعة وتعاليم الأنبياء، ما جئتُ لأبطل، بل لأكمل، الحقَّ أقول لكم إلى أن تزول السماء والأرض، لا يزول حرف واحد أو نقطة واحدة من الشريعة))، وأنَّ المسيح عليه السلام لم يضع شريعة دنيوية، وكل ما اهتم به هو الوعظ والوصية والتسامح، ولا تعرض لذلك تلاميذه الحواريون، وبقي أتباعهم مطلقي الأيدي، يواجهون كلًّ زمان بما يناسبه من الأحكام والشرائع. فالمسيحية فقيرة في تشريعاتها، اهتمَّتْ بالروحانيات وأهملتْ الجانب التشريعي، ووجهَّتْ كلَّ عنايتها إلى الجانب الذي أهمله اليهود، وهو جانب الزهد والتسامح والمحبّة.</a:t>
            </a:r>
          </a:p>
          <a:p>
            <a:pPr marL="0" indent="0">
              <a:buNone/>
            </a:pPr>
            <a:endParaRPr lang="ar-IQ" dirty="0"/>
          </a:p>
        </p:txBody>
      </p:sp>
    </p:spTree>
    <p:extLst>
      <p:ext uri="{BB962C8B-B14F-4D97-AF65-F5344CB8AC3E}">
        <p14:creationId xmlns:p14="http://schemas.microsoft.com/office/powerpoint/2010/main" val="290155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lnSpcReduction="10000"/>
          </a:bodyPr>
          <a:lstStyle/>
          <a:p>
            <a:pPr marL="0" indent="0">
              <a:buNone/>
            </a:pPr>
            <a:r>
              <a:rPr lang="ar-IQ" dirty="0" smtClean="0"/>
              <a:t>ومن الملاحظ أنَّ القسوة الموجودة في العهد القديم، فيما يتعلق بالأحكام، حاول المسيح أن ينقل من الفعل المحسوس، إلى التَّصور المعنوي، حتَّى ظنَّ البعض أنَّه إلغاء للشريعة والناموس، والحقيقة أنَّها محاولة لإصلاح ما أفسده أحبار اليهود، والعودة بهم إلى شريعة موسى، ونصوص الإنجيل كثيرة التي تحترم الإنسانية، وتذّم القتل، ولا تقتصر على إقرار الأحكام القديمة، بل تضيف إليها أبعاداً أخرى، أكثر إنسانية وأقرب إلى الموضوعية، لأنَّها تحاول منع الأشياء التي تؤدِّي إلى القتل والزنا، فقد ورد:((لا تقتل، فمن يقتل يستوجب حكم القاضي، أمَّا أنا فأقول لكم: مَن غضب على أخيه، استوجب حكم القاضي، ومن قال: يا جاهل، استوجب حكم المجلس، ومن قال له: يا أحمق، استوجب نار جهنَّم)) وورد:(( وقيل: لا تزن، أمَّا أنا فأقول لكم من نظر إلى </a:t>
            </a:r>
            <a:r>
              <a:rPr lang="ar-IQ" dirty="0"/>
              <a:t>ا</a:t>
            </a:r>
            <a:r>
              <a:rPr lang="ar-IQ" dirty="0" smtClean="0"/>
              <a:t>مرأة ليشتهيها، زنى بها في قلبه، فإذا جعلتك عينك اليمنى تخطأ، فأقلعها...لأنَّه خير لك أن تفقد عضواً من أعضائك، ولا يلقى جسدك كله في جهنم))</a:t>
            </a:r>
            <a:endParaRPr lang="ar-IQ" dirty="0"/>
          </a:p>
        </p:txBody>
      </p:sp>
    </p:spTree>
    <p:extLst>
      <p:ext uri="{BB962C8B-B14F-4D97-AF65-F5344CB8AC3E}">
        <p14:creationId xmlns:p14="http://schemas.microsoft.com/office/powerpoint/2010/main" val="3073463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408712"/>
          </a:xfrm>
        </p:spPr>
        <p:txBody>
          <a:bodyPr>
            <a:normAutofit fontScale="92500" lnSpcReduction="10000"/>
          </a:bodyPr>
          <a:lstStyle/>
          <a:p>
            <a:pPr marL="0" indent="0">
              <a:buNone/>
            </a:pPr>
            <a:r>
              <a:rPr lang="ar-IQ" dirty="0" smtClean="0"/>
              <a:t>وقد حرَّمتْ المسيحية على الزناة أن يرثوا ملكوت الله، ولهم العذاب الأبدي في الآخرة، إلاّ أنَّها لا تذكر حدَّاً للزناة في الدنيا:((لا يرثون ملكوت الله...لا الزناة ولا عباد الأوثان، ولا الفاسقون ولا المبتلون بالشذوذ الجنسي ولا السارقون ولا الفجّار ولا السكيرون))، وكذلك:((من لعن أباه أو أمه فموتاً يموت))، و:((من يحب نفسه خسرها، ومن أنكر نفسه، في هذا العالم، يحفظها للحياة الأبدية))، وجاء:((ردّ سيفك إلى مكانه، لأنَّ الذين يأخذون بالسيف، بالسيف يهلكون)), فهو يرفض الحرب من حيث المبدأ، ولكن الدفاع فلا، بل يدعو أتباعه للدفاع، حيث يقول:(( ومن لا سيف عنده </a:t>
            </a:r>
            <a:r>
              <a:rPr lang="ar-IQ" dirty="0" err="1" smtClean="0"/>
              <a:t>فليبعْ</a:t>
            </a:r>
            <a:r>
              <a:rPr lang="ar-IQ" dirty="0" smtClean="0"/>
              <a:t> ثوبه، وليشترِ سيفاً)). </a:t>
            </a:r>
          </a:p>
          <a:p>
            <a:pPr marL="0" indent="0">
              <a:buNone/>
            </a:pPr>
            <a:r>
              <a:rPr lang="ar-IQ" dirty="0" smtClean="0"/>
              <a:t>هذه النصوص وغيرها كثير، تؤكِّد على تشديد المسيح  في العقوبات، </a:t>
            </a:r>
            <a:r>
              <a:rPr lang="ar-IQ" dirty="0" smtClean="0"/>
              <a:t>بينما </a:t>
            </a:r>
            <a:r>
              <a:rPr lang="ar-IQ" dirty="0" smtClean="0"/>
              <a:t>نرى في نصوص أخرى، يدعو إلى الصفح والمغفرة، وعدم الأخذ بالعقوبات:((إنْ غفرتم للنَّاس زلاتهم، يغفر لكم أيضاً أبوكم السَّماوي))، فتقدَّم بطرس من المعلِّم وقال:((يا رب، كم مرة يخطئ إليَّ أخي وأنا أغفر له، هل إلى سبع مرات قال له يسوع: لا أقول لك إلى سبع مرات، بل إلى سبعين مرة وسبع مرات)) </a:t>
            </a:r>
            <a:endParaRPr lang="ar-IQ" dirty="0"/>
          </a:p>
        </p:txBody>
      </p:sp>
    </p:spTree>
    <p:extLst>
      <p:ext uri="{BB962C8B-B14F-4D97-AF65-F5344CB8AC3E}">
        <p14:creationId xmlns:p14="http://schemas.microsoft.com/office/powerpoint/2010/main" val="1886919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92500" lnSpcReduction="10000"/>
          </a:bodyPr>
          <a:lstStyle/>
          <a:p>
            <a:pPr marL="0" indent="0">
              <a:buNone/>
            </a:pPr>
            <a:r>
              <a:rPr lang="ar-IQ" dirty="0" smtClean="0"/>
              <a:t>وجاء:((سمعتم أنَّه قيل لكم: عين بعين...أمَّا أنا فأقول لكم: لا تقاوموا الشرّ، بل من لطم خدّك الأيمن فحوِّل له الآخر أيضاً، ومن أراد أن يأخذ ثوبك، فاترك له الرداء أيضاً...))، وورد:((هنيئاً للمضطهدين من أجل الحق، لأنَّ لهم ملكوت السَّموات))، وكذلك:(( وإذا </a:t>
            </a:r>
            <a:r>
              <a:rPr lang="ar-IQ" dirty="0" err="1"/>
              <a:t>ا</a:t>
            </a:r>
            <a:r>
              <a:rPr lang="ar-IQ" dirty="0" err="1" smtClean="0"/>
              <a:t>ضطهدوكم</a:t>
            </a:r>
            <a:r>
              <a:rPr lang="ar-IQ" dirty="0" smtClean="0"/>
              <a:t> في مدينة فاهربوا إلى غيرها)). </a:t>
            </a:r>
          </a:p>
          <a:p>
            <a:pPr marL="0" indent="0">
              <a:buNone/>
            </a:pPr>
            <a:r>
              <a:rPr lang="ar-IQ" dirty="0" smtClean="0"/>
              <a:t>والمسيح نفسه لم يقم الحدَّ على المرأة الزانية، عندما ضبطها  الفريسيون، وهي تزني، وجاءوا بها إلى المسيح، وقال لهم المسيح:((من منكم بلا خطية فليرمها أولاً بحجر؟....فلمَّا سمعوا، خرجوا واحداً واحداً...فلمَّا انتصب المسيح، قال لها: أما أدانكِ أحد ؟ فقالتْ: لا يا سيد، فقال لها المسيح: ولا أنا أدينكِ، </a:t>
            </a:r>
            <a:r>
              <a:rPr lang="ar-IQ" dirty="0"/>
              <a:t>ا</a:t>
            </a:r>
            <a:r>
              <a:rPr lang="ar-IQ" dirty="0" smtClean="0"/>
              <a:t>ذهبي ولا تخطئي)).</a:t>
            </a:r>
          </a:p>
          <a:p>
            <a:pPr marL="0" indent="0">
              <a:buNone/>
            </a:pPr>
            <a:r>
              <a:rPr lang="ar-IQ" dirty="0" smtClean="0"/>
              <a:t>ومن هذا المنطلق، فقد ذهب البعض إلى أنَّ المسيحية لا تحمل شيئاً من الشريعة، لأنَّ الأمم استعاضوا عنها بالضمير، ولمَّا كان الضمير قد أعطي للإنسان قبل الشريعة، أي قبل سقوط الأمم، فإنَّ الأمم لم يتعرضوا للخطيئة، كما تعرض لها الشعب اليهودي، الذي أسكت صوت الضمير فيه</a:t>
            </a:r>
          </a:p>
          <a:p>
            <a:pPr marL="0" indent="0">
              <a:buNone/>
            </a:pPr>
            <a:endParaRPr lang="ar-IQ" dirty="0"/>
          </a:p>
        </p:txBody>
      </p:sp>
    </p:spTree>
    <p:extLst>
      <p:ext uri="{BB962C8B-B14F-4D97-AF65-F5344CB8AC3E}">
        <p14:creationId xmlns:p14="http://schemas.microsoft.com/office/powerpoint/2010/main" val="1389441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856984" cy="6480720"/>
          </a:xfrm>
        </p:spPr>
        <p:txBody>
          <a:bodyPr>
            <a:normAutofit fontScale="85000" lnSpcReduction="10000"/>
          </a:bodyPr>
          <a:lstStyle/>
          <a:p>
            <a:pPr marL="0" indent="0">
              <a:buNone/>
            </a:pPr>
            <a:r>
              <a:rPr lang="ar-IQ" dirty="0" smtClean="0">
                <a:solidFill>
                  <a:srgbClr val="FF0000"/>
                </a:solidFill>
              </a:rPr>
              <a:t>ثالثاً: الشريعة الإسلامية:</a:t>
            </a:r>
          </a:p>
          <a:p>
            <a:pPr marL="0" indent="0">
              <a:buNone/>
            </a:pPr>
            <a:r>
              <a:rPr lang="ar-IQ" dirty="0"/>
              <a:t>إنَّ الله تعـــالى كرَّم الإنســـان بوضع تشريع مناسب لفطرة الإنسان، لتنظيم شؤون الحياة، حتّى تســـير عجلة الحياة وفق منهج الله، ويكون الإنسان مكرَّماً عزيزاَ لا يُذَّل لغير الله، ولا يخضع في حكم تشريعي إلاّ لمرضاة الله، دون أن ينتقص من كـــرامته.</a:t>
            </a:r>
          </a:p>
          <a:p>
            <a:pPr marL="0" indent="0">
              <a:buNone/>
            </a:pPr>
            <a:r>
              <a:rPr lang="ar-IQ" dirty="0"/>
              <a:t>فالشـــريعة </a:t>
            </a:r>
            <a:r>
              <a:rPr lang="ar-IQ" dirty="0" smtClean="0"/>
              <a:t>الإســـلامية </a:t>
            </a:r>
            <a:r>
              <a:rPr lang="ar-IQ" dirty="0"/>
              <a:t>هي عدل كلُّها، ورحمة كلُّها ومصالح كلُّها، وحكمة كلُّها، فكلُّ مســـألة خـــرجتْ عن العدل إلى الجور، وعن الرحمة إلى ضدها، وعن المصلحة إلى المفسدة، وعن الحكمة إلى العبث، فليست من الشريعة، وإنْ أدخلت فيها بتأويل، فالشريعة عدل الله بين عباده، ورحمته بين خلقه. ويمكن بيان نظرة الإسلام في تكريم الإنسان في مجال الأحكام والتشريع من خلال ما يأتي:</a:t>
            </a:r>
          </a:p>
          <a:p>
            <a:pPr marL="0" indent="0">
              <a:buNone/>
            </a:pPr>
            <a:r>
              <a:rPr lang="ar-IQ" dirty="0">
                <a:solidFill>
                  <a:srgbClr val="FF0000"/>
                </a:solidFill>
              </a:rPr>
              <a:t>أولاً/ في حفظ الحياة: </a:t>
            </a:r>
            <a:r>
              <a:rPr lang="ar-IQ" dirty="0"/>
              <a:t>الحياة حقٌّ مقدَّس في جميع الرسالات السَّماوية، وجاء الإسلام وأضفى عليها هالة من القداسة، بحيث جعلها ملكاً لله لا يملك أحد انتزاعها، بغير إرادة الله، وهي منحة للإنسان ليستمتع بها، ويعمل على حفظها ورعايتها، ويجعلها طيبة كريمة، (وحق الحياة هو حق للإنسان في الظاهر، ولكنه في الحقيقة منحة من الله تعالى الخالق الباري، وليس للإنسان فضل في </a:t>
            </a:r>
            <a:r>
              <a:rPr lang="ar-IQ" dirty="0" smtClean="0"/>
              <a:t>إيجاده).</a:t>
            </a:r>
            <a:endParaRPr lang="ar-IQ" dirty="0"/>
          </a:p>
        </p:txBody>
      </p:sp>
    </p:spTree>
    <p:extLst>
      <p:ext uri="{BB962C8B-B14F-4D97-AF65-F5344CB8AC3E}">
        <p14:creationId xmlns:p14="http://schemas.microsoft.com/office/powerpoint/2010/main" val="3592818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507288" cy="5793507"/>
          </a:xfrm>
        </p:spPr>
        <p:txBody>
          <a:bodyPr>
            <a:normAutofit fontScale="92500" lnSpcReduction="20000"/>
          </a:bodyPr>
          <a:lstStyle/>
          <a:p>
            <a:pPr marL="0" indent="0">
              <a:buNone/>
            </a:pPr>
            <a:r>
              <a:rPr lang="ar-IQ" dirty="0"/>
              <a:t>ويتعلق بحفظ الحياة في التشريع الإسلامي ما يأتي:</a:t>
            </a:r>
          </a:p>
          <a:p>
            <a:pPr marL="0" indent="0">
              <a:buNone/>
            </a:pPr>
            <a:r>
              <a:rPr lang="ar-IQ" dirty="0" smtClean="0">
                <a:solidFill>
                  <a:srgbClr val="FF0000"/>
                </a:solidFill>
              </a:rPr>
              <a:t>أ- </a:t>
            </a:r>
            <a:r>
              <a:rPr lang="ar-IQ" dirty="0">
                <a:solidFill>
                  <a:srgbClr val="FF0000"/>
                </a:solidFill>
              </a:rPr>
              <a:t>تحريم القتل: </a:t>
            </a:r>
            <a:r>
              <a:rPr lang="ar-IQ" dirty="0"/>
              <a:t>يحرم الاعتداء على الإنسان وقتله إلاّ لأسباب معينة، يحدِّدها الشرع نفسه، وما عدا ذلك، فإنَّ حق الحياة مصون ومقدَّس بالنصوص القاطعة منها، </a:t>
            </a:r>
            <a:r>
              <a:rPr lang="ar-IQ" dirty="0" smtClean="0"/>
              <a:t>قوله تعالى: ((....وَلَا </a:t>
            </a:r>
            <a:r>
              <a:rPr lang="ar-IQ" dirty="0"/>
              <a:t>تَقْتُلُوا النَّفْسَ الَّتِي حَرَّمَ اللَّهُ إِلَّا بِالْحَقِّ ذَلِكُمْ </a:t>
            </a:r>
            <a:r>
              <a:rPr lang="ar-IQ" dirty="0" err="1"/>
              <a:t>وَصَّاكُمْ</a:t>
            </a:r>
            <a:r>
              <a:rPr lang="ar-IQ" dirty="0"/>
              <a:t> بِهِ لَعَلَّكُمْ </a:t>
            </a:r>
            <a:r>
              <a:rPr lang="ar-IQ" dirty="0" smtClean="0"/>
              <a:t>تَعْقِلُونَ))</a:t>
            </a:r>
          </a:p>
          <a:p>
            <a:pPr marL="0" indent="0">
              <a:buNone/>
            </a:pPr>
            <a:r>
              <a:rPr lang="ar-IQ" dirty="0">
                <a:solidFill>
                  <a:srgbClr val="FF0000"/>
                </a:solidFill>
              </a:rPr>
              <a:t>ب</a:t>
            </a:r>
            <a:r>
              <a:rPr lang="ar-IQ" dirty="0" smtClean="0">
                <a:solidFill>
                  <a:srgbClr val="FF0000"/>
                </a:solidFill>
              </a:rPr>
              <a:t>- </a:t>
            </a:r>
            <a:r>
              <a:rPr lang="ar-IQ" dirty="0">
                <a:solidFill>
                  <a:srgbClr val="FF0000"/>
                </a:solidFill>
              </a:rPr>
              <a:t>تحريم الانتحار: </a:t>
            </a:r>
            <a:r>
              <a:rPr lang="ar-IQ" dirty="0"/>
              <a:t>اعتبر الإسلام الانتحار جريمة </a:t>
            </a:r>
            <a:r>
              <a:rPr lang="ar-IQ" dirty="0" smtClean="0"/>
              <a:t>شنيعة. </a:t>
            </a:r>
          </a:p>
          <a:p>
            <a:pPr marL="0" indent="0">
              <a:buNone/>
            </a:pPr>
            <a:r>
              <a:rPr lang="ar-IQ" dirty="0" smtClean="0">
                <a:solidFill>
                  <a:srgbClr val="FF0000"/>
                </a:solidFill>
              </a:rPr>
              <a:t>ج- </a:t>
            </a:r>
            <a:r>
              <a:rPr lang="ar-IQ" dirty="0">
                <a:solidFill>
                  <a:srgbClr val="FF0000"/>
                </a:solidFill>
              </a:rPr>
              <a:t>تحريم قتل الأولاد خشية إملاق: </a:t>
            </a:r>
            <a:r>
              <a:rPr lang="ar-IQ" dirty="0"/>
              <a:t>والإملاق هو الفقر، حيث كان من عادة الجاهلية قبل الإسلام، قتل الأولاد خوفاً من الوقوع في الفقر، فحرَّم الإسلام </a:t>
            </a:r>
            <a:r>
              <a:rPr lang="ar-IQ" dirty="0" smtClean="0"/>
              <a:t>ذلك.</a:t>
            </a:r>
          </a:p>
          <a:p>
            <a:pPr marL="0" indent="0">
              <a:buNone/>
            </a:pPr>
            <a:r>
              <a:rPr lang="ar-IQ" dirty="0" smtClean="0">
                <a:solidFill>
                  <a:srgbClr val="FF0000"/>
                </a:solidFill>
              </a:rPr>
              <a:t>د- </a:t>
            </a:r>
            <a:r>
              <a:rPr lang="ar-IQ" dirty="0">
                <a:solidFill>
                  <a:srgbClr val="FF0000"/>
                </a:solidFill>
              </a:rPr>
              <a:t>تحريم الإجهاض: </a:t>
            </a:r>
            <a:r>
              <a:rPr lang="ar-IQ" dirty="0"/>
              <a:t>وهو إسقاط الولد من بطن أمِّه قبل تمام خلقه، وله عدة </a:t>
            </a:r>
            <a:r>
              <a:rPr lang="ar-IQ" dirty="0" smtClean="0"/>
              <a:t>مرادفات: الإزلاق</a:t>
            </a:r>
            <a:r>
              <a:rPr lang="ar-IQ" dirty="0"/>
              <a:t>، الإملاص، الإسقاط، </a:t>
            </a:r>
            <a:r>
              <a:rPr lang="ar-IQ" dirty="0" smtClean="0"/>
              <a:t>والطرح، </a:t>
            </a:r>
            <a:r>
              <a:rPr lang="ar-IQ" dirty="0"/>
              <a:t>فقد اتفق الفقهاء على تحريم الإجهاض بعد نفخ الروح في </a:t>
            </a:r>
            <a:r>
              <a:rPr lang="ar-IQ" dirty="0" smtClean="0"/>
              <a:t>الجنين.</a:t>
            </a:r>
          </a:p>
          <a:p>
            <a:pPr marL="0" indent="0">
              <a:buNone/>
            </a:pPr>
            <a:r>
              <a:rPr lang="ar-IQ" dirty="0" smtClean="0"/>
              <a:t>هـ-تحريم </a:t>
            </a:r>
            <a:r>
              <a:rPr lang="ar-IQ" dirty="0"/>
              <a:t>الأذن بالقتل والقتل الرحيم: اتفق الفقهاء على عدم جواز الأذن بالقتل بأي حال، واختلفوا في العقوبة </a:t>
            </a:r>
            <a:r>
              <a:rPr lang="ar-IQ" dirty="0" smtClean="0"/>
              <a:t>المقررة.</a:t>
            </a:r>
          </a:p>
          <a:p>
            <a:pPr>
              <a:buFontTx/>
              <a:buChar char="-"/>
            </a:pPr>
            <a:endParaRPr lang="ar-IQ" dirty="0"/>
          </a:p>
        </p:txBody>
      </p:sp>
    </p:spTree>
    <p:extLst>
      <p:ext uri="{BB962C8B-B14F-4D97-AF65-F5344CB8AC3E}">
        <p14:creationId xmlns:p14="http://schemas.microsoft.com/office/powerpoint/2010/main" val="406239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fontScale="92500" lnSpcReduction="20000"/>
          </a:bodyPr>
          <a:lstStyle/>
          <a:p>
            <a:pPr marL="0" indent="0">
              <a:buNone/>
            </a:pPr>
            <a:r>
              <a:rPr lang="ar-IQ" dirty="0">
                <a:solidFill>
                  <a:srgbClr val="FF0000"/>
                </a:solidFill>
              </a:rPr>
              <a:t>ثانياً/ في العقوبات والحدود: </a:t>
            </a:r>
            <a:r>
              <a:rPr lang="ar-IQ" dirty="0"/>
              <a:t>لقد حرص التشريع الإسلامي على المحافظة على كرامة الإنسان حتّى في العقوبات والحدود، وراعى فيها </a:t>
            </a:r>
            <a:r>
              <a:rPr lang="ar-IQ" dirty="0" smtClean="0"/>
              <a:t>إنسانية </a:t>
            </a:r>
            <a:r>
              <a:rPr lang="ar-IQ" dirty="0"/>
              <a:t>الإنسان، فنصَّ أولاً على الأشياء المحرَّمة، وحذَّر منها، ورتَّب عليها العقاب والثواب، وإنْ وقع الخطأ أو العدوان أو الإثم، شرع العقاب المناسب للجريمة، بما لا يمسُّ كرامة الإنسان، ومنع المُثْلة والعدوان، واعتبر العقوبة تأديباً وإصلاحاً وزجراً وردعاً، فقد حدَّد الله الهدف والغاية من القصاص في آية موجزة معبرة, وقد حرص التشريع الإسلامي على عدم إيقاع العقوبة وترك المجال للإنسان لإصلاح عيوبه، لذا أمر </a:t>
            </a:r>
            <a:r>
              <a:rPr lang="ar-IQ" dirty="0" smtClean="0"/>
              <a:t>الرسول(ص) </a:t>
            </a:r>
            <a:r>
              <a:rPr lang="ar-IQ" dirty="0"/>
              <a:t>بالستر على غير المجاهر، حيث ورد عن أبي </a:t>
            </a:r>
            <a:r>
              <a:rPr lang="ar-IQ" dirty="0" smtClean="0"/>
              <a:t>هريرة </a:t>
            </a:r>
            <a:r>
              <a:rPr lang="ar-IQ" dirty="0"/>
              <a:t>أنَّه </a:t>
            </a:r>
            <a:r>
              <a:rPr lang="ar-IQ" dirty="0" smtClean="0"/>
              <a:t>قال(ص):((....</a:t>
            </a:r>
            <a:r>
              <a:rPr lang="ar-IQ" dirty="0"/>
              <a:t>ومن ستر مسلماً، ستره الله في الدنيا والآخرة</a:t>
            </a:r>
            <a:r>
              <a:rPr lang="ar-IQ" dirty="0" smtClean="0"/>
              <a:t>)). </a:t>
            </a:r>
            <a:r>
              <a:rPr lang="ar-IQ" dirty="0"/>
              <a:t>وعن ابن عبّاس رضي الله عنهما أنَّه </a:t>
            </a:r>
            <a:r>
              <a:rPr lang="ar-IQ" dirty="0" smtClean="0"/>
              <a:t>قال</a:t>
            </a:r>
            <a:r>
              <a:rPr lang="ar-IQ" dirty="0"/>
              <a:t>:</a:t>
            </a:r>
            <a:r>
              <a:rPr lang="ar-IQ" dirty="0" smtClean="0"/>
              <a:t> </a:t>
            </a:r>
            <a:r>
              <a:rPr lang="ar-IQ" dirty="0"/>
              <a:t>((من  ستر عورة أخيه المسلم، ستر الله عورته يوم القيامة، ومن كشف عورة أخيه، كشف الله عورته، حتَّى يفضحه في بيته)) وقد أجاز الشرع الحكيم الشفاعة في الحدود قبل بلوغها إلى الحاكم، ترغيباً في الستر ومنعاً لإشاعة الفاحشة، ولكن حرِّمت الشفاعة وقبولها بعد بلوغها الحاكم، </a:t>
            </a:r>
            <a:r>
              <a:rPr lang="ar-IQ" dirty="0" smtClean="0"/>
              <a:t>لقوله(ص):((</a:t>
            </a:r>
            <a:r>
              <a:rPr lang="ar-IQ" dirty="0"/>
              <a:t>من حالتْ شفاعته دون حدّ من حدود الله، فهو ضادُّ الله في أمره</a:t>
            </a:r>
            <a:r>
              <a:rPr lang="ar-IQ" dirty="0" smtClean="0"/>
              <a:t>)). </a:t>
            </a:r>
            <a:endParaRPr lang="ar-IQ" dirty="0"/>
          </a:p>
        </p:txBody>
      </p:sp>
    </p:spTree>
    <p:extLst>
      <p:ext uri="{BB962C8B-B14F-4D97-AF65-F5344CB8AC3E}">
        <p14:creationId xmlns:p14="http://schemas.microsoft.com/office/powerpoint/2010/main" val="3854054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lnSpcReduction="10000"/>
          </a:bodyPr>
          <a:lstStyle/>
          <a:p>
            <a:pPr marL="0" indent="0">
              <a:buNone/>
            </a:pPr>
            <a:r>
              <a:rPr lang="ar-IQ" dirty="0"/>
              <a:t>وجعل كذلك، وجود الشبهة مانعاً من وقوع العقوبة، عن </a:t>
            </a:r>
            <a:r>
              <a:rPr lang="ar-IQ" dirty="0" smtClean="0"/>
              <a:t>علي قال</a:t>
            </a:r>
            <a:r>
              <a:rPr lang="ar-IQ" dirty="0"/>
              <a:t>: قال رسول الله </a:t>
            </a:r>
            <a:r>
              <a:rPr lang="ar-IQ" dirty="0" smtClean="0"/>
              <a:t>(ص) :(( ادرأوا </a:t>
            </a:r>
            <a:r>
              <a:rPr lang="ar-IQ" dirty="0"/>
              <a:t>الحدود بالشبهات ما استطعتم</a:t>
            </a:r>
            <a:r>
              <a:rPr lang="ar-IQ" dirty="0" smtClean="0"/>
              <a:t>))، </a:t>
            </a:r>
            <a:r>
              <a:rPr lang="ar-IQ" dirty="0"/>
              <a:t>ويرى الإسلام أنَّ الأصل في الإنسان البراءة، من حيث هو إنسان، ولذا وضع الفقهاء قاعدة فقهية عظيمة:( الأصل في المتهم  البراءة حتَّى تثبت إدانته</a:t>
            </a:r>
            <a:r>
              <a:rPr lang="ar-IQ" dirty="0" smtClean="0"/>
              <a:t>). </a:t>
            </a:r>
          </a:p>
          <a:p>
            <a:pPr marL="0" indent="0">
              <a:buNone/>
            </a:pPr>
            <a:r>
              <a:rPr lang="ar-IQ" dirty="0">
                <a:solidFill>
                  <a:srgbClr val="FF0000"/>
                </a:solidFill>
              </a:rPr>
              <a:t>ثالثاً/ في العقود والتصرفات: </a:t>
            </a:r>
            <a:r>
              <a:rPr lang="ar-IQ" dirty="0"/>
              <a:t>إنَّ احترام </a:t>
            </a:r>
            <a:r>
              <a:rPr lang="ar-IQ" dirty="0" smtClean="0"/>
              <a:t>الإنسان </a:t>
            </a:r>
            <a:r>
              <a:rPr lang="ar-IQ" dirty="0"/>
              <a:t>واضح في تشريع </a:t>
            </a:r>
            <a:r>
              <a:rPr lang="ar-IQ" dirty="0" smtClean="0"/>
              <a:t>وأحكام </a:t>
            </a:r>
            <a:r>
              <a:rPr lang="ar-IQ" dirty="0"/>
              <a:t>المعاملات المدنية والمالية، التي تلبِّي حاجات الإنسان، وتنظيم العلاقات على أساس إنساني، وتقيم العدالة والتوازن في الحقوق والواجبات، وتشمل جميع أبواب الفقه وآيات الأحكام، والعلل الشرعية والعقود بأنواعها، ونكتفي بذكر بعض الأمثلة المتنوعة على ذلك</a:t>
            </a:r>
            <a:r>
              <a:rPr lang="ar-IQ" dirty="0" smtClean="0"/>
              <a:t>:</a:t>
            </a:r>
          </a:p>
          <a:p>
            <a:pPr marL="0" indent="0">
              <a:buNone/>
            </a:pPr>
            <a:r>
              <a:rPr lang="ar-IQ" dirty="0" smtClean="0"/>
              <a:t>- جعل </a:t>
            </a:r>
            <a:r>
              <a:rPr lang="ar-IQ" dirty="0"/>
              <a:t>الإسلام العمل حقاً مقدَّساً لكل فرد، ذكراً أو </a:t>
            </a:r>
            <a:r>
              <a:rPr lang="ar-IQ" dirty="0" smtClean="0"/>
              <a:t>أنثى.</a:t>
            </a:r>
          </a:p>
          <a:p>
            <a:pPr marL="0" indent="0">
              <a:buNone/>
            </a:pPr>
            <a:r>
              <a:rPr lang="ar-IQ" dirty="0" smtClean="0"/>
              <a:t>- حرَّم </a:t>
            </a:r>
            <a:r>
              <a:rPr lang="ar-IQ" dirty="0"/>
              <a:t>الإسلام الغشَّ والاعتداء على أموال الآخرين وهدر </a:t>
            </a:r>
            <a:r>
              <a:rPr lang="ar-IQ" dirty="0" smtClean="0"/>
              <a:t>حقوقهم.</a:t>
            </a:r>
            <a:endParaRPr lang="ar-IQ" dirty="0"/>
          </a:p>
        </p:txBody>
      </p:sp>
    </p:spTree>
    <p:extLst>
      <p:ext uri="{BB962C8B-B14F-4D97-AF65-F5344CB8AC3E}">
        <p14:creationId xmlns:p14="http://schemas.microsoft.com/office/powerpoint/2010/main" val="2576074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08712"/>
          </a:xfrm>
        </p:spPr>
        <p:txBody>
          <a:bodyPr>
            <a:normAutofit fontScale="92500" lnSpcReduction="10000"/>
          </a:bodyPr>
          <a:lstStyle/>
          <a:p>
            <a:pPr marL="0" indent="0">
              <a:buNone/>
            </a:pPr>
            <a:r>
              <a:rPr lang="ar-IQ" dirty="0"/>
              <a:t>- وحرَّم الإسلام الاحتكار، عن معمر </a:t>
            </a:r>
            <a:r>
              <a:rPr lang="ar-IQ" dirty="0" smtClean="0"/>
              <a:t>أنَّه قال, قال:((</a:t>
            </a:r>
            <a:r>
              <a:rPr lang="ar-IQ" dirty="0"/>
              <a:t>لا يحتكر إلاّ خاطئ</a:t>
            </a:r>
            <a:r>
              <a:rPr lang="ar-IQ" dirty="0" smtClean="0"/>
              <a:t>)).</a:t>
            </a:r>
            <a:endParaRPr lang="ar-IQ" dirty="0"/>
          </a:p>
          <a:p>
            <a:pPr>
              <a:buFontTx/>
              <a:buChar char="-"/>
            </a:pPr>
            <a:r>
              <a:rPr lang="ar-IQ" dirty="0" smtClean="0"/>
              <a:t>وحرَّم </a:t>
            </a:r>
            <a:r>
              <a:rPr lang="ar-IQ" dirty="0"/>
              <a:t>كنز الأموال وترك </a:t>
            </a:r>
            <a:r>
              <a:rPr lang="ar-IQ" dirty="0" smtClean="0"/>
              <a:t>الإنفاق.</a:t>
            </a:r>
          </a:p>
          <a:p>
            <a:pPr>
              <a:buFontTx/>
              <a:buChar char="-"/>
            </a:pPr>
            <a:r>
              <a:rPr lang="ar-IQ" dirty="0" smtClean="0"/>
              <a:t>وحرَّم </a:t>
            </a:r>
            <a:r>
              <a:rPr lang="ar-IQ" dirty="0"/>
              <a:t>التبذير والإسراف، حيث ورد  التحريم في آيات عديدة، أنَّ الله لا يحب المبذِّرين، وأنَّه لا يحب </a:t>
            </a:r>
            <a:r>
              <a:rPr lang="ar-IQ" dirty="0" smtClean="0"/>
              <a:t>المسرفين, </a:t>
            </a:r>
            <a:r>
              <a:rPr lang="ar-IQ" dirty="0" smtClean="0"/>
              <a:t>ومدح </a:t>
            </a:r>
            <a:r>
              <a:rPr lang="ar-IQ" dirty="0"/>
              <a:t>الذين ينفقون بين الإسراف </a:t>
            </a:r>
            <a:r>
              <a:rPr lang="ar-IQ" dirty="0" smtClean="0"/>
              <a:t>والتقتير.</a:t>
            </a:r>
          </a:p>
          <a:p>
            <a:pPr>
              <a:buFontTx/>
              <a:buChar char="-"/>
            </a:pPr>
            <a:r>
              <a:rPr lang="ar-IQ" dirty="0" smtClean="0"/>
              <a:t>وحرَّم </a:t>
            </a:r>
            <a:r>
              <a:rPr lang="ar-IQ" dirty="0"/>
              <a:t>الله الرِّبا </a:t>
            </a:r>
            <a:r>
              <a:rPr lang="ar-IQ" dirty="0" smtClean="0"/>
              <a:t>بأنواعه.</a:t>
            </a:r>
          </a:p>
          <a:p>
            <a:pPr>
              <a:buFontTx/>
              <a:buChar char="-"/>
            </a:pPr>
            <a:r>
              <a:rPr lang="ar-IQ" dirty="0" smtClean="0"/>
              <a:t>وأمر </a:t>
            </a:r>
            <a:r>
              <a:rPr lang="ar-IQ" dirty="0"/>
              <a:t>بفريضة </a:t>
            </a:r>
            <a:r>
              <a:rPr lang="ar-IQ" dirty="0" smtClean="0"/>
              <a:t>الزكاة.</a:t>
            </a:r>
          </a:p>
          <a:p>
            <a:pPr>
              <a:buFontTx/>
              <a:buChar char="-"/>
            </a:pPr>
            <a:r>
              <a:rPr lang="ar-IQ" dirty="0" smtClean="0"/>
              <a:t>وأمر </a:t>
            </a:r>
            <a:r>
              <a:rPr lang="ar-IQ" dirty="0"/>
              <a:t>بالإنفاق ودفع </a:t>
            </a:r>
            <a:r>
              <a:rPr lang="ar-IQ" dirty="0" smtClean="0"/>
              <a:t>الصَّدقات.</a:t>
            </a:r>
          </a:p>
          <a:p>
            <a:pPr marL="0" indent="0">
              <a:buNone/>
            </a:pPr>
            <a:r>
              <a:rPr lang="ar-IQ" dirty="0">
                <a:solidFill>
                  <a:srgbClr val="FF0000"/>
                </a:solidFill>
              </a:rPr>
              <a:t>رابعاً/ في حفظ الضرورات(الكلِّيات): </a:t>
            </a:r>
            <a:r>
              <a:rPr lang="ar-IQ" dirty="0"/>
              <a:t>إنَّ للشريعة الإسلامية من حفظ الضرورات أو الكليات</a:t>
            </a:r>
            <a:r>
              <a:rPr lang="ar-IQ" dirty="0" smtClean="0"/>
              <a:t>، أو </a:t>
            </a:r>
            <a:r>
              <a:rPr lang="ar-IQ" dirty="0"/>
              <a:t>حفظ الحياة، أو حفظ النفس، مهما اختلفت التسميات، غاية واحدة، وهي الحفاظ على كيان الإنسان، والارتقاء به إلى مدارج </a:t>
            </a:r>
            <a:r>
              <a:rPr lang="ar-IQ" dirty="0" smtClean="0"/>
              <a:t>الكمال...وقد تحدثنا عن هذه الضرورات في محاضرات سابقة.</a:t>
            </a:r>
            <a:endParaRPr lang="ar-IQ" dirty="0"/>
          </a:p>
        </p:txBody>
      </p:sp>
    </p:spTree>
    <p:extLst>
      <p:ext uri="{BB962C8B-B14F-4D97-AF65-F5344CB8AC3E}">
        <p14:creationId xmlns:p14="http://schemas.microsoft.com/office/powerpoint/2010/main" val="1800775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smtClean="0"/>
              <a:t>المقدمة</a:t>
            </a:r>
            <a:endParaRPr lang="ar-IQ" dirty="0"/>
          </a:p>
        </p:txBody>
      </p:sp>
      <p:sp>
        <p:nvSpPr>
          <p:cNvPr id="3" name="عنصر نائب للمحتوى 2"/>
          <p:cNvSpPr>
            <a:spLocks noGrp="1"/>
          </p:cNvSpPr>
          <p:nvPr>
            <p:ph idx="1"/>
          </p:nvPr>
        </p:nvSpPr>
        <p:spPr>
          <a:xfrm>
            <a:off x="107504" y="692696"/>
            <a:ext cx="8928992" cy="5976664"/>
          </a:xfrm>
        </p:spPr>
        <p:txBody>
          <a:bodyPr>
            <a:normAutofit/>
          </a:bodyPr>
          <a:lstStyle/>
          <a:p>
            <a:pPr marL="0" indent="0">
              <a:buNone/>
            </a:pPr>
            <a:r>
              <a:rPr lang="ar-IQ" dirty="0" smtClean="0"/>
              <a:t>مهما </a:t>
            </a:r>
            <a:r>
              <a:rPr lang="ar-IQ" dirty="0"/>
              <a:t>ارتقى الناس في سلم </a:t>
            </a:r>
            <a:r>
              <a:rPr lang="ar-IQ" dirty="0" smtClean="0"/>
              <a:t>المعرفة؛ فإنّهم </a:t>
            </a:r>
            <a:r>
              <a:rPr lang="ar-IQ" dirty="0"/>
              <a:t>لا يستطيعون </a:t>
            </a:r>
            <a:r>
              <a:rPr lang="ar-IQ" dirty="0" smtClean="0"/>
              <a:t>أن </a:t>
            </a:r>
            <a:r>
              <a:rPr lang="ar-IQ" dirty="0"/>
              <a:t>يدركوا حقائق </a:t>
            </a:r>
            <a:r>
              <a:rPr lang="ar-IQ" dirty="0" smtClean="0"/>
              <a:t>الأمور وخفاياها، وأن </a:t>
            </a:r>
            <a:r>
              <a:rPr lang="ar-IQ" dirty="0"/>
              <a:t>يحيطوا بها </a:t>
            </a:r>
            <a:r>
              <a:rPr lang="ar-IQ" dirty="0" smtClean="0"/>
              <a:t>خبراً. وبهذا </a:t>
            </a:r>
            <a:r>
              <a:rPr lang="ar-IQ" dirty="0"/>
              <a:t>تكون القوانين </a:t>
            </a:r>
            <a:r>
              <a:rPr lang="ar-IQ" dirty="0" smtClean="0"/>
              <a:t>الوضعية عرضة </a:t>
            </a:r>
            <a:r>
              <a:rPr lang="ar-IQ" dirty="0"/>
              <a:t>للتغيير </a:t>
            </a:r>
            <a:r>
              <a:rPr lang="ar-IQ" dirty="0" smtClean="0"/>
              <a:t>والتبديل، </a:t>
            </a:r>
            <a:r>
              <a:rPr lang="ar-IQ" dirty="0"/>
              <a:t>ولا يكون </a:t>
            </a:r>
            <a:r>
              <a:rPr lang="ar-IQ" dirty="0" smtClean="0"/>
              <a:t>لها مقياس </a:t>
            </a:r>
            <a:r>
              <a:rPr lang="ar-IQ" dirty="0"/>
              <a:t>ثابت </a:t>
            </a:r>
            <a:r>
              <a:rPr lang="ar-IQ" dirty="0" smtClean="0"/>
              <a:t>لحكم. </a:t>
            </a:r>
            <a:r>
              <a:rPr lang="ar-IQ" dirty="0"/>
              <a:t>فما هو حلال </a:t>
            </a:r>
            <a:r>
              <a:rPr lang="ar-IQ" dirty="0" smtClean="0"/>
              <a:t>اليوم؛ </a:t>
            </a:r>
            <a:r>
              <a:rPr lang="ar-IQ" dirty="0"/>
              <a:t>قد يصير </a:t>
            </a:r>
            <a:r>
              <a:rPr lang="ar-IQ" dirty="0" smtClean="0"/>
              <a:t>حراماً غداً. وبذلك </a:t>
            </a:r>
            <a:r>
              <a:rPr lang="ar-IQ" dirty="0"/>
              <a:t>تختلف موازين </a:t>
            </a:r>
            <a:r>
              <a:rPr lang="ar-IQ" dirty="0" smtClean="0"/>
              <a:t>الحياة, </a:t>
            </a:r>
            <a:r>
              <a:rPr lang="ar-IQ" dirty="0"/>
              <a:t>ومقاييس الخير </a:t>
            </a:r>
            <a:r>
              <a:rPr lang="ar-IQ" dirty="0" smtClean="0"/>
              <a:t>والشر, </a:t>
            </a:r>
            <a:r>
              <a:rPr lang="ar-IQ" dirty="0"/>
              <a:t>وتتلون بتلون </a:t>
            </a:r>
            <a:r>
              <a:rPr lang="ar-IQ" dirty="0" smtClean="0"/>
              <a:t>الإنسان </a:t>
            </a:r>
            <a:r>
              <a:rPr lang="ar-IQ" dirty="0"/>
              <a:t>وتحول </a:t>
            </a:r>
            <a:r>
              <a:rPr lang="ar-IQ" dirty="0" smtClean="0"/>
              <a:t>ميوله وعواطفه, </a:t>
            </a:r>
            <a:r>
              <a:rPr lang="ar-IQ" dirty="0"/>
              <a:t>فتظل </a:t>
            </a:r>
            <a:r>
              <a:rPr lang="ar-IQ" dirty="0" smtClean="0"/>
              <a:t>الحياة الإنسانية </a:t>
            </a:r>
            <a:r>
              <a:rPr lang="ar-IQ" dirty="0"/>
              <a:t>في اضطراب </a:t>
            </a:r>
            <a:r>
              <a:rPr lang="ar-IQ" dirty="0" smtClean="0"/>
              <a:t>دائم. كما </a:t>
            </a:r>
            <a:r>
              <a:rPr lang="ar-IQ" dirty="0"/>
              <a:t>نشاهده اليوم في حياة </a:t>
            </a:r>
            <a:r>
              <a:rPr lang="ar-IQ" dirty="0" smtClean="0"/>
              <a:t>الأمم, </a:t>
            </a:r>
            <a:r>
              <a:rPr lang="ar-IQ" dirty="0"/>
              <a:t>التي تحكم بغير ما انزل الله</a:t>
            </a:r>
            <a:r>
              <a:rPr lang="ar-IQ" dirty="0" smtClean="0"/>
              <a:t>. ولهذا يحتاج الإنسان إلى شريعة حكيمة, تراعي حقائق الأمور وخفاياها, وهذه الشريعة هي </a:t>
            </a:r>
            <a:r>
              <a:rPr lang="ar-IQ" dirty="0"/>
              <a:t>الشريعة السماوية. </a:t>
            </a:r>
            <a:r>
              <a:rPr lang="ar-IQ" dirty="0" smtClean="0"/>
              <a:t>وهي </a:t>
            </a:r>
            <a:r>
              <a:rPr lang="ar-IQ" dirty="0"/>
              <a:t>عبارة عن مجموعة الأحكام </a:t>
            </a:r>
            <a:r>
              <a:rPr lang="ar-IQ" dirty="0" smtClean="0"/>
              <a:t>التي </a:t>
            </a:r>
            <a:r>
              <a:rPr lang="ar-IQ" dirty="0"/>
              <a:t>شرعها الله تبارك وتعالى للناس على لسان </a:t>
            </a:r>
            <a:r>
              <a:rPr lang="ar-IQ" dirty="0" smtClean="0"/>
              <a:t>الرسل، وهي من </a:t>
            </a:r>
            <a:r>
              <a:rPr lang="ar-IQ" dirty="0"/>
              <a:t>وضع الله الحكيم </a:t>
            </a:r>
            <a:r>
              <a:rPr lang="ar-IQ" dirty="0" smtClean="0"/>
              <a:t>الخبير, </a:t>
            </a:r>
            <a:r>
              <a:rPr lang="ar-IQ" dirty="0"/>
              <a:t>الذى يحيط بكل </a:t>
            </a:r>
            <a:r>
              <a:rPr lang="ar-IQ" dirty="0" smtClean="0"/>
              <a:t>شيء علماً, </a:t>
            </a:r>
            <a:r>
              <a:rPr lang="ar-IQ" dirty="0"/>
              <a:t>سواء أكان ذلك </a:t>
            </a:r>
            <a:r>
              <a:rPr lang="ar-IQ" dirty="0" smtClean="0"/>
              <a:t>في </a:t>
            </a:r>
            <a:r>
              <a:rPr lang="ar-IQ" dirty="0"/>
              <a:t>الحال أو </a:t>
            </a:r>
            <a:r>
              <a:rPr lang="ar-IQ" dirty="0" smtClean="0"/>
              <a:t>الاستقبال.</a:t>
            </a:r>
            <a:endParaRPr lang="ar-IQ" dirty="0"/>
          </a:p>
        </p:txBody>
      </p:sp>
    </p:spTree>
    <p:extLst>
      <p:ext uri="{BB962C8B-B14F-4D97-AF65-F5344CB8AC3E}">
        <p14:creationId xmlns:p14="http://schemas.microsoft.com/office/powerpoint/2010/main" val="2815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92500" lnSpcReduction="20000"/>
          </a:bodyPr>
          <a:lstStyle/>
          <a:p>
            <a:pPr marL="0" indent="0">
              <a:buNone/>
            </a:pPr>
            <a:r>
              <a:rPr lang="ar-IQ" dirty="0"/>
              <a:t>بخلاف التشريع الوضعي فهو من صنع البشر ويظهر فيه نقص البشر وعجزهم وضعفهم وقلة حيلتهم, بالإضافة إلى علمهم المحدود, حيث لا يستطيعون أن يحيطوا بما سيكون في المستقبل, وإن استطاعوا الإلمام بما كان في الماضي والحاضر. والتشريع السماوي من الله الحكيم الخبير في كل حال وزمان, فيختار لعباده ما يضمن لهم دوام الخير والإصلاح.</a:t>
            </a:r>
          </a:p>
          <a:p>
            <a:pPr marL="0" indent="0">
              <a:buNone/>
            </a:pPr>
            <a:r>
              <a:rPr lang="ar-IQ" dirty="0" smtClean="0"/>
              <a:t>والحكم الشرعي السماوي </a:t>
            </a:r>
            <a:r>
              <a:rPr lang="ar-IQ" dirty="0"/>
              <a:t>له </a:t>
            </a:r>
            <a:r>
              <a:rPr lang="ar-IQ" dirty="0" smtClean="0"/>
              <a:t>مظهران؛ </a:t>
            </a:r>
            <a:r>
              <a:rPr lang="ar-IQ" dirty="0"/>
              <a:t>مظهر </a:t>
            </a:r>
            <a:r>
              <a:rPr lang="ar-IQ" dirty="0" smtClean="0"/>
              <a:t>ديني </a:t>
            </a:r>
            <a:r>
              <a:rPr lang="ar-IQ" dirty="0"/>
              <a:t>ومظهر </a:t>
            </a:r>
            <a:r>
              <a:rPr lang="ar-IQ" dirty="0" smtClean="0"/>
              <a:t>قضائي. </a:t>
            </a:r>
            <a:r>
              <a:rPr lang="ar-IQ" dirty="0"/>
              <a:t>والمظهر </a:t>
            </a:r>
            <a:r>
              <a:rPr lang="ar-IQ" dirty="0" smtClean="0"/>
              <a:t>الديني </a:t>
            </a:r>
            <a:r>
              <a:rPr lang="ar-IQ" dirty="0"/>
              <a:t>يراد به الحساب أمام الله تبارك </a:t>
            </a:r>
            <a:r>
              <a:rPr lang="ar-IQ" dirty="0" smtClean="0"/>
              <a:t>وتعالى، </a:t>
            </a:r>
            <a:r>
              <a:rPr lang="ar-IQ" dirty="0"/>
              <a:t>ويراد بالمظهر </a:t>
            </a:r>
            <a:r>
              <a:rPr lang="ar-IQ" dirty="0" smtClean="0"/>
              <a:t>القضائي </a:t>
            </a:r>
            <a:r>
              <a:rPr lang="ar-IQ" dirty="0"/>
              <a:t>اقتضاء حقوق الله </a:t>
            </a:r>
            <a:r>
              <a:rPr lang="ar-IQ" dirty="0" smtClean="0"/>
              <a:t>والعباد, </a:t>
            </a:r>
            <a:r>
              <a:rPr lang="ar-IQ" dirty="0"/>
              <a:t>بخلاف الأحكام القانونية الوضعية فليس لها سوى مظهر واحد </a:t>
            </a:r>
            <a:r>
              <a:rPr lang="ar-IQ" dirty="0" smtClean="0"/>
              <a:t>فقط, </a:t>
            </a:r>
            <a:r>
              <a:rPr lang="ar-IQ" dirty="0"/>
              <a:t>وهو المظهر </a:t>
            </a:r>
            <a:r>
              <a:rPr lang="ar-IQ" dirty="0" smtClean="0"/>
              <a:t>القضائي, </a:t>
            </a:r>
            <a:r>
              <a:rPr lang="ar-IQ" dirty="0"/>
              <a:t>ولا وجود للمظهر </a:t>
            </a:r>
            <a:r>
              <a:rPr lang="ar-IQ" dirty="0" smtClean="0"/>
              <a:t>الديني في </a:t>
            </a:r>
            <a:r>
              <a:rPr lang="ar-IQ" dirty="0"/>
              <a:t>هذه </a:t>
            </a:r>
            <a:r>
              <a:rPr lang="ar-IQ" dirty="0" smtClean="0"/>
              <a:t>الأحكام, </a:t>
            </a:r>
            <a:r>
              <a:rPr lang="ar-IQ" dirty="0"/>
              <a:t>ولا شك </a:t>
            </a:r>
            <a:r>
              <a:rPr lang="ar-IQ" dirty="0" smtClean="0"/>
              <a:t>أنّ مراعاة </a:t>
            </a:r>
            <a:r>
              <a:rPr lang="ar-IQ" dirty="0"/>
              <a:t>الجانب </a:t>
            </a:r>
            <a:r>
              <a:rPr lang="ar-IQ" dirty="0" smtClean="0"/>
              <a:t>الديني في </a:t>
            </a:r>
            <a:r>
              <a:rPr lang="ar-IQ" dirty="0"/>
              <a:t>الأحكام الشرعية يجعل المسلم لا يقدم على فعل أو تصرف </a:t>
            </a:r>
            <a:r>
              <a:rPr lang="ar-IQ" dirty="0" smtClean="0"/>
              <a:t>إلاّ </a:t>
            </a:r>
            <a:r>
              <a:rPr lang="ar-IQ" dirty="0"/>
              <a:t>إذا كان </a:t>
            </a:r>
            <a:r>
              <a:rPr lang="ar-IQ" dirty="0" smtClean="0"/>
              <a:t>حلالاً في الشرع, </a:t>
            </a:r>
            <a:r>
              <a:rPr lang="ar-IQ" dirty="0"/>
              <a:t>وإن كان قضاء يجيز له </a:t>
            </a:r>
            <a:r>
              <a:rPr lang="ar-IQ" dirty="0" smtClean="0"/>
              <a:t>ذلك, </a:t>
            </a:r>
            <a:r>
              <a:rPr lang="ar-IQ" dirty="0"/>
              <a:t>بناء على ظاهر </a:t>
            </a:r>
            <a:r>
              <a:rPr lang="ar-IQ" dirty="0" smtClean="0"/>
              <a:t>الفعل. </a:t>
            </a:r>
            <a:r>
              <a:rPr lang="ar-IQ" dirty="0"/>
              <a:t>كما يجعله لا يتمسك ولا يطالب </a:t>
            </a:r>
            <a:r>
              <a:rPr lang="ar-IQ" dirty="0" smtClean="0"/>
              <a:t>بشيء </a:t>
            </a:r>
            <a:r>
              <a:rPr lang="ar-IQ" dirty="0"/>
              <a:t>لاحق له </a:t>
            </a:r>
            <a:r>
              <a:rPr lang="ar-IQ" dirty="0" smtClean="0"/>
              <a:t>فيه, وإن </a:t>
            </a:r>
            <a:r>
              <a:rPr lang="ar-IQ" dirty="0"/>
              <a:t>كان يمكنه إثبات ذلك أمام </a:t>
            </a:r>
            <a:r>
              <a:rPr lang="ar-IQ" dirty="0" smtClean="0"/>
              <a:t>القضاء، </a:t>
            </a:r>
            <a:r>
              <a:rPr lang="ar-IQ" dirty="0"/>
              <a:t>كما يجعله لا يتمسك ولا يطالب </a:t>
            </a:r>
            <a:r>
              <a:rPr lang="ar-IQ" dirty="0" smtClean="0"/>
              <a:t>بشيء </a:t>
            </a:r>
            <a:r>
              <a:rPr lang="ar-IQ" dirty="0"/>
              <a:t>لا يستطيع صاحبه إثباته أمام </a:t>
            </a:r>
            <a:r>
              <a:rPr lang="ar-IQ" dirty="0" smtClean="0"/>
              <a:t>القضاء, </a:t>
            </a:r>
            <a:r>
              <a:rPr lang="ar-IQ" dirty="0"/>
              <a:t>وهذا كله يدعو إلى الاطمئنان </a:t>
            </a:r>
            <a:r>
              <a:rPr lang="ar-IQ" dirty="0" smtClean="0"/>
              <a:t>في </a:t>
            </a:r>
            <a:r>
              <a:rPr lang="ar-IQ" dirty="0"/>
              <a:t>العلاقات بين </a:t>
            </a:r>
            <a:r>
              <a:rPr lang="ar-IQ" dirty="0" smtClean="0"/>
              <a:t>الأفراد, لأنّ </a:t>
            </a:r>
            <a:r>
              <a:rPr lang="ar-IQ" dirty="0"/>
              <a:t>هناك رقابة دينية على الإنسان </a:t>
            </a:r>
            <a:r>
              <a:rPr lang="ar-IQ" dirty="0" smtClean="0"/>
              <a:t>في </a:t>
            </a:r>
            <a:r>
              <a:rPr lang="ar-IQ" dirty="0"/>
              <a:t>علاقته مع </a:t>
            </a:r>
            <a:r>
              <a:rPr lang="ar-IQ" dirty="0" smtClean="0"/>
              <a:t>الغير؛ زيادةً </a:t>
            </a:r>
            <a:r>
              <a:rPr lang="ar-IQ" dirty="0"/>
              <a:t>على الرقابة </a:t>
            </a:r>
            <a:r>
              <a:rPr lang="ar-IQ" dirty="0" smtClean="0"/>
              <a:t>القضائية.</a:t>
            </a:r>
            <a:endParaRPr lang="ar-IQ" dirty="0"/>
          </a:p>
        </p:txBody>
      </p:sp>
    </p:spTree>
    <p:extLst>
      <p:ext uri="{BB962C8B-B14F-4D97-AF65-F5344CB8AC3E}">
        <p14:creationId xmlns:p14="http://schemas.microsoft.com/office/powerpoint/2010/main" val="4132181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188640"/>
            <a:ext cx="8928992" cy="6669360"/>
          </a:xfrm>
        </p:spPr>
        <p:txBody>
          <a:bodyPr>
            <a:normAutofit fontScale="77500" lnSpcReduction="20000"/>
          </a:bodyPr>
          <a:lstStyle/>
          <a:p>
            <a:pPr algn="r"/>
            <a:r>
              <a:rPr lang="ar-IQ" dirty="0" smtClean="0">
                <a:solidFill>
                  <a:srgbClr val="FF0000"/>
                </a:solidFill>
              </a:rPr>
              <a:t>أولاً: الشريعة اليهودية:</a:t>
            </a:r>
          </a:p>
          <a:p>
            <a:pPr algn="just"/>
            <a:r>
              <a:rPr lang="ar-IQ" dirty="0" smtClean="0">
                <a:solidFill>
                  <a:schemeClr val="tx1"/>
                </a:solidFill>
              </a:rPr>
              <a:t>رغم وجود المرونة والعدالة الإنسانية الظاهرة، في بعض نصوص التوراة، منها:(( فمتى بعتَ صاحبك، أو اشتريتَ من يد صاحبك، فلا يغبن أحدكم أخاه، فلا يغبن أحدكم صاحبه، بل </a:t>
            </a:r>
            <a:r>
              <a:rPr lang="ar-IQ" dirty="0">
                <a:solidFill>
                  <a:schemeClr val="tx1"/>
                </a:solidFill>
              </a:rPr>
              <a:t>ا</a:t>
            </a:r>
            <a:r>
              <a:rPr lang="ar-IQ" dirty="0" smtClean="0">
                <a:solidFill>
                  <a:schemeClr val="tx1"/>
                </a:solidFill>
              </a:rPr>
              <a:t>خشَ إلهك)، وكذلك:(( إذا افتقر أخوك وقصَّرتْ يده عندك، فاعضده، غريباً أو مستوطناً، فيعيش معك، لا تأخذ منه رباً ولا مرابحة...))، إلاَّ أنَّ صاحبك هو اليهودي، أمَّا غير اليهودي، فغشُّه قربة( )، والأخ المشار إليه في النَّص، هو اليهودي أيضاً. وقد فسَّر علماء اليهود عبارة:(غريباً أو مستوطناً) بقولهم: سواء كان يهودياً في الأصل، أو </a:t>
            </a:r>
            <a:r>
              <a:rPr lang="ar-IQ" dirty="0" err="1" smtClean="0">
                <a:solidFill>
                  <a:schemeClr val="tx1"/>
                </a:solidFill>
              </a:rPr>
              <a:t>المتهودين</a:t>
            </a:r>
            <a:r>
              <a:rPr lang="ar-IQ" dirty="0" smtClean="0">
                <a:solidFill>
                  <a:schemeClr val="tx1"/>
                </a:solidFill>
              </a:rPr>
              <a:t> المتغرِّبين في أرضك، وعلى هذا، فحتّى لفظ (الغريب) ليس المقصود منه غير اليهودي. وجاء أيضاً:((وتحب رفيقك كما تحب نفسك))،  فالرفيق والغريب والأخ هو اليهودي، وليس أيُّ إنسان آخر.</a:t>
            </a:r>
          </a:p>
          <a:p>
            <a:pPr algn="just"/>
            <a:r>
              <a:rPr lang="ar-IQ" dirty="0" smtClean="0">
                <a:solidFill>
                  <a:schemeClr val="tx1"/>
                </a:solidFill>
              </a:rPr>
              <a:t>ومن المآخذ التي تؤخذ على تشريعات التوراة جميعاً، رغم العدالة والمروءة الموجودة فيها، أنَّها خاصة باليهودي، أمَّا غير اليهودي فلا حقوق له، لأنَّه إمَّا يقتل أو يطرد، ومَن استبقى فهو يكون عبداً إلى الأبد.</a:t>
            </a:r>
          </a:p>
          <a:p>
            <a:pPr algn="just"/>
            <a:r>
              <a:rPr lang="ar-IQ" dirty="0" smtClean="0">
                <a:solidFill>
                  <a:schemeClr val="tx1"/>
                </a:solidFill>
              </a:rPr>
              <a:t>ولهذا نجد أنَّ شريعة التوراة مبنية على القتل العام، ومحو شعوب البلاد المحتلة، سواء كانوا أسرى حرب أو مسالمين، ولا فرق بين محارب أو شيخ أو امرأة أو طفل، فالكلُّ يذهبون طعاماً للسيوف، وهذا يلاحظ في النصوص التشريعية التي تذكر الأوامر الإلهية عند خروجهم من مصر، ومرورهم في صحراء سيناء، في سفر الخروج وسفر التثنية، وما ورد في سفر الملوك والقضاة. وللوقوف على طبيعة الشريعة التوراتية، نستعرض بعض التشريعات والأحكام الشديدة التي تخالف مبدأ التكريم الإلهي للإنسان، وتخالف مبدأ العقوبة من جنس العمل، ومالتْ كثيراً لصالح اليهود، منها:</a:t>
            </a:r>
          </a:p>
        </p:txBody>
      </p:sp>
    </p:spTree>
    <p:extLst>
      <p:ext uri="{BB962C8B-B14F-4D97-AF65-F5344CB8AC3E}">
        <p14:creationId xmlns:p14="http://schemas.microsoft.com/office/powerpoint/2010/main" val="158018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a:bodyPr>
          <a:lstStyle/>
          <a:p>
            <a:pPr marL="0" indent="0">
              <a:buNone/>
            </a:pPr>
            <a:r>
              <a:rPr lang="ar-IQ" dirty="0" smtClean="0">
                <a:solidFill>
                  <a:srgbClr val="FF0000"/>
                </a:solidFill>
              </a:rPr>
              <a:t>أولاً / حكم ضرب الوالديْن ولعنهما: </a:t>
            </a:r>
            <a:r>
              <a:rPr lang="ar-IQ" dirty="0" smtClean="0"/>
              <a:t>بسبب أنَّه ورد في الوصايا العشر:(( أكرم أباك وأمك))، فقد جاءتْ أحكام التوراة شديدة بشأنهما، حيث ورد:(( مَن ضرب أباه أو أمه، فليقتل قتلاً... ومَن لعن أباه أوأمه فلْيقتل قتلاً))، وجاء في شرح أحكام التوراة: أنَّ مَن لا يكرِّم، تقصَّر أيامه بالقتل، لئّلا تطول.</a:t>
            </a:r>
          </a:p>
          <a:p>
            <a:pPr marL="0" indent="0">
              <a:buNone/>
            </a:pPr>
            <a:r>
              <a:rPr lang="ar-IQ" dirty="0" smtClean="0">
                <a:solidFill>
                  <a:srgbClr val="FF0000"/>
                </a:solidFill>
              </a:rPr>
              <a:t>ثانياً/ حكم الخطف: </a:t>
            </a:r>
            <a:r>
              <a:rPr lang="ar-IQ" dirty="0" smtClean="0"/>
              <a:t>ورد في التوراة:((مَن خطف أحداً، فباعه، أو وجد في يده، فليقتل قتلاً)).</a:t>
            </a:r>
          </a:p>
          <a:p>
            <a:pPr marL="0" indent="0">
              <a:buNone/>
            </a:pPr>
            <a:r>
              <a:rPr lang="ar-IQ" dirty="0" smtClean="0"/>
              <a:t>رغم أنَّ الأبوين لهما من الحقوق والاحترام على الأولاد، وأنَّه لا يجوز خطف الإنسان، إلاَّ أنَّ هذه الأحكام  فيها من الشدَّة والتعسف، ما لا يخفى على أحد، لأنَّ قتل الإنسان في حدِّ ذاته، بمجرد الضرب أو اللَّعن والخطف، يعتبر تعسفاً، ولا يحقِّق العدالة.</a:t>
            </a:r>
          </a:p>
          <a:p>
            <a:endParaRPr lang="ar-IQ" dirty="0"/>
          </a:p>
        </p:txBody>
      </p:sp>
    </p:spTree>
    <p:extLst>
      <p:ext uri="{BB962C8B-B14F-4D97-AF65-F5344CB8AC3E}">
        <p14:creationId xmlns:p14="http://schemas.microsoft.com/office/powerpoint/2010/main" val="3583959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92500" lnSpcReduction="20000"/>
          </a:bodyPr>
          <a:lstStyle/>
          <a:p>
            <a:pPr marL="0" indent="0">
              <a:buNone/>
            </a:pPr>
            <a:r>
              <a:rPr lang="ar-IQ" dirty="0" smtClean="0">
                <a:solidFill>
                  <a:srgbClr val="FF0000"/>
                </a:solidFill>
              </a:rPr>
              <a:t>ثالثاً/ حكم سرقة الحيوان: </a:t>
            </a:r>
            <a:r>
              <a:rPr lang="ar-IQ" dirty="0" smtClean="0"/>
              <a:t>(( إذا سرق أحد ثوراً أو خروفاً، فذبحه وباعه، فليعوَّض بدل الثور خمسة، وبدل الخروف أربعة))، وجاء:((وإنْ وجد السارق وهو يسرق، فضرب وقتل، فدمه مهدور، وإنْ قبض عليه بعد شروق الشمس، فلا يهدر دمه، وإنَّما يعوَّض بدل المسروق، وإنْ كان لا يملك شيئاً، </a:t>
            </a:r>
            <a:r>
              <a:rPr lang="ar-IQ" dirty="0" err="1" smtClean="0"/>
              <a:t>فليبع</a:t>
            </a:r>
            <a:r>
              <a:rPr lang="ar-IQ" dirty="0" smtClean="0"/>
              <a:t> بما سرقه))، فليس هناك حكم محدَّد في السرقة، وإنَّما يدور بين القتل والتعويض والبيع بالمسروق.</a:t>
            </a:r>
          </a:p>
          <a:p>
            <a:pPr marL="0" indent="0">
              <a:buNone/>
            </a:pPr>
            <a:r>
              <a:rPr lang="ar-IQ" dirty="0" smtClean="0">
                <a:solidFill>
                  <a:srgbClr val="FF0000"/>
                </a:solidFill>
              </a:rPr>
              <a:t>رابعاً/ حكم الربا: </a:t>
            </a:r>
            <a:r>
              <a:rPr lang="ar-IQ" dirty="0" smtClean="0"/>
              <a:t>حاول اليهود عبر التاريخ احتكار السلع والإبقاء على أسرار المهن، حتّى لا يتاح للآخرين الحصول على المعلومات، وكان </a:t>
            </a:r>
            <a:r>
              <a:rPr lang="ar-IQ" dirty="0" err="1" smtClean="0"/>
              <a:t>للجيتو</a:t>
            </a:r>
            <a:r>
              <a:rPr lang="ar-IQ" dirty="0" smtClean="0"/>
              <a:t>، اليهودي دور خطير في هذا المسار، وكان مفهوم الاحتكار والاستعباد أساساً في التفكير اليهودي، واليهود هم أوَّل مَن  أبدعوا الرِّبا في التاريخ.</a:t>
            </a:r>
          </a:p>
          <a:p>
            <a:pPr marL="0" indent="0">
              <a:buNone/>
            </a:pPr>
            <a:r>
              <a:rPr lang="ar-IQ" dirty="0" smtClean="0"/>
              <a:t>ومن المعروف أنَّ الربا محرَّم بين بني إسرائيل:((لا تقرض أخاك بربا، ربا فضة أو ربا طعام أو ربا شيء ما، مَّما يقرض بربا))، وكذلك:(( إنْ أقرضتَ لشعبي الفقير الذي عندك، فلا تكن له </a:t>
            </a:r>
            <a:r>
              <a:rPr lang="ar-IQ" dirty="0" err="1" smtClean="0"/>
              <a:t>كالمرابي</a:t>
            </a:r>
            <a:r>
              <a:rPr lang="ar-IQ" dirty="0" smtClean="0"/>
              <a:t>، لاتضعوا عليه رباً))، وجاء:(( لا تأخذ منه مرابحة....فضتك لا تعطيه بالربا))، هذا إن كان الشَّخص الفقير يهودياً، أمَّا إنْ كان من غير اليهود، فشريعتهم تبيح الربا مع الأجنبي:((...للأجنبي تقرض بربا)) </a:t>
            </a:r>
            <a:endParaRPr lang="ar-IQ" dirty="0"/>
          </a:p>
        </p:txBody>
      </p:sp>
    </p:spTree>
    <p:extLst>
      <p:ext uri="{BB962C8B-B14F-4D97-AF65-F5344CB8AC3E}">
        <p14:creationId xmlns:p14="http://schemas.microsoft.com/office/powerpoint/2010/main" val="176813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92500" lnSpcReduction="20000"/>
          </a:bodyPr>
          <a:lstStyle/>
          <a:p>
            <a:pPr marL="0" indent="0">
              <a:buNone/>
            </a:pPr>
            <a:r>
              <a:rPr lang="ar-IQ" dirty="0" smtClean="0">
                <a:solidFill>
                  <a:srgbClr val="FF0000"/>
                </a:solidFill>
              </a:rPr>
              <a:t>خامساً/ حكم الزِّنا</a:t>
            </a:r>
            <a:r>
              <a:rPr lang="ar-IQ" dirty="0" smtClean="0"/>
              <a:t>: رغم أنَّ الزِّنا محرَّم في الشريعة اليهودية، حيث جاء في الوصايا العشر:(( لا تزنِ))، وأورد التوراة عقوبات شديدة على فعل الزنا، إلاَّ أنَّ هذا التحريم والعقوبات الشديدة لم تمنع من انتشار الزنا في بني إسرائيل، حيث إنَّ القصص الغرامية والفسق والفجور وعمل الزنا تملأ صفحات أسفار العهد القديم.</a:t>
            </a:r>
          </a:p>
          <a:p>
            <a:pPr marL="0" indent="0">
              <a:buNone/>
            </a:pPr>
            <a:r>
              <a:rPr lang="ar-IQ" dirty="0" smtClean="0"/>
              <a:t>ويلاحظ أنَّ الأحكام المتعلقة بالزنا، تركِّز على المرأة، دون الرجل، في تطبيق الأحكام. يقول غوستاف </a:t>
            </a:r>
            <a:r>
              <a:rPr lang="ar-IQ" dirty="0" err="1" smtClean="0"/>
              <a:t>لوبون</a:t>
            </a:r>
            <a:r>
              <a:rPr lang="ar-IQ" dirty="0" smtClean="0"/>
              <a:t> عن هذه الظاهرة: وزنا المرأة كان المقصود دون الرجل، لأنَّ باستطاعة الرجل أن يتزوج بالعدد الذي يرغب فيه، من الزوجات الشرعيات، وغير الشرعيات، وما كان الرجل يُعدّ مجرماً، إلاَّ إذا زنى بفتاة، أو امرأة متزوجة، فهناك يقتل.</a:t>
            </a:r>
          </a:p>
          <a:p>
            <a:pPr marL="0" indent="0">
              <a:buNone/>
            </a:pPr>
            <a:r>
              <a:rPr lang="ar-IQ" dirty="0" smtClean="0"/>
              <a:t>وفي كلِّ الأحوال كانت المرأة تحكم عليها بالموت، إذا زنت، وإنْ كان هناك شكوك حول المرأة، أو اتهام لها، ولم يكن هناك شهود، فإنَّها تخضع لامتحان صعب، بحيث تتجرَّع المياه الملوثة بالتراب، على يد الكاهن، بعد إجراء طقس يصبُّ فيها اللَّعنات، أمَّا الرجل فما كان القانون يعاقبه، إلاَّ في حالة مباشرة امرأة متزوجة، وهي الموت، إلاَّ أنَّ العقاب كان بسبب الاعتداء على حقوق زوج آخر، وليس بسبب إهانة المرأة واهدار كرامتها.</a:t>
            </a:r>
          </a:p>
        </p:txBody>
      </p:sp>
    </p:spTree>
    <p:extLst>
      <p:ext uri="{BB962C8B-B14F-4D97-AF65-F5344CB8AC3E}">
        <p14:creationId xmlns:p14="http://schemas.microsoft.com/office/powerpoint/2010/main" val="3916635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92500" lnSpcReduction="20000"/>
          </a:bodyPr>
          <a:lstStyle/>
          <a:p>
            <a:pPr marL="0" indent="0">
              <a:buNone/>
            </a:pPr>
            <a:r>
              <a:rPr lang="ar-IQ" dirty="0" smtClean="0">
                <a:solidFill>
                  <a:srgbClr val="FF0000"/>
                </a:solidFill>
              </a:rPr>
              <a:t>سادساً/ حكم القتل</a:t>
            </a:r>
            <a:r>
              <a:rPr lang="ar-IQ" dirty="0" smtClean="0"/>
              <a:t>: أحكام التوراة، فيما يتعلق بالقصاص، واضحة، تهدف إلى إحقاق الحق وإقرار العدالة:((أمَّا دماءكم أنتم فأطلب عنها حساباً، من كلِّ حيوان أو إنسان سفكها، وعن دم كلِّ إنسان أطلب حساباً، من أخيه الإنسان، مَن سفك دم الإنسان، يسفك دمه، فعلى صورة الله صنع الله الإنسان )). وكذلك:((ومن قتل إنساناً، يقتل قتلاً))، فهي واضحة في القصاص للإنسان من أجل أنَّه إنسان، إلاَّ أنَّ اليهود قيَّدوا هذه الأحكام باليهودي، بحيث يُعدُّ قتل اليهودي جريمة كبرى، عقوبتها الإعدام، وعندما تكون الضحية غير يهودي، يكون الأمر مختلفاً تماماً، فاليهودي الذي يقتل غير يهودي، مذنب بارتكاب خطيئة ضد قانون السَّماء، والمحكمة لا تعاقب عليها، أمَّا التسبُّب في قتل غير يهودي، بطريقة غير مباشرة، فلا يعتبر خطيئة على الإطلاق، والتصرُّف المؤدِّي إلى قتل غير يهودي، بصورة غير مباشرة، ممنوع إذا كان من شأنه نشر العداء تجاه اليهود، والقاتل غير اليهودي الخاضع للولاية اليهودية، يجب أن يعدم، سواء كان القتيل يهودياً أو غير يهودي، وإذا كان القتيل غير يهودي، وتحوَّل القاتل إلى اليهودية فلا يعاقب، هذا إذا لم يكن هناك حرب، أمَّا إذا كان هناك حرب، فيجب قتل جميع المنتسبين إلى شعب معادي، حتّى المدنيين الطيِّبين.</a:t>
            </a:r>
            <a:endParaRPr lang="ar-IQ" dirty="0"/>
          </a:p>
        </p:txBody>
      </p:sp>
    </p:spTree>
    <p:extLst>
      <p:ext uri="{BB962C8B-B14F-4D97-AF65-F5344CB8AC3E}">
        <p14:creationId xmlns:p14="http://schemas.microsoft.com/office/powerpoint/2010/main" val="3072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5865515"/>
          </a:xfrm>
        </p:spPr>
        <p:txBody>
          <a:bodyPr>
            <a:normAutofit/>
          </a:bodyPr>
          <a:lstStyle/>
          <a:p>
            <a:pPr marL="0" indent="0">
              <a:buNone/>
            </a:pPr>
            <a:r>
              <a:rPr lang="ar-IQ" dirty="0" smtClean="0">
                <a:solidFill>
                  <a:srgbClr val="FF0000"/>
                </a:solidFill>
              </a:rPr>
              <a:t>سابعاً/ وهناك جرائم عقوبتها الرجم حتَّى الموت، منها:</a:t>
            </a:r>
          </a:p>
          <a:p>
            <a:pPr marL="0" indent="0">
              <a:buNone/>
            </a:pPr>
            <a:r>
              <a:rPr lang="ar-IQ" dirty="0" smtClean="0">
                <a:solidFill>
                  <a:srgbClr val="FF0000"/>
                </a:solidFill>
              </a:rPr>
              <a:t>1- التجديف، على الله</a:t>
            </a:r>
            <a:r>
              <a:rPr lang="ar-IQ" dirty="0" smtClean="0"/>
              <a:t>: ((مَن جدَّف على اسم الرب، يقتل قتلاً)).</a:t>
            </a:r>
          </a:p>
          <a:p>
            <a:pPr marL="0" indent="0">
              <a:buNone/>
            </a:pPr>
            <a:r>
              <a:rPr lang="ar-IQ" dirty="0" smtClean="0">
                <a:solidFill>
                  <a:srgbClr val="FF0000"/>
                </a:solidFill>
              </a:rPr>
              <a:t>2- عبادة الأوثان: </a:t>
            </a:r>
            <a:r>
              <a:rPr lang="ar-IQ" dirty="0" smtClean="0"/>
              <a:t>حيث جاء:((مَن أغراك في الخفاء، أخوك ابن أمك، أو أبيك...فقال لك: تعال نعبد آلهة أخرى...لا تلتفت إليه...بل أقتله قتلاً...ترجمه بالحجارة حتَّى يموت)).</a:t>
            </a:r>
          </a:p>
          <a:p>
            <a:pPr marL="0" indent="0">
              <a:buNone/>
            </a:pPr>
            <a:r>
              <a:rPr lang="ar-IQ" dirty="0" smtClean="0">
                <a:solidFill>
                  <a:srgbClr val="FF0000"/>
                </a:solidFill>
              </a:rPr>
              <a:t>3- القيام بالعمل يوم السبت: </a:t>
            </a:r>
            <a:r>
              <a:rPr lang="ar-IQ" dirty="0" smtClean="0"/>
              <a:t>السبت هو يوم الراحة، العمل فيه محرَّم، حسب شريعة التوراة، لأنَّه اليوم الذي سبت فيه الرَّب عن الخلق، حسب عقيدة اليهود:((وحين كان بنو إسرائيل في البرية، وجدوا رجلاً يحتطب حطباً في يوم السبت...فألقوه في السجن لأنَّ ما يفعلون به لم يعلن لهم، فقال الرب لموسى: يقتل الرجل قتلاً، ترجمه كلُّ الجماعة بالحجارة في خارج المحلَّة)). </a:t>
            </a:r>
            <a:endParaRPr lang="ar-IQ" dirty="0"/>
          </a:p>
        </p:txBody>
      </p:sp>
    </p:spTree>
    <p:extLst>
      <p:ext uri="{BB962C8B-B14F-4D97-AF65-F5344CB8AC3E}">
        <p14:creationId xmlns:p14="http://schemas.microsoft.com/office/powerpoint/2010/main" val="2623573429"/>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3307</Words>
  <Application>Microsoft Office PowerPoint</Application>
  <PresentationFormat>عرض على الشاشة (3:4)‏</PresentationFormat>
  <Paragraphs>67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الشدّة والمرونة والواقعية من خلال المقارنة بين نماذج من التشريعات السماوية</vt:lpstr>
      <vt:lpstr>المقدمة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الواقعية والمثالية من خلال نماذج من التشريعات السماوية</dc:title>
  <dc:creator>fathe</dc:creator>
  <cp:lastModifiedBy>fathe</cp:lastModifiedBy>
  <cp:revision>22</cp:revision>
  <dcterms:created xsi:type="dcterms:W3CDTF">2020-12-12T18:24:06Z</dcterms:created>
  <dcterms:modified xsi:type="dcterms:W3CDTF">2021-01-02T20:00:28Z</dcterms:modified>
</cp:coreProperties>
</file>