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8" r:id="rId2"/>
    <p:sldId id="256" r:id="rId3"/>
    <p:sldId id="262" r:id="rId4"/>
    <p:sldId id="264" r:id="rId5"/>
    <p:sldId id="267" r:id="rId6"/>
    <p:sldId id="263" r:id="rId7"/>
    <p:sldId id="265" r:id="rId8"/>
    <p:sldId id="257" r:id="rId9"/>
    <p:sldId id="258" r:id="rId10"/>
    <p:sldId id="259" r:id="rId11"/>
    <p:sldId id="260" r:id="rId12"/>
    <p:sldId id="261" r:id="rId13"/>
    <p:sldId id="266"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8A5DCD75-A196-4670-B4D7-4D2D12C2DC0F}" type="datetimeFigureOut">
              <a:rPr lang="ar-IQ" smtClean="0"/>
              <a:t>05/05/1442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EE8EC79-9542-42FC-823A-F0F8EAF9E471}" type="slidenum">
              <a:rPr lang="ar-IQ" smtClean="0"/>
              <a:t>‹#›</a:t>
            </a:fld>
            <a:endParaRPr lang="ar-IQ"/>
          </a:p>
        </p:txBody>
      </p:sp>
    </p:spTree>
    <p:extLst>
      <p:ext uri="{BB962C8B-B14F-4D97-AF65-F5344CB8AC3E}">
        <p14:creationId xmlns:p14="http://schemas.microsoft.com/office/powerpoint/2010/main" val="32626903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A5DCD75-A196-4670-B4D7-4D2D12C2DC0F}" type="datetimeFigureOut">
              <a:rPr lang="ar-IQ" smtClean="0"/>
              <a:t>05/05/1442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EE8EC79-9542-42FC-823A-F0F8EAF9E471}" type="slidenum">
              <a:rPr lang="ar-IQ" smtClean="0"/>
              <a:t>‹#›</a:t>
            </a:fld>
            <a:endParaRPr lang="ar-IQ"/>
          </a:p>
        </p:txBody>
      </p:sp>
    </p:spTree>
    <p:extLst>
      <p:ext uri="{BB962C8B-B14F-4D97-AF65-F5344CB8AC3E}">
        <p14:creationId xmlns:p14="http://schemas.microsoft.com/office/powerpoint/2010/main" val="38375056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A5DCD75-A196-4670-B4D7-4D2D12C2DC0F}" type="datetimeFigureOut">
              <a:rPr lang="ar-IQ" smtClean="0"/>
              <a:t>05/05/1442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EE8EC79-9542-42FC-823A-F0F8EAF9E471}" type="slidenum">
              <a:rPr lang="ar-IQ" smtClean="0"/>
              <a:t>‹#›</a:t>
            </a:fld>
            <a:endParaRPr lang="ar-IQ"/>
          </a:p>
        </p:txBody>
      </p:sp>
    </p:spTree>
    <p:extLst>
      <p:ext uri="{BB962C8B-B14F-4D97-AF65-F5344CB8AC3E}">
        <p14:creationId xmlns:p14="http://schemas.microsoft.com/office/powerpoint/2010/main" val="2266172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8A5DCD75-A196-4670-B4D7-4D2D12C2DC0F}" type="datetimeFigureOut">
              <a:rPr lang="ar-IQ" smtClean="0"/>
              <a:t>05/05/1442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EE8EC79-9542-42FC-823A-F0F8EAF9E471}" type="slidenum">
              <a:rPr lang="ar-IQ" smtClean="0"/>
              <a:t>‹#›</a:t>
            </a:fld>
            <a:endParaRPr lang="ar-IQ"/>
          </a:p>
        </p:txBody>
      </p:sp>
    </p:spTree>
    <p:extLst>
      <p:ext uri="{BB962C8B-B14F-4D97-AF65-F5344CB8AC3E}">
        <p14:creationId xmlns:p14="http://schemas.microsoft.com/office/powerpoint/2010/main" val="3979065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8A5DCD75-A196-4670-B4D7-4D2D12C2DC0F}" type="datetimeFigureOut">
              <a:rPr lang="ar-IQ" smtClean="0"/>
              <a:t>05/05/1442</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EE8EC79-9542-42FC-823A-F0F8EAF9E471}" type="slidenum">
              <a:rPr lang="ar-IQ" smtClean="0"/>
              <a:t>‹#›</a:t>
            </a:fld>
            <a:endParaRPr lang="ar-IQ"/>
          </a:p>
        </p:txBody>
      </p:sp>
    </p:spTree>
    <p:extLst>
      <p:ext uri="{BB962C8B-B14F-4D97-AF65-F5344CB8AC3E}">
        <p14:creationId xmlns:p14="http://schemas.microsoft.com/office/powerpoint/2010/main" val="18454917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8A5DCD75-A196-4670-B4D7-4D2D12C2DC0F}" type="datetimeFigureOut">
              <a:rPr lang="ar-IQ" smtClean="0"/>
              <a:t>05/05/1442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EE8EC79-9542-42FC-823A-F0F8EAF9E471}" type="slidenum">
              <a:rPr lang="ar-IQ" smtClean="0"/>
              <a:t>‹#›</a:t>
            </a:fld>
            <a:endParaRPr lang="ar-IQ"/>
          </a:p>
        </p:txBody>
      </p:sp>
    </p:spTree>
    <p:extLst>
      <p:ext uri="{BB962C8B-B14F-4D97-AF65-F5344CB8AC3E}">
        <p14:creationId xmlns:p14="http://schemas.microsoft.com/office/powerpoint/2010/main" val="2765073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8A5DCD75-A196-4670-B4D7-4D2D12C2DC0F}" type="datetimeFigureOut">
              <a:rPr lang="ar-IQ" smtClean="0"/>
              <a:t>05/05/1442</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2EE8EC79-9542-42FC-823A-F0F8EAF9E471}" type="slidenum">
              <a:rPr lang="ar-IQ" smtClean="0"/>
              <a:t>‹#›</a:t>
            </a:fld>
            <a:endParaRPr lang="ar-IQ"/>
          </a:p>
        </p:txBody>
      </p:sp>
    </p:spTree>
    <p:extLst>
      <p:ext uri="{BB962C8B-B14F-4D97-AF65-F5344CB8AC3E}">
        <p14:creationId xmlns:p14="http://schemas.microsoft.com/office/powerpoint/2010/main" val="1611479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8A5DCD75-A196-4670-B4D7-4D2D12C2DC0F}" type="datetimeFigureOut">
              <a:rPr lang="ar-IQ" smtClean="0"/>
              <a:t>05/05/1442</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2EE8EC79-9542-42FC-823A-F0F8EAF9E471}" type="slidenum">
              <a:rPr lang="ar-IQ" smtClean="0"/>
              <a:t>‹#›</a:t>
            </a:fld>
            <a:endParaRPr lang="ar-IQ"/>
          </a:p>
        </p:txBody>
      </p:sp>
    </p:spTree>
    <p:extLst>
      <p:ext uri="{BB962C8B-B14F-4D97-AF65-F5344CB8AC3E}">
        <p14:creationId xmlns:p14="http://schemas.microsoft.com/office/powerpoint/2010/main" val="3740229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8A5DCD75-A196-4670-B4D7-4D2D12C2DC0F}" type="datetimeFigureOut">
              <a:rPr lang="ar-IQ" smtClean="0"/>
              <a:t>05/05/1442</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2EE8EC79-9542-42FC-823A-F0F8EAF9E471}" type="slidenum">
              <a:rPr lang="ar-IQ" smtClean="0"/>
              <a:t>‹#›</a:t>
            </a:fld>
            <a:endParaRPr lang="ar-IQ"/>
          </a:p>
        </p:txBody>
      </p:sp>
    </p:spTree>
    <p:extLst>
      <p:ext uri="{BB962C8B-B14F-4D97-AF65-F5344CB8AC3E}">
        <p14:creationId xmlns:p14="http://schemas.microsoft.com/office/powerpoint/2010/main" val="867693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A5DCD75-A196-4670-B4D7-4D2D12C2DC0F}" type="datetimeFigureOut">
              <a:rPr lang="ar-IQ" smtClean="0"/>
              <a:t>05/05/1442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EE8EC79-9542-42FC-823A-F0F8EAF9E471}" type="slidenum">
              <a:rPr lang="ar-IQ" smtClean="0"/>
              <a:t>‹#›</a:t>
            </a:fld>
            <a:endParaRPr lang="ar-IQ"/>
          </a:p>
        </p:txBody>
      </p:sp>
    </p:spTree>
    <p:extLst>
      <p:ext uri="{BB962C8B-B14F-4D97-AF65-F5344CB8AC3E}">
        <p14:creationId xmlns:p14="http://schemas.microsoft.com/office/powerpoint/2010/main" val="1761135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8A5DCD75-A196-4670-B4D7-4D2D12C2DC0F}" type="datetimeFigureOut">
              <a:rPr lang="ar-IQ" smtClean="0"/>
              <a:t>05/05/1442</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EE8EC79-9542-42FC-823A-F0F8EAF9E471}" type="slidenum">
              <a:rPr lang="ar-IQ" smtClean="0"/>
              <a:t>‹#›</a:t>
            </a:fld>
            <a:endParaRPr lang="ar-IQ"/>
          </a:p>
        </p:txBody>
      </p:sp>
    </p:spTree>
    <p:extLst>
      <p:ext uri="{BB962C8B-B14F-4D97-AF65-F5344CB8AC3E}">
        <p14:creationId xmlns:p14="http://schemas.microsoft.com/office/powerpoint/2010/main" val="27213444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8A5DCD75-A196-4670-B4D7-4D2D12C2DC0F}" type="datetimeFigureOut">
              <a:rPr lang="ar-IQ" smtClean="0"/>
              <a:t>05/05/1442</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EE8EC79-9542-42FC-823A-F0F8EAF9E471}" type="slidenum">
              <a:rPr lang="ar-IQ" smtClean="0"/>
              <a:t>‹#›</a:t>
            </a:fld>
            <a:endParaRPr lang="ar-IQ"/>
          </a:p>
        </p:txBody>
      </p:sp>
    </p:spTree>
    <p:extLst>
      <p:ext uri="{BB962C8B-B14F-4D97-AF65-F5344CB8AC3E}">
        <p14:creationId xmlns:p14="http://schemas.microsoft.com/office/powerpoint/2010/main" val="17155780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251520" y="332656"/>
            <a:ext cx="8568952" cy="6264696"/>
          </a:xfrm>
        </p:spPr>
        <p:txBody>
          <a:bodyPr>
            <a:normAutofit/>
          </a:bodyPr>
          <a:lstStyle/>
          <a:p>
            <a:pPr algn="r"/>
            <a:r>
              <a:rPr lang="ar-IQ" dirty="0" smtClean="0">
                <a:solidFill>
                  <a:srgbClr val="0070C0"/>
                </a:solidFill>
              </a:rPr>
              <a:t>أسئلة المحاضرة: </a:t>
            </a:r>
          </a:p>
          <a:p>
            <a:pPr algn="r"/>
            <a:r>
              <a:rPr lang="ar-IQ" dirty="0" smtClean="0">
                <a:solidFill>
                  <a:srgbClr val="FF0000"/>
                </a:solidFill>
              </a:rPr>
              <a:t>1- لماذا </a:t>
            </a:r>
            <a:r>
              <a:rPr lang="ar-IQ" dirty="0">
                <a:solidFill>
                  <a:srgbClr val="FF0000"/>
                </a:solidFill>
              </a:rPr>
              <a:t>لا تصلح أو تصلح شريعة  واحدة لكلِّ العصور؟ </a:t>
            </a:r>
            <a:endParaRPr lang="ar-IQ" dirty="0" smtClean="0">
              <a:solidFill>
                <a:srgbClr val="FF0000"/>
              </a:solidFill>
            </a:endParaRPr>
          </a:p>
          <a:p>
            <a:pPr algn="r"/>
            <a:r>
              <a:rPr lang="ar-IQ" dirty="0" smtClean="0">
                <a:solidFill>
                  <a:srgbClr val="FF0000"/>
                </a:solidFill>
              </a:rPr>
              <a:t>2- لماذا تتجدد وتتغير </a:t>
            </a:r>
            <a:r>
              <a:rPr lang="ar-IQ" dirty="0">
                <a:solidFill>
                  <a:srgbClr val="FF0000"/>
                </a:solidFill>
              </a:rPr>
              <a:t>التشريعات؟ </a:t>
            </a:r>
            <a:endParaRPr lang="ar-IQ" dirty="0" smtClean="0">
              <a:solidFill>
                <a:srgbClr val="FF0000"/>
              </a:solidFill>
            </a:endParaRPr>
          </a:p>
          <a:p>
            <a:pPr algn="r"/>
            <a:r>
              <a:rPr lang="ar-IQ" dirty="0" smtClean="0">
                <a:solidFill>
                  <a:srgbClr val="FF0000"/>
                </a:solidFill>
              </a:rPr>
              <a:t>3- لماذا تتعدد </a:t>
            </a:r>
            <a:r>
              <a:rPr lang="ar-IQ" dirty="0">
                <a:solidFill>
                  <a:srgbClr val="FF0000"/>
                </a:solidFill>
              </a:rPr>
              <a:t>التشريعات للأزمنة والأمكنة المتعددة؟ </a:t>
            </a:r>
            <a:endParaRPr lang="ar-IQ" dirty="0" smtClean="0">
              <a:solidFill>
                <a:srgbClr val="FF0000"/>
              </a:solidFill>
            </a:endParaRPr>
          </a:p>
          <a:p>
            <a:pPr algn="r"/>
            <a:r>
              <a:rPr lang="ar-IQ" dirty="0" smtClean="0">
                <a:solidFill>
                  <a:srgbClr val="FF0000"/>
                </a:solidFill>
              </a:rPr>
              <a:t>4- لماذا </a:t>
            </a:r>
            <a:r>
              <a:rPr lang="ar-IQ" dirty="0">
                <a:solidFill>
                  <a:srgbClr val="FF0000"/>
                </a:solidFill>
              </a:rPr>
              <a:t>التشريع المعين في المكان والزمان المعين</a:t>
            </a:r>
            <a:r>
              <a:rPr lang="ar-IQ" dirty="0" smtClean="0">
                <a:solidFill>
                  <a:srgbClr val="FF0000"/>
                </a:solidFill>
              </a:rPr>
              <a:t>؟</a:t>
            </a:r>
          </a:p>
          <a:p>
            <a:pPr algn="r"/>
            <a:r>
              <a:rPr lang="ar-IQ" dirty="0" smtClean="0">
                <a:solidFill>
                  <a:srgbClr val="FF0000"/>
                </a:solidFill>
              </a:rPr>
              <a:t>5- </a:t>
            </a:r>
            <a:r>
              <a:rPr lang="ar-IQ" dirty="0">
                <a:solidFill>
                  <a:srgbClr val="FF0000"/>
                </a:solidFill>
              </a:rPr>
              <a:t>أ لكل مكان تشريعه الخاص به, حسب مقتضيات و ضرورات الزمان والمكان؟ </a:t>
            </a:r>
            <a:endParaRPr lang="ar-IQ" dirty="0" smtClean="0">
              <a:solidFill>
                <a:srgbClr val="FF0000"/>
              </a:solidFill>
            </a:endParaRPr>
          </a:p>
          <a:p>
            <a:pPr algn="r"/>
            <a:r>
              <a:rPr lang="ar-IQ" dirty="0" smtClean="0">
                <a:solidFill>
                  <a:srgbClr val="FF0000"/>
                </a:solidFill>
              </a:rPr>
              <a:t>6- لماذا</a:t>
            </a:r>
            <a:r>
              <a:rPr lang="ar-IQ" dirty="0">
                <a:solidFill>
                  <a:srgbClr val="FF0000"/>
                </a:solidFill>
              </a:rPr>
              <a:t>  الشرائع  نسبية ومتنوعة ومتعددة؟</a:t>
            </a:r>
          </a:p>
        </p:txBody>
      </p:sp>
    </p:spTree>
    <p:extLst>
      <p:ext uri="{BB962C8B-B14F-4D97-AF65-F5344CB8AC3E}">
        <p14:creationId xmlns:p14="http://schemas.microsoft.com/office/powerpoint/2010/main" val="40040057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88640"/>
            <a:ext cx="8928992" cy="6552728"/>
          </a:xfrm>
        </p:spPr>
        <p:txBody>
          <a:bodyPr>
            <a:noAutofit/>
          </a:bodyPr>
          <a:lstStyle/>
          <a:p>
            <a:pPr marL="0" indent="0">
              <a:buNone/>
            </a:pPr>
            <a:r>
              <a:rPr lang="ar-IQ" sz="2800" dirty="0" smtClean="0">
                <a:solidFill>
                  <a:srgbClr val="C00000"/>
                </a:solidFill>
                <a:latin typeface="Simplified Arabic" pitchFamily="18" charset="-78"/>
                <a:cs typeface="Simplified Arabic" pitchFamily="18" charset="-78"/>
              </a:rPr>
              <a:t>سادساً: </a:t>
            </a:r>
            <a:r>
              <a:rPr lang="ar-IQ" sz="2800" dirty="0" smtClean="0">
                <a:latin typeface="Simplified Arabic" pitchFamily="18" charset="-78"/>
                <a:cs typeface="Simplified Arabic" pitchFamily="18" charset="-78"/>
              </a:rPr>
              <a:t>إنّ كلّ </a:t>
            </a:r>
            <a:r>
              <a:rPr lang="ar-IQ" sz="2800" dirty="0">
                <a:latin typeface="Simplified Arabic" pitchFamily="18" charset="-78"/>
                <a:cs typeface="Simplified Arabic" pitchFamily="18" charset="-78"/>
              </a:rPr>
              <a:t>أ</a:t>
            </a:r>
            <a:r>
              <a:rPr lang="ar-IQ" sz="2800" dirty="0" smtClean="0">
                <a:latin typeface="Simplified Arabic" pitchFamily="18" charset="-78"/>
                <a:cs typeface="Simplified Arabic" pitchFamily="18" charset="-78"/>
              </a:rPr>
              <a:t>مة في بداية نشأتها  نراها قوية  عزيزة  ذات نفوذ, وذلك بفضل تمسكها بالدين. وما  اعتراها  من ضعف و ذلة  و هوان إلاّ  بعد  ما  غفلت عن  أحكام دين  العصر  وظهرت البدع  و العوائد  الخرافية  محل الصحيحة ،  فذهبت بمنافعها الحقيقية  فيشتد وهن الأمم وضعفها  فيفتقرون الى  البناء الجديد و يحتاج العالم  </a:t>
            </a:r>
            <a:r>
              <a:rPr lang="ar-IQ" sz="2800" dirty="0">
                <a:latin typeface="Simplified Arabic" pitchFamily="18" charset="-78"/>
                <a:cs typeface="Simplified Arabic" pitchFamily="18" charset="-78"/>
              </a:rPr>
              <a:t>إ</a:t>
            </a:r>
            <a:r>
              <a:rPr lang="ar-IQ" sz="2800" dirty="0" smtClean="0">
                <a:latin typeface="Simplified Arabic" pitchFamily="18" charset="-78"/>
                <a:cs typeface="Simplified Arabic" pitchFamily="18" charset="-78"/>
              </a:rPr>
              <a:t>لى لباس جديد يتفق  مع المكان  والزمان.  فيرسل  الله من  يجُدد لهم أمر دينهم بحسب مقتضيات زمانه و مكانه, بحيث ما يصلح لأمة  معينة, قد لا يصلح لأخرى. تبعاً لاختلاف العادات والمذاهب و الأفكار.</a:t>
            </a:r>
          </a:p>
          <a:p>
            <a:pPr marL="0" indent="0">
              <a:buNone/>
            </a:pPr>
            <a:r>
              <a:rPr lang="ar-IQ" sz="2800" dirty="0" smtClean="0">
                <a:solidFill>
                  <a:srgbClr val="C00000"/>
                </a:solidFill>
                <a:latin typeface="Simplified Arabic" pitchFamily="18" charset="-78"/>
                <a:cs typeface="Simplified Arabic" pitchFamily="18" charset="-78"/>
              </a:rPr>
              <a:t>سابعاً: </a:t>
            </a:r>
            <a:r>
              <a:rPr lang="ar-IQ" sz="2800" dirty="0" smtClean="0">
                <a:latin typeface="Simplified Arabic" pitchFamily="18" charset="-78"/>
                <a:cs typeface="Simplified Arabic" pitchFamily="18" charset="-78"/>
              </a:rPr>
              <a:t>إنّ الله تعالى  خلق الإنسان  متفاوت  العادات، متفاوت الفكر، متفاوت الرزق،  فتفاوتاً في  الجهد، في المقام، في الرتبة، يختلف باختلاف البلاد، متباين المذاهب والأوصاف. فالمساواة التامة  وهم </a:t>
            </a:r>
            <a:r>
              <a:rPr lang="ar-IQ" sz="2800" dirty="0" smtClean="0">
                <a:latin typeface="Simplified Arabic" pitchFamily="18" charset="-78"/>
                <a:cs typeface="Simplified Arabic" pitchFamily="18" charset="-78"/>
              </a:rPr>
              <a:t>باطل, </a:t>
            </a:r>
            <a:r>
              <a:rPr lang="ar-IQ" sz="2800" dirty="0" smtClean="0">
                <a:latin typeface="Simplified Arabic" pitchFamily="18" charset="-78"/>
                <a:cs typeface="Simplified Arabic" pitchFamily="18" charset="-78"/>
              </a:rPr>
              <a:t>لا يمكن تحقيقه </a:t>
            </a:r>
            <a:r>
              <a:rPr lang="ar-IQ" sz="2800" dirty="0" smtClean="0">
                <a:latin typeface="Simplified Arabic" pitchFamily="18" charset="-78"/>
                <a:cs typeface="Simplified Arabic" pitchFamily="18" charset="-78"/>
              </a:rPr>
              <a:t>علمياً–</a:t>
            </a:r>
            <a:r>
              <a:rPr lang="ar-IQ" sz="2800" dirty="0" smtClean="0">
                <a:latin typeface="Simplified Arabic" pitchFamily="18" charset="-78"/>
                <a:cs typeface="Simplified Arabic" pitchFamily="18" charset="-78"/>
              </a:rPr>
              <a:t> يقول  الحق  تعالى: ((هل يستوى الذين يعلمون والذين لا يعلمون)), (( هل يستوي الأعمى والبصير أم هل تستوي الظلمات والنور...))</a:t>
            </a:r>
            <a:endParaRPr lang="ar-IQ" sz="2800" dirty="0">
              <a:latin typeface="Simplified Arabic" pitchFamily="18" charset="-78"/>
              <a:cs typeface="Simplified Arabic" pitchFamily="18" charset="-78"/>
            </a:endParaRPr>
          </a:p>
        </p:txBody>
      </p:sp>
    </p:spTree>
    <p:extLst>
      <p:ext uri="{BB962C8B-B14F-4D97-AF65-F5344CB8AC3E}">
        <p14:creationId xmlns:p14="http://schemas.microsoft.com/office/powerpoint/2010/main" val="42567533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88640"/>
            <a:ext cx="8928992" cy="6444000"/>
          </a:xfrm>
        </p:spPr>
        <p:txBody>
          <a:bodyPr>
            <a:noAutofit/>
          </a:bodyPr>
          <a:lstStyle/>
          <a:p>
            <a:pPr marL="0" indent="0">
              <a:buNone/>
            </a:pPr>
            <a:r>
              <a:rPr lang="ar-IQ" sz="2000" dirty="0" smtClean="0">
                <a:solidFill>
                  <a:srgbClr val="C00000"/>
                </a:solidFill>
                <a:latin typeface="Simplified Arabic" pitchFamily="18" charset="-78"/>
                <a:cs typeface="Simplified Arabic" pitchFamily="18" charset="-78"/>
              </a:rPr>
              <a:t>ثامناً</a:t>
            </a:r>
            <a:r>
              <a:rPr lang="ar-IQ" sz="2400" dirty="0" smtClean="0">
                <a:solidFill>
                  <a:srgbClr val="C00000"/>
                </a:solidFill>
                <a:latin typeface="Simplified Arabic" pitchFamily="18" charset="-78"/>
                <a:cs typeface="Simplified Arabic" pitchFamily="18" charset="-78"/>
              </a:rPr>
              <a:t>: </a:t>
            </a:r>
            <a:r>
              <a:rPr lang="ar-IQ" sz="2400" dirty="0" smtClean="0">
                <a:latin typeface="Simplified Arabic" pitchFamily="18" charset="-78"/>
                <a:cs typeface="Simplified Arabic" pitchFamily="18" charset="-78"/>
              </a:rPr>
              <a:t>إنّ</a:t>
            </a:r>
            <a:r>
              <a:rPr lang="ar-IQ" sz="2400" dirty="0" smtClean="0">
                <a:solidFill>
                  <a:srgbClr val="C00000"/>
                </a:solidFill>
                <a:latin typeface="Simplified Arabic" pitchFamily="18" charset="-78"/>
                <a:cs typeface="Simplified Arabic" pitchFamily="18" charset="-78"/>
              </a:rPr>
              <a:t> </a:t>
            </a:r>
            <a:r>
              <a:rPr lang="ar-IQ" sz="2400" dirty="0" smtClean="0">
                <a:latin typeface="Simplified Arabic" pitchFamily="18" charset="-78"/>
                <a:cs typeface="Simplified Arabic" pitchFamily="18" charset="-78"/>
              </a:rPr>
              <a:t>احتياجات الأفراد غير  متساوية و مجهودات الأفراد أيضاً غير متساوية والمساواة  الصحيحة هي  مساواة في المصالح الاجتماعية. بمعنى  العدل  لكلِّ  فرد واعطاء كل فرد  ما  يستحقه  من  جزاء و عقاب. فلا أشخاص مزودين  ومثقلين بالأموال, وآخرين  تعساء  يموتون  من  العدم والجوع. </a:t>
            </a:r>
          </a:p>
          <a:p>
            <a:pPr marL="0" indent="0">
              <a:buNone/>
            </a:pPr>
            <a:r>
              <a:rPr lang="ar-IQ" sz="2400" dirty="0" smtClean="0">
                <a:solidFill>
                  <a:srgbClr val="C00000"/>
                </a:solidFill>
                <a:latin typeface="Simplified Arabic" pitchFamily="18" charset="-78"/>
                <a:cs typeface="Simplified Arabic" pitchFamily="18" charset="-78"/>
              </a:rPr>
              <a:t>تاسعاً: </a:t>
            </a:r>
            <a:r>
              <a:rPr lang="ar-IQ" sz="2400" dirty="0" smtClean="0">
                <a:latin typeface="Simplified Arabic" pitchFamily="18" charset="-78"/>
                <a:cs typeface="Simplified Arabic" pitchFamily="18" charset="-78"/>
              </a:rPr>
              <a:t>إنّ عملية التطور و الترقي عملية  حتمية مستمرة لا توقف لها و لا مفر منها,  فكلُّ مُتبصر يلاحظ أنّ  التقدم  والارتقاء عملية مستمرة ، كذلك الفكر والأبداع والفلسفة والعلم والإلهام والأديان. كلُّها مسائل  مستمرة طالما أنّ هناك فكر مستمر متجدد متغير حسب مقتضيات الزمان والمكان، فإنّه يحتاج  لدين يوافق العصر والمكان, لينظم هذا الفكر والرقى, بدلاً من  اضمحلالهما. فالعالم بدأ بالإنسان  الواحد  ثمَّ تدرج للأسرة  ثم  جماعات ثم  قبائل  ثم  </a:t>
            </a:r>
            <a:r>
              <a:rPr lang="ar-IQ" sz="2400" dirty="0">
                <a:latin typeface="Simplified Arabic" pitchFamily="18" charset="-78"/>
                <a:cs typeface="Simplified Arabic" pitchFamily="18" charset="-78"/>
              </a:rPr>
              <a:t>ا</a:t>
            </a:r>
            <a:r>
              <a:rPr lang="ar-IQ" sz="2400" dirty="0" smtClean="0">
                <a:latin typeface="Simplified Arabic" pitchFamily="18" charset="-78"/>
                <a:cs typeface="Simplified Arabic" pitchFamily="18" charset="-78"/>
              </a:rPr>
              <a:t>لأمة  ثمَّ  الدولة فتعددت المطالب  وأصبحت المصالح مشتركة تدفع هؤلاء البشر  الارتباط  في شكل  حضاري موحد  والنهوض  في  سبيل الإصلاح لمصلحتهم الضيقة فقط  دون  المجتمعات  الأخرى. فأشتد التنازع بمرور الزمن وظهرت الخلافات  ونتجت عنها  الحروب  الفظيعة والقتل  و التدمير  الشامل </a:t>
            </a:r>
            <a:r>
              <a:rPr lang="ar-IQ" sz="2400" dirty="0">
                <a:latin typeface="Simplified Arabic" pitchFamily="18" charset="-78"/>
                <a:cs typeface="Simplified Arabic" pitchFamily="18" charset="-78"/>
              </a:rPr>
              <a:t>لتحقيق مصالح ضيقة. وأصبح  إنسان  العصر إنساناً </a:t>
            </a:r>
            <a:r>
              <a:rPr lang="ar-IQ" sz="2400" dirty="0" smtClean="0">
                <a:latin typeface="Simplified Arabic" pitchFamily="18" charset="-78"/>
                <a:cs typeface="Simplified Arabic" pitchFamily="18" charset="-78"/>
              </a:rPr>
              <a:t>عليلاً, يحتاج</a:t>
            </a:r>
            <a:r>
              <a:rPr lang="ar-IQ" sz="2400" dirty="0">
                <a:latin typeface="Simplified Arabic" pitchFamily="18" charset="-78"/>
                <a:cs typeface="Simplified Arabic" pitchFamily="18" charset="-78"/>
              </a:rPr>
              <a:t>  إلى  منقذ  وشافي  له  من جراثيم الكراهية  وأوهام </a:t>
            </a:r>
            <a:r>
              <a:rPr lang="ar-IQ" sz="2400" dirty="0" smtClean="0">
                <a:latin typeface="Simplified Arabic" pitchFamily="18" charset="-78"/>
                <a:cs typeface="Simplified Arabic" pitchFamily="18" charset="-78"/>
              </a:rPr>
              <a:t>الاستعلاء، </a:t>
            </a:r>
            <a:r>
              <a:rPr lang="ar-IQ" sz="2400" dirty="0">
                <a:latin typeface="Simplified Arabic" pitchFamily="18" charset="-78"/>
                <a:cs typeface="Simplified Arabic" pitchFamily="18" charset="-78"/>
              </a:rPr>
              <a:t>لكن  لن  </a:t>
            </a:r>
            <a:r>
              <a:rPr lang="ar-IQ" sz="2400" dirty="0" smtClean="0">
                <a:latin typeface="Simplified Arabic" pitchFamily="18" charset="-78"/>
                <a:cs typeface="Simplified Arabic" pitchFamily="18" charset="-78"/>
              </a:rPr>
              <a:t>يستمر </a:t>
            </a:r>
            <a:r>
              <a:rPr lang="ar-IQ" sz="2400" dirty="0">
                <a:latin typeface="Simplified Arabic" pitchFamily="18" charset="-78"/>
                <a:cs typeface="Simplified Arabic" pitchFamily="18" charset="-78"/>
              </a:rPr>
              <a:t>هذا </a:t>
            </a:r>
            <a:r>
              <a:rPr lang="ar-IQ" sz="2400" dirty="0" smtClean="0">
                <a:latin typeface="Simplified Arabic" pitchFamily="18" charset="-78"/>
                <a:cs typeface="Simplified Arabic" pitchFamily="18" charset="-78"/>
              </a:rPr>
              <a:t> الخلل, </a:t>
            </a:r>
            <a:r>
              <a:rPr lang="ar-IQ" sz="2400" dirty="0">
                <a:latin typeface="Simplified Arabic" pitchFamily="18" charset="-78"/>
                <a:cs typeface="Simplified Arabic" pitchFamily="18" charset="-78"/>
              </a:rPr>
              <a:t>وسيتوقف  </a:t>
            </a:r>
            <a:r>
              <a:rPr lang="ar-IQ" sz="2400" dirty="0" smtClean="0">
                <a:latin typeface="Simplified Arabic" pitchFamily="18" charset="-78"/>
                <a:cs typeface="Simplified Arabic" pitchFamily="18" charset="-78"/>
              </a:rPr>
              <a:t>هذا </a:t>
            </a:r>
            <a:r>
              <a:rPr lang="ar-IQ" sz="2400" dirty="0">
                <a:latin typeface="Simplified Arabic" pitchFamily="18" charset="-78"/>
                <a:cs typeface="Simplified Arabic" pitchFamily="18" charset="-78"/>
              </a:rPr>
              <a:t>التطاحن و تأتي  رحمة  من  الله  من  خلال رسله </a:t>
            </a:r>
            <a:r>
              <a:rPr lang="ar-IQ" sz="2400" dirty="0" smtClean="0">
                <a:latin typeface="Simplified Arabic" pitchFamily="18" charset="-78"/>
                <a:cs typeface="Simplified Arabic" pitchFamily="18" charset="-78"/>
              </a:rPr>
              <a:t>المتعاقبين, </a:t>
            </a:r>
            <a:r>
              <a:rPr lang="ar-IQ" sz="2400" dirty="0">
                <a:latin typeface="Simplified Arabic" pitchFamily="18" charset="-78"/>
                <a:cs typeface="Simplified Arabic" pitchFamily="18" charset="-78"/>
              </a:rPr>
              <a:t>لإصلاح  ما  فسد بين  الناس.</a:t>
            </a:r>
          </a:p>
          <a:p>
            <a:pPr marL="0" indent="0">
              <a:buNone/>
            </a:pPr>
            <a:endParaRPr lang="ar-IQ" sz="2400" dirty="0">
              <a:latin typeface="Simplified Arabic" pitchFamily="18" charset="-78"/>
              <a:cs typeface="Simplified Arabic" pitchFamily="18" charset="-78"/>
            </a:endParaRPr>
          </a:p>
        </p:txBody>
      </p:sp>
    </p:spTree>
    <p:extLst>
      <p:ext uri="{BB962C8B-B14F-4D97-AF65-F5344CB8AC3E}">
        <p14:creationId xmlns:p14="http://schemas.microsoft.com/office/powerpoint/2010/main" val="24867573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88640"/>
            <a:ext cx="8928992" cy="6480720"/>
          </a:xfrm>
        </p:spPr>
        <p:txBody>
          <a:bodyPr>
            <a:normAutofit fontScale="92500" lnSpcReduction="10000"/>
          </a:bodyPr>
          <a:lstStyle/>
          <a:p>
            <a:pPr marL="0" indent="0" algn="just">
              <a:buNone/>
            </a:pPr>
            <a:r>
              <a:rPr lang="ar-IQ" dirty="0" smtClean="0">
                <a:solidFill>
                  <a:srgbClr val="C00000"/>
                </a:solidFill>
              </a:rPr>
              <a:t>عاشراً: </a:t>
            </a:r>
            <a:r>
              <a:rPr lang="ar-IQ" dirty="0" smtClean="0"/>
              <a:t>إنّ  كلَّ  تشريع ظهر في  عصر ما  لا  يصلح لعصر  سابق أو  لاحق,  بمعنى  إذا  كان  التشريع  يصلح لزمن  </a:t>
            </a:r>
            <a:r>
              <a:rPr lang="ar-IQ" dirty="0" smtClean="0"/>
              <a:t>لاحق؛ لكان</a:t>
            </a:r>
            <a:r>
              <a:rPr lang="ar-IQ" dirty="0" smtClean="0"/>
              <a:t>  التشريع ينصُّ على  مقتضيات واحتياجات العصر  اللاحق  له.  وكونه  ظهر  في عصر  معين  يجب  أن  يكون صالحاً لهذا العصر  فقط . و </a:t>
            </a:r>
            <a:r>
              <a:rPr lang="ar-IQ" dirty="0" smtClean="0"/>
              <a:t>لا يصلح</a:t>
            </a:r>
            <a:r>
              <a:rPr lang="ar-IQ" dirty="0" smtClean="0"/>
              <a:t>  لما  يتلوه  من  عصور متعاقبة متغيرة  متجددة ، فاذا  كان  صالحاً  لعصر لاحق؛  لما  ظهر في  العصر  السابق عليه ,  و الأولى كان ينزل  في  عصره (اللاحق), بدلاً من أن  يظهر مبكراً  قبل  أوانه, أو  يظهر  متأخراً بعد  أوانه. وإذا  كان التشريع يصلح لكل  العصور؛  فهذا معنى  متناقض مع  نفسه, إلاَّ  إذا  كان هناك  خروجاً عن  صريح النص  بالتأويل و التغيير,  بحجة  مرونة التشريع نفسه, إنّه  صالح  لكل  زمان  ومكان. كما أنّ  نقطة  المكان  هذه تؤثر  في  التشريع وتتأثر  به,  فكيف يكون  لتشريع معين نزل في  مكان  معين إلاّ  إذا كان هذا  التشريع يظهر  في </a:t>
            </a:r>
            <a:r>
              <a:rPr lang="ar-IQ" dirty="0"/>
              <a:t>أ</a:t>
            </a:r>
            <a:r>
              <a:rPr lang="ar-IQ" dirty="0" smtClean="0"/>
              <a:t>وان الاحتياج  </a:t>
            </a:r>
            <a:r>
              <a:rPr lang="ar-IQ" dirty="0" smtClean="0"/>
              <a:t>إليه</a:t>
            </a:r>
            <a:r>
              <a:rPr lang="ar-IQ" dirty="0" smtClean="0"/>
              <a:t>, ووقت  لزومه,  وقت  أن  يتغير النظام  الفكري  </a:t>
            </a:r>
            <a:r>
              <a:rPr lang="ar-IQ" dirty="0"/>
              <a:t>و</a:t>
            </a:r>
            <a:r>
              <a:rPr lang="ar-IQ" dirty="0" smtClean="0"/>
              <a:t>القانوني والعملي  والإداري</a:t>
            </a:r>
            <a:r>
              <a:rPr lang="ar-IQ" dirty="0" smtClean="0"/>
              <a:t>....</a:t>
            </a:r>
            <a:endParaRPr lang="ar-IQ" dirty="0"/>
          </a:p>
        </p:txBody>
      </p:sp>
    </p:spTree>
    <p:extLst>
      <p:ext uri="{BB962C8B-B14F-4D97-AF65-F5344CB8AC3E}">
        <p14:creationId xmlns:p14="http://schemas.microsoft.com/office/powerpoint/2010/main" val="28293868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260648"/>
            <a:ext cx="8784976" cy="6336704"/>
          </a:xfrm>
        </p:spPr>
        <p:txBody>
          <a:bodyPr>
            <a:normAutofit lnSpcReduction="10000"/>
          </a:bodyPr>
          <a:lstStyle/>
          <a:p>
            <a:pPr marL="0" indent="0">
              <a:buNone/>
            </a:pPr>
            <a:r>
              <a:rPr lang="ar-IQ" dirty="0">
                <a:solidFill>
                  <a:srgbClr val="FF0000"/>
                </a:solidFill>
              </a:rPr>
              <a:t>الحادي عشر: </a:t>
            </a:r>
            <a:r>
              <a:rPr lang="ar-IQ" dirty="0" smtClean="0">
                <a:solidFill>
                  <a:srgbClr val="FF0000"/>
                </a:solidFill>
              </a:rPr>
              <a:t> </a:t>
            </a:r>
            <a:r>
              <a:rPr lang="ar-IQ" dirty="0" smtClean="0"/>
              <a:t>إنّ </a:t>
            </a:r>
            <a:r>
              <a:rPr lang="ar-IQ" dirty="0"/>
              <a:t>الاختلاف بين الأديان </a:t>
            </a:r>
            <a:r>
              <a:rPr lang="ar-IQ" dirty="0" smtClean="0"/>
              <a:t>في </a:t>
            </a:r>
            <a:r>
              <a:rPr lang="ar-IQ" dirty="0"/>
              <a:t>التشريع </a:t>
            </a:r>
            <a:r>
              <a:rPr lang="ar-IQ" dirty="0" smtClean="0"/>
              <a:t>يعبِّر </a:t>
            </a:r>
            <a:r>
              <a:rPr lang="ar-IQ" dirty="0"/>
              <a:t>عن حكمة الحكيم </a:t>
            </a:r>
            <a:r>
              <a:rPr lang="ar-IQ" dirty="0" smtClean="0"/>
              <a:t>في </a:t>
            </a:r>
            <a:r>
              <a:rPr lang="ar-IQ" dirty="0"/>
              <a:t>مراعاة أحوال الناس؛ لاختلاف ظروف </a:t>
            </a:r>
            <a:r>
              <a:rPr lang="ar-IQ" dirty="0" smtClean="0"/>
              <a:t>كلِّ أمّة </a:t>
            </a:r>
            <a:r>
              <a:rPr lang="ar-IQ" dirty="0"/>
              <a:t>واختلاف طباعها وتنوع العادات وتباين المصالح، كما </a:t>
            </a:r>
            <a:r>
              <a:rPr lang="ar-IQ" dirty="0" smtClean="0"/>
              <a:t>أنّه يراعي الطبيعة </a:t>
            </a:r>
            <a:r>
              <a:rPr lang="ar-IQ" dirty="0"/>
              <a:t>الإنسانية </a:t>
            </a:r>
            <a:r>
              <a:rPr lang="ar-IQ" dirty="0" smtClean="0"/>
              <a:t>في </a:t>
            </a:r>
            <a:r>
              <a:rPr lang="ar-IQ" dirty="0"/>
              <a:t>مراحل نموها المختلفة ودرجات وعيها </a:t>
            </a:r>
            <a:r>
              <a:rPr lang="ar-IQ" dirty="0" smtClean="0"/>
              <a:t>المتفاوتة. لذا فإنّ اختلاف </a:t>
            </a:r>
            <a:r>
              <a:rPr lang="ar-IQ" dirty="0"/>
              <a:t>المناهج </a:t>
            </a:r>
            <a:r>
              <a:rPr lang="ar-IQ" dirty="0" smtClean="0"/>
              <a:t>في </a:t>
            </a:r>
            <a:r>
              <a:rPr lang="ar-IQ" dirty="0"/>
              <a:t>التشريعات السماوية يُراعى </a:t>
            </a:r>
            <a:r>
              <a:rPr lang="ar-IQ" dirty="0" smtClean="0"/>
              <a:t>تلك الطبيعة </a:t>
            </a:r>
            <a:r>
              <a:rPr lang="ar-IQ" dirty="0"/>
              <a:t>الإنسانية </a:t>
            </a:r>
            <a:r>
              <a:rPr lang="ar-IQ" dirty="0" smtClean="0"/>
              <a:t>في </a:t>
            </a:r>
            <a:r>
              <a:rPr lang="ar-IQ" dirty="0"/>
              <a:t>مراحل نموها النمو </a:t>
            </a:r>
            <a:r>
              <a:rPr lang="ar-IQ" dirty="0" smtClean="0"/>
              <a:t>البشري </a:t>
            </a:r>
            <a:r>
              <a:rPr lang="ar-IQ" dirty="0"/>
              <a:t>ودرجات </a:t>
            </a:r>
            <a:r>
              <a:rPr lang="ar-IQ" dirty="0" smtClean="0"/>
              <a:t>الوعي البشري، </a:t>
            </a:r>
            <a:r>
              <a:rPr lang="ar-IQ" dirty="0"/>
              <a:t>وهذا من مرونة التشريع </a:t>
            </a:r>
            <a:r>
              <a:rPr lang="ar-IQ" dirty="0" smtClean="0"/>
              <a:t>الرباني؛ </a:t>
            </a:r>
            <a:r>
              <a:rPr lang="ar-IQ" dirty="0"/>
              <a:t>بل </a:t>
            </a:r>
            <a:r>
              <a:rPr lang="ar-IQ" dirty="0" smtClean="0"/>
              <a:t>هو الأهم؛ وهو أنّ </a:t>
            </a:r>
            <a:r>
              <a:rPr lang="ar-IQ" dirty="0"/>
              <a:t>التشريع داخل الدين الواحد لا يلزم حالة واحدة، فالمضطر له حُكم وتباح له أمور لا تحل لغيره، والمريض له حُكم وتباح له رخص لا تحل لغيره، والفقير له حُكم </a:t>
            </a:r>
            <a:r>
              <a:rPr lang="ar-IQ" dirty="0" smtClean="0"/>
              <a:t>في </a:t>
            </a:r>
            <a:r>
              <a:rPr lang="ar-IQ" dirty="0"/>
              <a:t>إعفائه من بعض الواجبات والفرائض المالية، </a:t>
            </a:r>
            <a:r>
              <a:rPr lang="ar-IQ" dirty="0" smtClean="0"/>
              <a:t>والغني </a:t>
            </a:r>
            <a:r>
              <a:rPr lang="ar-IQ" dirty="0"/>
              <a:t>له حُكم </a:t>
            </a:r>
            <a:r>
              <a:rPr lang="ar-IQ" dirty="0" smtClean="0"/>
              <a:t>في </a:t>
            </a:r>
            <a:r>
              <a:rPr lang="ar-IQ" dirty="0"/>
              <a:t>إلزامه ببعض الواجبات </a:t>
            </a:r>
            <a:r>
              <a:rPr lang="ar-IQ" dirty="0" smtClean="0"/>
              <a:t>التي </a:t>
            </a:r>
            <a:r>
              <a:rPr lang="ar-IQ" dirty="0"/>
              <a:t>لا تجب على غيره، </a:t>
            </a:r>
            <a:r>
              <a:rPr lang="ar-IQ" dirty="0" smtClean="0"/>
              <a:t>وهكذا... يعني </a:t>
            </a:r>
            <a:r>
              <a:rPr lang="ar-IQ" dirty="0"/>
              <a:t>مرونة التشريع </a:t>
            </a:r>
            <a:r>
              <a:rPr lang="ar-IQ" dirty="0" smtClean="0"/>
              <a:t>الرباني. وكذلك </a:t>
            </a:r>
            <a:r>
              <a:rPr lang="ar-IQ" dirty="0"/>
              <a:t>التدرج </a:t>
            </a:r>
            <a:r>
              <a:rPr lang="ar-IQ" dirty="0" smtClean="0"/>
              <a:t>في </a:t>
            </a:r>
            <a:r>
              <a:rPr lang="ar-IQ" dirty="0"/>
              <a:t>الأحكام بين تشريع وتشريع، وداخل التشريع </a:t>
            </a:r>
            <a:r>
              <a:rPr lang="ar-IQ" dirty="0" smtClean="0"/>
              <a:t>الواحد أيضاً.</a:t>
            </a:r>
            <a:endParaRPr lang="ar-IQ" dirty="0"/>
          </a:p>
        </p:txBody>
      </p:sp>
    </p:spTree>
    <p:extLst>
      <p:ext uri="{BB962C8B-B14F-4D97-AF65-F5344CB8AC3E}">
        <p14:creationId xmlns:p14="http://schemas.microsoft.com/office/powerpoint/2010/main" val="13919855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634082"/>
          </a:xfrm>
        </p:spPr>
        <p:txBody>
          <a:bodyPr>
            <a:normAutofit fontScale="90000"/>
          </a:bodyPr>
          <a:lstStyle/>
          <a:p>
            <a:r>
              <a:rPr lang="ar-IQ" dirty="0">
                <a:solidFill>
                  <a:srgbClr val="FF0000"/>
                </a:solidFill>
              </a:rPr>
              <a:t>جوانب الاتفاق والاختلاف بين الشرائع السماوية</a:t>
            </a:r>
          </a:p>
        </p:txBody>
      </p:sp>
      <p:sp>
        <p:nvSpPr>
          <p:cNvPr id="3" name="عنصر نائب للمحتوى 2"/>
          <p:cNvSpPr>
            <a:spLocks noGrp="1"/>
          </p:cNvSpPr>
          <p:nvPr>
            <p:ph idx="1"/>
          </p:nvPr>
        </p:nvSpPr>
        <p:spPr>
          <a:xfrm>
            <a:off x="107504" y="1052736"/>
            <a:ext cx="8928992" cy="5544616"/>
          </a:xfrm>
        </p:spPr>
        <p:txBody>
          <a:bodyPr>
            <a:normAutofit fontScale="92500"/>
          </a:bodyPr>
          <a:lstStyle/>
          <a:p>
            <a:r>
              <a:rPr lang="ar-IQ" dirty="0">
                <a:solidFill>
                  <a:srgbClr val="FF0000"/>
                </a:solidFill>
              </a:rPr>
              <a:t>أولاً: جوانب الاتفاق بين الشرائع السماوية</a:t>
            </a:r>
          </a:p>
          <a:p>
            <a:pPr marL="0" indent="0">
              <a:buNone/>
            </a:pPr>
            <a:r>
              <a:rPr lang="ar-IQ" dirty="0"/>
              <a:t>إنّ جميع الشرائع السماوية جاءت من عند الله, بغض النظر عمّا تعرضت لها من تحريف أو تبديل، لهذا فهي تتفق في بعض الجوانب, وهي:</a:t>
            </a:r>
          </a:p>
          <a:p>
            <a:pPr marL="0" indent="0">
              <a:buNone/>
            </a:pPr>
            <a:r>
              <a:rPr lang="ar-IQ" dirty="0" smtClean="0">
                <a:solidFill>
                  <a:srgbClr val="FF0000"/>
                </a:solidFill>
              </a:rPr>
              <a:t> 1-وحـدة </a:t>
            </a:r>
            <a:r>
              <a:rPr lang="ar-IQ" dirty="0">
                <a:solidFill>
                  <a:srgbClr val="FF0000"/>
                </a:solidFill>
              </a:rPr>
              <a:t>المصـدر</a:t>
            </a:r>
          </a:p>
          <a:p>
            <a:pPr marL="0" indent="0">
              <a:buNone/>
            </a:pPr>
            <a:r>
              <a:rPr lang="ar-IQ" dirty="0"/>
              <a:t>فهذه الرسالات واحدة في مصدرها حيث تلقاها الرسل الكرام صلوات الله وسلامه عليهم من عند الله سبحانه وتعالى وكان دورهم فيها لا يتجاوز التبليغ عن الله. وبناء على هذا فان أساس إيمان المسلم التصديق بكل الرسالات والإيمان بكل أنبياء الله ورسله كما قال الله تعالى:﴿ آمَنَ الرَّسُولُ بِمَا أُنْزِلَ إِلَيْهِ مِنْ رَبِّهِ وَالْمُؤْمِنُونَ كُلٌّ آمَنَ بِاللَّهِ وَمَلَائِكَتِهِ وَكُتُبِهِ وَرُسُلِهِ لَا نُفَرِّقُ بَيْنَ أَحَدٍ مِنْ رُسُلِهِ ﴾ [البقرة: 285] ﴿ وَالَّذِينَ آمَنُوا بِاللَّهِ وَرُسُلِهِ وَلَمْ يُفَرِّقُوا بَيْنَ أَحَدٍ مِنْهُمْ أُولَئِكَ سَوْفَ يُؤْتِيهِمْ أُجُورَهُمْ ﴾ [النساء: 152].</a:t>
            </a:r>
          </a:p>
          <a:p>
            <a:endParaRPr lang="ar-IQ" dirty="0"/>
          </a:p>
        </p:txBody>
      </p:sp>
    </p:spTree>
    <p:extLst>
      <p:ext uri="{BB962C8B-B14F-4D97-AF65-F5344CB8AC3E}">
        <p14:creationId xmlns:p14="http://schemas.microsoft.com/office/powerpoint/2010/main" val="23161706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88640"/>
            <a:ext cx="8784976" cy="6552728"/>
          </a:xfrm>
        </p:spPr>
        <p:txBody>
          <a:bodyPr>
            <a:normAutofit fontScale="85000" lnSpcReduction="10000"/>
          </a:bodyPr>
          <a:lstStyle/>
          <a:p>
            <a:pPr marL="0" indent="0">
              <a:buNone/>
            </a:pPr>
            <a:r>
              <a:rPr lang="ar-IQ" dirty="0">
                <a:solidFill>
                  <a:srgbClr val="FF0000"/>
                </a:solidFill>
              </a:rPr>
              <a:t>2- وحـدة الغايات</a:t>
            </a:r>
          </a:p>
          <a:p>
            <a:pPr marL="0" indent="0">
              <a:buNone/>
            </a:pPr>
            <a:r>
              <a:rPr lang="ar-IQ" dirty="0"/>
              <a:t>إنّ غايات هذه الرسالات وأهدافها النهائية واحدة، وهي هداية الناس إلى الله وتعريفهم به وتعبدهم له وحده, والدعوة إلى مكارم الأخلاق. وقد جاءت الرسالات كلُّها تأكيداً صادقاً لهذه المعاني والغايات وتثبيتها. وكانت العبارة التي تكررت على ألسنة الرسل جميعاً هي:﴿.... اعْبُدُوا اللَّهَ مَا لَكُمْ مِنْ إِلَهٍ غَيْرُهُ ﴾ [الأعراف: 59].</a:t>
            </a:r>
          </a:p>
          <a:p>
            <a:pPr marL="0" indent="0">
              <a:buNone/>
            </a:pPr>
            <a:r>
              <a:rPr lang="ar-IQ" dirty="0">
                <a:solidFill>
                  <a:srgbClr val="FF0000"/>
                </a:solidFill>
              </a:rPr>
              <a:t>3- الاتفاق في الأصول والمبادئ العامة</a:t>
            </a:r>
          </a:p>
          <a:p>
            <a:pPr marL="0" indent="0">
              <a:buNone/>
            </a:pPr>
            <a:r>
              <a:rPr lang="ar-IQ" dirty="0"/>
              <a:t>إنّ الرسالات تتفق في أصول الاعتقاد, كالإيمان بالله وملائكته، وكتبه ورسله، واليوم الآخر، وكذلك أصول التشريع ومقاصده العامة, كحفظ الدين والنفس، والعقل والمال والنسل، وكإقامة العدالة في الأرض, وتثبيت القيم الاخلاقية: ﴿ لَقَدْ أَرْسَلْنَا رُسُلَنَا بِالْبَيِّنَاتِ وَأَنْزَلْنَا مَعَهُمُ الْكِتَابَ وَالْمِيزَانَ لِيَقُومَ النَّاسُ بِالْقِسْطِ ﴾ [الحديد: 25]. وكذلك أصول المحرمات وأمهاتها كالإشراك بالله والزنا وقتل النفس بغير حق، وأكل مال الغير وشهادة الزور وغيرها. وكأصول الأخلاق مثل الصدق والعدل والإحسان، والعفاف والبر والرحمة بالخلق وغيرها.</a:t>
            </a:r>
          </a:p>
          <a:p>
            <a:pPr marL="0" indent="0">
              <a:buNone/>
            </a:pPr>
            <a:r>
              <a:rPr lang="ar-IQ" dirty="0"/>
              <a:t> فهذه كلها وغيرها ممَّا هو في معناها أصول دائمة باقية تمثل جوهر كل الرسالات والرباط الذي ينظمها جميعاً.</a:t>
            </a:r>
          </a:p>
          <a:p>
            <a:pPr marL="0" indent="0">
              <a:buNone/>
            </a:pPr>
            <a:endParaRPr lang="ar-IQ" dirty="0"/>
          </a:p>
          <a:p>
            <a:pPr marL="0" indent="0">
              <a:buNone/>
            </a:pPr>
            <a:endParaRPr lang="ar-IQ" dirty="0"/>
          </a:p>
        </p:txBody>
      </p:sp>
    </p:spTree>
    <p:extLst>
      <p:ext uri="{BB962C8B-B14F-4D97-AF65-F5344CB8AC3E}">
        <p14:creationId xmlns:p14="http://schemas.microsoft.com/office/powerpoint/2010/main" val="27716053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88640"/>
            <a:ext cx="8856984" cy="6480720"/>
          </a:xfrm>
        </p:spPr>
        <p:txBody>
          <a:bodyPr>
            <a:normAutofit fontScale="92500" lnSpcReduction="20000"/>
          </a:bodyPr>
          <a:lstStyle/>
          <a:p>
            <a:pPr marL="0" indent="0">
              <a:buNone/>
            </a:pPr>
            <a:r>
              <a:rPr lang="ar-IQ" dirty="0">
                <a:solidFill>
                  <a:srgbClr val="FF0000"/>
                </a:solidFill>
              </a:rPr>
              <a:t>4- الوحدة والاتفاق في الاسم</a:t>
            </a:r>
          </a:p>
          <a:p>
            <a:pPr marL="0" indent="0">
              <a:buNone/>
            </a:pPr>
            <a:r>
              <a:rPr lang="ar-IQ" dirty="0"/>
              <a:t>إنّ الرسالات السماوية كلَّها جاءت لإسلام الحياة لله, فجمَعَها بذلك اسم الإسلام. فالإسلام بهذا المعنى هو دين الأنبياء جميعاً: ﴿ إِنَّ الدِّينَ عِنْدَ اللَّهِ الْإِسْلَامُ ﴾ [آل عمران: 19] وهذا ما نطق به القرآن على السنة الرسل يقول الله تعالى على لسان الرسول - صلى الله عليه وسلم - يقول: ﴿ وَأُمِرْتُ أَنْ أَكُونَ مِنَ الْمُسْلِمِينَ ﴾ [يونس: 72] وإبراهيم و إسماعيل عليهما السلام قالا: ﴿ رَبَّنَا وَاجْعَلْنَا مُسْلِمَيْنِ لَكَ وَمِنْ ذُرِّيَّتِنَا أُمَّةً مُسْلِمَةً لَكَ ﴾ [البقرة: 128] ويعقوب يوصى أبناءه قائلا ﴿ </a:t>
            </a:r>
            <a:r>
              <a:rPr lang="ar-IQ" dirty="0" err="1"/>
              <a:t>يَابَنِيَّ</a:t>
            </a:r>
            <a:r>
              <a:rPr lang="ar-IQ" dirty="0"/>
              <a:t> إِنَّ اللَّهَ اصْطَفَى لَكُمُ الدِّينَ فَلَا تَمُوتُنَّ إِلَّا وَأَنْتُمْ مُسْلِمُونَ ﴾ [البقرة: 132] ويوسف يدعو ربه قائلاً: ﴿ تَوَفَّنِي مُسْلِمًا وَأَلْحِقْنِي بِالصَّالِحِينَ ﴾ [يوسف: 101] وقال موسى لقومه: ﴿ </a:t>
            </a:r>
            <a:r>
              <a:rPr lang="ar-IQ" dirty="0" err="1"/>
              <a:t>يَاقَوْمِ</a:t>
            </a:r>
            <a:r>
              <a:rPr lang="ar-IQ" dirty="0"/>
              <a:t> إِنْ كُنْتُمْ آمَنْتُمْ بِاللَّهِ فَعَلَيْهِ تَوَكَّلُوا إِنْ كُنْتُمْ مُسْلِمِينَ ﴾ [يونس: 84] وسحرة فرعون لما آمنوا برسالة موسى قالوا: ﴿ رَبَّنَا أَفْرِغْ عَلَيْنَا صَبْرًا وَتَوَفَّنَا مُسْلِمِينَ ﴾ [الأعراف: 126] وقال سليمان في رسالته لملكة سبأ: ﴿ أَلَّا تَعْلُوا عَلَيَّ وَأْتُونِي مُسْلِمِينَ ﴾ [النمل: 31] وقال الحواريون لعيسى: ﴿ آمَنَّا بِاللَّهِ وَاشْهَدْ بِأَنَّا مُسْلِمُونَ ﴾ [آل عمران: 52] تلك إذا هي أبرز وجوه الاتفاق فما هي حكمة الاختلاف وما هي وجوهه؟.</a:t>
            </a:r>
          </a:p>
          <a:p>
            <a:pPr marL="0" indent="0">
              <a:buNone/>
            </a:pPr>
            <a:endParaRPr lang="ar-IQ" dirty="0"/>
          </a:p>
        </p:txBody>
      </p:sp>
    </p:spTree>
    <p:extLst>
      <p:ext uri="{BB962C8B-B14F-4D97-AF65-F5344CB8AC3E}">
        <p14:creationId xmlns:p14="http://schemas.microsoft.com/office/powerpoint/2010/main" val="15090082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18058"/>
          </a:xfrm>
        </p:spPr>
        <p:txBody>
          <a:bodyPr>
            <a:normAutofit fontScale="90000"/>
          </a:bodyPr>
          <a:lstStyle/>
          <a:p>
            <a:r>
              <a:rPr lang="ar-IQ" dirty="0">
                <a:solidFill>
                  <a:srgbClr val="FF0000"/>
                </a:solidFill>
              </a:rPr>
              <a:t>جوانب الاختلاف بين الشرائع السماوية</a:t>
            </a:r>
          </a:p>
        </p:txBody>
      </p:sp>
      <p:sp>
        <p:nvSpPr>
          <p:cNvPr id="3" name="عنصر نائب للمحتوى 2"/>
          <p:cNvSpPr>
            <a:spLocks noGrp="1"/>
          </p:cNvSpPr>
          <p:nvPr>
            <p:ph idx="1"/>
          </p:nvPr>
        </p:nvSpPr>
        <p:spPr>
          <a:xfrm>
            <a:off x="179512" y="908720"/>
            <a:ext cx="8784976" cy="5760640"/>
          </a:xfrm>
        </p:spPr>
        <p:txBody>
          <a:bodyPr>
            <a:normAutofit fontScale="85000" lnSpcReduction="20000"/>
          </a:bodyPr>
          <a:lstStyle/>
          <a:p>
            <a:pPr marL="0" indent="0">
              <a:buNone/>
            </a:pPr>
            <a:r>
              <a:rPr lang="ar-IQ" dirty="0"/>
              <a:t>تختلف الكتب السماوية في الشرائع، فشريعة عيسى تخالف شريعة موسى عليهما السلام في بعض الأمور، وشريعة محمد تخالف شريعة موسى وعيسى عليهما السلام في بعض الأمور. لقوله تعالى:( لِكُلٍّ جَعَلْنَا مِنْكُمْ شِرْعَةً وَمِنْهَاجاً) [المائدة: 48].</a:t>
            </a:r>
          </a:p>
          <a:p>
            <a:pPr marL="0" indent="0">
              <a:buNone/>
            </a:pPr>
            <a:r>
              <a:rPr lang="ar-IQ" dirty="0"/>
              <a:t> ويمكن بيان جوانب الاختلاف بينها فيما يلي:</a:t>
            </a:r>
          </a:p>
          <a:p>
            <a:pPr marL="0" indent="0">
              <a:buNone/>
            </a:pPr>
            <a:r>
              <a:rPr lang="ar-IQ" dirty="0">
                <a:solidFill>
                  <a:srgbClr val="FF0000"/>
                </a:solidFill>
              </a:rPr>
              <a:t>1-اختلاف الشرائع والأحكام</a:t>
            </a:r>
          </a:p>
          <a:p>
            <a:pPr marL="0" indent="0">
              <a:buNone/>
            </a:pPr>
            <a:r>
              <a:rPr lang="ar-IQ" dirty="0"/>
              <a:t>إنّ اختلاف المناهج في التشريعات السماوية يراعي الطبيعة الإنسانية في مراحل نموها ودرجات وعيها، الشيء الذي جعل هذه التشريعات مرنةً ونائلةّ لقبول ورضا الأمم التي شرعت لها. وليس معنى ذلك أن الشرائع تختلف اختلافاً كلياً؛ فالناظر في الشرائع يجد أنها متفقة في المسائل الأساسية، وقد مر بنا شيء من ذلك، فالاختلاف بينها إنّما يكون في التفاصيل. </a:t>
            </a:r>
          </a:p>
          <a:p>
            <a:pPr marL="0" indent="0">
              <a:buNone/>
            </a:pPr>
            <a:r>
              <a:rPr lang="ar-IQ" dirty="0">
                <a:solidFill>
                  <a:srgbClr val="FF0000"/>
                </a:solidFill>
              </a:rPr>
              <a:t>+عدد الصلوات</a:t>
            </a:r>
            <a:r>
              <a:rPr lang="ar-IQ" dirty="0"/>
              <a:t>، وأركانها، وشروطها، ومقادير الزكاة، ومواضع النسك، ونحو ذلك قد تختلف من شريعة إلى شريعة، وقد يُحِل الله أمراً في شريعة لحكمة، ويحرمه في شريعة أخرى لحكمة يعلمها عز وجل. ولا يلزم أن نعلمها، ومن الأمثلة على ذلك ما يلي:</a:t>
            </a:r>
          </a:p>
          <a:p>
            <a:pPr marL="0" indent="0">
              <a:buNone/>
            </a:pPr>
            <a:endParaRPr lang="ar-IQ" dirty="0"/>
          </a:p>
        </p:txBody>
      </p:sp>
    </p:spTree>
    <p:extLst>
      <p:ext uri="{BB962C8B-B14F-4D97-AF65-F5344CB8AC3E}">
        <p14:creationId xmlns:p14="http://schemas.microsoft.com/office/powerpoint/2010/main" val="29162948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88640"/>
            <a:ext cx="8856984" cy="6552728"/>
          </a:xfrm>
        </p:spPr>
        <p:txBody>
          <a:bodyPr>
            <a:normAutofit/>
          </a:bodyPr>
          <a:lstStyle/>
          <a:p>
            <a:pPr marL="0" indent="0">
              <a:buNone/>
            </a:pPr>
            <a:r>
              <a:rPr lang="ar-IQ" dirty="0">
                <a:solidFill>
                  <a:srgbClr val="FF0000"/>
                </a:solidFill>
              </a:rPr>
              <a:t>++الصوم: </a:t>
            </a:r>
            <a:r>
              <a:rPr lang="ar-IQ" dirty="0"/>
              <a:t>فقد كان الصائم يفطر في غروب الشمس، ويباح له الطعام، والشراب، والنكاح إلى طلوع الفجر ما لم ينم، فإن نام قبل الفجر حرم عليه ذلك كله إلى غروب الشمس من اليوم الثاني، فخفف الله عن هذه الأمة، وأحله من الغروب إلى الفجر، سواءً نام أم لم ينم، قال تعالى: أُحِلَّ لَكُمْ لَيْلَةَ الصِّيَامِ الرَّفَثُ إِلَى نِسَائِكُمْ هُنَّ لِبَاسٌ لَكُمْ وَأَنْتُمْ لِبَاسٌ لَهُنَّ عَلِمَ اللَّهُ أَنَّكُمْ كُنتُمْ تَخْتَانُونَ أَنفُسَكُمْ فَتَابَ عَلَيْكُمْ وَعَفَا عَنْكُمْ فَالآنَ بَاشِرُوهُنَّ وَابْتَغُوا مَا كَتَبَ اللَّهُ لَكُمْ وَكُلُوا وَاشْرَبُوا حَتَّى يَتَبَيَّنَ لَكُمْ الْخَيْطُ الأَبْيَضُ مِنْ الْخَيْطِ الأَسْوَدِ مِنْ الْفَجْرِ [البقرة: 187].</a:t>
            </a:r>
          </a:p>
          <a:p>
            <a:pPr marL="0" indent="0">
              <a:buNone/>
            </a:pPr>
            <a:r>
              <a:rPr lang="ar-IQ" dirty="0">
                <a:solidFill>
                  <a:srgbClr val="FF0000"/>
                </a:solidFill>
              </a:rPr>
              <a:t>+++ ستر العورة حال الاغتسال: </a:t>
            </a:r>
            <a:r>
              <a:rPr lang="ar-IQ" dirty="0"/>
              <a:t>لم يكن واجباً عند بني إسرائيل، ففي الحديث الذي رواه البخاري ومسلم: ((كانت بنو إسرائيل يغتسلون عراة ينظر بعضهم إلى بعض، وكان موسى يغتسل وحده)). </a:t>
            </a:r>
          </a:p>
          <a:p>
            <a:pPr marL="0" indent="0">
              <a:buNone/>
            </a:pPr>
            <a:endParaRPr lang="ar-IQ" dirty="0"/>
          </a:p>
          <a:p>
            <a:pPr marL="0" indent="0">
              <a:buNone/>
            </a:pPr>
            <a:endParaRPr lang="ar-IQ" dirty="0"/>
          </a:p>
          <a:p>
            <a:pPr marL="0" indent="0">
              <a:buNone/>
            </a:pPr>
            <a:endParaRPr lang="ar-IQ" dirty="0"/>
          </a:p>
        </p:txBody>
      </p:sp>
    </p:spTree>
    <p:extLst>
      <p:ext uri="{BB962C8B-B14F-4D97-AF65-F5344CB8AC3E}">
        <p14:creationId xmlns:p14="http://schemas.microsoft.com/office/powerpoint/2010/main" val="35087628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88640"/>
            <a:ext cx="8856984" cy="6552728"/>
          </a:xfrm>
        </p:spPr>
        <p:txBody>
          <a:bodyPr>
            <a:normAutofit/>
          </a:bodyPr>
          <a:lstStyle/>
          <a:p>
            <a:pPr marL="0" indent="0">
              <a:buNone/>
            </a:pPr>
            <a:r>
              <a:rPr lang="ar-IQ" dirty="0">
                <a:solidFill>
                  <a:srgbClr val="FF0000"/>
                </a:solidFill>
              </a:rPr>
              <a:t>++++الأمور المحرمة: </a:t>
            </a:r>
            <a:r>
              <a:rPr lang="ar-IQ" dirty="0"/>
              <a:t>فممّا أحله الله </a:t>
            </a:r>
            <a:r>
              <a:rPr lang="ar-IQ" dirty="0" smtClean="0"/>
              <a:t>لآدم؛ </a:t>
            </a:r>
            <a:r>
              <a:rPr lang="ar-IQ" dirty="0"/>
              <a:t>تزويج بناته من بنيه، </a:t>
            </a:r>
            <a:r>
              <a:rPr lang="ar-IQ" dirty="0" smtClean="0"/>
              <a:t>ثمّ حرّم </a:t>
            </a:r>
            <a:r>
              <a:rPr lang="ar-IQ" dirty="0"/>
              <a:t>الله هذا بعد ذلك. وكان </a:t>
            </a:r>
            <a:r>
              <a:rPr lang="ar-IQ" dirty="0" err="1"/>
              <a:t>التسري</a:t>
            </a:r>
            <a:r>
              <a:rPr lang="ar-IQ" dirty="0"/>
              <a:t> على الزوجة مباحاً في شريعة إبراهيم، وقد فعله إبراهيم في هاجر لما تسرى بها على سارة. وقد حرَّم الله مثل هذا على بني إسرائيل في التوراة. وكذلك الجمع بين الأختين كان سائغاً...ومما حرَّمه الله على اليهود ما قصه علينا في سورة الأنعام، قال تعالى: (وَعَلَى الَّذِينَ هَادُوا حَرَّمْنَا كُلَّ ذِي ظُفُرٍ وَمِنْ الْبَقَرِ وَالْغَنَمِ حَرَّمْنَا عَلَيْهِمْ شُحُومَهُمَا إِلاَّ مَا حَمَلَتْ ظُهُورُهُمَا أَوْ الْحَوَايَا أَوْ مَا اخْتَلَطَ بِعَظْمٍ ذَلِكَ </a:t>
            </a:r>
            <a:r>
              <a:rPr lang="ar-IQ" dirty="0" err="1"/>
              <a:t>جَزَيْنَاهُمْ</a:t>
            </a:r>
            <a:r>
              <a:rPr lang="ar-IQ" dirty="0"/>
              <a:t> بِبَغْيِهِمْ وَإِنَّا لَصَادِقُونَ)[الأنعام: 146].ثم جاء عيسى عليه السلام فأحل لبني إسرائيل بعض ما حرم عليهم. وجاءت الشريعة الخاتمة لتكون القاعدة: إحلال الطيبات وتحريم، الخبائث. وممّا تميزت به الشريعة الخاتمة أنّها عامة لجميع الناس إلى قيام الساعة، بخلاف الشرائع الأخرى، فهي خاصة بقوم دون قوم، أو فترة دون فترة.</a:t>
            </a:r>
          </a:p>
          <a:p>
            <a:pPr marL="0" indent="0">
              <a:buNone/>
            </a:pPr>
            <a:endParaRPr lang="ar-IQ" dirty="0"/>
          </a:p>
          <a:p>
            <a:pPr marL="0" indent="0">
              <a:buNone/>
            </a:pPr>
            <a:endParaRPr lang="ar-IQ" dirty="0"/>
          </a:p>
        </p:txBody>
      </p:sp>
    </p:spTree>
    <p:extLst>
      <p:ext uri="{BB962C8B-B14F-4D97-AF65-F5344CB8AC3E}">
        <p14:creationId xmlns:p14="http://schemas.microsoft.com/office/powerpoint/2010/main" val="34603291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79512" y="260649"/>
            <a:ext cx="8784976" cy="864095"/>
          </a:xfrm>
        </p:spPr>
        <p:txBody>
          <a:bodyPr>
            <a:normAutofit/>
          </a:bodyPr>
          <a:lstStyle/>
          <a:p>
            <a:r>
              <a:rPr lang="ar-IQ" sz="3600" dirty="0" smtClean="0">
                <a:solidFill>
                  <a:srgbClr val="FF0000"/>
                </a:solidFill>
                <a:latin typeface="Simplified Arabic" pitchFamily="18" charset="-78"/>
                <a:cs typeface="Simplified Arabic" pitchFamily="18" charset="-78"/>
              </a:rPr>
              <a:t>الحكمة من اختلاف </a:t>
            </a:r>
            <a:r>
              <a:rPr lang="ar-IQ" sz="3600" dirty="0" smtClean="0">
                <a:solidFill>
                  <a:srgbClr val="FF0000"/>
                </a:solidFill>
                <a:latin typeface="Simplified Arabic" pitchFamily="18" charset="-78"/>
                <a:cs typeface="Simplified Arabic" pitchFamily="18" charset="-78"/>
              </a:rPr>
              <a:t>الشرائع وجوانب الاختلاف والاتفاق</a:t>
            </a:r>
            <a:endParaRPr lang="ar-IQ" sz="3600" dirty="0">
              <a:solidFill>
                <a:srgbClr val="FF0000"/>
              </a:solidFill>
              <a:latin typeface="Simplified Arabic" pitchFamily="18" charset="-78"/>
              <a:cs typeface="Simplified Arabic" pitchFamily="18" charset="-78"/>
            </a:endParaRPr>
          </a:p>
        </p:txBody>
      </p:sp>
      <p:sp>
        <p:nvSpPr>
          <p:cNvPr id="3" name="عنوان فرعي 2"/>
          <p:cNvSpPr>
            <a:spLocks noGrp="1"/>
          </p:cNvSpPr>
          <p:nvPr>
            <p:ph type="subTitle" idx="1"/>
          </p:nvPr>
        </p:nvSpPr>
        <p:spPr>
          <a:xfrm>
            <a:off x="107504" y="1268760"/>
            <a:ext cx="8928992" cy="5472608"/>
          </a:xfrm>
        </p:spPr>
        <p:txBody>
          <a:bodyPr>
            <a:normAutofit/>
          </a:bodyPr>
          <a:lstStyle/>
          <a:p>
            <a:pPr algn="just">
              <a:lnSpc>
                <a:spcPct val="120000"/>
              </a:lnSpc>
            </a:pPr>
            <a:r>
              <a:rPr lang="ar-IQ" dirty="0" smtClean="0">
                <a:solidFill>
                  <a:srgbClr val="002060"/>
                </a:solidFill>
                <a:latin typeface="Simplified Arabic" pitchFamily="18" charset="-78"/>
                <a:cs typeface="Simplified Arabic" pitchFamily="18" charset="-78"/>
              </a:rPr>
              <a:t>إنّ </a:t>
            </a:r>
            <a:r>
              <a:rPr lang="ar-IQ" dirty="0" smtClean="0">
                <a:solidFill>
                  <a:srgbClr val="002060"/>
                </a:solidFill>
                <a:latin typeface="Simplified Arabic" pitchFamily="18" charset="-78"/>
                <a:cs typeface="Simplified Arabic" pitchFamily="18" charset="-78"/>
              </a:rPr>
              <a:t>البشرية والمجتمعات </a:t>
            </a:r>
            <a:r>
              <a:rPr lang="ar-IQ" dirty="0">
                <a:solidFill>
                  <a:srgbClr val="002060"/>
                </a:solidFill>
                <a:latin typeface="Simplified Arabic" pitchFamily="18" charset="-78"/>
                <a:cs typeface="Simplified Arabic" pitchFamily="18" charset="-78"/>
              </a:rPr>
              <a:t>بحاجة </a:t>
            </a:r>
            <a:r>
              <a:rPr lang="ar-IQ" dirty="0" smtClean="0">
                <a:solidFill>
                  <a:srgbClr val="002060"/>
                </a:solidFill>
                <a:latin typeface="Simplified Arabic" pitchFamily="18" charset="-78"/>
                <a:cs typeface="Simplified Arabic" pitchFamily="18" charset="-78"/>
              </a:rPr>
              <a:t>إلى </a:t>
            </a:r>
            <a:r>
              <a:rPr lang="ar-IQ" dirty="0">
                <a:solidFill>
                  <a:srgbClr val="002060"/>
                </a:solidFill>
                <a:latin typeface="Simplified Arabic" pitchFamily="18" charset="-78"/>
                <a:cs typeface="Simplified Arabic" pitchFamily="18" charset="-78"/>
              </a:rPr>
              <a:t>من يداوي عللها ويبرئ أمراضها ويمنحها الصحة والعافية من أوبئتها الاجتماعية وآفاتها الفكرية </a:t>
            </a:r>
            <a:r>
              <a:rPr lang="ar-IQ" dirty="0" smtClean="0">
                <a:solidFill>
                  <a:srgbClr val="002060"/>
                </a:solidFill>
                <a:latin typeface="Simplified Arabic" pitchFamily="18" charset="-78"/>
                <a:cs typeface="Simplified Arabic" pitchFamily="18" charset="-78"/>
              </a:rPr>
              <a:t>والسياسية, </a:t>
            </a:r>
            <a:r>
              <a:rPr lang="ar-IQ" dirty="0">
                <a:solidFill>
                  <a:srgbClr val="002060"/>
                </a:solidFill>
                <a:latin typeface="Simplified Arabic" pitchFamily="18" charset="-78"/>
                <a:cs typeface="Simplified Arabic" pitchFamily="18" charset="-78"/>
              </a:rPr>
              <a:t>ليخرجها من قبور الأوهام </a:t>
            </a:r>
            <a:r>
              <a:rPr lang="ar-IQ" dirty="0" smtClean="0">
                <a:solidFill>
                  <a:srgbClr val="002060"/>
                </a:solidFill>
                <a:latin typeface="Simplified Arabic" pitchFamily="18" charset="-78"/>
                <a:cs typeface="Simplified Arabic" pitchFamily="18" charset="-78"/>
              </a:rPr>
              <a:t>والتخلف, ويُنهضها </a:t>
            </a:r>
            <a:r>
              <a:rPr lang="ar-IQ" dirty="0">
                <a:solidFill>
                  <a:srgbClr val="002060"/>
                </a:solidFill>
                <a:latin typeface="Simplified Arabic" pitchFamily="18" charset="-78"/>
                <a:cs typeface="Simplified Arabic" pitchFamily="18" charset="-78"/>
              </a:rPr>
              <a:t>من لحود السبات والغفلة. فالغاية هي الوصول </a:t>
            </a:r>
            <a:r>
              <a:rPr lang="ar-IQ" dirty="0" smtClean="0">
                <a:solidFill>
                  <a:srgbClr val="002060"/>
                </a:solidFill>
                <a:latin typeface="Simplified Arabic" pitchFamily="18" charset="-78"/>
                <a:cs typeface="Simplified Arabic" pitchFamily="18" charset="-78"/>
              </a:rPr>
              <a:t>إلى </a:t>
            </a:r>
            <a:r>
              <a:rPr lang="ar-IQ" dirty="0">
                <a:solidFill>
                  <a:srgbClr val="002060"/>
                </a:solidFill>
                <a:latin typeface="Simplified Arabic" pitchFamily="18" charset="-78"/>
                <a:cs typeface="Simplified Arabic" pitchFamily="18" charset="-78"/>
              </a:rPr>
              <a:t>علاج مفيد ودواء </a:t>
            </a:r>
            <a:r>
              <a:rPr lang="ar-IQ" dirty="0" smtClean="0">
                <a:solidFill>
                  <a:srgbClr val="002060"/>
                </a:solidFill>
                <a:latin typeface="Simplified Arabic" pitchFamily="18" charset="-78"/>
                <a:cs typeface="Simplified Arabic" pitchFamily="18" charset="-78"/>
              </a:rPr>
              <a:t>ناجع, </a:t>
            </a:r>
            <a:r>
              <a:rPr lang="ar-IQ" dirty="0">
                <a:solidFill>
                  <a:srgbClr val="002060"/>
                </a:solidFill>
                <a:latin typeface="Simplified Arabic" pitchFamily="18" charset="-78"/>
                <a:cs typeface="Simplified Arabic" pitchFamily="18" charset="-78"/>
              </a:rPr>
              <a:t>تتناوله مجتمعات </a:t>
            </a:r>
            <a:r>
              <a:rPr lang="ar-IQ" dirty="0" smtClean="0">
                <a:solidFill>
                  <a:srgbClr val="002060"/>
                </a:solidFill>
                <a:latin typeface="Simplified Arabic" pitchFamily="18" charset="-78"/>
                <a:cs typeface="Simplified Arabic" pitchFamily="18" charset="-78"/>
              </a:rPr>
              <a:t>البشر, </a:t>
            </a:r>
            <a:r>
              <a:rPr lang="ar-IQ" dirty="0">
                <a:solidFill>
                  <a:srgbClr val="002060"/>
                </a:solidFill>
                <a:latin typeface="Simplified Arabic" pitchFamily="18" charset="-78"/>
                <a:cs typeface="Simplified Arabic" pitchFamily="18" charset="-78"/>
              </a:rPr>
              <a:t>حسب إرشادات طبيب </a:t>
            </a:r>
            <a:r>
              <a:rPr lang="ar-IQ" dirty="0" smtClean="0">
                <a:solidFill>
                  <a:srgbClr val="002060"/>
                </a:solidFill>
                <a:latin typeface="Simplified Arabic" pitchFamily="18" charset="-78"/>
                <a:cs typeface="Simplified Arabic" pitchFamily="18" charset="-78"/>
              </a:rPr>
              <a:t>حاذق, </a:t>
            </a:r>
            <a:r>
              <a:rPr lang="ar-IQ" dirty="0">
                <a:solidFill>
                  <a:srgbClr val="002060"/>
                </a:solidFill>
                <a:latin typeface="Simplified Arabic" pitchFamily="18" charset="-78"/>
                <a:cs typeface="Simplified Arabic" pitchFamily="18" charset="-78"/>
              </a:rPr>
              <a:t>مهما كان مرّاً وقاسياً للحصول على نتيجة إيجابية تفي بالمطلوب للخروج من هذه </a:t>
            </a:r>
            <a:r>
              <a:rPr lang="ar-IQ" dirty="0" smtClean="0">
                <a:solidFill>
                  <a:srgbClr val="002060"/>
                </a:solidFill>
                <a:latin typeface="Simplified Arabic" pitchFamily="18" charset="-78"/>
                <a:cs typeface="Simplified Arabic" pitchFamily="18" charset="-78"/>
              </a:rPr>
              <a:t>الهاوية</a:t>
            </a:r>
            <a:r>
              <a:rPr lang="ar-IQ" dirty="0" smtClean="0">
                <a:solidFill>
                  <a:srgbClr val="002060"/>
                </a:solidFill>
                <a:latin typeface="Simplified Arabic" pitchFamily="18" charset="-78"/>
                <a:cs typeface="Simplified Arabic" pitchFamily="18" charset="-78"/>
              </a:rPr>
              <a:t>.</a:t>
            </a:r>
            <a:r>
              <a:rPr lang="ar-IQ" dirty="0" smtClean="0">
                <a:latin typeface="Simplified Arabic" pitchFamily="18" charset="-78"/>
                <a:cs typeface="Simplified Arabic" pitchFamily="18" charset="-78"/>
              </a:rPr>
              <a:t>.. </a:t>
            </a:r>
          </a:p>
          <a:p>
            <a:pPr algn="just">
              <a:lnSpc>
                <a:spcPct val="120000"/>
              </a:lnSpc>
            </a:pPr>
            <a:r>
              <a:rPr lang="ar-IQ" dirty="0">
                <a:solidFill>
                  <a:srgbClr val="002060"/>
                </a:solidFill>
                <a:latin typeface="Simplified Arabic" pitchFamily="18" charset="-78"/>
                <a:cs typeface="Simplified Arabic" pitchFamily="18" charset="-78"/>
              </a:rPr>
              <a:t> و</a:t>
            </a:r>
            <a:r>
              <a:rPr lang="ar-IQ" dirty="0" smtClean="0">
                <a:solidFill>
                  <a:srgbClr val="002060"/>
                </a:solidFill>
                <a:latin typeface="Simplified Arabic" pitchFamily="18" charset="-78"/>
                <a:cs typeface="Simplified Arabic" pitchFamily="18" charset="-78"/>
              </a:rPr>
              <a:t>قبل </a:t>
            </a:r>
            <a:r>
              <a:rPr lang="ar-IQ" dirty="0" smtClean="0">
                <a:solidFill>
                  <a:srgbClr val="002060"/>
                </a:solidFill>
                <a:latin typeface="Simplified Arabic" pitchFamily="18" charset="-78"/>
                <a:cs typeface="Simplified Arabic" pitchFamily="18" charset="-78"/>
              </a:rPr>
              <a:t>أن نجيب عن هذه الأسئلة </a:t>
            </a:r>
            <a:r>
              <a:rPr lang="ar-IQ" dirty="0" smtClean="0">
                <a:solidFill>
                  <a:srgbClr val="002060"/>
                </a:solidFill>
                <a:latin typeface="Simplified Arabic" pitchFamily="18" charset="-78"/>
                <a:cs typeface="Simplified Arabic" pitchFamily="18" charset="-78"/>
              </a:rPr>
              <a:t>السابقة نضرب </a:t>
            </a:r>
            <a:r>
              <a:rPr lang="ar-IQ" dirty="0" smtClean="0">
                <a:solidFill>
                  <a:srgbClr val="002060"/>
                </a:solidFill>
                <a:latin typeface="Simplified Arabic" pitchFamily="18" charset="-78"/>
                <a:cs typeface="Simplified Arabic" pitchFamily="18" charset="-78"/>
              </a:rPr>
              <a:t>هذا المثال:</a:t>
            </a:r>
            <a:endParaRPr lang="ar-IQ" dirty="0" smtClean="0">
              <a:solidFill>
                <a:srgbClr val="00B050"/>
              </a:solidFill>
              <a:latin typeface="Simplified Arabic" pitchFamily="18" charset="-78"/>
              <a:cs typeface="Simplified Arabic" pitchFamily="18" charset="-78"/>
            </a:endParaRPr>
          </a:p>
        </p:txBody>
      </p:sp>
    </p:spTree>
    <p:extLst>
      <p:ext uri="{BB962C8B-B14F-4D97-AF65-F5344CB8AC3E}">
        <p14:creationId xmlns:p14="http://schemas.microsoft.com/office/powerpoint/2010/main" val="42876890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88640"/>
            <a:ext cx="8784976" cy="6552728"/>
          </a:xfrm>
        </p:spPr>
        <p:txBody>
          <a:bodyPr>
            <a:normAutofit fontScale="77500" lnSpcReduction="20000"/>
          </a:bodyPr>
          <a:lstStyle/>
          <a:p>
            <a:pPr marL="0" indent="0">
              <a:buNone/>
            </a:pPr>
            <a:r>
              <a:rPr lang="ar-IQ" dirty="0">
                <a:solidFill>
                  <a:srgbClr val="FF0000"/>
                </a:solidFill>
              </a:rPr>
              <a:t>2-طبيعة الدعوة</a:t>
            </a:r>
          </a:p>
          <a:p>
            <a:pPr marL="0" indent="0">
              <a:buNone/>
            </a:pPr>
            <a:r>
              <a:rPr lang="ar-IQ" dirty="0"/>
              <a:t>الشرائع السابقة على الإسلام كانت خاصة بقوم معين, ولفترة زمنية معينة. فدعوة موسى خاصة ببني إسرائيل, لقول موسى لفرعون:(...فأرسل معنا بني إسرائيلَ ولا تعذِّبهم){طه 47}, ودعوة عيسى كانت خاصة ببني إسرائيل أيضاً, لقوله: ( ما جئت إلاّ لهداية بني إسرائيل الضالّة), بينما دعوة الإسلام هي دعوة وشريعة عالمية, لقوله تعالى:( وما أرسلناك إلاّ رحمة للعالمين){الأنبياء 107}, و ( وما أرسلناك إلاّ كافّة للنّاس){سبأ 28}.</a:t>
            </a:r>
          </a:p>
          <a:p>
            <a:pPr marL="0" indent="0">
              <a:buNone/>
            </a:pPr>
            <a:r>
              <a:rPr lang="ar-IQ" dirty="0">
                <a:solidFill>
                  <a:srgbClr val="FF0000"/>
                </a:solidFill>
              </a:rPr>
              <a:t>3- النقص والتكامل</a:t>
            </a:r>
          </a:p>
          <a:p>
            <a:pPr marL="0" indent="0">
              <a:buNone/>
            </a:pPr>
            <a:r>
              <a:rPr lang="ar-IQ" dirty="0"/>
              <a:t>إنّ الشرائع السابقة اتسمت بالنقص والحصرية, بينما الإسلام اتسم بالتكامل والشمول. قال الرسول-صلى الله عليه وسلم- ( إنّما بُعثت لأتمِّم مكارم الأخلاق). وقوله: ( إنّ مَثَلي ومَثَل الأنبياء من قبلي كمثل رجل بنى بيتاً فأحسنه وأجمله, إلاّ موضع لبنة من زاوية, فجعل الناس يطوفون به ويتعجبون له, ويقولون هلاّ وضعت هذه اللبنة, قال فأنا اللبنة وأنا خاتم النبيين).</a:t>
            </a:r>
          </a:p>
          <a:p>
            <a:pPr marL="0" indent="0">
              <a:buNone/>
            </a:pPr>
            <a:r>
              <a:rPr lang="ar-IQ" dirty="0"/>
              <a:t> وتعدد الشرائع والمبادئ لا يعني بالضرورة تعدد الغايات, عليه كانت غاية كل ديانة هي الوصول إلى نقطة تشريع تلك الديانة. والعمل بما هو مشَرع لأنه مشَرع – وان كانت فيه أخطاء من جهة الفهم أو التطبيق- يوصل الى مرتبة صدور التشريع سواء علمت الديانة بذلك أم لا، بل الواقع ان التغييرات والتجديدات التي تحصل للديانات تستهدف نقطة معلومة لدى المشرع , وربَّما مجهولة لدى المتشرعة , أي لدى اصحاب الديانات</a:t>
            </a:r>
          </a:p>
          <a:p>
            <a:pPr marL="0" indent="0">
              <a:buNone/>
            </a:pPr>
            <a:endParaRPr lang="ar-IQ" dirty="0"/>
          </a:p>
        </p:txBody>
      </p:sp>
    </p:spTree>
    <p:extLst>
      <p:ext uri="{BB962C8B-B14F-4D97-AF65-F5344CB8AC3E}">
        <p14:creationId xmlns:p14="http://schemas.microsoft.com/office/powerpoint/2010/main" val="11904990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260648"/>
            <a:ext cx="8784976" cy="6408712"/>
          </a:xfrm>
        </p:spPr>
        <p:txBody>
          <a:bodyPr>
            <a:normAutofit/>
          </a:bodyPr>
          <a:lstStyle/>
          <a:p>
            <a:pPr marL="0" indent="0">
              <a:buNone/>
            </a:pPr>
            <a:r>
              <a:rPr lang="ar-IQ" dirty="0"/>
              <a:t>فكلُّ الديانات السماوية هي حلقات تختلف عن بعضها سعة وضيقاً وطولاً وقصراً, لكنها جميعاً تتصل بالحلقة التي فوقها من خلال الركائز الكلية المتوفرة في كل ديانة. وإنّ التعذر عن الالتقاء بين الديانات المختلفة في مرحلة التشريع الأولي؛ لا يعني استمرارية هذا التعذر، بل ما تفتقده في المرتبة الضيقة تجده في المرتبة الأوسع، هكذا هو النظام لمن تحقق منه.</a:t>
            </a:r>
          </a:p>
          <a:p>
            <a:pPr marL="0" indent="0">
              <a:buNone/>
            </a:pPr>
            <a:r>
              <a:rPr lang="ar-IQ" dirty="0"/>
              <a:t> وقد اقتضت الحكمة الإلهية ألاّ يكون النّاس أمة واحدة وهكذا، فالتعددية في المنهج والمنسك هي الطريق الذي أراده الله للخلق, لأسباب يعلمها الله, الذى خلق البشر مختلفين في الأعراق والألوان واللغات.. وهذا التنوع يؤدي إلى إذكاء الحيوية وإثراء روح التنافس الحميد بين المختلفين.</a:t>
            </a:r>
          </a:p>
          <a:p>
            <a:pPr marL="0" indent="0">
              <a:buNone/>
            </a:pPr>
            <a:endParaRPr lang="ar-IQ" dirty="0"/>
          </a:p>
        </p:txBody>
      </p:sp>
    </p:spTree>
    <p:extLst>
      <p:ext uri="{BB962C8B-B14F-4D97-AF65-F5344CB8AC3E}">
        <p14:creationId xmlns:p14="http://schemas.microsoft.com/office/powerpoint/2010/main" val="35789302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346050"/>
          </a:xfrm>
        </p:spPr>
        <p:txBody>
          <a:bodyPr>
            <a:normAutofit fontScale="90000"/>
          </a:bodyPr>
          <a:lstStyle/>
          <a:p>
            <a:r>
              <a:rPr lang="ar-IQ" dirty="0">
                <a:solidFill>
                  <a:srgbClr val="FF0000"/>
                </a:solidFill>
              </a:rPr>
              <a:t>الأسباب الجوهرية للاختلاف</a:t>
            </a:r>
          </a:p>
        </p:txBody>
      </p:sp>
      <p:sp>
        <p:nvSpPr>
          <p:cNvPr id="3" name="عنصر نائب للمحتوى 2"/>
          <p:cNvSpPr>
            <a:spLocks noGrp="1"/>
          </p:cNvSpPr>
          <p:nvPr>
            <p:ph idx="1"/>
          </p:nvPr>
        </p:nvSpPr>
        <p:spPr>
          <a:xfrm>
            <a:off x="107504" y="764704"/>
            <a:ext cx="8856984" cy="5976664"/>
          </a:xfrm>
        </p:spPr>
        <p:txBody>
          <a:bodyPr>
            <a:normAutofit fontScale="85000" lnSpcReduction="10000"/>
          </a:bodyPr>
          <a:lstStyle/>
          <a:p>
            <a:pPr marL="0" indent="0">
              <a:buNone/>
            </a:pPr>
            <a:r>
              <a:rPr lang="ar-IQ" dirty="0" smtClean="0"/>
              <a:t>إنّ </a:t>
            </a:r>
            <a:r>
              <a:rPr lang="ar-IQ" dirty="0"/>
              <a:t>هذا الاختلاف بين الأديان في التشريع يعبر عن حكمة الحكيم في مراعاة أحوال الناس؛ لاختلاف ظروف كلِّ أمة واختلاف طباعها وتنوع العادات وتباين المصالح، كما أنه يراعى طبيعة الإنسانية في مراحل نموها المختلفة ودرجات وعيها المتفاوتة, فالاختلاف الذي </a:t>
            </a:r>
            <a:r>
              <a:rPr lang="ar-IQ" dirty="0" err="1"/>
              <a:t>تقتضيه</a:t>
            </a:r>
            <a:r>
              <a:rPr lang="ar-IQ" dirty="0"/>
              <a:t> مصلحة التشريع المختلف(لكل جعلنا شرعة ومنهاجاً), يمكن حصر هذا الاختلاف في النقاط التالية:</a:t>
            </a:r>
          </a:p>
          <a:p>
            <a:pPr marL="0" indent="0">
              <a:buNone/>
            </a:pPr>
            <a:r>
              <a:rPr lang="ar-IQ" dirty="0"/>
              <a:t>1-الشرائع السماوية لا تختلف في الأصول التي تؤدي إلى حفظ الضرورات الخمس, بل أنّها تختلف في الفروع باختلاف البيئات والمجتمعات.</a:t>
            </a:r>
          </a:p>
          <a:p>
            <a:pPr marL="0" indent="0">
              <a:buNone/>
            </a:pPr>
            <a:r>
              <a:rPr lang="ar-IQ" dirty="0"/>
              <a:t>2-التباين في مستوى تطور الحياة البشر, من عصر إلى عصر, مع ما يصاحبه من تطور واختلاف في القيم والأعراف.</a:t>
            </a:r>
          </a:p>
          <a:p>
            <a:pPr marL="0" indent="0">
              <a:buNone/>
            </a:pPr>
            <a:r>
              <a:rPr lang="ar-IQ" dirty="0"/>
              <a:t>3-اختلاف طبائع البشر من القسوة واللين, مع استجابتهم للأوامر الإلهية, فقد تكثر المعاصي والآثام في قوم فتنزل عليهم أحكام مشددة.</a:t>
            </a:r>
          </a:p>
          <a:p>
            <a:pPr marL="0" indent="0">
              <a:buNone/>
            </a:pPr>
            <a:r>
              <a:rPr lang="ar-IQ" dirty="0"/>
              <a:t>4-أنّها تختلف باختلاف عمومها وخصوصها, فالشريعة الخاصة لقوم جاءت لتعالج الخاصة, أمّا الشريعة العامة فهي للإنسانية, لابد أن تكون أوسع لتعالج القضايا على مستوى بشري واسع, لا تتقيد بضوابط الزمان والمكان. </a:t>
            </a:r>
          </a:p>
          <a:p>
            <a:pPr marL="0" indent="0">
              <a:buNone/>
            </a:pPr>
            <a:endParaRPr lang="ar-IQ" dirty="0"/>
          </a:p>
        </p:txBody>
      </p:sp>
    </p:spTree>
    <p:extLst>
      <p:ext uri="{BB962C8B-B14F-4D97-AF65-F5344CB8AC3E}">
        <p14:creationId xmlns:p14="http://schemas.microsoft.com/office/powerpoint/2010/main" val="36071665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274042"/>
          </a:xfrm>
        </p:spPr>
        <p:txBody>
          <a:bodyPr>
            <a:normAutofit fontScale="90000"/>
          </a:bodyPr>
          <a:lstStyle/>
          <a:p>
            <a:r>
              <a:rPr lang="ar-IQ" dirty="0">
                <a:solidFill>
                  <a:srgbClr val="FF0000"/>
                </a:solidFill>
              </a:rPr>
              <a:t>أسباب الانحراف التي تؤدي إلى الاختلاف</a:t>
            </a:r>
          </a:p>
        </p:txBody>
      </p:sp>
      <p:sp>
        <p:nvSpPr>
          <p:cNvPr id="3" name="عنصر نائب للمحتوى 2"/>
          <p:cNvSpPr>
            <a:spLocks noGrp="1"/>
          </p:cNvSpPr>
          <p:nvPr>
            <p:ph idx="1"/>
          </p:nvPr>
        </p:nvSpPr>
        <p:spPr>
          <a:xfrm>
            <a:off x="107504" y="764704"/>
            <a:ext cx="8856984" cy="5904656"/>
          </a:xfrm>
        </p:spPr>
        <p:txBody>
          <a:bodyPr>
            <a:normAutofit fontScale="70000" lnSpcReduction="20000"/>
          </a:bodyPr>
          <a:lstStyle/>
          <a:p>
            <a:pPr marL="0" indent="0">
              <a:buNone/>
            </a:pPr>
            <a:r>
              <a:rPr lang="ar-IQ" dirty="0"/>
              <a:t>الرسالات السابقة على رسالة الإسلام كانت محدودة بزمان معين وخاصة بأقوام بأعينهم, تناسب حالهم وتعالج من المشكلات ما يثور في واقعهم، ذلك أنّ كلَّ رسول جاء ليعالج قضية محورية في قومه, بعد دعوتهم إلى الإيمان بالله وحده لا شريك له. والأسباب التي دعت إلى الانحراف وبالتالي إلى ضرورة إرسال رسول ما يأتي:</a:t>
            </a:r>
          </a:p>
          <a:p>
            <a:pPr marL="0" indent="0">
              <a:buNone/>
            </a:pPr>
            <a:r>
              <a:rPr lang="ar-IQ" dirty="0">
                <a:solidFill>
                  <a:srgbClr val="FF0000"/>
                </a:solidFill>
              </a:rPr>
              <a:t>1- الطغيان في الطبيعة البشرية:</a:t>
            </a:r>
          </a:p>
          <a:p>
            <a:pPr marL="0" indent="0">
              <a:buNone/>
            </a:pPr>
            <a:r>
              <a:rPr lang="ar-IQ" dirty="0"/>
              <a:t>إنّ الله خلق الإنسان وترك له المجال في التصرف وأعطاه الحرية, وحبّب إليه الشهوات, وزرع فيه الميل إلى الطغيان والخروج عن جادّة الصواب, واتباع شياطين الإنس والجن. قال تعالى : (( فمن شاء فليؤمن ومن شاء فليكفر)), وقال: (( زُيِّن للناس حبُّ الشهوات من النساء والبنين والقناطير المقنطرة من الذهب والفضة.....)), وقال: (( كلا إنّ الإنسان ليطغى أن رآه استغنى)).....</a:t>
            </a:r>
          </a:p>
          <a:p>
            <a:pPr marL="0" indent="0">
              <a:buNone/>
            </a:pPr>
            <a:r>
              <a:rPr lang="ar-IQ" dirty="0">
                <a:solidFill>
                  <a:srgbClr val="FF0000"/>
                </a:solidFill>
              </a:rPr>
              <a:t>2- الافتتان بالقوة المادية:</a:t>
            </a:r>
          </a:p>
          <a:p>
            <a:pPr marL="0" indent="0">
              <a:buNone/>
            </a:pPr>
            <a:r>
              <a:rPr lang="ar-IQ" dirty="0"/>
              <a:t>نجد مثالاً أنَّ قوم هود بسط الله لهم في القوة والحضارة فنسوا الله وكفروا بنعمته وافتتنوا بمالهم من قوة فجاءهم هود رسولا من عند الله يذكرهم بالله الذي أنعم عليهم ويعالج مشكلتهم هذه بما يناسبها: ﴿ وَاتَّقُوا الَّذِي أَمَدَّكُمْ بِمَا تَعْلَمُونَ * أَمَدَّكُمْ بِأَنْعَامٍ وَبَنِينَ * وَجَنَّاتٍ وَعُيُونٍ ﴾ [الشعراء: 132 - 134].</a:t>
            </a:r>
          </a:p>
          <a:p>
            <a:pPr marL="0" indent="0">
              <a:buNone/>
            </a:pPr>
            <a:r>
              <a:rPr lang="ar-IQ" dirty="0">
                <a:solidFill>
                  <a:srgbClr val="FF0000"/>
                </a:solidFill>
              </a:rPr>
              <a:t>3- الانحطاط الأخلاقي:</a:t>
            </a:r>
          </a:p>
          <a:p>
            <a:pPr marL="0" indent="0">
              <a:buNone/>
            </a:pPr>
            <a:r>
              <a:rPr lang="ar-IQ" dirty="0"/>
              <a:t>وإنّ قوم لوط عانوا من مشكل الشذوذ الجنسي، فجاءهم لوط يعالج هذا المشكل الخلقي ويعيدهم إلى منطقة الفطرة السوية: ﴿ أَتَأْتُونَ الذُّكْرَانَ مِنَ الْعَالَمِينَ * وَتَذَرُونَ مَا خَلَقَ لَكُمْ رَبُّكُمْ مِنْ أَزْوَاجِكُمْ بَلْ أَنْتُمْ قَوْمٌ عَادُونَ ﴾ [الشعراء: 165، 166]</a:t>
            </a:r>
          </a:p>
          <a:p>
            <a:pPr marL="0" indent="0">
              <a:buNone/>
            </a:pPr>
            <a:endParaRPr lang="ar-IQ" dirty="0"/>
          </a:p>
          <a:p>
            <a:pPr marL="0" indent="0">
              <a:buNone/>
            </a:pPr>
            <a:endParaRPr lang="ar-IQ" dirty="0"/>
          </a:p>
        </p:txBody>
      </p:sp>
    </p:spTree>
    <p:extLst>
      <p:ext uri="{BB962C8B-B14F-4D97-AF65-F5344CB8AC3E}">
        <p14:creationId xmlns:p14="http://schemas.microsoft.com/office/powerpoint/2010/main" val="7648522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16632"/>
            <a:ext cx="8928992" cy="6624736"/>
          </a:xfrm>
        </p:spPr>
        <p:txBody>
          <a:bodyPr>
            <a:normAutofit fontScale="85000" lnSpcReduction="20000"/>
          </a:bodyPr>
          <a:lstStyle/>
          <a:p>
            <a:pPr marL="0" indent="0">
              <a:buNone/>
            </a:pPr>
            <a:r>
              <a:rPr lang="ar-IQ" dirty="0">
                <a:solidFill>
                  <a:srgbClr val="FF0000"/>
                </a:solidFill>
              </a:rPr>
              <a:t>4- الظلم الاقتصادي:</a:t>
            </a:r>
          </a:p>
          <a:p>
            <a:pPr marL="0" indent="0">
              <a:buNone/>
            </a:pPr>
            <a:r>
              <a:rPr lang="ar-IQ" dirty="0"/>
              <a:t>إنّ قوم شعيب فشا فيهم الظلم الاقتصادي نقصا للمكيال وبخسا لحقوق الضعفاء، فجاءهم شعيب رسولا من الله تعالى لإصلاح الأوضاع الاقتصادية وفق منهج الله تعالى: ﴿ </a:t>
            </a:r>
            <a:r>
              <a:rPr lang="ar-IQ" dirty="0" err="1" smtClean="0"/>
              <a:t>وَيَا</a:t>
            </a:r>
            <a:r>
              <a:rPr lang="ar-IQ" dirty="0" smtClean="0"/>
              <a:t> قَوْمِ </a:t>
            </a:r>
            <a:r>
              <a:rPr lang="ar-IQ" dirty="0"/>
              <a:t>أَوْفُوا الْمِكْيَالَ وَالْمِيزَانَ بِالْقِسْطِ وَلَا تَبْخَسُوا النَّاسَ أَشْيَاءَهُمْ وَلَا تَعْثَوْا فِي الْأَرْضِ مُفْسِدِينَ ﴾ [هود: 85].</a:t>
            </a:r>
          </a:p>
          <a:p>
            <a:pPr marL="0" indent="0">
              <a:buNone/>
            </a:pPr>
            <a:r>
              <a:rPr lang="ar-IQ" dirty="0">
                <a:solidFill>
                  <a:srgbClr val="FF0000"/>
                </a:solidFill>
              </a:rPr>
              <a:t>5- الاستبداد السياسي:</a:t>
            </a:r>
          </a:p>
          <a:p>
            <a:pPr marL="0" indent="0">
              <a:buNone/>
            </a:pPr>
            <a:r>
              <a:rPr lang="ar-IQ" dirty="0"/>
              <a:t> لقد كان فرعون يمارس الاستبداد السياسي على بني إسرائيل فجاء موسى - عليه السلام- ليحررهم من بطشه وليعالج المشكلات السياسية والنفسية التي خلفها هذا الاستبداد في نفوسهم وواقع حياتهم قال الله تعالى: ﴿ إِنَّ فِرْعَوْنَ عَلَا فِي الْأَرْضِ وَجَعَلَ أَهْلَهَا شِيَعًا يَسْتَضْعِفُ طَائِفَةً مِنْهُمْ يُذَبِّحُ أَبْنَاءَهُمْ وَيَسْتَحْيِي نِسَاءَهُمْ إِنَّهُ كَانَ مِنَ الْمُفْسِدِينَ * وَنُرِيدُ أَنْ نَمُنَّ عَلَى الَّذِينَ اسْتُضْعِفُوا فِي الْأَرْضِ وَنَجْعَلَهُمْ أَئِمَّةً وَنَجْعَلَهُمُ الْوَارِثِينَ * وَنُمَكِّنَ لَهُمْ فِي الْأَرْضِ وَنُرِيَ فِرْعَوْنَ وَهَامَانَ وَجُنُودَهُمَا مِنْهُمْ مَا كَانُوا يَحْذَرُونَ ﴾ [القصص: 4- 6].</a:t>
            </a:r>
          </a:p>
          <a:p>
            <a:pPr marL="0" indent="0">
              <a:buNone/>
            </a:pPr>
            <a:r>
              <a:rPr lang="ar-IQ" dirty="0">
                <a:solidFill>
                  <a:srgbClr val="FF0000"/>
                </a:solidFill>
              </a:rPr>
              <a:t>6- طغيان المقاييس المادية:</a:t>
            </a:r>
          </a:p>
          <a:p>
            <a:pPr marL="0" indent="0">
              <a:buNone/>
            </a:pPr>
            <a:r>
              <a:rPr lang="ar-IQ" dirty="0"/>
              <a:t>إنّ بنو إسرائيل قبل بعثة عيسى - عليه السلام - غشيتهم المادية الطاغية وامتلكهم الجشع، فجاءهم عيسى - عليه السلام - يعالج هذه المشكلة ربطا للقلوب بما عند الله، وتحطيما للقيود المادية في الحس والواقع، ولذلك جاء بمعجزات تدهش الماديين، وتوقظ حسهم لقوة الله وقهره.</a:t>
            </a:r>
          </a:p>
          <a:p>
            <a:pPr marL="0" indent="0">
              <a:buNone/>
            </a:pPr>
            <a:endParaRPr lang="ar-IQ" dirty="0"/>
          </a:p>
          <a:p>
            <a:pPr marL="0" indent="0">
              <a:buNone/>
            </a:pPr>
            <a:endParaRPr lang="ar-IQ" dirty="0"/>
          </a:p>
        </p:txBody>
      </p:sp>
    </p:spTree>
    <p:extLst>
      <p:ext uri="{BB962C8B-B14F-4D97-AF65-F5344CB8AC3E}">
        <p14:creationId xmlns:p14="http://schemas.microsoft.com/office/powerpoint/2010/main" val="36695969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260648"/>
            <a:ext cx="8928992" cy="6480720"/>
          </a:xfrm>
        </p:spPr>
        <p:txBody>
          <a:bodyPr>
            <a:normAutofit fontScale="85000" lnSpcReduction="10000"/>
          </a:bodyPr>
          <a:lstStyle/>
          <a:p>
            <a:pPr marL="0" indent="0">
              <a:buNone/>
            </a:pPr>
            <a:r>
              <a:rPr lang="ar-IQ" dirty="0">
                <a:solidFill>
                  <a:srgbClr val="FF0000"/>
                </a:solidFill>
              </a:rPr>
              <a:t>لنضرب </a:t>
            </a:r>
            <a:r>
              <a:rPr lang="ar-IQ" dirty="0" smtClean="0">
                <a:solidFill>
                  <a:srgbClr val="FF0000"/>
                </a:solidFill>
              </a:rPr>
              <a:t>مثالاً </a:t>
            </a:r>
            <a:r>
              <a:rPr lang="ar-IQ" dirty="0">
                <a:solidFill>
                  <a:srgbClr val="FF0000"/>
                </a:solidFill>
              </a:rPr>
              <a:t>على سبب تعدد الأديان</a:t>
            </a:r>
            <a:r>
              <a:rPr lang="ar-IQ" dirty="0"/>
              <a:t>: لو كان لرجل، ولد راشد يسكن بعيداً عنه يقوم بعمل معين نيابة عن والده، وكتب الوالد رسالة لولده بخط يده وختمها ووقعها وأرسلها بيد صديق موثوق به عندهما. فمن المؤكد ان الابن سوف يلتزم بأوامر الرسالة ولن يجد بُداً من تنفيـذ ما جاء فيها، هذا إذا كان الابن محباً ومطيعاً لوالده</a:t>
            </a:r>
            <a:r>
              <a:rPr lang="ar-IQ" dirty="0" smtClean="0"/>
              <a:t>.</a:t>
            </a:r>
          </a:p>
          <a:p>
            <a:pPr marL="0" indent="0">
              <a:buNone/>
            </a:pPr>
            <a:r>
              <a:rPr lang="ar-IQ" dirty="0" smtClean="0"/>
              <a:t> </a:t>
            </a:r>
            <a:r>
              <a:rPr lang="ar-IQ" dirty="0"/>
              <a:t>ولنفترض أن جاء </a:t>
            </a:r>
            <a:r>
              <a:rPr lang="ar-IQ" dirty="0" smtClean="0"/>
              <a:t>الابنَ صديقٌ آخر, </a:t>
            </a:r>
            <a:r>
              <a:rPr lang="ar-IQ" dirty="0"/>
              <a:t>بعد </a:t>
            </a:r>
            <a:r>
              <a:rPr lang="ar-IQ" dirty="0" smtClean="0"/>
              <a:t>فترة, يحمل </a:t>
            </a:r>
            <a:r>
              <a:rPr lang="ar-IQ" dirty="0"/>
              <a:t>رسالة أخرى تحمل نفس توقيع الوالد وختمه وبخط يده، </a:t>
            </a:r>
            <a:r>
              <a:rPr lang="ar-IQ" dirty="0" smtClean="0"/>
              <a:t>إلاّ </a:t>
            </a:r>
            <a:r>
              <a:rPr lang="ar-IQ" dirty="0" smtClean="0"/>
              <a:t>أ</a:t>
            </a:r>
            <a:r>
              <a:rPr lang="ar-IQ" dirty="0" smtClean="0"/>
              <a:t>نّها </a:t>
            </a:r>
            <a:r>
              <a:rPr lang="ar-IQ" dirty="0"/>
              <a:t>تحمل بعض الأوامر الجديدة التي تختلف في الظاهر عن أوامر الرسالة السابقة! فما يتوقع </a:t>
            </a:r>
            <a:r>
              <a:rPr lang="ar-IQ" dirty="0" smtClean="0"/>
              <a:t>أن </a:t>
            </a:r>
            <a:r>
              <a:rPr lang="ar-IQ" dirty="0"/>
              <a:t>يفعل الابن؟ هل يترك الرسالة الثانية </a:t>
            </a:r>
            <a:r>
              <a:rPr lang="ar-IQ" dirty="0" smtClean="0"/>
              <a:t>لأنّها </a:t>
            </a:r>
            <a:r>
              <a:rPr lang="ar-IQ" dirty="0"/>
              <a:t>تختلف في بعض أوامرها عن الأولى؟ أم يعمل بها ويوقف العمل بأوامر الرسالة الأولى؟ وهل يتردد في التنفيذ ويقول </a:t>
            </a:r>
            <a:r>
              <a:rPr lang="ar-IQ" dirty="0" smtClean="0"/>
              <a:t>أنّ </a:t>
            </a:r>
            <a:r>
              <a:rPr lang="ar-IQ" dirty="0"/>
              <a:t>والدي متذبذب لا يستقر على </a:t>
            </a:r>
            <a:r>
              <a:rPr lang="ar-IQ" dirty="0" smtClean="0"/>
              <a:t>رأي, وأنّه حيَّرني </a:t>
            </a:r>
            <a:r>
              <a:rPr lang="ar-IQ" dirty="0"/>
              <a:t>فيما </a:t>
            </a:r>
            <a:r>
              <a:rPr lang="ar-IQ" dirty="0" smtClean="0"/>
              <a:t>يريد, </a:t>
            </a:r>
            <a:r>
              <a:rPr lang="ar-IQ" dirty="0"/>
              <a:t>وشتت أفكاري، أم يشرع في التنفيذ دون مناقشة أو تردد؟ من </a:t>
            </a:r>
            <a:r>
              <a:rPr lang="ar-IQ" dirty="0" smtClean="0"/>
              <a:t>المؤكد, </a:t>
            </a:r>
            <a:r>
              <a:rPr lang="ar-IQ" dirty="0"/>
              <a:t>إنْ كان الابن واثقاً من حكمة أبيه ورجاحة عقله وقدرته وحسن تصرفه، </a:t>
            </a:r>
            <a:r>
              <a:rPr lang="ar-IQ" dirty="0" smtClean="0"/>
              <a:t>فإنّه </a:t>
            </a:r>
            <a:r>
              <a:rPr lang="ar-IQ" dirty="0"/>
              <a:t>سيقول في نفسه </a:t>
            </a:r>
            <a:r>
              <a:rPr lang="ar-IQ" dirty="0" smtClean="0"/>
              <a:t>أنّ </a:t>
            </a:r>
            <a:r>
              <a:rPr lang="ar-IQ" dirty="0"/>
              <a:t>والدي أعلم مني بمستجدات </a:t>
            </a:r>
            <a:r>
              <a:rPr lang="ar-IQ" dirty="0" smtClean="0"/>
              <a:t>الأمور, </a:t>
            </a:r>
            <a:r>
              <a:rPr lang="ar-IQ" dirty="0"/>
              <a:t>وهو أعرف بما يريد وبطريقة التصرف، وهو صاحب المال والعمل، وما أنا </a:t>
            </a:r>
            <a:r>
              <a:rPr lang="ar-IQ" dirty="0" smtClean="0"/>
              <a:t>إلاّ </a:t>
            </a:r>
            <a:r>
              <a:rPr lang="ar-IQ" dirty="0"/>
              <a:t>عامل لديه ومستخدم عنده ومن واجبي تنفيذ ما يريد، </a:t>
            </a:r>
            <a:r>
              <a:rPr lang="ar-IQ" dirty="0" smtClean="0"/>
              <a:t>لأنّ </a:t>
            </a:r>
            <a:r>
              <a:rPr lang="ar-IQ" dirty="0"/>
              <a:t>الرسالة الأخيرة هي بخط يده وبتوقيعه وختمه ويحملها صديق عزيز </a:t>
            </a:r>
            <a:r>
              <a:rPr lang="ar-IQ" dirty="0" smtClean="0"/>
              <a:t>ثقة, </a:t>
            </a:r>
            <a:r>
              <a:rPr lang="ar-IQ" dirty="0"/>
              <a:t>لا يرقى إليه الشك.</a:t>
            </a:r>
          </a:p>
        </p:txBody>
      </p:sp>
    </p:spTree>
    <p:extLst>
      <p:ext uri="{BB962C8B-B14F-4D97-AF65-F5344CB8AC3E}">
        <p14:creationId xmlns:p14="http://schemas.microsoft.com/office/powerpoint/2010/main" val="7455369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15008" y="260648"/>
            <a:ext cx="8821488" cy="6480720"/>
          </a:xfrm>
        </p:spPr>
        <p:txBody>
          <a:bodyPr>
            <a:normAutofit fontScale="85000" lnSpcReduction="10000"/>
          </a:bodyPr>
          <a:lstStyle/>
          <a:p>
            <a:pPr marL="0" indent="0">
              <a:buNone/>
            </a:pPr>
            <a:r>
              <a:rPr lang="ar-IQ" dirty="0" smtClean="0"/>
              <a:t>إنّ </a:t>
            </a:r>
            <a:r>
              <a:rPr lang="ar-IQ" dirty="0"/>
              <a:t>الله العليم الخبير هو أقدر من البشر وأعلم من عبيده على فهم احتياجاتهم ومصلحتهم، كما </a:t>
            </a:r>
            <a:r>
              <a:rPr lang="ar-IQ" dirty="0" smtClean="0"/>
              <a:t>أنّه </a:t>
            </a:r>
            <a:r>
              <a:rPr lang="ar-IQ" dirty="0"/>
              <a:t>أكثر رحمة بهم من أنفسهم، فعندما يبعث رسولاً </a:t>
            </a:r>
            <a:r>
              <a:rPr lang="ar-IQ" dirty="0" smtClean="0"/>
              <a:t>إلى </a:t>
            </a:r>
            <a:r>
              <a:rPr lang="ar-IQ" dirty="0"/>
              <a:t>قوم يختارهم، فما </a:t>
            </a:r>
            <a:r>
              <a:rPr lang="ar-IQ" dirty="0" smtClean="0"/>
              <a:t>عليهم, </a:t>
            </a:r>
            <a:r>
              <a:rPr lang="ar-IQ" dirty="0"/>
              <a:t>إ</a:t>
            </a:r>
            <a:r>
              <a:rPr lang="ar-IQ" dirty="0" smtClean="0"/>
              <a:t>ن </a:t>
            </a:r>
            <a:r>
              <a:rPr lang="ar-IQ" dirty="0"/>
              <a:t>كانوا يؤمنون بعلم الله وحكمته، سوى الطاعة والتنفيذ، </a:t>
            </a:r>
            <a:r>
              <a:rPr lang="ar-IQ" dirty="0" smtClean="0"/>
              <a:t>وإلاّ </a:t>
            </a:r>
            <a:r>
              <a:rPr lang="ar-IQ" dirty="0"/>
              <a:t>سيكونون مستحقين لعذابه </a:t>
            </a:r>
            <a:r>
              <a:rPr lang="ar-IQ" dirty="0" smtClean="0"/>
              <a:t>وسخطه, </a:t>
            </a:r>
            <a:r>
              <a:rPr lang="ar-IQ" dirty="0"/>
              <a:t>إذا قالوا </a:t>
            </a:r>
            <a:r>
              <a:rPr lang="ar-IQ" dirty="0" smtClean="0"/>
              <a:t>أنّ </a:t>
            </a:r>
            <a:r>
              <a:rPr lang="ar-IQ" dirty="0"/>
              <a:t>الرسالة الجديدة تخالف الرسالة القديمة في بعض نصوصها وأحكامها </a:t>
            </a:r>
            <a:r>
              <a:rPr lang="ar-IQ" dirty="0" smtClean="0"/>
              <a:t>ومفاهيمها, </a:t>
            </a:r>
            <a:r>
              <a:rPr lang="ar-IQ" dirty="0"/>
              <a:t>وتقضي بأوامر لم نسمع بها من قبل، ونحن ننتظر شخصاً معينا بذاته ليجدد ديننا ولا ينسخه، أو ننتظر نفس رسولنا السابق ليأتي </a:t>
            </a:r>
            <a:r>
              <a:rPr lang="ar-IQ" dirty="0" smtClean="0"/>
              <a:t>حاملاً </a:t>
            </a:r>
            <a:r>
              <a:rPr lang="ar-IQ" dirty="0"/>
              <a:t>أوامر جديدة وليس هذا الرجل الغريب </a:t>
            </a:r>
            <a:r>
              <a:rPr lang="ar-IQ" dirty="0" smtClean="0"/>
              <a:t>المجهول, </a:t>
            </a:r>
            <a:r>
              <a:rPr lang="ar-IQ" dirty="0"/>
              <a:t>الذي لا </a:t>
            </a:r>
            <a:r>
              <a:rPr lang="ar-IQ" dirty="0" smtClean="0"/>
              <a:t>نعرفه. </a:t>
            </a:r>
            <a:r>
              <a:rPr lang="ar-IQ" dirty="0"/>
              <a:t>أو </a:t>
            </a:r>
            <a:r>
              <a:rPr lang="ar-IQ" dirty="0" smtClean="0"/>
              <a:t>أن </a:t>
            </a:r>
            <a:r>
              <a:rPr lang="ar-IQ" dirty="0"/>
              <a:t>هذا قاتل أو غير معروف الأب أو يتيم فقير</a:t>
            </a:r>
            <a:r>
              <a:rPr lang="ar-IQ" dirty="0" smtClean="0"/>
              <a:t>. لذا </a:t>
            </a:r>
            <a:r>
              <a:rPr lang="ar-IQ" dirty="0"/>
              <a:t>وجب عدم الاعتراض على تتابع وتوالي الشرائع السماوية مهما كانت متباينة في الظاهر ومهما اختلفت هيئات الرسل ومهما تباعدت مواطن ظهورها فـ (اللَّهُ أَعْلَمُ حَيْثُ يَجْعَلُ رِسَالَتَهُ</a:t>
            </a:r>
            <a:r>
              <a:rPr lang="ar-IQ" dirty="0" smtClean="0"/>
              <a:t>), لأن </a:t>
            </a:r>
            <a:r>
              <a:rPr lang="ar-IQ" dirty="0"/>
              <a:t>المرسل هو الله الحكيم الخالق الجبار وما البشر </a:t>
            </a:r>
            <a:r>
              <a:rPr lang="ar-IQ" dirty="0" smtClean="0"/>
              <a:t>إلاّ </a:t>
            </a:r>
            <a:r>
              <a:rPr lang="ar-IQ" dirty="0"/>
              <a:t>عباده المأمورين بالتنفيذ، دون التفوه بكلمة: لِـمَ أو بِـمَ، فهذا هو شأنهم ومقامهم الحقيقي، </a:t>
            </a:r>
            <a:r>
              <a:rPr lang="ar-IQ" dirty="0" smtClean="0"/>
              <a:t>إنّه </a:t>
            </a:r>
            <a:r>
              <a:rPr lang="ar-IQ" dirty="0"/>
              <a:t>مقام العبودية لله الحق، بل </a:t>
            </a:r>
            <a:r>
              <a:rPr lang="ar-IQ" dirty="0" smtClean="0"/>
              <a:t>إنّ </a:t>
            </a:r>
            <a:r>
              <a:rPr lang="ar-IQ" dirty="0"/>
              <a:t>التنفيذ والطاعة هو أساس وجودهم وحقيقته</a:t>
            </a:r>
            <a:r>
              <a:rPr lang="ar-IQ" dirty="0" smtClean="0"/>
              <a:t>، ألم </a:t>
            </a:r>
            <a:r>
              <a:rPr lang="ar-IQ" dirty="0"/>
              <a:t>يأخذ الله عهده منهم في قوله </a:t>
            </a:r>
            <a:r>
              <a:rPr lang="ar-IQ" dirty="0" smtClean="0"/>
              <a:t>تعالى: </a:t>
            </a:r>
            <a:r>
              <a:rPr lang="ar-IQ" dirty="0"/>
              <a:t>(وَإِذْ أَخَذَ رَبُّكَ مِنْ بَنِي آدَمَ مِنْ ظُهُورِهِمْ ذُرِّيَّتَهُمْ وَأَشْهَدَهُمْ عَلَى أَنفُسِهِمْ أَلَسْتُ بِرَبِّكُمْ قَالُوا بَلَى</a:t>
            </a:r>
            <a:r>
              <a:rPr lang="ar-IQ" dirty="0" smtClean="0"/>
              <a:t>) فكيف </a:t>
            </a:r>
            <a:r>
              <a:rPr lang="ar-IQ" dirty="0"/>
              <a:t>يحق لأحد منهم اعتراض أو الصد </a:t>
            </a:r>
            <a:r>
              <a:rPr lang="ar-IQ" dirty="0" smtClean="0"/>
              <a:t>والإنكار؟</a:t>
            </a:r>
          </a:p>
        </p:txBody>
      </p:sp>
    </p:spTree>
    <p:extLst>
      <p:ext uri="{BB962C8B-B14F-4D97-AF65-F5344CB8AC3E}">
        <p14:creationId xmlns:p14="http://schemas.microsoft.com/office/powerpoint/2010/main" val="16290091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260648"/>
            <a:ext cx="8784976" cy="6408712"/>
          </a:xfrm>
        </p:spPr>
        <p:txBody>
          <a:bodyPr>
            <a:normAutofit lnSpcReduction="10000"/>
          </a:bodyPr>
          <a:lstStyle/>
          <a:p>
            <a:r>
              <a:rPr lang="ar-IQ" dirty="0"/>
              <a:t>إنّ البشر </a:t>
            </a:r>
            <a:r>
              <a:rPr lang="ar-IQ" dirty="0" smtClean="0"/>
              <a:t>مثلُ </a:t>
            </a:r>
            <a:r>
              <a:rPr lang="ar-IQ" dirty="0"/>
              <a:t>طلاب </a:t>
            </a:r>
            <a:r>
              <a:rPr lang="ar-IQ" dirty="0" smtClean="0"/>
              <a:t>مدرسةٍ، </a:t>
            </a:r>
            <a:r>
              <a:rPr lang="ar-IQ" dirty="0"/>
              <a:t>فبالرغم من دراستهم جميعاً في مدرسـة واحدة وخضوعهم لنظام واحد ومدير واحد ومنهاج واحد، </a:t>
            </a:r>
            <a:r>
              <a:rPr lang="ar-IQ" dirty="0" smtClean="0"/>
              <a:t>إلاّ </a:t>
            </a:r>
            <a:r>
              <a:rPr lang="ar-IQ" dirty="0" smtClean="0"/>
              <a:t>أ</a:t>
            </a:r>
            <a:r>
              <a:rPr lang="ar-IQ" dirty="0" smtClean="0"/>
              <a:t>نّ </a:t>
            </a:r>
            <a:r>
              <a:rPr lang="ar-IQ" dirty="0"/>
              <a:t>مناهج الدراسة وكتبها تختلف باختلاف مستوياتهم، فمنهج الصف الأول غير منهج الصف الثاني، والثالث غير الرابع وهكذا، فلا قدرة ولا قابلية للتلميذ وهو في مرحلة معينة على ترك مستواه الدراسي والانتقال </a:t>
            </a:r>
            <a:r>
              <a:rPr lang="ar-IQ" dirty="0" smtClean="0"/>
              <a:t>إلى </a:t>
            </a:r>
            <a:r>
              <a:rPr lang="ar-IQ" dirty="0"/>
              <a:t>مستوى آخر أعلى منه، وما عليه إلاّ الاجتهاد في دراسته وقراءة منهاجه والمواظبة على الدوام حتّى يحقق </a:t>
            </a:r>
            <a:r>
              <a:rPr lang="ar-IQ" dirty="0" smtClean="0"/>
              <a:t>نجاحه. </a:t>
            </a:r>
          </a:p>
          <a:p>
            <a:r>
              <a:rPr lang="ar-IQ" dirty="0" smtClean="0"/>
              <a:t>وعندما </a:t>
            </a:r>
            <a:r>
              <a:rPr lang="ar-IQ" dirty="0"/>
              <a:t>يبعث الله الرسل بشرائع وكتب جديدة، فغاية ذلك هو تعليم البشر وتثقيفهم وتطويرهم بتعاليم تتناسب مع مراحل تغير الزمن واختلافه وتجدد متطلبات الحالة الاجتماعية، وليدركوا أنّ مرحلة رسول ورسالة قد انتهت, وحلّت محلها مرحلة جديدة ورسول ورسالة جديدة، وما عليهم سوى الاستبشار بهذا الخير، فهذا دليل النجاح في المرحلة السابقة وليس دليل الفشل والرسوب.</a:t>
            </a:r>
          </a:p>
          <a:p>
            <a:endParaRPr lang="ar-IQ" dirty="0"/>
          </a:p>
          <a:p>
            <a:endParaRPr lang="ar-IQ" dirty="0"/>
          </a:p>
        </p:txBody>
      </p:sp>
    </p:spTree>
    <p:extLst>
      <p:ext uri="{BB962C8B-B14F-4D97-AF65-F5344CB8AC3E}">
        <p14:creationId xmlns:p14="http://schemas.microsoft.com/office/powerpoint/2010/main" val="7955999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88640"/>
            <a:ext cx="8856984" cy="6552728"/>
          </a:xfrm>
        </p:spPr>
        <p:txBody>
          <a:bodyPr>
            <a:normAutofit fontScale="92500" lnSpcReduction="20000"/>
          </a:bodyPr>
          <a:lstStyle/>
          <a:p>
            <a:pPr marL="0" indent="0">
              <a:buNone/>
            </a:pPr>
            <a:r>
              <a:rPr lang="ar-IQ" dirty="0" smtClean="0"/>
              <a:t>ولو </a:t>
            </a:r>
            <a:r>
              <a:rPr lang="ar-IQ" dirty="0"/>
              <a:t>أدرك البشر كم هي </a:t>
            </a:r>
            <a:r>
              <a:rPr lang="ar-IQ" dirty="0" smtClean="0"/>
              <a:t>العناية والرحمة الإلهية التي </a:t>
            </a:r>
            <a:r>
              <a:rPr lang="ar-IQ" dirty="0"/>
              <a:t>تحل عليهم عند قبولهم ديانة جديدة، لما تأخروا لحظة واحدة في قبول رسالات الله. فالاختلاف الظاهري الذي يشاهد في بعض أحكام الديانات مثل الصوم والصلاة والزواج والطلاق والمواريث والعبادات والقبلة ومكان الحج والطقوس الدينية وطرق نشر الدين وتبليغه والتعامل بين أفراد المجتمع وحدود القصاص وغير ذلك، ما هو </a:t>
            </a:r>
            <a:r>
              <a:rPr lang="ar-IQ" dirty="0" smtClean="0"/>
              <a:t>إلاّ </a:t>
            </a:r>
            <a:r>
              <a:rPr lang="ar-IQ" dirty="0"/>
              <a:t>بسبب قصور عقول البشر عن </a:t>
            </a:r>
            <a:r>
              <a:rPr lang="ar-IQ" dirty="0" smtClean="0"/>
              <a:t>إدراك </a:t>
            </a:r>
            <a:r>
              <a:rPr lang="ar-IQ" dirty="0"/>
              <a:t>ضرورة التغيير وحتمية تجدد القوانين </a:t>
            </a:r>
            <a:r>
              <a:rPr lang="ar-IQ" dirty="0" smtClean="0"/>
              <a:t>الاجتماعية. </a:t>
            </a:r>
            <a:r>
              <a:rPr lang="ar-IQ" dirty="0"/>
              <a:t>واختباراً </a:t>
            </a:r>
            <a:r>
              <a:rPr lang="ar-IQ" dirty="0" smtClean="0"/>
              <a:t>لإيمانهم </a:t>
            </a:r>
            <a:r>
              <a:rPr lang="ar-IQ" dirty="0"/>
              <a:t>وطاعتهم، فالإنسان مخلوق </a:t>
            </a:r>
            <a:r>
              <a:rPr lang="ar-IQ" dirty="0" smtClean="0"/>
              <a:t>متطور, </a:t>
            </a:r>
            <a:r>
              <a:rPr lang="ar-IQ" dirty="0"/>
              <a:t>ليس فقط خلال مراحل تاريخه </a:t>
            </a:r>
            <a:r>
              <a:rPr lang="ar-IQ" dirty="0" smtClean="0"/>
              <a:t>الطويل؛ </a:t>
            </a:r>
            <a:r>
              <a:rPr lang="ar-IQ" dirty="0"/>
              <a:t>بل </a:t>
            </a:r>
            <a:r>
              <a:rPr lang="ar-IQ" dirty="0" smtClean="0"/>
              <a:t>حتّى </a:t>
            </a:r>
            <a:r>
              <a:rPr lang="ar-IQ" dirty="0"/>
              <a:t>خلال سنين حياته الفردية، فما يوافق عليه اليوم يرفضه غداً، وما يعقله في صغره يستنكره في كبره. فالله واحد ورسله متفقة، كما قال سبحانه </a:t>
            </a:r>
            <a:r>
              <a:rPr lang="ar-IQ" dirty="0" smtClean="0"/>
              <a:t>وتعالى</a:t>
            </a:r>
            <a:r>
              <a:rPr lang="ar-IQ" dirty="0" smtClean="0"/>
              <a:t>:((</a:t>
            </a:r>
            <a:r>
              <a:rPr lang="ar-IQ" dirty="0" smtClean="0"/>
              <a:t>لا </a:t>
            </a:r>
            <a:r>
              <a:rPr lang="ar-IQ" dirty="0"/>
              <a:t>نُفَرِّقُ بَيْنَ أَحَدٍ مِنْ رُسُلِهِ</a:t>
            </a:r>
            <a:r>
              <a:rPr lang="ar-IQ" dirty="0" smtClean="0"/>
              <a:t>)), ومنهجهم </a:t>
            </a:r>
            <a:r>
              <a:rPr lang="ar-IQ" dirty="0"/>
              <a:t>واحد لا تباين ولا اختلاف فيه، كما قال </a:t>
            </a:r>
            <a:r>
              <a:rPr lang="ar-IQ" dirty="0" smtClean="0"/>
              <a:t>تعالى: ((</a:t>
            </a:r>
            <a:r>
              <a:rPr lang="ar-IQ" dirty="0"/>
              <a:t>وَمَا أَمْرُنَا إِلا وَاحِدَةٌ كَلَمْحٍ بِالْبَصَرِ</a:t>
            </a:r>
            <a:r>
              <a:rPr lang="ar-IQ" dirty="0" smtClean="0"/>
              <a:t>)). ولا </a:t>
            </a:r>
            <a:r>
              <a:rPr lang="ar-IQ" dirty="0"/>
              <a:t>سبيل أمام عباد الله سوى الطاعة والموافقة على الانتقال </a:t>
            </a:r>
            <a:r>
              <a:rPr lang="ar-IQ" dirty="0" smtClean="0"/>
              <a:t>إلى </a:t>
            </a:r>
            <a:r>
              <a:rPr lang="ar-IQ" dirty="0"/>
              <a:t>الفصل الجديد ودرس الدين الجديد</a:t>
            </a:r>
            <a:r>
              <a:rPr lang="ar-IQ" dirty="0" smtClean="0"/>
              <a:t>. أمّا </a:t>
            </a:r>
            <a:r>
              <a:rPr lang="ar-IQ" dirty="0"/>
              <a:t>ما يبدو من اختلافات وفروق بين أتباع الديانات والمذاهب، فذلك بسبب تعنتهم وجهلهم وتعصبهم لدينهم ورسولهم وليس مرده الى تباين حقائق الأديان أو أسسها</a:t>
            </a:r>
            <a:r>
              <a:rPr lang="ar-IQ" dirty="0" smtClean="0"/>
              <a:t>.</a:t>
            </a:r>
          </a:p>
          <a:p>
            <a:pPr marL="0" indent="0">
              <a:buNone/>
            </a:pPr>
            <a:endParaRPr lang="ar-IQ" dirty="0" smtClean="0"/>
          </a:p>
          <a:p>
            <a:endParaRPr lang="ar-IQ" dirty="0"/>
          </a:p>
        </p:txBody>
      </p:sp>
    </p:spTree>
    <p:extLst>
      <p:ext uri="{BB962C8B-B14F-4D97-AF65-F5344CB8AC3E}">
        <p14:creationId xmlns:p14="http://schemas.microsoft.com/office/powerpoint/2010/main" val="2832042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07504" y="188640"/>
            <a:ext cx="8928992" cy="6669360"/>
          </a:xfrm>
        </p:spPr>
        <p:txBody>
          <a:bodyPr>
            <a:normAutofit fontScale="85000" lnSpcReduction="20000"/>
          </a:bodyPr>
          <a:lstStyle/>
          <a:p>
            <a:pPr marL="0" indent="0">
              <a:buNone/>
            </a:pPr>
            <a:r>
              <a:rPr lang="ar-IQ" dirty="0" smtClean="0"/>
              <a:t>إنّ </a:t>
            </a:r>
            <a:r>
              <a:rPr lang="ar-IQ" dirty="0"/>
              <a:t>الكلمة الإلهية لها تأثيرات وقوى خاصة مؤثرة على الأرواح </a:t>
            </a:r>
            <a:r>
              <a:rPr lang="ar-IQ" dirty="0" smtClean="0"/>
              <a:t>,فتقلّب </a:t>
            </a:r>
            <a:r>
              <a:rPr lang="ar-IQ" dirty="0"/>
              <a:t>قلوب الرجال، قوة لا تمتلكها غيرها من الكلمات، هذا بالإضافة الى قوة الرسل الروحية المستمدة من الوحي الإلهي وروح القدس والنفحات الإلهية، وهذا ما يفسر قدرتهم على تغيير العقائد التي عجز عنها غيرهم من الدعاة المدعين. إضافة الى كل ذلك، ان لله طرقا خاصة في نشر أديانه، فهو لا يعتمد على كبار القوم وعلمائهم أو على الملوك والرؤساء، لأن هذه الطريقة تبطل الغاية الحقيقية من ظهور أي دين جديد، ألا وهي الفصل بين المؤمنين والكافرين، لأن ديدن الناس أن يكونوا على دين ملوكهم، وإلا لكان الله قادراً على تبديل أيمان قلوب الملوك والأباطرة والرؤساء، وبالتالي أيمان شعوبهم من بعدهم</a:t>
            </a:r>
            <a:r>
              <a:rPr lang="ar-IQ" dirty="0" smtClean="0"/>
              <a:t>.</a:t>
            </a:r>
          </a:p>
          <a:p>
            <a:pPr marL="0" indent="0">
              <a:buNone/>
            </a:pPr>
            <a:r>
              <a:rPr lang="ar-IQ" dirty="0">
                <a:solidFill>
                  <a:srgbClr val="FF0000"/>
                </a:solidFill>
              </a:rPr>
              <a:t>ولمزيد من التوضيح والإجابة عن الأسئلة السابقة نقول:</a:t>
            </a:r>
          </a:p>
          <a:p>
            <a:pPr marL="0" indent="0">
              <a:buNone/>
            </a:pPr>
            <a:r>
              <a:rPr lang="ar-IQ" dirty="0">
                <a:solidFill>
                  <a:srgbClr val="FF0000"/>
                </a:solidFill>
              </a:rPr>
              <a:t>أولاً: </a:t>
            </a:r>
            <a:r>
              <a:rPr lang="ar-IQ" dirty="0"/>
              <a:t>إنَّ الله تعالى له الحجة البالغة والحكمة الكاملة، فلا يُسأل عن ما يفعل سبحانه، وإنّما يذعن المسلم لحكمه ويوقن في حكمته، فهذا هو الأصل المحكم الذي ينبغي أن تُردّ إليه هذه المسائل من حيث العموم والإجمال.</a:t>
            </a:r>
          </a:p>
          <a:p>
            <a:pPr marL="0" indent="0">
              <a:buNone/>
            </a:pPr>
            <a:r>
              <a:rPr lang="ar-IQ" dirty="0">
                <a:solidFill>
                  <a:srgbClr val="FF0000"/>
                </a:solidFill>
              </a:rPr>
              <a:t>ثانياً: </a:t>
            </a:r>
            <a:r>
              <a:rPr lang="ar-IQ" dirty="0"/>
              <a:t>إنَّ دين الله واحد، فما أرسل الله رسولا ًولا أنزل كتاباً منذ البداية، إلاّ بهذا الدين الواحد الكامل، الذي ارتضاه لعباده ولا يقبل من أحد ديناً سواه، وهو الاستسلام لله تعالى بالتوحيد والإيمان، والإذعان له بالطاعة والعبادة، فهذا هو دين جميع الأنبياء، قال تعالى: شَرَعَ لَكُمْ مِنَ الدِّينِ مَا وَصَّى بِهِ نُوحًا وَالَّذِي أَوْحَيْنَا إِلَيْكَ وَمَا وَصَّيْنَا بِهِ إِبْرَاهِيمَ وَمُوسَى وَعِيسَى أَنْ أَقِيمُوا الدِّينَ وَلَا تَتَفَرَّقُوا فِيهِ.{الشورى : 13 }.</a:t>
            </a:r>
          </a:p>
          <a:p>
            <a:pPr marL="0" indent="0">
              <a:buNone/>
            </a:pPr>
            <a:endParaRPr lang="ar-IQ" dirty="0"/>
          </a:p>
        </p:txBody>
      </p:sp>
    </p:spTree>
    <p:extLst>
      <p:ext uri="{BB962C8B-B14F-4D97-AF65-F5344CB8AC3E}">
        <p14:creationId xmlns:p14="http://schemas.microsoft.com/office/powerpoint/2010/main" val="41043526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404664"/>
            <a:ext cx="8784976" cy="6264696"/>
          </a:xfrm>
        </p:spPr>
        <p:txBody>
          <a:bodyPr>
            <a:normAutofit fontScale="85000" lnSpcReduction="20000"/>
          </a:bodyPr>
          <a:lstStyle/>
          <a:p>
            <a:pPr marL="0" indent="0" algn="just">
              <a:lnSpc>
                <a:spcPct val="110000"/>
              </a:lnSpc>
              <a:buNone/>
            </a:pPr>
            <a:r>
              <a:rPr lang="ar-IQ" dirty="0" smtClean="0">
                <a:solidFill>
                  <a:srgbClr val="C00000"/>
                </a:solidFill>
                <a:latin typeface="Simplified Arabic" pitchFamily="18" charset="-78"/>
                <a:cs typeface="Simplified Arabic" pitchFamily="18" charset="-78"/>
              </a:rPr>
              <a:t>ثالثاً: </a:t>
            </a:r>
            <a:r>
              <a:rPr lang="ar-IQ" dirty="0" smtClean="0">
                <a:latin typeface="Simplified Arabic" pitchFamily="18" charset="-78"/>
                <a:cs typeface="Simplified Arabic" pitchFamily="18" charset="-78"/>
              </a:rPr>
              <a:t>إنّ الشرائع المختلفة من الحلال والحرام وتفاصيل ذلك، فمن رحمة الله وفضله، وحكمته وعدله، أن شرع لكلِّ أمّة ما اقتضته حكمته, ممّا يناسبها ويليق بحالها وزمانها ومكانها، مع اتفاق الجميع على الأصول والقواعد الكلية، إلى أن أرسل الله النبي محمداً- صلى الله عليه وسلم- للناس كافّة, بالشريعة الباقية إلى قيام الساعة، فأكمل الله له الدين، وأتم عليه النعمة، قال عز وجل: (( لِكُلٍّ جَعَلْنَا مِنْكُمْ شِرْعَةً وَمِنْهَاجًا وَلَوْ شَاءَ اللَّهُ لَجَعَلَكُمْ أُمَّةً وَاحِدَةً وَلَكِنْ لِيَبْلُوَكُمْ فِي مَا آتَاكُمْ فَاسْتَبِقُوا الْخَيْرَاتِ إِلَى اللَّهِ مَرْجِعُكُمْ جَمِيعًا فَيُنَبِّئُكُمْ بِمَا كُنْتُمْ فِيهِ تَخْتَلِفُونَ)).{المائدة: 48}</a:t>
            </a:r>
          </a:p>
          <a:p>
            <a:pPr marL="0" indent="0" algn="just">
              <a:lnSpc>
                <a:spcPct val="110000"/>
              </a:lnSpc>
              <a:buNone/>
            </a:pPr>
            <a:r>
              <a:rPr lang="ar-IQ" dirty="0" smtClean="0">
                <a:latin typeface="Simplified Arabic" pitchFamily="18" charset="-78"/>
                <a:cs typeface="Simplified Arabic" pitchFamily="18" charset="-78"/>
              </a:rPr>
              <a:t>قال السعدي: هذه الشرائع التي تختلف باختلاف الأمم، هي التي تتغير بحسب تغير الأزمنة والأحوال، وكلُّها ترجع إلى العدل في وقت شرعتها. وأمّا الأصول الكبار التي هي مصلحة وحكمة في كل زمان، فإنّها لا تختلف، فتشرع في جميع الشرائع ـ ولو شاء الله لجعلكم أمّة واحدة. تبعاً لشريعة واحدة لا يختلف </a:t>
            </a:r>
            <a:r>
              <a:rPr lang="ar-IQ" dirty="0" err="1" smtClean="0">
                <a:latin typeface="Simplified Arabic" pitchFamily="18" charset="-78"/>
                <a:cs typeface="Simplified Arabic" pitchFamily="18" charset="-78"/>
              </a:rPr>
              <a:t>متأخرها</a:t>
            </a:r>
            <a:r>
              <a:rPr lang="ar-IQ" dirty="0" smtClean="0">
                <a:latin typeface="Simplified Arabic" pitchFamily="18" charset="-78"/>
                <a:cs typeface="Simplified Arabic" pitchFamily="18" charset="-78"/>
              </a:rPr>
              <a:t> ولا </a:t>
            </a:r>
            <a:r>
              <a:rPr lang="ar-IQ" dirty="0" err="1" smtClean="0">
                <a:latin typeface="Simplified Arabic" pitchFamily="18" charset="-78"/>
                <a:cs typeface="Simplified Arabic" pitchFamily="18" charset="-78"/>
              </a:rPr>
              <a:t>متقدمها</a:t>
            </a:r>
            <a:r>
              <a:rPr lang="ar-IQ" dirty="0" smtClean="0">
                <a:latin typeface="Simplified Arabic" pitchFamily="18" charset="-78"/>
                <a:cs typeface="Simplified Arabic" pitchFamily="18" charset="-78"/>
              </a:rPr>
              <a:t>ـ ولكن ليبلوكم في ما آتاكم. فيختبركم وينظر كيف تعملون، ويبتلي كلُّ أمّة بحسب ما </a:t>
            </a:r>
            <a:r>
              <a:rPr lang="ar-IQ" dirty="0" err="1" smtClean="0">
                <a:latin typeface="Simplified Arabic" pitchFamily="18" charset="-78"/>
                <a:cs typeface="Simplified Arabic" pitchFamily="18" charset="-78"/>
              </a:rPr>
              <a:t>تقتضيه</a:t>
            </a:r>
            <a:r>
              <a:rPr lang="ar-IQ" dirty="0" smtClean="0">
                <a:latin typeface="Simplified Arabic" pitchFamily="18" charset="-78"/>
                <a:cs typeface="Simplified Arabic" pitchFamily="18" charset="-78"/>
              </a:rPr>
              <a:t> </a:t>
            </a:r>
            <a:r>
              <a:rPr lang="ar-IQ" dirty="0" smtClean="0">
                <a:latin typeface="Simplified Arabic" pitchFamily="18" charset="-78"/>
                <a:cs typeface="Simplified Arabic" pitchFamily="18" charset="-78"/>
              </a:rPr>
              <a:t>حكمته, </a:t>
            </a:r>
            <a:r>
              <a:rPr lang="ar-IQ" dirty="0" smtClean="0">
                <a:latin typeface="Simplified Arabic" pitchFamily="18" charset="-78"/>
                <a:cs typeface="Simplified Arabic" pitchFamily="18" charset="-78"/>
              </a:rPr>
              <a:t>ويؤتي كلَّ أحد ما يليق به، وليحصل التنافس بين الأمم، فكلُّ أمّة تحرص على سبق غيرها، ولهذا قال: (فاستبقوا الخيرات). أي: بادروا إليها وأكملوها.</a:t>
            </a:r>
            <a:endParaRPr lang="ar-IQ" dirty="0">
              <a:latin typeface="Simplified Arabic" pitchFamily="18" charset="-78"/>
              <a:cs typeface="Simplified Arabic" pitchFamily="18" charset="-78"/>
            </a:endParaRPr>
          </a:p>
        </p:txBody>
      </p:sp>
    </p:spTree>
    <p:extLst>
      <p:ext uri="{BB962C8B-B14F-4D97-AF65-F5344CB8AC3E}">
        <p14:creationId xmlns:p14="http://schemas.microsoft.com/office/powerpoint/2010/main" val="13357631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404664"/>
            <a:ext cx="8784976" cy="6264696"/>
          </a:xfrm>
        </p:spPr>
        <p:txBody>
          <a:bodyPr>
            <a:normAutofit fontScale="85000" lnSpcReduction="20000"/>
          </a:bodyPr>
          <a:lstStyle/>
          <a:p>
            <a:pPr marL="0" indent="0" algn="just">
              <a:lnSpc>
                <a:spcPct val="110000"/>
              </a:lnSpc>
              <a:buNone/>
            </a:pPr>
            <a:r>
              <a:rPr lang="ar-IQ" dirty="0" smtClean="0">
                <a:solidFill>
                  <a:srgbClr val="C00000"/>
                </a:solidFill>
                <a:latin typeface="Simplified Arabic" pitchFamily="18" charset="-78"/>
                <a:cs typeface="Simplified Arabic" pitchFamily="18" charset="-78"/>
              </a:rPr>
              <a:t>رابعاً: </a:t>
            </a:r>
            <a:r>
              <a:rPr lang="ar-IQ" dirty="0" smtClean="0">
                <a:latin typeface="Simplified Arabic" pitchFamily="18" charset="-78"/>
                <a:cs typeface="Simplified Arabic" pitchFamily="18" charset="-78"/>
              </a:rPr>
              <a:t>إنّ الطبائع البشرية تختلف باختلاف مستوى الوعي والبيئة, والظروف الاجتماعية والعادات والتقاليد. وكذلك اختلاف العقول وتغير الأزمان والتطور العلمي والمعرفي, واختلاف الحاجات والأولويات. كلُّ هذه الأمور تستدعي اختلاف الشرائع, مراعاة لأحوال الناس وتحقيق مصالحهم. وبالتالي جاءت كلُّ رسالة بتشريعات تفصيلية خاصة تناسب حال القوم المخاطبين بها، وقد أشار الله تعالى إلى ذلك أيضاً في القرآن الكريم ونبَّه للحكمة منه بقوله: ﴿ لِكُلٍّ جَعَلْنَا مِنْكُمْ شِرْعَةً وَمِنْهَاجًا وَلَوْ شَاءَ اللَّهُ لَجَعَلَكُمْ أُمَّةً وَاحِدَةً وَلَكِنْ لِيَبْلُوَكُمْ فِي مَا آتَاكُمْ فَاسْتَبِقُوا الْخَيْرَاتِ إِلَى اللَّهِ مَرْجِعُكُمْ جَمِيعًا فَيُنَبِّئُكُمْ بِمَا كُنْتُمْ فِيهِ تَخْتَلِفُونَ ﴾ [المائدة: 48]. وقد مرت الحياة الإنسانية بأطوار كثيرة، ضلالةً وهدىً، واستقامةً واعوجاجاً، وبدائيةً، وتحضراً، وقد واكبت الهداية الربانية كلَّ تلك الأطوار وجاءت بما </a:t>
            </a:r>
            <a:r>
              <a:rPr lang="ar-IQ" dirty="0" err="1" smtClean="0">
                <a:latin typeface="Simplified Arabic" pitchFamily="18" charset="-78"/>
                <a:cs typeface="Simplified Arabic" pitchFamily="18" charset="-78"/>
              </a:rPr>
              <a:t>تتطلبه</a:t>
            </a:r>
            <a:r>
              <a:rPr lang="ar-IQ" dirty="0" smtClean="0">
                <a:latin typeface="Simplified Arabic" pitchFamily="18" charset="-78"/>
                <a:cs typeface="Simplified Arabic" pitchFamily="18" charset="-78"/>
              </a:rPr>
              <a:t> من حلول وعلاج. وكان ذلك هو مدار الاختلاف الذي لم يتعد مجاله التشريعات والحلول الجزئية بسبب مواجهة كلّ رسالة لمشكلات خاصة بأقوام معينين، ومن ثم بقيت أوجه الاتفاق كبيرة ومجاله عظيماً.</a:t>
            </a:r>
          </a:p>
          <a:p>
            <a:pPr marL="0" indent="0" algn="just">
              <a:lnSpc>
                <a:spcPct val="110000"/>
              </a:lnSpc>
              <a:buNone/>
            </a:pPr>
            <a:r>
              <a:rPr lang="ar-IQ" dirty="0" smtClean="0">
                <a:solidFill>
                  <a:srgbClr val="C00000"/>
                </a:solidFill>
                <a:latin typeface="Simplified Arabic" pitchFamily="18" charset="-78"/>
                <a:cs typeface="Simplified Arabic" pitchFamily="18" charset="-78"/>
              </a:rPr>
              <a:t>خامساً: </a:t>
            </a:r>
            <a:r>
              <a:rPr lang="ar-IQ" dirty="0" smtClean="0">
                <a:latin typeface="Simplified Arabic" pitchFamily="18" charset="-78"/>
                <a:cs typeface="Simplified Arabic" pitchFamily="18" charset="-78"/>
              </a:rPr>
              <a:t>الحفاظ على مصالح الناس الحياتية ومحاربة الفساد والمفسدين, فكلُّ ما فيه صيانة للدّين والنفس والعقل والمال والنسل فهو مصلحة تحميها الأديان، وكل ما فيه إخلال بهذه الكليات الخمس، فهو مفسدة تحاربها الأديان وتمنعها.</a:t>
            </a:r>
            <a:endParaRPr lang="ar-IQ" dirty="0">
              <a:latin typeface="Simplified Arabic" pitchFamily="18" charset="-78"/>
              <a:cs typeface="Simplified Arabic" pitchFamily="18" charset="-78"/>
            </a:endParaRPr>
          </a:p>
        </p:txBody>
      </p:sp>
    </p:spTree>
    <p:extLst>
      <p:ext uri="{BB962C8B-B14F-4D97-AF65-F5344CB8AC3E}">
        <p14:creationId xmlns:p14="http://schemas.microsoft.com/office/powerpoint/2010/main" val="2268725801"/>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1664</TotalTime>
  <Words>3693</Words>
  <Application>Microsoft Office PowerPoint</Application>
  <PresentationFormat>عرض على الشاشة (3:4)‏</PresentationFormat>
  <Paragraphs>79</Paragraphs>
  <Slides>24</Slides>
  <Notes>0</Notes>
  <HiddenSlides>0</HiddenSlides>
  <MMClips>0</MMClips>
  <ScaleCrop>false</ScaleCrop>
  <HeadingPairs>
    <vt:vector size="4" baseType="variant">
      <vt:variant>
        <vt:lpstr>نسق</vt:lpstr>
      </vt:variant>
      <vt:variant>
        <vt:i4>1</vt:i4>
      </vt:variant>
      <vt:variant>
        <vt:lpstr>عناوين الشرائح</vt:lpstr>
      </vt:variant>
      <vt:variant>
        <vt:i4>24</vt:i4>
      </vt:variant>
    </vt:vector>
  </HeadingPairs>
  <TitlesOfParts>
    <vt:vector size="25" baseType="lpstr">
      <vt:lpstr>نسق Office</vt:lpstr>
      <vt:lpstr>عرض تقديمي في PowerPoint</vt:lpstr>
      <vt:lpstr>الحكمة من اختلاف الشرائع وجوانب الاختلاف والاتفاق</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جوانب الاتفاق والاختلاف بين الشرائع السماوية</vt:lpstr>
      <vt:lpstr>عرض تقديمي في PowerPoint</vt:lpstr>
      <vt:lpstr>عرض تقديمي في PowerPoint</vt:lpstr>
      <vt:lpstr>جوانب الاختلاف بين الشرائع السماوية</vt:lpstr>
      <vt:lpstr>عرض تقديمي في PowerPoint</vt:lpstr>
      <vt:lpstr>عرض تقديمي في PowerPoint</vt:lpstr>
      <vt:lpstr>عرض تقديمي في PowerPoint</vt:lpstr>
      <vt:lpstr>عرض تقديمي في PowerPoint</vt:lpstr>
      <vt:lpstr>الأسباب الجوهرية للاختلاف</vt:lpstr>
      <vt:lpstr>أسباب الانحراف التي تؤدي إلى الاختلاف</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الحكمة من اختلاف الشرائع</dc:title>
  <dc:creator>fathe</dc:creator>
  <cp:lastModifiedBy>fathe</cp:lastModifiedBy>
  <cp:revision>29</cp:revision>
  <dcterms:created xsi:type="dcterms:W3CDTF">2020-09-21T19:53:17Z</dcterms:created>
  <dcterms:modified xsi:type="dcterms:W3CDTF">2020-12-19T20:17:20Z</dcterms:modified>
</cp:coreProperties>
</file>