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9" r:id="rId2"/>
    <p:sldId id="278" r:id="rId3"/>
    <p:sldId id="256" r:id="rId4"/>
    <p:sldId id="275" r:id="rId5"/>
    <p:sldId id="276" r:id="rId6"/>
    <p:sldId id="277" r:id="rId7"/>
    <p:sldId id="264" r:id="rId8"/>
    <p:sldId id="257" r:id="rId9"/>
    <p:sldId id="258" r:id="rId10"/>
    <p:sldId id="259" r:id="rId11"/>
    <p:sldId id="265" r:id="rId12"/>
    <p:sldId id="260" r:id="rId13"/>
    <p:sldId id="261" r:id="rId14"/>
    <p:sldId id="266" r:id="rId15"/>
    <p:sldId id="262" r:id="rId16"/>
    <p:sldId id="263" r:id="rId17"/>
    <p:sldId id="268" r:id="rId18"/>
    <p:sldId id="269" r:id="rId19"/>
    <p:sldId id="270" r:id="rId20"/>
    <p:sldId id="271" r:id="rId21"/>
    <p:sldId id="272" r:id="rId22"/>
    <p:sldId id="273" r:id="rId23"/>
    <p:sldId id="274"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56D72826-3739-4640-AFBB-13A357B81272}">
          <p14:sldIdLst>
            <p14:sldId id="279"/>
            <p14:sldId id="278"/>
            <p14:sldId id="256"/>
            <p14:sldId id="275"/>
            <p14:sldId id="276"/>
            <p14:sldId id="277"/>
            <p14:sldId id="264"/>
            <p14:sldId id="257"/>
            <p14:sldId id="258"/>
            <p14:sldId id="259"/>
            <p14:sldId id="265"/>
            <p14:sldId id="260"/>
            <p14:sldId id="261"/>
            <p14:sldId id="266"/>
            <p14:sldId id="262"/>
            <p14:sldId id="263"/>
            <p14:sldId id="268"/>
            <p14:sldId id="269"/>
            <p14:sldId id="270"/>
            <p14:sldId id="271"/>
            <p14:sldId id="272"/>
            <p14:sldId id="273"/>
            <p14:sldId id="27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D9BEBFC-3020-47A6-8523-C95C38E103F6}" type="datetimeFigureOut">
              <a:rPr lang="ar-IQ" smtClean="0"/>
              <a:t>27/04/1442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2022733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9BEBFC-3020-47A6-8523-C95C38E103F6}" type="datetimeFigureOut">
              <a:rPr lang="ar-IQ" smtClean="0"/>
              <a:t>27/04/1442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864486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9BEBFC-3020-47A6-8523-C95C38E103F6}" type="datetimeFigureOut">
              <a:rPr lang="ar-IQ" smtClean="0"/>
              <a:t>27/04/1442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2540767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D9BEBFC-3020-47A6-8523-C95C38E103F6}" type="datetimeFigureOut">
              <a:rPr lang="ar-IQ" smtClean="0"/>
              <a:t>27/04/1442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164547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D9BEBFC-3020-47A6-8523-C95C38E103F6}" type="datetimeFigureOut">
              <a:rPr lang="ar-IQ" smtClean="0"/>
              <a:t>27/04/1442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116106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D9BEBFC-3020-47A6-8523-C95C38E103F6}" type="datetimeFigureOut">
              <a:rPr lang="ar-IQ" smtClean="0"/>
              <a:t>27/04/1442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80961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D9BEBFC-3020-47A6-8523-C95C38E103F6}" type="datetimeFigureOut">
              <a:rPr lang="ar-IQ" smtClean="0"/>
              <a:t>27/04/1442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2861491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D9BEBFC-3020-47A6-8523-C95C38E103F6}" type="datetimeFigureOut">
              <a:rPr lang="ar-IQ" smtClean="0"/>
              <a:t>27/04/1442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293951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D9BEBFC-3020-47A6-8523-C95C38E103F6}" type="datetimeFigureOut">
              <a:rPr lang="ar-IQ" smtClean="0"/>
              <a:t>27/04/1442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680955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9BEBFC-3020-47A6-8523-C95C38E103F6}" type="datetimeFigureOut">
              <a:rPr lang="ar-IQ" smtClean="0"/>
              <a:t>27/04/1442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1000909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D9BEBFC-3020-47A6-8523-C95C38E103F6}" type="datetimeFigureOut">
              <a:rPr lang="ar-IQ" smtClean="0"/>
              <a:t>27/04/1442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6C2C909-E6FC-4D3F-969B-18684CE7E42F}" type="slidenum">
              <a:rPr lang="ar-IQ" smtClean="0"/>
              <a:t>‹#›</a:t>
            </a:fld>
            <a:endParaRPr lang="ar-IQ"/>
          </a:p>
        </p:txBody>
      </p:sp>
    </p:spTree>
    <p:extLst>
      <p:ext uri="{BB962C8B-B14F-4D97-AF65-F5344CB8AC3E}">
        <p14:creationId xmlns:p14="http://schemas.microsoft.com/office/powerpoint/2010/main" val="1085704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D9BEBFC-3020-47A6-8523-C95C38E103F6}" type="datetimeFigureOut">
              <a:rPr lang="ar-IQ" smtClean="0"/>
              <a:t>27/04/1442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6C2C909-E6FC-4D3F-969B-18684CE7E42F}" type="slidenum">
              <a:rPr lang="ar-IQ" smtClean="0"/>
              <a:t>‹#›</a:t>
            </a:fld>
            <a:endParaRPr lang="ar-IQ"/>
          </a:p>
        </p:txBody>
      </p:sp>
    </p:spTree>
    <p:extLst>
      <p:ext uri="{BB962C8B-B14F-4D97-AF65-F5344CB8AC3E}">
        <p14:creationId xmlns:p14="http://schemas.microsoft.com/office/powerpoint/2010/main" val="1929723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dirty="0">
                <a:solidFill>
                  <a:srgbClr val="FF0000"/>
                </a:solidFill>
              </a:rPr>
              <a:t>الغاية من الشرائع السماوية</a:t>
            </a:r>
          </a:p>
        </p:txBody>
      </p:sp>
      <p:sp>
        <p:nvSpPr>
          <p:cNvPr id="3" name="عنصر نائب للمحتوى 2"/>
          <p:cNvSpPr>
            <a:spLocks noGrp="1"/>
          </p:cNvSpPr>
          <p:nvPr>
            <p:ph idx="1"/>
          </p:nvPr>
        </p:nvSpPr>
        <p:spPr/>
        <p:txBody>
          <a:bodyPr/>
          <a:lstStyle/>
          <a:p>
            <a:r>
              <a:rPr lang="ar-IQ" dirty="0" smtClean="0"/>
              <a:t>أسئلة المحاضرة</a:t>
            </a:r>
          </a:p>
          <a:p>
            <a:r>
              <a:rPr lang="ar-IQ" dirty="0" smtClean="0">
                <a:solidFill>
                  <a:srgbClr val="FF0000"/>
                </a:solidFill>
              </a:rPr>
              <a:t>هل يمكن حصر الغاية من التشريعات السماوية؟</a:t>
            </a:r>
          </a:p>
          <a:p>
            <a:r>
              <a:rPr lang="ar-IQ" dirty="0" smtClean="0">
                <a:solidFill>
                  <a:srgbClr val="FF0000"/>
                </a:solidFill>
              </a:rPr>
              <a:t>هل العبرة من التشريعات السماوية تكمن في التطبيق أم تحقيق الغاية؟ </a:t>
            </a:r>
          </a:p>
          <a:p>
            <a:r>
              <a:rPr lang="ar-IQ" dirty="0" smtClean="0">
                <a:solidFill>
                  <a:srgbClr val="FF0000"/>
                </a:solidFill>
              </a:rPr>
              <a:t>ما الدافع إلى رفض القوانين الوضعية التي تحقق نفس الغاية التي تحققها التشريعات السماوية؟</a:t>
            </a:r>
          </a:p>
          <a:p>
            <a:endParaRPr lang="ar-IQ" dirty="0" smtClean="0"/>
          </a:p>
          <a:p>
            <a:endParaRPr lang="ar-IQ" dirty="0" smtClean="0"/>
          </a:p>
          <a:p>
            <a:endParaRPr lang="ar-IQ" dirty="0"/>
          </a:p>
        </p:txBody>
      </p:sp>
    </p:spTree>
    <p:extLst>
      <p:ext uri="{BB962C8B-B14F-4D97-AF65-F5344CB8AC3E}">
        <p14:creationId xmlns:p14="http://schemas.microsoft.com/office/powerpoint/2010/main" val="496845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56984" cy="6480720"/>
          </a:xfrm>
        </p:spPr>
        <p:txBody>
          <a:bodyPr>
            <a:normAutofit fontScale="92500" lnSpcReduction="10000"/>
          </a:bodyPr>
          <a:lstStyle/>
          <a:p>
            <a:pPr marL="0" indent="0">
              <a:buNone/>
            </a:pPr>
            <a:r>
              <a:rPr lang="ar-IQ" dirty="0" smtClean="0"/>
              <a:t>ويفترض أن تكون هذه الآية مدخلاً لبرنامج عمل لجميع من آمن بالأنبياء(ع) اتجاه الأمم الأخرى، وأيضاً من منطلق قوله تعالى:(كُنتُمْ خَيْرَ أُمَّةٍ أُخْرِجَتْ لِلنَّاسِ تَأْمُرُونَ بِالْمَعْرُوفِ وَتَنْهَوْنَ عَنِ الْمُنكَرِ)(آل عمران:110)، وهل هناك منكر أشد من الظلم؟ وهل هناك معروف يؤمر به أفضل من العدل؟ خاصة حينما يتعلق الأمر بالناس، يعني عامة البشرية، فدعوة الناس للمعروف تبعاً لهذه الآية ليس دعوتهم إلى عبادةٍ من عبادات الإسلام، إنما دعوتهم لكل ما يصلح أمورهم، ويأتي العدل في أول هذه القائمة، قال تعالى حكاية عن الرسول (ص): (وَأُمِرْتُ لِأَعْدِلَ بَيْنَكُمُ)(الشورى:15) وهذه الآية منطلق آخر يُكرس مهمة نشر العدل ومواجهة الظلم، فنشر العدل من الوظائف البديهية للإنسان، بحسب ثقافة الدين وأصوله.</a:t>
            </a:r>
          </a:p>
          <a:p>
            <a:pPr marL="0" indent="0">
              <a:buNone/>
            </a:pPr>
            <a:r>
              <a:rPr lang="ar-IQ" dirty="0" smtClean="0"/>
              <a:t>فإذا كان العدل حاجة بديهية للحياة الإنسانية، فإنّه هو كذلك في قائمة الواجبات الدينية على الإنسان، وإذا كانت المساهمة في إقامة العدل في حياة الناس مطلوبة من الإنسان، </a:t>
            </a:r>
            <a:r>
              <a:rPr lang="ar-IQ" dirty="0" smtClean="0"/>
              <a:t>فإنّها </a:t>
            </a:r>
            <a:r>
              <a:rPr lang="ar-IQ" dirty="0" smtClean="0"/>
              <a:t>مطلوبة من الإنسان المنتمي للدين من باب أولى.    </a:t>
            </a:r>
          </a:p>
        </p:txBody>
      </p:sp>
    </p:spTree>
    <p:extLst>
      <p:ext uri="{BB962C8B-B14F-4D97-AF65-F5344CB8AC3E}">
        <p14:creationId xmlns:p14="http://schemas.microsoft.com/office/powerpoint/2010/main" val="2568696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04664"/>
            <a:ext cx="8856984" cy="6264696"/>
          </a:xfrm>
        </p:spPr>
        <p:txBody>
          <a:bodyPr>
            <a:normAutofit fontScale="92500" lnSpcReduction="20000"/>
          </a:bodyPr>
          <a:lstStyle/>
          <a:p>
            <a:r>
              <a:rPr lang="ar-IQ" dirty="0"/>
              <a:t>وإذا كانت الغاية المجتمعية لبعث الأنبياء (</a:t>
            </a:r>
            <a:r>
              <a:rPr lang="ar-IQ" dirty="0" smtClean="0"/>
              <a:t>عليهم السلام) </a:t>
            </a:r>
            <a:r>
              <a:rPr lang="ar-IQ" dirty="0"/>
              <a:t>هي إقامة العدل في حياة الناس، </a:t>
            </a:r>
            <a:r>
              <a:rPr lang="ar-IQ" dirty="0" smtClean="0"/>
              <a:t>فإنّ </a:t>
            </a:r>
            <a:r>
              <a:rPr lang="ar-IQ" dirty="0"/>
              <a:t>أُولى خطواتنا في هذا الاتجاه تتمثل في تغيير وجهة النظر الخاطئة للقوانين الوضعية واستبدالها بنظرةٍ تؤسّس قاعدة من شأنها الاستفادة من كل قانون يعزز إقامة العدل، ومن كل ما يساهم في احترام حقوق الإنسان. </a:t>
            </a:r>
          </a:p>
          <a:p>
            <a:r>
              <a:rPr lang="ar-IQ" dirty="0"/>
              <a:t>كلّ هذا سيكون مُهِمًّا بسبب تغيير وعينا ونظرتنا للتشريع الديني، وفهم الغاية منه فهماً سليماً </a:t>
            </a:r>
            <a:r>
              <a:rPr lang="ar-IQ" dirty="0" smtClean="0"/>
              <a:t>وأنّها </a:t>
            </a:r>
            <a:r>
              <a:rPr lang="ar-IQ" dirty="0"/>
              <a:t>نَشْرُ العدل في الحياة، فسيسهل علينا من دون تلكؤ تأييد كلّ قانون في العالم، أيًّا كان مصدره، إذا كان يكرّس عدلاً ويحمي حقاً</a:t>
            </a:r>
            <a:r>
              <a:rPr lang="ar-IQ" dirty="0" smtClean="0"/>
              <a:t>.</a:t>
            </a:r>
          </a:p>
          <a:p>
            <a:r>
              <a:rPr lang="ar-IQ" dirty="0" smtClean="0"/>
              <a:t>لابدّ </a:t>
            </a:r>
            <a:r>
              <a:rPr lang="ar-IQ" dirty="0"/>
              <a:t>لنا من الخروج من قبضة هذا الجمود الفكري, الذي قلب الموازين في نظرنا، فصرفنا تأييدنا عن الكثير من القوانين التي تضمّنت الكثير من الحقوق الإنسانية، وكان عذرنا في ذلك أنّ هذه القوانين ليست ممّا أنزله الله تعالى، وكثيراً ما يستدل بالآيات التي تشتمل على قوله تعالى (وَمَن لَّمْ يَحْكُم بِمَا أنزَلَ اللّهُ)(المائدة: 44) على رفض التعاطي مع القوانين الوضعية، فهل تُسْعِف هذه الآيات هذا التوجه؟ </a:t>
            </a:r>
          </a:p>
          <a:p>
            <a:endParaRPr lang="ar-IQ" dirty="0"/>
          </a:p>
        </p:txBody>
      </p:sp>
    </p:spTree>
    <p:extLst>
      <p:ext uri="{BB962C8B-B14F-4D97-AF65-F5344CB8AC3E}">
        <p14:creationId xmlns:p14="http://schemas.microsoft.com/office/powerpoint/2010/main" val="4171985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lnSpcReduction="10000"/>
          </a:bodyPr>
          <a:lstStyle/>
          <a:p>
            <a:pPr marL="0" indent="0">
              <a:buNone/>
            </a:pPr>
            <a:r>
              <a:rPr lang="ar-IQ" dirty="0" smtClean="0"/>
              <a:t>من دون أن نمضي مع تفاصيل هذه الآيات لنعرف منها مباشرة الجوابَ على هذا السؤال، </a:t>
            </a:r>
            <a:r>
              <a:rPr lang="ar-IQ" dirty="0" smtClean="0"/>
              <a:t>فإنّنا </a:t>
            </a:r>
            <a:r>
              <a:rPr lang="ar-IQ" dirty="0" smtClean="0"/>
              <a:t>سنكتفي بطرح نقاطٍ رئيسية تلتقي بالموضوع ذاته، وبإمكان هذه النقاط التأكيد بيقينٍ على صحة الرأي الآخر المنفتح على كل ما يكرّس العدل في الحياة، وبالرغم من استخدام آية (وَمَن لَّمْ يَحْكُم بِمَا أنزَلَ اللّهُ) كثيراً في سلب الشرعية عن القوانين الوضعية، </a:t>
            </a:r>
            <a:r>
              <a:rPr lang="ar-IQ" dirty="0" smtClean="0"/>
              <a:t>إلاّ </a:t>
            </a:r>
            <a:r>
              <a:rPr lang="ar-IQ" dirty="0" smtClean="0"/>
              <a:t>أننا سنتبين وفي  ضوء ما سنعرضه من نقاط  خطأ الاعتماد على هذه الآيات في هذا المعنى، وهم عادة ما يستدلون بهذه الآيات على الرفض المطلق لكل قانون ليس مصدره الشريعة الإسلامية، علماً </a:t>
            </a:r>
            <a:r>
              <a:rPr lang="ar-IQ" dirty="0" smtClean="0"/>
              <a:t>بأنّ </a:t>
            </a:r>
            <a:r>
              <a:rPr lang="ar-IQ" dirty="0" smtClean="0"/>
              <a:t>الالتزام بهذه الآيات وفق هذا المعنى يُلزم المسلمين برفض معظم ما في أيديهم من تشريع، لأنّ أكثر ما لدينا من تشريعٍ ــ وإن اعتمد على خلفية الشريعة ــ </a:t>
            </a:r>
            <a:r>
              <a:rPr lang="ar-IQ" dirty="0" smtClean="0"/>
              <a:t>إلاّ </a:t>
            </a:r>
            <a:r>
              <a:rPr lang="ar-IQ" dirty="0" smtClean="0"/>
              <a:t>أنّه ليس “مما أنزله الله تعالى” بالمعنى الذي يقصدون، وسنتبين أيضاً أنّ الالتزام بهذه المقولة على إطلاقها، يؤدّي إلى إسقاط بعض يقينياتنا، وهذا لا يمكن الالتزام به, فما هي هذه النقاط؟ </a:t>
            </a:r>
            <a:endParaRPr lang="ar-IQ" dirty="0"/>
          </a:p>
        </p:txBody>
      </p:sp>
    </p:spTree>
    <p:extLst>
      <p:ext uri="{BB962C8B-B14F-4D97-AF65-F5344CB8AC3E}">
        <p14:creationId xmlns:p14="http://schemas.microsoft.com/office/powerpoint/2010/main" val="1172148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480720"/>
          </a:xfrm>
        </p:spPr>
        <p:txBody>
          <a:bodyPr>
            <a:normAutofit/>
          </a:bodyPr>
          <a:lstStyle/>
          <a:p>
            <a:pPr marL="0" indent="0">
              <a:buNone/>
            </a:pPr>
            <a:r>
              <a:rPr lang="ar-IQ" dirty="0" smtClean="0">
                <a:solidFill>
                  <a:srgbClr val="FF0000"/>
                </a:solidFill>
              </a:rPr>
              <a:t>1ــ قوله صلى الله عليه </a:t>
            </a:r>
            <a:r>
              <a:rPr lang="ar-IQ" dirty="0" err="1" smtClean="0">
                <a:solidFill>
                  <a:srgbClr val="FF0000"/>
                </a:solidFill>
              </a:rPr>
              <a:t>وآله</a:t>
            </a:r>
            <a:r>
              <a:rPr lang="ar-IQ" dirty="0" smtClean="0">
                <a:solidFill>
                  <a:srgbClr val="FF0000"/>
                </a:solidFill>
              </a:rPr>
              <a:t> وسلم  في شأن حلف الفضول: (لو دعيت لمثله لأجبت)، </a:t>
            </a:r>
            <a:r>
              <a:rPr lang="ar-IQ" dirty="0" smtClean="0"/>
              <a:t>وهو تحالف تمّ بين قبائل من قريش، حيث تعاهدوا على نصرة المظلوم، سواء كان من مكة أم من غيرها، وفي الإسلام تمنّى رسول الله-صلى الله عليه وسلم- لو يجد حلفاً فيه مصلحة ومنفعة للناس على غرار حلف الفضول ليوافق عليه، إنْ انطلقنا من دلالته اللفظية أو دلالة روحه وجوهره، وجدناه يمثل قاعدة واسعة تتسع للكثير من العهود والاتفاقيات والقوانين، المساهمة في إرساء قواعد العدل، ورعاية مصالح العباد، ومن منطلق القاعدة المتولدة من “لو دعيت لمثله لأجبت” يمكن المسلمين أن يجسّدوا ما تمنّاه الرسول-صلى الله عليه وسلم- ويبرموا الكثير الكثير من قبيل حلف الفضول، وعملياً هناك العديد من الاتفاقيات بين دول إسلامية وأطراف غير إسلامية لا يصدق على شيء منها أنّه منزّل من عند الله تعالى على معنى الرافضين.  </a:t>
            </a:r>
          </a:p>
        </p:txBody>
      </p:sp>
    </p:spTree>
    <p:extLst>
      <p:ext uri="{BB962C8B-B14F-4D97-AF65-F5344CB8AC3E}">
        <p14:creationId xmlns:p14="http://schemas.microsoft.com/office/powerpoint/2010/main" val="4280187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fontScale="92500" lnSpcReduction="10000"/>
          </a:bodyPr>
          <a:lstStyle/>
          <a:p>
            <a:pPr marL="0" indent="0">
              <a:buNone/>
            </a:pPr>
            <a:r>
              <a:rPr lang="ar-IQ" dirty="0" smtClean="0">
                <a:solidFill>
                  <a:srgbClr val="FF0000"/>
                </a:solidFill>
              </a:rPr>
              <a:t>2ـ قوله-صلى الله عليه وسلم-: (من </a:t>
            </a:r>
            <a:r>
              <a:rPr lang="ar-IQ" dirty="0">
                <a:solidFill>
                  <a:srgbClr val="FF0000"/>
                </a:solidFill>
              </a:rPr>
              <a:t>سنَّ في  الإسلام سنةً حسنةً فله أجرها، وأجر من عمل </a:t>
            </a:r>
            <a:r>
              <a:rPr lang="ar-IQ" dirty="0" smtClean="0">
                <a:solidFill>
                  <a:srgbClr val="FF0000"/>
                </a:solidFill>
              </a:rPr>
              <a:t>بها......)</a:t>
            </a:r>
            <a:r>
              <a:rPr lang="ar-IQ" dirty="0" smtClean="0"/>
              <a:t>، </a:t>
            </a:r>
            <a:r>
              <a:rPr lang="ar-IQ" dirty="0"/>
              <a:t>إذن هناك مجال في الإسلام، بل دعوة لأن يجتهد الإنسان في أن يسن سنناً حسنةً، وهكذا هي الدعوة مفتوحة، المهم أن تكون السنة حسنة، ولو التزمنا بحرفية ما يفهمونه من آية (وَمَن لَّمْ يَحْكُم بِمَا أنزَلَ اللّهُ) لوجب أن ننكر كلّ سنّة حتى لو كانت حسنة، لأنّها ليست “مما أنزله الله تعالى” بالمعنى الحرفي الذي يتكلمون عنه، وبالطبع ستكون مسجّلة عند الله تعالى باسم صاحبها، ومعنى “فله أجرها، وأجر من عمل بها بعده” أنّ تلك الحسنة مسجّلة عند الله تعالى باسم من سنّها، وهذا أدلّ شيءٍ على أنّ الله تعالى لم ينزلها بمعناهم الذي قصدوه</a:t>
            </a:r>
            <a:r>
              <a:rPr lang="ar-IQ" dirty="0" smtClean="0"/>
              <a:t>.</a:t>
            </a:r>
          </a:p>
          <a:p>
            <a:pPr marL="0" indent="0">
              <a:buNone/>
            </a:pPr>
            <a:r>
              <a:rPr lang="ar-IQ" dirty="0">
                <a:solidFill>
                  <a:srgbClr val="FF0000"/>
                </a:solidFill>
              </a:rPr>
              <a:t>3- </a:t>
            </a:r>
            <a:r>
              <a:rPr lang="ar-IQ" dirty="0" smtClean="0">
                <a:solidFill>
                  <a:srgbClr val="FF0000"/>
                </a:solidFill>
              </a:rPr>
              <a:t>ما </a:t>
            </a:r>
            <a:r>
              <a:rPr lang="ar-IQ" dirty="0">
                <a:solidFill>
                  <a:srgbClr val="FF0000"/>
                </a:solidFill>
              </a:rPr>
              <a:t>أبقاه الإسلام من الأمور الصالحة من عهد الجاهلية</a:t>
            </a:r>
            <a:r>
              <a:rPr lang="ar-IQ" dirty="0"/>
              <a:t>، ذلك أن الإسلام لم يكن ليعتمد على مقولة (وَمَن لَّمْ يَحْكُم) بالمعنى الخاطئ، لذلك لم يلغ الإسلام كلّ شيءٍ، وإنّما ألغى الأمور الفاسدة، من العادات والتقاليد والأعراف، وكيف يلغي الإسلام ما هو صالح وحسن وجميل ونافع؟ وهل جاء </a:t>
            </a:r>
            <a:r>
              <a:rPr lang="ar-IQ" dirty="0" smtClean="0"/>
              <a:t>إلاّ </a:t>
            </a:r>
            <a:r>
              <a:rPr lang="ar-IQ" dirty="0"/>
              <a:t>من أجل ذلك؟! وكم من الجميل والحَسَن والعدل مما اقترحه الناس فأمضاها الإسلام؟ </a:t>
            </a:r>
          </a:p>
          <a:p>
            <a:pPr marL="0" indent="0">
              <a:buNone/>
            </a:pPr>
            <a:endParaRPr lang="ar-IQ" dirty="0"/>
          </a:p>
          <a:p>
            <a:endParaRPr lang="ar-IQ" dirty="0"/>
          </a:p>
        </p:txBody>
      </p:sp>
    </p:spTree>
    <p:extLst>
      <p:ext uri="{BB962C8B-B14F-4D97-AF65-F5344CB8AC3E}">
        <p14:creationId xmlns:p14="http://schemas.microsoft.com/office/powerpoint/2010/main" val="2650048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56984" cy="6408712"/>
          </a:xfrm>
        </p:spPr>
        <p:txBody>
          <a:bodyPr>
            <a:normAutofit fontScale="85000" lnSpcReduction="20000"/>
          </a:bodyPr>
          <a:lstStyle/>
          <a:p>
            <a:pPr marL="0" indent="0">
              <a:buNone/>
            </a:pPr>
            <a:r>
              <a:rPr lang="ar-IQ" dirty="0" smtClean="0">
                <a:solidFill>
                  <a:srgbClr val="FF0000"/>
                </a:solidFill>
              </a:rPr>
              <a:t>4 ــ ومن ذلك أيضاً “العرف” وهو كما عرفوه “ما </a:t>
            </a:r>
            <a:r>
              <a:rPr lang="ar-IQ" dirty="0" err="1" smtClean="0">
                <a:solidFill>
                  <a:srgbClr val="FF0000"/>
                </a:solidFill>
              </a:rPr>
              <a:t>اعتاده</a:t>
            </a:r>
            <a:r>
              <a:rPr lang="ar-IQ" dirty="0" smtClean="0">
                <a:solidFill>
                  <a:srgbClr val="FF0000"/>
                </a:solidFill>
              </a:rPr>
              <a:t> الناس، وساروا عليه”، </a:t>
            </a:r>
            <a:r>
              <a:rPr lang="ar-IQ" dirty="0" smtClean="0"/>
              <a:t>كتعارفهم على تأجيل بعض المهر، أو ما اتفقوا على تسميته “العربون” وكثيراً ما يجعل الفقهاء العرف مرجعاً في تحديد الكثير من التفاصيل والأمور الجزئية، ومجمل ما يشترطه الفقهاء في صحة الرجوع إلى العرف ألا يخالف حكماً شرعياً. </a:t>
            </a:r>
          </a:p>
          <a:p>
            <a:pPr marL="0" indent="0">
              <a:buNone/>
            </a:pPr>
            <a:r>
              <a:rPr lang="ar-IQ" dirty="0" smtClean="0"/>
              <a:t> </a:t>
            </a:r>
            <a:r>
              <a:rPr lang="ar-IQ" dirty="0" smtClean="0">
                <a:solidFill>
                  <a:srgbClr val="FF0000"/>
                </a:solidFill>
              </a:rPr>
              <a:t>5 ــ  قوله تعالى في شأن النبي يوسف(ع) وأخيه بنيامين: (كَذَلِكَ كِدْنَا لِيُوسُفَ مَا كَانَ لِيَأْخُذَ أَخَاهُ فِي دِينِ الْمَلِكِ إِلاَّ أَن يَشَاء اللَّهُ)(</a:t>
            </a:r>
            <a:r>
              <a:rPr lang="ar-IQ" dirty="0" smtClean="0"/>
              <a:t>76:يوسف) وكانت خطة النبي يوسف(ع) أن يُبْقي أخاه بنيامين عنده، لكنّ قانون الملك لا يسعفه في ذلك، ولو كان قانون الملك أنسب لخطته التي وضعها لاستبقاء أخيه لم يتردد في تنفيذها، وهنا تكمن ملاحظة مهمة نلاحظها من زاوية وجود قانونين لقضيةٍ واحدة، فعقوبة السارق عند آل يعقوب استرقاقه، وعند الملك عقوبة أخرى لم تفصح عنها الآية الكريمة، فأصبح القانونان خيارين أمام النبي يوسف، وهو (ع) واحد ممن اختارهم الله تعالى لمراقبة شرعه، ولم نجد في الآية وأجوائها ما يوحي أنّ النبي يوسف (ع) لا يستحل العمل بقانون الملك، بل العكس هو الصحيح، حيث تقول: (مَا كَانَ لِيَأْخُذَ أَخَاهُ فِي دِينِ الْمَلِكِ)، وذلك يعني لو كان في قانون الملك أن يسترق أخاه لأخذه، وذلك يعني أن قوله تعالى (وَمَن لَّمْ يَحْكُم بِمَا أنزَلَ اللّهُ) يحتاج إلى فهم آخر، فهم يعتبر “ما أنزل الله تعالى” دائرةً تتسع لكلّ ما يسهم في نشر العدل والأمان في الأرض.         </a:t>
            </a:r>
            <a:endParaRPr lang="ar-IQ" dirty="0"/>
          </a:p>
        </p:txBody>
      </p:sp>
    </p:spTree>
    <p:extLst>
      <p:ext uri="{BB962C8B-B14F-4D97-AF65-F5344CB8AC3E}">
        <p14:creationId xmlns:p14="http://schemas.microsoft.com/office/powerpoint/2010/main" val="25555876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856984" cy="6408712"/>
          </a:xfrm>
        </p:spPr>
        <p:txBody>
          <a:bodyPr>
            <a:normAutofit lnSpcReduction="10000"/>
          </a:bodyPr>
          <a:lstStyle/>
          <a:p>
            <a:pPr marL="0" indent="0">
              <a:buNone/>
            </a:pPr>
            <a:r>
              <a:rPr lang="ar-IQ" dirty="0" smtClean="0">
                <a:solidFill>
                  <a:srgbClr val="FF0000"/>
                </a:solidFill>
              </a:rPr>
              <a:t>6 ــ نظام الحكم بين المتنازعين، وهذا النظام غير نظام القضاء، </a:t>
            </a:r>
            <a:r>
              <a:rPr lang="ar-IQ" dirty="0" smtClean="0"/>
              <a:t>ويتميز بمرونة لا وجود لها في نظام القضاء، لأنّه ملزم بقانون الشهود وآلياته الأخرى، وإلى نظام الحكم بين المتنازعين الإشارة بقوله تعالى: (وَإِنْ خِفْتُمْ شِقَاقَ بَيْنِهِمَا فَابْعَثُواْ حَكَمًا مِّنْ أَهْلِهِ وَحَكَمًا مِّنْ أَهْلِهَا)(35:النساء)، وهذا النظام مفتوح أمام الحكمين، لأن يحكما بما يريانه مناسباً، لإصلاح ذات بين الزوجين، وإذا اتفقا على حكمٍ معين فإنّه بالضرورة هو حكمهما، وليس ممّا أنزله الله تعالى وفقاً لميزان رافعي راية (ومن لم يحكم).</a:t>
            </a:r>
          </a:p>
          <a:p>
            <a:pPr marL="0" indent="0">
              <a:buNone/>
            </a:pPr>
            <a:r>
              <a:rPr lang="ar-IQ" dirty="0" smtClean="0"/>
              <a:t> </a:t>
            </a:r>
            <a:r>
              <a:rPr lang="ar-IQ" dirty="0" smtClean="0">
                <a:solidFill>
                  <a:srgbClr val="FF0000"/>
                </a:solidFill>
              </a:rPr>
              <a:t>وبهذا نستخلص إلى أنّه لا يمكن رفض كلّ قانون وضعي، </a:t>
            </a:r>
            <a:r>
              <a:rPr lang="ar-IQ" dirty="0" smtClean="0">
                <a:solidFill>
                  <a:srgbClr val="FF0000"/>
                </a:solidFill>
              </a:rPr>
              <a:t>ولابدّ </a:t>
            </a:r>
            <a:r>
              <a:rPr lang="ar-IQ" dirty="0" smtClean="0">
                <a:solidFill>
                  <a:srgbClr val="FF0000"/>
                </a:solidFill>
              </a:rPr>
              <a:t>أن نقبل من القوانين الوضعية ما يقبله ميزان العدل والعلم، والمصالح الإنسانية، وبهذا الميزان نفسه سنرفض منها ما يَرْفُض، </a:t>
            </a:r>
            <a:r>
              <a:rPr lang="ar-IQ" dirty="0" smtClean="0">
                <a:solidFill>
                  <a:srgbClr val="FF0000"/>
                </a:solidFill>
              </a:rPr>
              <a:t>أمّا </a:t>
            </a:r>
            <a:r>
              <a:rPr lang="ar-IQ" dirty="0" smtClean="0">
                <a:solidFill>
                  <a:srgbClr val="FF0000"/>
                </a:solidFill>
              </a:rPr>
              <a:t>الرفض المطلق لكلّ ما شرعه الإنسان، سواءٌ بحجة أنّه </a:t>
            </a:r>
            <a:r>
              <a:rPr lang="ar-IQ" dirty="0" smtClean="0">
                <a:solidFill>
                  <a:srgbClr val="FF0000"/>
                </a:solidFill>
              </a:rPr>
              <a:t>ممّا </a:t>
            </a:r>
            <a:r>
              <a:rPr lang="ar-IQ" dirty="0" smtClean="0">
                <a:solidFill>
                  <a:srgbClr val="FF0000"/>
                </a:solidFill>
              </a:rPr>
              <a:t>لم ينزله الله تعالى أو بغيرها من الحجج، فقد رأينا  أنّ هذا الرفض مخالف لتطبيقات التشريع الديني فيما استعرضنا بعضه في النقاط السابقة. </a:t>
            </a:r>
            <a:endParaRPr lang="ar-IQ" dirty="0">
              <a:solidFill>
                <a:srgbClr val="FF0000"/>
              </a:solidFill>
            </a:endParaRPr>
          </a:p>
        </p:txBody>
      </p:sp>
    </p:spTree>
    <p:extLst>
      <p:ext uri="{BB962C8B-B14F-4D97-AF65-F5344CB8AC3E}">
        <p14:creationId xmlns:p14="http://schemas.microsoft.com/office/powerpoint/2010/main" val="2050823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smtClean="0">
                <a:solidFill>
                  <a:srgbClr val="FF0000"/>
                </a:solidFill>
              </a:rPr>
              <a:t>تلخيص الغاية من التشريعات السماوية</a:t>
            </a:r>
            <a:endParaRPr lang="ar-IQ" dirty="0">
              <a:solidFill>
                <a:srgbClr val="FF0000"/>
              </a:solidFill>
            </a:endParaRPr>
          </a:p>
        </p:txBody>
      </p:sp>
      <p:sp>
        <p:nvSpPr>
          <p:cNvPr id="3" name="عنصر نائب للمحتوى 2"/>
          <p:cNvSpPr>
            <a:spLocks noGrp="1"/>
          </p:cNvSpPr>
          <p:nvPr>
            <p:ph idx="1"/>
          </p:nvPr>
        </p:nvSpPr>
        <p:spPr>
          <a:xfrm>
            <a:off x="179512" y="836712"/>
            <a:ext cx="8856984" cy="5760640"/>
          </a:xfrm>
        </p:spPr>
        <p:txBody>
          <a:bodyPr>
            <a:normAutofit fontScale="85000" lnSpcReduction="20000"/>
          </a:bodyPr>
          <a:lstStyle/>
          <a:p>
            <a:r>
              <a:rPr lang="ar-IQ" dirty="0" smtClean="0"/>
              <a:t>إنّ للتشريعي </a:t>
            </a:r>
            <a:r>
              <a:rPr lang="ar-IQ" dirty="0"/>
              <a:t>الرباني </a:t>
            </a:r>
            <a:r>
              <a:rPr lang="ar-IQ" dirty="0" smtClean="0"/>
              <a:t>أهدافاً </a:t>
            </a:r>
            <a:r>
              <a:rPr lang="ar-IQ" dirty="0"/>
              <a:t>عليا يسعى إليها، </a:t>
            </a:r>
            <a:r>
              <a:rPr lang="ar-IQ" dirty="0" smtClean="0"/>
              <a:t>وأغراضاً </a:t>
            </a:r>
            <a:r>
              <a:rPr lang="ar-IQ" dirty="0"/>
              <a:t>قصوى يجنح إلى تحقيقها، ومقاصد نبيلة يرمي إليها، لأنه نظام من لدن حكيم خبير. </a:t>
            </a:r>
            <a:r>
              <a:rPr lang="ar-IQ" dirty="0" smtClean="0"/>
              <a:t>وهذه الأهداف والمقاصد تتعدد </a:t>
            </a:r>
            <a:r>
              <a:rPr lang="ar-IQ" dirty="0"/>
              <a:t>وتتنوع، فهي كما تعتني بالمجني عليه وبالدفاع عنه، والذود عن حقوقه، فهي كذلك تراعي حقوق الجاني فلم تهمل إنسانيته </a:t>
            </a:r>
            <a:r>
              <a:rPr lang="ar-IQ" dirty="0" smtClean="0"/>
              <a:t>وإنْ </a:t>
            </a:r>
            <a:r>
              <a:rPr lang="ar-IQ" dirty="0"/>
              <a:t>كان </a:t>
            </a:r>
            <a:r>
              <a:rPr lang="ar-IQ" dirty="0" smtClean="0"/>
              <a:t>جانياً، </a:t>
            </a:r>
            <a:r>
              <a:rPr lang="ar-IQ" dirty="0"/>
              <a:t>إذ إقامة العقوبات لا يذهب كرامة الإنسان. كما </a:t>
            </a:r>
            <a:r>
              <a:rPr lang="ar-IQ" dirty="0" smtClean="0"/>
              <a:t>أنّها </a:t>
            </a:r>
            <a:r>
              <a:rPr lang="ar-IQ" dirty="0"/>
              <a:t>تلتفت بعناية كبيرة إلى المجتمع، وما تجلب إليه من خيرات ومصالح وتدرأ عنه من شرور ومفاسد، فكانت أي الحدود والعقوبات لها مقاصد، منها ما هو خاص بالجاني، ومنها ما هو خاص بالمجني عليه، ومنها ما هو متعلق بالأمة والمجتمع. وبيانها بشيء من الإجمال أسجله في ما يلي</a:t>
            </a:r>
            <a:r>
              <a:rPr lang="ar-IQ" dirty="0" smtClean="0"/>
              <a:t>:</a:t>
            </a:r>
          </a:p>
          <a:p>
            <a:pPr marL="0" indent="0">
              <a:buNone/>
            </a:pPr>
            <a:r>
              <a:rPr lang="ar-IQ" dirty="0">
                <a:solidFill>
                  <a:srgbClr val="FF0000"/>
                </a:solidFill>
              </a:rPr>
              <a:t>الأول: تحقيق العدالة</a:t>
            </a:r>
            <a:r>
              <a:rPr lang="ar-IQ" dirty="0" smtClean="0">
                <a:solidFill>
                  <a:srgbClr val="FF0000"/>
                </a:solidFill>
              </a:rPr>
              <a:t>:</a:t>
            </a:r>
          </a:p>
          <a:p>
            <a:pPr marL="0" indent="0">
              <a:buNone/>
            </a:pPr>
            <a:r>
              <a:rPr lang="ar-IQ" dirty="0" smtClean="0"/>
              <a:t>إنّ من </a:t>
            </a:r>
            <a:r>
              <a:rPr lang="ar-IQ" dirty="0"/>
              <a:t>أهم أهداف </a:t>
            </a:r>
            <a:r>
              <a:rPr lang="ar-IQ" dirty="0" smtClean="0"/>
              <a:t>التشريعات السماوية تحقيق </a:t>
            </a:r>
            <a:r>
              <a:rPr lang="ar-IQ" dirty="0"/>
              <a:t>العدالة في الأرض، وحثِّ الإنسان </a:t>
            </a:r>
            <a:r>
              <a:rPr lang="ar-IQ" dirty="0" smtClean="0"/>
              <a:t>على </a:t>
            </a:r>
            <a:r>
              <a:rPr lang="ar-IQ" dirty="0"/>
              <a:t>العمل بمقتضى العدل في جميع </a:t>
            </a:r>
            <a:r>
              <a:rPr lang="ar-IQ" dirty="0" smtClean="0"/>
              <a:t>الأمو، </a:t>
            </a:r>
            <a:r>
              <a:rPr lang="ar-IQ" dirty="0"/>
              <a:t>بينه وبين نفسه وبينه وبين الآخرين، وبين الحاكم والمحكوم، وبين الغني والفقير، وبين الظالم والمظلوم، لا استثناء في ذلك لأحد، فالجميع سواسية كأسنان المشط أمام العدالة الإلهية، يقول عزَّ وجل: { إنَّ الله يأمر بالعدل والإحسان وإيتاء ذي القربى، وينهى }</a:t>
            </a:r>
            <a:endParaRPr lang="ar-IQ" dirty="0" smtClean="0"/>
          </a:p>
          <a:p>
            <a:pPr marL="0" indent="0">
              <a:buNone/>
            </a:pPr>
            <a:endParaRPr lang="ar-IQ" dirty="0"/>
          </a:p>
        </p:txBody>
      </p:sp>
    </p:spTree>
    <p:extLst>
      <p:ext uri="{BB962C8B-B14F-4D97-AF65-F5344CB8AC3E}">
        <p14:creationId xmlns:p14="http://schemas.microsoft.com/office/powerpoint/2010/main" val="70277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856984" cy="6336704"/>
          </a:xfrm>
        </p:spPr>
        <p:txBody>
          <a:bodyPr>
            <a:normAutofit fontScale="92500" lnSpcReduction="20000"/>
          </a:bodyPr>
          <a:lstStyle/>
          <a:p>
            <a:pPr marL="0" indent="0">
              <a:buNone/>
            </a:pPr>
            <a:r>
              <a:rPr lang="ar-IQ" dirty="0" smtClean="0">
                <a:solidFill>
                  <a:srgbClr val="FF0000"/>
                </a:solidFill>
              </a:rPr>
              <a:t>ثانياً: </a:t>
            </a:r>
            <a:r>
              <a:rPr lang="ar-IQ" dirty="0">
                <a:solidFill>
                  <a:srgbClr val="FF0000"/>
                </a:solidFill>
              </a:rPr>
              <a:t>تأديب وإصلاح </a:t>
            </a:r>
            <a:r>
              <a:rPr lang="ar-IQ" dirty="0" smtClean="0">
                <a:solidFill>
                  <a:srgbClr val="FF0000"/>
                </a:solidFill>
              </a:rPr>
              <a:t>الجاني</a:t>
            </a:r>
            <a:r>
              <a:rPr lang="ar-IQ" dirty="0">
                <a:solidFill>
                  <a:srgbClr val="FF0000"/>
                </a:solidFill>
              </a:rPr>
              <a:t>:</a:t>
            </a:r>
            <a:endParaRPr lang="ar-IQ" dirty="0" smtClean="0">
              <a:solidFill>
                <a:srgbClr val="FF0000"/>
              </a:solidFill>
            </a:endParaRPr>
          </a:p>
          <a:p>
            <a:pPr marL="0" indent="0">
              <a:buNone/>
            </a:pPr>
            <a:r>
              <a:rPr lang="ar-IQ" dirty="0" smtClean="0"/>
              <a:t>إنّ </a:t>
            </a:r>
            <a:r>
              <a:rPr lang="ar-IQ" dirty="0"/>
              <a:t>من مقاصد الحدود والعقوبات إصلاح وتأديب الجاني، </a:t>
            </a:r>
            <a:r>
              <a:rPr lang="ar-IQ" dirty="0" smtClean="0"/>
              <a:t>حتّى </a:t>
            </a:r>
            <a:r>
              <a:rPr lang="ar-IQ" dirty="0"/>
              <a:t>لا يتمادى في شره، فينفث سمومه في باقي أفراد المجتمع، وهذا المقصد نجده </a:t>
            </a:r>
            <a:r>
              <a:rPr lang="ar-IQ" dirty="0" smtClean="0"/>
              <a:t>واضحاً جلياً، </a:t>
            </a:r>
            <a:r>
              <a:rPr lang="ar-IQ" dirty="0"/>
              <a:t>إذا ما درسنا الحدود والعقوبات، وهذا ما أبانه الطاهر بن عاشور في (مقاصد الشريعة الإسلامية) بقوله: "إن مقصد الشريعة من تشريع </a:t>
            </a:r>
            <a:r>
              <a:rPr lang="ar-IQ" dirty="0">
                <a:solidFill>
                  <a:srgbClr val="FF0000"/>
                </a:solidFill>
              </a:rPr>
              <a:t>الحدود، والقصاص، والتعزير</a:t>
            </a:r>
            <a:r>
              <a:rPr lang="ar-IQ" dirty="0"/>
              <a:t>، </a:t>
            </a:r>
            <a:r>
              <a:rPr lang="ar-IQ" dirty="0" smtClean="0"/>
              <a:t>ثلاثة </a:t>
            </a:r>
            <a:r>
              <a:rPr lang="ar-IQ" dirty="0"/>
              <a:t>أمور، من بينها تأديب الجاني. والتأديب- كما ذكر- راجع إلى المقصد </a:t>
            </a:r>
            <a:r>
              <a:rPr lang="ar-IQ" dirty="0" smtClean="0"/>
              <a:t>الأسمى، </a:t>
            </a:r>
            <a:r>
              <a:rPr lang="ar-IQ" dirty="0"/>
              <a:t>وهو إصلاح أفراد الأمة الذين يقوم مجموع الأمة منهم، فإقامة العقوبة على الجاني يزول من نفسه الخبث الذي بعثه على الجناية." </a:t>
            </a:r>
            <a:endParaRPr lang="ar-IQ" dirty="0" smtClean="0"/>
          </a:p>
          <a:p>
            <a:pPr marL="0" indent="0">
              <a:buNone/>
            </a:pPr>
            <a:r>
              <a:rPr lang="ar-IQ" dirty="0" smtClean="0">
                <a:solidFill>
                  <a:srgbClr val="FF0000"/>
                </a:solidFill>
              </a:rPr>
              <a:t>ثالثاً: </a:t>
            </a:r>
            <a:r>
              <a:rPr lang="ar-IQ" dirty="0">
                <a:solidFill>
                  <a:srgbClr val="FF0000"/>
                </a:solidFill>
              </a:rPr>
              <a:t>ردع وزجر </a:t>
            </a:r>
            <a:r>
              <a:rPr lang="ar-IQ" dirty="0" smtClean="0">
                <a:solidFill>
                  <a:srgbClr val="FF0000"/>
                </a:solidFill>
              </a:rPr>
              <a:t>الجاني:</a:t>
            </a:r>
          </a:p>
          <a:p>
            <a:pPr marL="0" indent="0">
              <a:buNone/>
            </a:pPr>
            <a:r>
              <a:rPr lang="ar-IQ" dirty="0"/>
              <a:t> ومن مقاصد الحدود والعقوبات في </a:t>
            </a:r>
            <a:r>
              <a:rPr lang="ar-IQ" dirty="0" smtClean="0"/>
              <a:t>التشريعات السماوية؛ ردع </a:t>
            </a:r>
            <a:r>
              <a:rPr lang="ar-IQ" dirty="0"/>
              <a:t>وزجر الجاني، فهي أقيمت لهذا المقصد، وتنوعها يفيد هذا الغرض، بأن وضع لكل جرم حد رادع يناسب مقدار المفسدة التي وقعت بسببه، فلا جرم أن إقامة الحد على الجاني كما يقول ابن العربي المالكي في (أحكام القرآن): " يردع المحدود، ومن شهده وحضره يتعظ به ويزدجر لأجله، ويشيع حديثه فيعتبر به من بعده " </a:t>
            </a:r>
          </a:p>
        </p:txBody>
      </p:sp>
    </p:spTree>
    <p:extLst>
      <p:ext uri="{BB962C8B-B14F-4D97-AF65-F5344CB8AC3E}">
        <p14:creationId xmlns:p14="http://schemas.microsoft.com/office/powerpoint/2010/main" val="970288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p:spPr>
        <p:txBody>
          <a:bodyPr>
            <a:normAutofit fontScale="92500" lnSpcReduction="20000"/>
          </a:bodyPr>
          <a:lstStyle/>
          <a:p>
            <a:pPr marL="0" indent="0">
              <a:buNone/>
            </a:pPr>
            <a:r>
              <a:rPr lang="ar-IQ" dirty="0" smtClean="0">
                <a:solidFill>
                  <a:srgbClr val="FF0000"/>
                </a:solidFill>
              </a:rPr>
              <a:t>رابعاً: </a:t>
            </a:r>
            <a:r>
              <a:rPr lang="ar-IQ" dirty="0">
                <a:solidFill>
                  <a:srgbClr val="FF0000"/>
                </a:solidFill>
              </a:rPr>
              <a:t>إرضاء المجني </a:t>
            </a:r>
            <a:r>
              <a:rPr lang="ar-IQ" dirty="0" smtClean="0">
                <a:solidFill>
                  <a:srgbClr val="FF0000"/>
                </a:solidFill>
              </a:rPr>
              <a:t>عليه: </a:t>
            </a:r>
          </a:p>
          <a:p>
            <a:pPr marL="0" indent="0">
              <a:buNone/>
            </a:pPr>
            <a:r>
              <a:rPr lang="ar-IQ" dirty="0" smtClean="0"/>
              <a:t>إنّ </a:t>
            </a:r>
            <a:r>
              <a:rPr lang="ar-IQ" dirty="0"/>
              <a:t>مقاصد التشريع </a:t>
            </a:r>
            <a:r>
              <a:rPr lang="ar-IQ" dirty="0" smtClean="0"/>
              <a:t>السماوي عديدة ومتنوعة, </a:t>
            </a:r>
            <a:r>
              <a:rPr lang="ar-IQ" dirty="0"/>
              <a:t>تنكشف عنها الحجب كلما فكر الانسان، وتدبر بروية وتؤدة في خبايا هذا التشريع، من هذا المنطلق </a:t>
            </a:r>
            <a:r>
              <a:rPr lang="ar-IQ" dirty="0" smtClean="0"/>
              <a:t>فإنّ </a:t>
            </a:r>
            <a:r>
              <a:rPr lang="ar-IQ" dirty="0"/>
              <a:t>مقصد إرضاء المجني عليه تحرص عليه الشريعة </a:t>
            </a:r>
            <a:r>
              <a:rPr lang="ar-IQ" dirty="0" smtClean="0"/>
              <a:t>حرصاً شديداً </a:t>
            </a:r>
            <a:r>
              <a:rPr lang="ar-IQ" dirty="0"/>
              <a:t>بسعة وأفق كبير. فإرضاء المجني عليه ينظر إليه من جانب ما في النفوس من حب الانتقام والتشفي، والحنق، والغضب على الظالم. وهذه طبيعة جبلية في الإنسان، لا يستطيع معها أن يوفر العدل، ويقر الرحمة، لهذا تولت الشريعة إرضاء المجني عليه بإقامة الحد على الجاني، </a:t>
            </a:r>
            <a:r>
              <a:rPr lang="ar-IQ" dirty="0" smtClean="0"/>
              <a:t>لأنّها </a:t>
            </a:r>
            <a:r>
              <a:rPr lang="ar-IQ" dirty="0"/>
              <a:t>لو تركت المجني عليه يتصرف في إرضاء نفسه بيده، لبالغ في حب الانتقام، ولما حقق بذلك </a:t>
            </a:r>
            <a:r>
              <a:rPr lang="ar-IQ" dirty="0" smtClean="0"/>
              <a:t>عدلاً </a:t>
            </a:r>
            <a:r>
              <a:rPr lang="ar-IQ" dirty="0"/>
              <a:t>ولا </a:t>
            </a:r>
            <a:r>
              <a:rPr lang="ar-IQ" dirty="0" smtClean="0"/>
              <a:t>صرفاً </a:t>
            </a:r>
            <a:r>
              <a:rPr lang="ar-IQ" dirty="0"/>
              <a:t>... وهذا التصرف يخل بنظام الحياة حيث تحيا بين الناس الثارات والصراعات. </a:t>
            </a:r>
            <a:r>
              <a:rPr lang="ar-IQ" dirty="0" smtClean="0"/>
              <a:t>يقول ابن عاشور: </a:t>
            </a:r>
            <a:r>
              <a:rPr lang="ar-IQ" dirty="0"/>
              <a:t>"</a:t>
            </a:r>
            <a:r>
              <a:rPr lang="ar-IQ" dirty="0" smtClean="0"/>
              <a:t>وأمّا </a:t>
            </a:r>
            <a:r>
              <a:rPr lang="ar-IQ" dirty="0"/>
              <a:t>إرضاء المجني عليه فلأن في طبيعة النفوس الحنق على من يعتدي عليها </a:t>
            </a:r>
            <a:r>
              <a:rPr lang="ar-IQ" dirty="0" smtClean="0"/>
              <a:t>عمداً، </a:t>
            </a:r>
            <a:r>
              <a:rPr lang="ar-IQ" dirty="0"/>
              <a:t>والغضب ممن يعتدي خطأ. فتندفع إلى الانتقام، وهو انتقام لا يكون </a:t>
            </a:r>
            <a:r>
              <a:rPr lang="ar-IQ" dirty="0" smtClean="0"/>
              <a:t>عادلاً أبداً، لأنّه </a:t>
            </a:r>
            <a:r>
              <a:rPr lang="ar-IQ" dirty="0"/>
              <a:t>صادر عن حنق وغضب تختل معهما الروية، وينحجب بهما نور العدل... فكان من مقاصد الشريعة أن تتولى هي هذه الترضية وتجعل </a:t>
            </a:r>
            <a:r>
              <a:rPr lang="ar-IQ" dirty="0" smtClean="0"/>
              <a:t>حداً </a:t>
            </a:r>
            <a:r>
              <a:rPr lang="ar-IQ" dirty="0"/>
              <a:t>لإبطال الثارات القديمة، ولذلك قال رسول الله صلى الله عليه وسلم في خطبة حجة الوداع "</a:t>
            </a:r>
            <a:r>
              <a:rPr lang="ar-IQ" dirty="0" smtClean="0"/>
              <a:t>وإنّ </a:t>
            </a:r>
            <a:r>
              <a:rPr lang="ar-IQ" dirty="0"/>
              <a:t>دماء الجاهلية موضوعة" </a:t>
            </a:r>
          </a:p>
        </p:txBody>
      </p:sp>
    </p:spTree>
    <p:extLst>
      <p:ext uri="{BB962C8B-B14F-4D97-AF65-F5344CB8AC3E}">
        <p14:creationId xmlns:p14="http://schemas.microsoft.com/office/powerpoint/2010/main" val="15565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txBody>
          <a:bodyPr>
            <a:normAutofit fontScale="90000"/>
          </a:bodyPr>
          <a:lstStyle/>
          <a:p>
            <a:r>
              <a:rPr lang="ar-IQ" dirty="0">
                <a:solidFill>
                  <a:srgbClr val="FF0000"/>
                </a:solidFill>
              </a:rPr>
              <a:t>الغاية من الشرائع السماوية</a:t>
            </a:r>
          </a:p>
        </p:txBody>
      </p:sp>
      <p:sp>
        <p:nvSpPr>
          <p:cNvPr id="3" name="عنصر نائب للمحتوى 2"/>
          <p:cNvSpPr>
            <a:spLocks noGrp="1"/>
          </p:cNvSpPr>
          <p:nvPr>
            <p:ph idx="1"/>
          </p:nvPr>
        </p:nvSpPr>
        <p:spPr>
          <a:xfrm>
            <a:off x="107504" y="836712"/>
            <a:ext cx="8928992" cy="5904656"/>
          </a:xfrm>
        </p:spPr>
        <p:txBody>
          <a:bodyPr>
            <a:normAutofit fontScale="85000" lnSpcReduction="10000"/>
          </a:bodyPr>
          <a:lstStyle/>
          <a:p>
            <a:r>
              <a:rPr lang="ar-IQ" dirty="0" smtClean="0"/>
              <a:t>إنّ الدين أعمق من أن يكون مجموعة من الأوامر والنواهي والأحكام والحدود. فهو ذلك الشعور الذي يملأ القلب بالحنين إلى الأصل الذي جاء منه, وهو مبني في الأساس على الرحمة والحب للجميع, ومهمة نبينا-عليه الصلاة والسلام- محصورة في تحقيق الرحمة للجميع. فالحب والرحمة هو قلب القضية وروحها الصافي في جميع الأديان والرسالات. يقول ابن عربي: لن تبلغ من الدين شيئاً حتّى توقِّر جميع الخلائق ولا تحتقر مخلوقاً, مادام أنّ الله قد خلقه. </a:t>
            </a:r>
          </a:p>
          <a:p>
            <a:r>
              <a:rPr lang="ar-IQ" dirty="0" smtClean="0"/>
              <a:t>أمّا الشرائع والأوامر والنواهي؛ فهي لتنظيم شؤون الدنيا, فهي تابعة للدين وتقويته من أجل إشاعة السلام والعدل والحب بين الناس. وعندما تنتهي هذه الدنيا؛ تنتهي أيضاً الأحكام والشرائع, فهي محدودة بوظائفها وزمانها, أمّا الرحمة والعدل فهي غاية هذا الوجود. وللتأكيد على أنّ الشرائع والأحكام محددة بوظائفها وزمانها وتحقيق مصالح الناس, نذكر قول الغزّ بن عبدالسلام حيث يقول: في زمن البلوى إذا أصبح تطبيق  الشريعة مؤدّياً إلى ازدياد المنكر؛ فإنّه يحسن بالمسلم عدم تطبيقها.  من هنا نفهم أنّ حكمة الشرائع هي إقامة المصالح في الدنيا, وأنّها مرتبطة بالمنافع.</a:t>
            </a:r>
            <a:endParaRPr lang="ar-IQ" dirty="0"/>
          </a:p>
        </p:txBody>
      </p:sp>
    </p:spTree>
    <p:extLst>
      <p:ext uri="{BB962C8B-B14F-4D97-AF65-F5344CB8AC3E}">
        <p14:creationId xmlns:p14="http://schemas.microsoft.com/office/powerpoint/2010/main" val="3436800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80720"/>
          </a:xfrm>
        </p:spPr>
        <p:txBody>
          <a:bodyPr>
            <a:normAutofit fontScale="85000" lnSpcReduction="20000"/>
          </a:bodyPr>
          <a:lstStyle/>
          <a:p>
            <a:pPr marL="0" indent="0">
              <a:buNone/>
            </a:pPr>
            <a:r>
              <a:rPr lang="ar-IQ" dirty="0" smtClean="0">
                <a:solidFill>
                  <a:srgbClr val="FF0000"/>
                </a:solidFill>
              </a:rPr>
              <a:t>خامساً: </a:t>
            </a:r>
            <a:r>
              <a:rPr lang="ar-IQ" dirty="0">
                <a:solidFill>
                  <a:srgbClr val="FF0000"/>
                </a:solidFill>
              </a:rPr>
              <a:t>حفظ كرامة المجني عليه </a:t>
            </a:r>
            <a:r>
              <a:rPr lang="ar-IQ" dirty="0" smtClean="0">
                <a:solidFill>
                  <a:srgbClr val="FF0000"/>
                </a:solidFill>
              </a:rPr>
              <a:t>وسمعته:</a:t>
            </a:r>
          </a:p>
          <a:p>
            <a:pPr marL="0" indent="0">
              <a:buNone/>
            </a:pPr>
            <a:r>
              <a:rPr lang="ar-IQ" dirty="0" smtClean="0"/>
              <a:t>إنّ </a:t>
            </a:r>
            <a:r>
              <a:rPr lang="ar-IQ" dirty="0"/>
              <a:t>صيانة عرض الإنسان والدفاع عن كرامته من الغايات التي جاءت الشريعة لترسيخها. فالشريعة الغراء تدرأ كل ما من شأنه أن يخدش سمعة الإنسان، ويصيب كرامته، لأن سمعته وكرامته جزء من حياته لا يستطيع أن يعيش بغيرهما، وفي بيان مقصد حفظ كرامة الإنسان يقول علال الفاسي: "الكرامة حق لكل أحد </a:t>
            </a:r>
            <a:r>
              <a:rPr lang="ar-IQ" dirty="0" smtClean="0"/>
              <a:t>براً </a:t>
            </a:r>
            <a:r>
              <a:rPr lang="ar-IQ" dirty="0"/>
              <a:t>كان أو </a:t>
            </a:r>
            <a:r>
              <a:rPr lang="ar-IQ" dirty="0" smtClean="0"/>
              <a:t>فاجراً، </a:t>
            </a:r>
            <a:r>
              <a:rPr lang="ar-IQ" dirty="0"/>
              <a:t>تقيا أو عصيا، </a:t>
            </a:r>
            <a:r>
              <a:rPr lang="ar-IQ" dirty="0" smtClean="0"/>
              <a:t>لأنّ </a:t>
            </a:r>
            <a:r>
              <a:rPr lang="ar-IQ" dirty="0"/>
              <a:t>الجزاء يترتب على الأعمال وهي بحسب صفاتها الشرعية، </a:t>
            </a:r>
            <a:r>
              <a:rPr lang="ar-IQ" dirty="0" smtClean="0"/>
              <a:t>أمّا </a:t>
            </a:r>
            <a:r>
              <a:rPr lang="ar-IQ" dirty="0"/>
              <a:t>الشخص فهو الإنسان </a:t>
            </a:r>
            <a:r>
              <a:rPr lang="ar-IQ" dirty="0" smtClean="0"/>
              <a:t>دائماً حتّى </a:t>
            </a:r>
            <a:r>
              <a:rPr lang="ar-IQ" dirty="0"/>
              <a:t>المجرم ينال عقابه، ولكن ليس لأحد أن ينال من كرامته بتعييره أو شتمه، أو التشنيع عليه بما </a:t>
            </a:r>
            <a:r>
              <a:rPr lang="ar-IQ" dirty="0" smtClean="0"/>
              <a:t>فعل, لأنّ </a:t>
            </a:r>
            <a:r>
              <a:rPr lang="ar-IQ" dirty="0"/>
              <a:t>في ذلك مجاوزة للحد الشرعي أو </a:t>
            </a:r>
            <a:r>
              <a:rPr lang="ar-IQ" dirty="0" err="1"/>
              <a:t>للتعازير</a:t>
            </a:r>
            <a:r>
              <a:rPr lang="ar-IQ" dirty="0"/>
              <a:t> المقررة." </a:t>
            </a:r>
            <a:endParaRPr lang="ar-IQ" dirty="0" smtClean="0"/>
          </a:p>
          <a:p>
            <a:pPr marL="0" indent="0">
              <a:buNone/>
            </a:pPr>
            <a:r>
              <a:rPr lang="ar-IQ" dirty="0" smtClean="0">
                <a:solidFill>
                  <a:srgbClr val="FF0000"/>
                </a:solidFill>
              </a:rPr>
              <a:t>سادساً: </a:t>
            </a:r>
            <a:r>
              <a:rPr lang="ar-IQ" dirty="0">
                <a:solidFill>
                  <a:srgbClr val="FF0000"/>
                </a:solidFill>
              </a:rPr>
              <a:t>حماية المجني عليه والدفاع </a:t>
            </a:r>
            <a:r>
              <a:rPr lang="ar-IQ" dirty="0" smtClean="0">
                <a:solidFill>
                  <a:srgbClr val="FF0000"/>
                </a:solidFill>
              </a:rPr>
              <a:t>عنه:</a:t>
            </a:r>
          </a:p>
          <a:p>
            <a:pPr marL="0" indent="0">
              <a:buNone/>
            </a:pPr>
            <a:r>
              <a:rPr lang="ar-IQ" dirty="0"/>
              <a:t> ومن مقاصد الحدود وتشريع العقوبات الدفاع عن المجني عليه، وحمايته من كيد الجناة والظالمين، فلئن كان من مقصد الشريعة حفظ نظام الأمة واستدامته، فلا جرم </a:t>
            </a:r>
            <a:r>
              <a:rPr lang="ar-IQ" dirty="0" smtClean="0"/>
              <a:t>أنّ </a:t>
            </a:r>
            <a:r>
              <a:rPr lang="ar-IQ" dirty="0"/>
              <a:t>هذا الحفظ والاستدامة لا تكون </a:t>
            </a:r>
            <a:r>
              <a:rPr lang="ar-IQ" dirty="0" smtClean="0"/>
              <a:t>إلاّ </a:t>
            </a:r>
            <a:r>
              <a:rPr lang="ar-IQ" dirty="0"/>
              <a:t>بالدفاع عن حقوق الناس، ودرء الشر عنهم، واستجلاب الخير لهم. ولهذا شرع القصاص، من أجل حماية المجني عليه والدفاع عنه، لما فيه من المماثلة والتشفي على الجاني. وقد جعله العلماء </a:t>
            </a:r>
            <a:r>
              <a:rPr lang="ar-IQ" dirty="0" smtClean="0"/>
              <a:t>حقاً </a:t>
            </a:r>
            <a:r>
              <a:rPr lang="ar-IQ" dirty="0"/>
              <a:t>للأفراد </a:t>
            </a:r>
            <a:r>
              <a:rPr lang="ar-IQ" dirty="0" smtClean="0"/>
              <a:t>لأنّ </a:t>
            </a:r>
            <a:r>
              <a:rPr lang="ar-IQ" dirty="0"/>
              <a:t>الجرائم التي يجب فيها القصاص على نوعين: نوع فيه اعتداء مباشر على نفس الشخص، ونوع فيه اعتداء على المجتمع. غير </a:t>
            </a:r>
            <a:r>
              <a:rPr lang="ar-IQ" dirty="0" smtClean="0"/>
              <a:t>أنّ </a:t>
            </a:r>
            <a:r>
              <a:rPr lang="ar-IQ" dirty="0"/>
              <a:t>مساس الجريمة بذات المجني عليه يفوق بكثير ما يمس المجتمع كما في القتل </a:t>
            </a:r>
            <a:r>
              <a:rPr lang="ar-IQ" dirty="0" smtClean="0"/>
              <a:t>مثلاً.</a:t>
            </a:r>
            <a:r>
              <a:rPr lang="ar-IQ" dirty="0"/>
              <a:t> </a:t>
            </a:r>
          </a:p>
        </p:txBody>
      </p:sp>
    </p:spTree>
    <p:extLst>
      <p:ext uri="{BB962C8B-B14F-4D97-AF65-F5344CB8AC3E}">
        <p14:creationId xmlns:p14="http://schemas.microsoft.com/office/powerpoint/2010/main" val="2198090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85000" lnSpcReduction="20000"/>
          </a:bodyPr>
          <a:lstStyle/>
          <a:p>
            <a:pPr marL="0" indent="0">
              <a:buNone/>
            </a:pPr>
            <a:r>
              <a:rPr lang="ar-IQ" dirty="0" smtClean="0">
                <a:solidFill>
                  <a:srgbClr val="FF0000"/>
                </a:solidFill>
              </a:rPr>
              <a:t>سابعاً: </a:t>
            </a:r>
            <a:r>
              <a:rPr lang="ar-IQ" dirty="0">
                <a:solidFill>
                  <a:srgbClr val="FF0000"/>
                </a:solidFill>
              </a:rPr>
              <a:t>حفظ نظام </a:t>
            </a:r>
            <a:r>
              <a:rPr lang="ar-IQ" dirty="0" smtClean="0">
                <a:solidFill>
                  <a:srgbClr val="FF0000"/>
                </a:solidFill>
              </a:rPr>
              <a:t>الأمّة:</a:t>
            </a:r>
          </a:p>
          <a:p>
            <a:pPr marL="0" indent="0">
              <a:buNone/>
            </a:pPr>
            <a:r>
              <a:rPr lang="ar-IQ" dirty="0" smtClean="0"/>
              <a:t>إذا </a:t>
            </a:r>
            <a:r>
              <a:rPr lang="ar-IQ" dirty="0"/>
              <a:t>كانت للحدود مقاصد خاصة بالمجني عليه والجاني، فلا جرم </a:t>
            </a:r>
            <a:r>
              <a:rPr lang="ar-IQ" dirty="0" smtClean="0"/>
              <a:t>أنّ </a:t>
            </a:r>
            <a:r>
              <a:rPr lang="ar-IQ" dirty="0"/>
              <a:t>لها مقاصد كذلك متعلقة بالمجتمع ونظام الأمة، لأن الشأن في نظام الحدود في الشريعة أنه لا ينظر إلى الفرد فحسب، باعتباره </a:t>
            </a:r>
            <a:r>
              <a:rPr lang="ar-IQ" dirty="0" smtClean="0"/>
              <a:t>جانياً أو مجنياً </a:t>
            </a:r>
            <a:r>
              <a:rPr lang="ar-IQ" dirty="0"/>
              <a:t>عليه، </a:t>
            </a:r>
            <a:r>
              <a:rPr lang="ar-IQ" dirty="0" smtClean="0"/>
              <a:t>وإنّما </a:t>
            </a:r>
            <a:r>
              <a:rPr lang="ar-IQ" dirty="0"/>
              <a:t>يتعداهما ليشمل الأمة والمجتمع </a:t>
            </a:r>
            <a:r>
              <a:rPr lang="ar-IQ" dirty="0" smtClean="0"/>
              <a:t>كلّه</a:t>
            </a:r>
            <a:r>
              <a:rPr lang="ar-IQ" dirty="0"/>
              <a:t>. وإلى </a:t>
            </a:r>
            <a:r>
              <a:rPr lang="ar-IQ" dirty="0" smtClean="0"/>
              <a:t>هذا </a:t>
            </a:r>
            <a:r>
              <a:rPr lang="ar-IQ" dirty="0"/>
              <a:t>المقصد الأساسي للحدود والعقوبات نبه الدكتور علي عبد الواحد وافي في كتابه (المسؤولية والجزاء</a:t>
            </a:r>
            <a:r>
              <a:rPr lang="ar-IQ" dirty="0" smtClean="0"/>
              <a:t>), </a:t>
            </a:r>
            <a:r>
              <a:rPr lang="ar-IQ" dirty="0"/>
              <a:t>وهو القضاء على الجريمة التي تهدد حياة المجتمع وسلامته. </a:t>
            </a:r>
            <a:r>
              <a:rPr lang="ar-IQ" dirty="0" smtClean="0"/>
              <a:t>حيث اعتبر </a:t>
            </a:r>
            <a:r>
              <a:rPr lang="ar-IQ" dirty="0"/>
              <a:t>نظام المجتمع شأنه في قيامه شأن الفرد، </a:t>
            </a:r>
            <a:r>
              <a:rPr lang="ar-IQ" dirty="0" smtClean="0"/>
              <a:t>فكلُّ </a:t>
            </a:r>
            <a:r>
              <a:rPr lang="ar-IQ" dirty="0"/>
              <a:t>ما يهدد سلامة </a:t>
            </a:r>
            <a:r>
              <a:rPr lang="ar-IQ" dirty="0" smtClean="0"/>
              <a:t>الفرد؛ </a:t>
            </a:r>
            <a:r>
              <a:rPr lang="ar-IQ" dirty="0"/>
              <a:t>يهدد سلامة المجتمع ونظام </a:t>
            </a:r>
            <a:r>
              <a:rPr lang="ar-IQ" dirty="0" smtClean="0"/>
              <a:t>الأمّة .ويعد </a:t>
            </a:r>
            <a:r>
              <a:rPr lang="ar-IQ" dirty="0"/>
              <a:t>بذلك </a:t>
            </a:r>
            <a:r>
              <a:rPr lang="ar-IQ" dirty="0" smtClean="0"/>
              <a:t>خطراً </a:t>
            </a:r>
            <a:r>
              <a:rPr lang="ar-IQ" dirty="0"/>
              <a:t>على حياتها. </a:t>
            </a:r>
            <a:endParaRPr lang="ar-IQ" dirty="0" smtClean="0"/>
          </a:p>
          <a:p>
            <a:pPr marL="0" indent="0">
              <a:buNone/>
            </a:pPr>
            <a:r>
              <a:rPr lang="ar-IQ" dirty="0"/>
              <a:t>وقد أشار علال الفاسي </a:t>
            </a:r>
            <a:r>
              <a:rPr lang="ar-IQ" dirty="0" smtClean="0"/>
              <a:t>إلى </a:t>
            </a:r>
            <a:r>
              <a:rPr lang="ar-IQ" dirty="0"/>
              <a:t>نفس المقصد العام للشريعة الذي </a:t>
            </a:r>
            <a:r>
              <a:rPr lang="ar-IQ" dirty="0" smtClean="0"/>
              <a:t>نبّه </a:t>
            </a:r>
            <a:r>
              <a:rPr lang="ar-IQ" dirty="0"/>
              <a:t>عليه ابن عاشور، وإن تباينت عباراتهما في التنصيص عليه. ذكر ذلك في كتابه (مقاصد الشريعة الإسلامية ومكارمها) تحت </a:t>
            </a:r>
            <a:r>
              <a:rPr lang="ar-IQ" dirty="0" smtClean="0"/>
              <a:t>عنوان </a:t>
            </a:r>
            <a:r>
              <a:rPr lang="ar-IQ" dirty="0"/>
              <a:t>"المقاصد الشرعية في الإسلام" يقول: "والمقصد العام للشريعة الإسلامية هو عمارة الأرض، وحفظ نظام التعايش فيها، واستمرا صلاحها بصلاح المستخلفين فيها، وقيامهم بما كلفوا به من عدل واستقامة، ومن صلاح في العقل وفي العمل، وإصلاح في الأرض </a:t>
            </a:r>
            <a:r>
              <a:rPr lang="ar-IQ" dirty="0" smtClean="0"/>
              <a:t>واستنباط  </a:t>
            </a:r>
            <a:r>
              <a:rPr lang="ar-IQ" dirty="0"/>
              <a:t>لخيراتها، وتدبير لمنافع الجميع." وذهب إلى </a:t>
            </a:r>
            <a:r>
              <a:rPr lang="ar-IQ" dirty="0" smtClean="0"/>
              <a:t>أنّ </a:t>
            </a:r>
            <a:r>
              <a:rPr lang="ar-IQ" dirty="0"/>
              <a:t>مفهوم الإصلاح </a:t>
            </a:r>
            <a:r>
              <a:rPr lang="ar-IQ" dirty="0" smtClean="0"/>
              <a:t>إنّما </a:t>
            </a:r>
            <a:r>
              <a:rPr lang="ar-IQ" dirty="0"/>
              <a:t>هو إصلاح أحوال الناس، وهذا الإصلاح هو الذي دعا إليه الرسل، وظلوا يعملون على تربية الناس عليه. فهذا موسى عليه السلام يقول لأخيه هارون:( اخلفني في قومي وأصلح ولا تتبع سبيل </a:t>
            </a:r>
            <a:r>
              <a:rPr lang="ar-IQ" dirty="0" smtClean="0"/>
              <a:t>المفسدين</a:t>
            </a:r>
            <a:r>
              <a:rPr lang="ar-IQ" dirty="0"/>
              <a:t>).</a:t>
            </a:r>
          </a:p>
        </p:txBody>
      </p:sp>
    </p:spTree>
    <p:extLst>
      <p:ext uri="{BB962C8B-B14F-4D97-AF65-F5344CB8AC3E}">
        <p14:creationId xmlns:p14="http://schemas.microsoft.com/office/powerpoint/2010/main" val="6648046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741368"/>
          </a:xfrm>
        </p:spPr>
        <p:txBody>
          <a:bodyPr>
            <a:normAutofit fontScale="92500" lnSpcReduction="20000"/>
          </a:bodyPr>
          <a:lstStyle/>
          <a:p>
            <a:pPr marL="0" indent="0">
              <a:buNone/>
            </a:pPr>
            <a:r>
              <a:rPr lang="ar-IQ" dirty="0">
                <a:solidFill>
                  <a:srgbClr val="FF0000"/>
                </a:solidFill>
              </a:rPr>
              <a:t>ثامناً: الحكم بين الناس حين </a:t>
            </a:r>
            <a:r>
              <a:rPr lang="ar-IQ" dirty="0" smtClean="0">
                <a:solidFill>
                  <a:srgbClr val="FF0000"/>
                </a:solidFill>
              </a:rPr>
              <a:t>الاختلاف</a:t>
            </a:r>
            <a:r>
              <a:rPr lang="ar-IQ" dirty="0" smtClean="0"/>
              <a:t>: أنزل </a:t>
            </a:r>
            <a:r>
              <a:rPr lang="ar-IQ" dirty="0"/>
              <a:t>الله الكتب السماوية حتى يكون الكتاب </a:t>
            </a:r>
            <a:r>
              <a:rPr lang="ar-IQ" dirty="0" smtClean="0"/>
              <a:t>حكماً </a:t>
            </a:r>
            <a:r>
              <a:rPr lang="ar-IQ" dirty="0"/>
              <a:t>بينهم، وليبين لهم الذي اختلفوا فيه، قال الله تعالى: </a:t>
            </a:r>
            <a:r>
              <a:rPr lang="ar-IQ" dirty="0" smtClean="0"/>
              <a:t>(كانَ النّاسُ أمّةً </a:t>
            </a:r>
            <a:r>
              <a:rPr lang="ar-IQ" dirty="0"/>
              <a:t>واحدة فبعث الله النبيين مبشرين ومنذرين وأنزل معهم الكتاب بالحق ليحكم بين الناس فيما اختلفوا </a:t>
            </a:r>
            <a:r>
              <a:rPr lang="ar-IQ" dirty="0" smtClean="0"/>
              <a:t>فيه) </a:t>
            </a:r>
            <a:r>
              <a:rPr lang="ar-IQ" dirty="0"/>
              <a:t>(البقرة:213)، </a:t>
            </a:r>
            <a:r>
              <a:rPr lang="ar-IQ" dirty="0" smtClean="0"/>
              <a:t>فكلُّ </a:t>
            </a:r>
            <a:r>
              <a:rPr lang="ar-IQ" dirty="0"/>
              <a:t>ما اشتملت عليه الكتب السماوية هي فصل عند التنازع والاختلاف، </a:t>
            </a:r>
            <a:r>
              <a:rPr lang="ar-IQ" dirty="0" smtClean="0"/>
              <a:t>لأنّها </a:t>
            </a:r>
            <a:r>
              <a:rPr lang="ar-IQ" dirty="0"/>
              <a:t>أخبار صادقة، وأوامر عادلة، فهي حق، تفصل بين المختلفين في مسائل الأصول والفروع</a:t>
            </a:r>
            <a:r>
              <a:rPr lang="ar-IQ" dirty="0" smtClean="0"/>
              <a:t>.</a:t>
            </a:r>
          </a:p>
          <a:p>
            <a:pPr marL="0" indent="0">
              <a:buNone/>
            </a:pPr>
            <a:r>
              <a:rPr lang="ar-IQ" dirty="0">
                <a:solidFill>
                  <a:srgbClr val="FF0000"/>
                </a:solidFill>
              </a:rPr>
              <a:t>تاسعاً: تأييد الرسل وإظهار </a:t>
            </a:r>
            <a:r>
              <a:rPr lang="ar-IQ" dirty="0" smtClean="0">
                <a:solidFill>
                  <a:srgbClr val="FF0000"/>
                </a:solidFill>
              </a:rPr>
              <a:t>صدقهم</a:t>
            </a:r>
            <a:r>
              <a:rPr lang="ar-IQ" dirty="0" smtClean="0"/>
              <a:t>: أنزل </a:t>
            </a:r>
            <a:r>
              <a:rPr lang="ar-IQ" dirty="0"/>
              <a:t>الله الكتب السماوية لبيان صدق الرسل والأنبياء في دعواهم المتعلقة بالبعثة والاصطفاء، ونحن نرى كيف أنزل الله على موسى عليه السلام تلك الألواح التي جاء وصفها القرآني: </a:t>
            </a:r>
            <a:r>
              <a:rPr lang="ar-IQ" dirty="0" smtClean="0"/>
              <a:t>(وكتبنا </a:t>
            </a:r>
            <a:r>
              <a:rPr lang="ar-IQ" dirty="0"/>
              <a:t>له في الألواح من كل شيء موعظة وتفصيلا لكل </a:t>
            </a:r>
            <a:r>
              <a:rPr lang="ar-IQ" dirty="0" smtClean="0"/>
              <a:t>شيء)، </a:t>
            </a:r>
            <a:r>
              <a:rPr lang="ar-IQ" dirty="0"/>
              <a:t>(الأعراف:145</a:t>
            </a:r>
            <a:r>
              <a:rPr lang="ar-IQ" dirty="0" smtClean="0"/>
              <a:t>)، </a:t>
            </a:r>
            <a:r>
              <a:rPr lang="ar-IQ" dirty="0"/>
              <a:t>فكان في وجودها دليل على صدق رسالته، ومما يستشهد به في هذا المجال قول الحق سبحانه: </a:t>
            </a:r>
            <a:r>
              <a:rPr lang="ar-IQ" dirty="0" smtClean="0"/>
              <a:t>(فإن </a:t>
            </a:r>
            <a:r>
              <a:rPr lang="ar-IQ" dirty="0"/>
              <a:t>كذبوك فقد كذب رسل من قبلك </a:t>
            </a:r>
            <a:r>
              <a:rPr lang="ar-IQ" dirty="0" smtClean="0"/>
              <a:t>جاءوا </a:t>
            </a:r>
            <a:r>
              <a:rPr lang="ar-IQ" dirty="0"/>
              <a:t>بالبينات والزبر والكتاب </a:t>
            </a:r>
            <a:r>
              <a:rPr lang="ar-IQ" dirty="0" smtClean="0"/>
              <a:t>المنير)(</a:t>
            </a:r>
            <a:r>
              <a:rPr lang="ar-IQ" dirty="0"/>
              <a:t>آل عمران:184)، فكذب الرسل بالرغم من التأييد الإلهي بهذه الكتب المنزلة التي تدل على صدق دعوى الاصطفاء، فدل على </a:t>
            </a:r>
            <a:r>
              <a:rPr lang="ar-IQ" dirty="0" smtClean="0"/>
              <a:t>أنّ </a:t>
            </a:r>
            <a:r>
              <a:rPr lang="ar-IQ" dirty="0"/>
              <a:t>تأييدهم هو من الحكم الإلهية في إنزال الكتب</a:t>
            </a:r>
            <a:r>
              <a:rPr lang="ar-IQ" dirty="0" smtClean="0"/>
              <a:t>.</a:t>
            </a:r>
          </a:p>
        </p:txBody>
      </p:sp>
    </p:spTree>
    <p:extLst>
      <p:ext uri="{BB962C8B-B14F-4D97-AF65-F5344CB8AC3E}">
        <p14:creationId xmlns:p14="http://schemas.microsoft.com/office/powerpoint/2010/main" val="2804643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p:spPr>
        <p:txBody>
          <a:bodyPr>
            <a:normAutofit fontScale="92500" lnSpcReduction="20000"/>
          </a:bodyPr>
          <a:lstStyle/>
          <a:p>
            <a:pPr marL="0" indent="0">
              <a:buNone/>
            </a:pPr>
            <a:r>
              <a:rPr lang="ar-IQ" dirty="0">
                <a:solidFill>
                  <a:srgbClr val="FF0000"/>
                </a:solidFill>
              </a:rPr>
              <a:t>عاشراً: إقامة الحجة على الخلق:  </a:t>
            </a:r>
            <a:endParaRPr lang="ar-IQ" dirty="0" smtClean="0">
              <a:solidFill>
                <a:srgbClr val="FF0000"/>
              </a:solidFill>
            </a:endParaRPr>
          </a:p>
          <a:p>
            <a:pPr marL="0" indent="0">
              <a:buNone/>
            </a:pPr>
            <a:r>
              <a:rPr lang="ar-IQ" dirty="0" smtClean="0"/>
              <a:t>أنزل </a:t>
            </a:r>
            <a:r>
              <a:rPr lang="ar-IQ" dirty="0"/>
              <a:t>الله الكتب السماوية حتى يقيم الحجة على خلقه، فلا يقولوا: </a:t>
            </a:r>
            <a:r>
              <a:rPr lang="ar-IQ" dirty="0" smtClean="0"/>
              <a:t>(ما </a:t>
            </a:r>
            <a:r>
              <a:rPr lang="ar-IQ" dirty="0"/>
              <a:t>جاءنا من بشير ولا </a:t>
            </a:r>
            <a:r>
              <a:rPr lang="ar-IQ" dirty="0" smtClean="0"/>
              <a:t>نذير)، </a:t>
            </a:r>
            <a:r>
              <a:rPr lang="ar-IQ" dirty="0"/>
              <a:t>فبعث الرسل بما جاءوا به من البينات المكتوبة يقطع عن هذا العذر، فيحيا من حي عن بينة ويهلك من هلك عن بينة وتقوم الحجة على الخلق بالتكليف، قال الله تعالى: </a:t>
            </a:r>
            <a:r>
              <a:rPr lang="ar-IQ" dirty="0"/>
              <a:t>(</a:t>
            </a:r>
            <a:r>
              <a:rPr lang="ar-IQ" dirty="0" smtClean="0"/>
              <a:t>رسلاً </a:t>
            </a:r>
            <a:r>
              <a:rPr lang="ar-IQ" dirty="0"/>
              <a:t>مبشرين ومنذرين لئلا يكون للناس على الله حجة بعد الرسل وكان الله </a:t>
            </a:r>
            <a:r>
              <a:rPr lang="ar-IQ" dirty="0" smtClean="0"/>
              <a:t>عزيزاً حكيماً) </a:t>
            </a:r>
            <a:r>
              <a:rPr lang="ar-IQ" dirty="0"/>
              <a:t>(النساء:165)، قال </a:t>
            </a:r>
            <a:r>
              <a:rPr lang="ar-IQ" dirty="0" smtClean="0"/>
              <a:t>الإمام </a:t>
            </a:r>
            <a:r>
              <a:rPr lang="ar-IQ" dirty="0"/>
              <a:t>ابن قدامة المقدسي </a:t>
            </a:r>
            <a:r>
              <a:rPr lang="ar-IQ" dirty="0" smtClean="0"/>
              <a:t>تعليقاً </a:t>
            </a:r>
            <a:r>
              <a:rPr lang="ar-IQ" dirty="0"/>
              <a:t>على هذه الآية: </a:t>
            </a:r>
            <a:r>
              <a:rPr lang="ar-IQ" dirty="0" smtClean="0"/>
              <a:t>نعلم أنّ </a:t>
            </a:r>
            <a:r>
              <a:rPr lang="ar-IQ" dirty="0"/>
              <a:t>لله علينا الحجة بإنزال الكتب وبعثة </a:t>
            </a:r>
            <a:r>
              <a:rPr lang="ar-IQ" dirty="0" smtClean="0"/>
              <a:t>الرسل.</a:t>
            </a:r>
            <a:endParaRPr lang="ar-IQ" dirty="0" smtClean="0"/>
          </a:p>
          <a:p>
            <a:pPr marL="0" indent="0">
              <a:buNone/>
            </a:pPr>
            <a:r>
              <a:rPr lang="ar-IQ" dirty="0">
                <a:solidFill>
                  <a:srgbClr val="FF0000"/>
                </a:solidFill>
              </a:rPr>
              <a:t>الحادي عشر: هداية الناس </a:t>
            </a:r>
            <a:r>
              <a:rPr lang="ar-IQ" dirty="0" smtClean="0">
                <a:solidFill>
                  <a:srgbClr val="FF0000"/>
                </a:solidFill>
              </a:rPr>
              <a:t>وإرشادهم:</a:t>
            </a:r>
          </a:p>
          <a:p>
            <a:pPr marL="0" indent="0">
              <a:buNone/>
            </a:pPr>
            <a:r>
              <a:rPr lang="ar-IQ" dirty="0" smtClean="0"/>
              <a:t> أنزل </a:t>
            </a:r>
            <a:r>
              <a:rPr lang="ar-IQ" dirty="0"/>
              <a:t>الله تعالى الكتب السماوية، لتكون منارًا للعلم ومنبعًا للحكمة، يقصده الناس فيجدوا فيه كل ما ينفعهم من أمور معاشهم ومعادهم، ودينهم ودنياهم، ولئن كان مثل ذلك </a:t>
            </a:r>
            <a:r>
              <a:rPr lang="ar-IQ" dirty="0" smtClean="0"/>
              <a:t>متحققاً </a:t>
            </a:r>
            <a:r>
              <a:rPr lang="ar-IQ" dirty="0"/>
              <a:t>بمجرد إرسال الرسل، </a:t>
            </a:r>
            <a:r>
              <a:rPr lang="ar-IQ" dirty="0" smtClean="0"/>
              <a:t>إلاّ أنّ </a:t>
            </a:r>
            <a:r>
              <a:rPr lang="ar-IQ" dirty="0"/>
              <a:t>ظهوره في الكتب أشد </a:t>
            </a:r>
            <a:r>
              <a:rPr lang="ar-IQ" dirty="0" smtClean="0"/>
              <a:t>وضوحاً، لأنّ </a:t>
            </a:r>
            <a:r>
              <a:rPr lang="ar-IQ" dirty="0"/>
              <a:t>الكتب السماوية الأصل فيها البقاء بعد موت الأنبياء والرسل الذين أتوا بها، </a:t>
            </a:r>
            <a:r>
              <a:rPr lang="ar-IQ" dirty="0" smtClean="0"/>
              <a:t>ثمّ </a:t>
            </a:r>
            <a:r>
              <a:rPr lang="ar-IQ" dirty="0"/>
              <a:t>بقيت مهمة المحافظة على أتباعهم، لتستفيد الأجيال القادمة مما احتوته الكتب السماوية، باستثناء الكتاب الذي أنزله الله على هذه الأمة الخاتمة فقد تكفل الله بحفظه.</a:t>
            </a:r>
          </a:p>
          <a:p>
            <a:pPr marL="0" indent="0">
              <a:buNone/>
            </a:pPr>
            <a:endParaRPr lang="ar-IQ" dirty="0"/>
          </a:p>
        </p:txBody>
      </p:sp>
    </p:spTree>
    <p:extLst>
      <p:ext uri="{BB962C8B-B14F-4D97-AF65-F5344CB8AC3E}">
        <p14:creationId xmlns:p14="http://schemas.microsoft.com/office/powerpoint/2010/main" val="3569321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07504" y="692696"/>
            <a:ext cx="8856984" cy="5976664"/>
          </a:xfrm>
        </p:spPr>
        <p:txBody>
          <a:bodyPr>
            <a:normAutofit lnSpcReduction="10000"/>
          </a:bodyPr>
          <a:lstStyle/>
          <a:p>
            <a:pPr algn="r"/>
            <a:r>
              <a:rPr lang="ar-IQ" dirty="0" smtClean="0">
                <a:solidFill>
                  <a:schemeClr val="tx1"/>
                </a:solidFill>
              </a:rPr>
              <a:t>ولا شك أنّ الغاية المرجوة من القوانين الوضعية والتشريعات الدينية هي أن تكون ميزاناً لحقوق الناس، يحافظ على مقاديرها، ويمنع من انتهاكها، ويفك نزاعاتها. حيث لا يستغني مجتمع بشري عن وجود قانون يرجع إليه الناس إلهياً كان القانون أو بشرياً.</a:t>
            </a:r>
          </a:p>
          <a:p>
            <a:pPr algn="r"/>
            <a:r>
              <a:rPr lang="ar-IQ" dirty="0" smtClean="0">
                <a:solidFill>
                  <a:schemeClr val="tx1"/>
                </a:solidFill>
              </a:rPr>
              <a:t>إنّ الغاية من التشريع الديني هي ذات الغاية من التشريع الوضعي، ولو أنّنا تناولنا الدين بطريقةٍ طبيعيةٍ, كما نتناول شؤوننا الدنيوية. لكان ذلك أيسر لنا وأقرب لفهم الدين، والتعاطي معه بشكل طبيعي، ولطالما أكدنا باستمرار أنّ ديننا دين الفطرة، فهو دين يتعامل مع واقع الحياة، ويستجيب لحاجياتنا الطبيعية، ولا يكلّفنا إلاّ وفق قابلياتنا، لأنّه يتعامل مع الواقع، فالدين يسلك بنا الطريق المناسب لطبيعتنا، ويعرّفنا على ما لا يناسبنا ويدعونا لاجتنابه، فالفهم الصحيح للدين وتشريعاته المجتمعية بالخصوص يبدأ من فهم طبيعتنا وواقعنا وحاجياتنا.  </a:t>
            </a:r>
            <a:endParaRPr lang="ar-IQ" dirty="0">
              <a:solidFill>
                <a:schemeClr val="tx1"/>
              </a:solidFill>
            </a:endParaRPr>
          </a:p>
        </p:txBody>
      </p:sp>
    </p:spTree>
    <p:extLst>
      <p:ext uri="{BB962C8B-B14F-4D97-AF65-F5344CB8AC3E}">
        <p14:creationId xmlns:p14="http://schemas.microsoft.com/office/powerpoint/2010/main" val="374597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856984" cy="6336704"/>
          </a:xfrm>
        </p:spPr>
        <p:txBody>
          <a:bodyPr>
            <a:normAutofit fontScale="85000" lnSpcReduction="10000"/>
          </a:bodyPr>
          <a:lstStyle/>
          <a:p>
            <a:r>
              <a:rPr lang="ar-IQ" dirty="0" smtClean="0"/>
              <a:t>إنّ </a:t>
            </a:r>
            <a:r>
              <a:rPr lang="ar-IQ" dirty="0"/>
              <a:t>الفقهاء اختلفوا في مسألة العِلّة والغاية من الأحكام التشريعيّة؛ فذهب الرازي إلى أنّها غير مُعلّلةٍ، بينما ذهب أكثر الفقهاء المُتأخِّرين إلى أنّ الأحكام مُعلّلة برعاية مصالح العباد، ومن الأدلّة الشرعيّة التي تُثبت ذلك قوله </a:t>
            </a:r>
            <a:r>
              <a:rPr lang="ar-IQ" dirty="0" smtClean="0"/>
              <a:t>تعالى: </a:t>
            </a:r>
            <a:r>
              <a:rPr lang="ar-IQ" dirty="0"/>
              <a:t>(رُّسُلًا مُّبَشِّرِينَ وَمُنذِرِينَ لِئَلَّا يَكُونَ لِلنَّاسِ عَلَى اللَّـهِ حُجَّةٌ بَعْدَ الرُّسُلِ وَكَانَ اللَّـهُ عَزِيزًا حَكِيمًا</a:t>
            </a:r>
            <a:r>
              <a:rPr lang="ar-IQ" dirty="0" smtClean="0"/>
              <a:t>)، ومن </a:t>
            </a:r>
            <a:r>
              <a:rPr lang="ar-IQ" dirty="0"/>
              <a:t>الأدلّة التي تُثبت العِلّة من الأحكام التفصيليّة في </a:t>
            </a:r>
            <a:r>
              <a:rPr lang="ar-IQ" dirty="0" smtClean="0"/>
              <a:t>الكتاب والسنّة؛ </a:t>
            </a:r>
            <a:r>
              <a:rPr lang="ar-IQ" dirty="0"/>
              <a:t>قول الله </a:t>
            </a:r>
            <a:r>
              <a:rPr lang="ar-IQ" dirty="0" smtClean="0"/>
              <a:t>تعالى </a:t>
            </a:r>
            <a:r>
              <a:rPr lang="ar-IQ" dirty="0"/>
              <a:t>في الصيام: (يَا أَيُّهَا الَّذِينَ آمَنُوا كُتِبَ عَلَيْكُمُ الصِّيَامُ كَمَا كُتِبَ عَلَى الَّذِينَ مِن قَبْلِكُمْ لَعَلَّكُمْ تَتَّقُونَ</a:t>
            </a:r>
            <a:r>
              <a:rPr lang="ar-IQ" dirty="0" smtClean="0"/>
              <a:t>)، وهذه </a:t>
            </a:r>
            <a:r>
              <a:rPr lang="ar-IQ" dirty="0"/>
              <a:t>الحقيقة كما ذهب الشاطبيّ مُستمِرّةٌ في تفاصيل الشريعة </a:t>
            </a:r>
            <a:r>
              <a:rPr lang="ar-IQ" dirty="0" smtClean="0"/>
              <a:t>جميعها.</a:t>
            </a:r>
          </a:p>
          <a:p>
            <a:r>
              <a:rPr lang="ar-IQ" dirty="0"/>
              <a:t>ومقاصد الشريعة الإسلاميّة على ثلاث مراتب؛ فإمّا أن تكون </a:t>
            </a:r>
            <a:r>
              <a:rPr lang="ar-IQ" dirty="0" smtClean="0">
                <a:solidFill>
                  <a:srgbClr val="FF0000"/>
                </a:solidFill>
              </a:rPr>
              <a:t>ضروريّة، </a:t>
            </a:r>
            <a:r>
              <a:rPr lang="ar-IQ" dirty="0"/>
              <a:t>أو </a:t>
            </a:r>
            <a:r>
              <a:rPr lang="ar-IQ" dirty="0" err="1" smtClean="0">
                <a:solidFill>
                  <a:srgbClr val="FF0000"/>
                </a:solidFill>
              </a:rPr>
              <a:t>حاجيّة</a:t>
            </a:r>
            <a:r>
              <a:rPr lang="ar-IQ" dirty="0" smtClean="0">
                <a:solidFill>
                  <a:srgbClr val="FF0000"/>
                </a:solidFill>
              </a:rPr>
              <a:t> </a:t>
            </a:r>
            <a:r>
              <a:rPr lang="ar-IQ" dirty="0"/>
              <a:t>أو </a:t>
            </a:r>
            <a:r>
              <a:rPr lang="ar-IQ" dirty="0" smtClean="0">
                <a:solidFill>
                  <a:srgbClr val="FF0000"/>
                </a:solidFill>
              </a:rPr>
              <a:t>تحسينيّة</a:t>
            </a:r>
            <a:r>
              <a:rPr lang="ar-IQ" dirty="0" smtClean="0"/>
              <a:t>. وتجدر </a:t>
            </a:r>
            <a:r>
              <a:rPr lang="ar-IQ" dirty="0"/>
              <a:t>الإشارة إلى أنّ المقاصد الضرورية تُعَدّ الأصل للمقاصد </a:t>
            </a:r>
            <a:r>
              <a:rPr lang="ar-IQ" dirty="0" err="1" smtClean="0"/>
              <a:t>الحاجيّة</a:t>
            </a:r>
            <a:r>
              <a:rPr lang="ar-IQ" dirty="0" smtClean="0"/>
              <a:t> </a:t>
            </a:r>
            <a:r>
              <a:rPr lang="ar-IQ" dirty="0"/>
              <a:t>والتحسينيّة، فاختلال الأمر الضروريّ يُؤدّي إلى اختلال الأمر الحاجيّ، والتحسينيّ، أمّا اختلالهما فإنّه قد لا يُؤدّي إلى اختلال الأمر </a:t>
            </a:r>
            <a:r>
              <a:rPr lang="ar-IQ" dirty="0" smtClean="0"/>
              <a:t>الضروريّ.  </a:t>
            </a:r>
            <a:r>
              <a:rPr lang="ar-IQ" dirty="0"/>
              <a:t>وقد ذهب الإمام الشاطبيّ، </a:t>
            </a:r>
            <a:r>
              <a:rPr lang="ar-IQ" dirty="0" smtClean="0"/>
              <a:t>وآخرون إلى </a:t>
            </a:r>
            <a:r>
              <a:rPr lang="ar-IQ" dirty="0"/>
              <a:t>اعتبار التكامُليّة في العلاقة بين المَقاصد الثلاثة؛ </a:t>
            </a:r>
            <a:r>
              <a:rPr lang="ar-IQ" dirty="0" smtClean="0"/>
              <a:t>فالحاجيّات والتحسينات </a:t>
            </a:r>
            <a:r>
              <a:rPr lang="ar-IQ" dirty="0"/>
              <a:t>تُكمّل الضروريّات، وتُتمّمها، والتحسينات مُكمِّلةٌ للحاجيّات، ورغم ذلك تبقى </a:t>
            </a:r>
            <a:r>
              <a:rPr lang="ar-IQ" dirty="0" err="1"/>
              <a:t>الضرويّات</a:t>
            </a:r>
            <a:r>
              <a:rPr lang="ar-IQ" dirty="0"/>
              <a:t> أساس المصالح كلّها.</a:t>
            </a:r>
          </a:p>
        </p:txBody>
      </p:sp>
    </p:spTree>
    <p:extLst>
      <p:ext uri="{BB962C8B-B14F-4D97-AF65-F5344CB8AC3E}">
        <p14:creationId xmlns:p14="http://schemas.microsoft.com/office/powerpoint/2010/main" val="218630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80720"/>
          </a:xfrm>
        </p:spPr>
        <p:txBody>
          <a:bodyPr>
            <a:normAutofit fontScale="77500" lnSpcReduction="20000"/>
          </a:bodyPr>
          <a:lstStyle/>
          <a:p>
            <a:r>
              <a:rPr lang="ar-IQ" dirty="0" smtClean="0"/>
              <a:t>إنّ محور الرسالات السماوية هو الحفاظ على الضروريات الخمس(</a:t>
            </a:r>
            <a:r>
              <a:rPr lang="ar-IQ" dirty="0" smtClean="0">
                <a:solidFill>
                  <a:srgbClr val="FF0000"/>
                </a:solidFill>
              </a:rPr>
              <a:t>الدين, النفس, العقل, النسل, المال</a:t>
            </a:r>
            <a:r>
              <a:rPr lang="ar-IQ" dirty="0" smtClean="0"/>
              <a:t>), وقد أضاف الإمام السبكي ضرورة الحفاظ على</a:t>
            </a:r>
            <a:r>
              <a:rPr lang="ar-IQ" dirty="0" smtClean="0">
                <a:solidFill>
                  <a:srgbClr val="FF0000"/>
                </a:solidFill>
              </a:rPr>
              <a:t> العرض</a:t>
            </a:r>
            <a:r>
              <a:rPr lang="ar-IQ" dirty="0" smtClean="0"/>
              <a:t>. فلا يخلو تشريع سماوي إلاّ أكّد على حفظ هذه الضروريات, فكلّ الشرائع السماوية كانت في ذاتها متكاملة, وكلُّ شريعة كانت تلبي حاجة عصره وتحقق الغاية المرجوة. إلاّ أنّ الطبائع البشرية هي التي كانت تشوّه تلك الشرائع.</a:t>
            </a:r>
          </a:p>
          <a:p>
            <a:r>
              <a:rPr lang="ar-IQ" dirty="0"/>
              <a:t>وتُعرَّف الضروريّات بأنّها: </a:t>
            </a:r>
            <a:r>
              <a:rPr lang="ar-IQ" dirty="0" smtClean="0"/>
              <a:t>المقاصد </a:t>
            </a:r>
            <a:r>
              <a:rPr lang="ar-IQ" dirty="0"/>
              <a:t>والغايات التي لا بُدّ </a:t>
            </a:r>
            <a:r>
              <a:rPr lang="ar-IQ" dirty="0" smtClean="0"/>
              <a:t>منها, </a:t>
            </a:r>
            <a:r>
              <a:rPr lang="ar-IQ" dirty="0"/>
              <a:t>لتحقيق مصالح العباد في </a:t>
            </a:r>
            <a:r>
              <a:rPr lang="ar-IQ" dirty="0" smtClean="0"/>
              <a:t>الدنيا </a:t>
            </a:r>
            <a:r>
              <a:rPr lang="ar-IQ" dirty="0"/>
              <a:t>والآخرة، وبفقدها لا تتحقّق تلك المقاصد، والحفاظ عليها من أسباب استقامة مصالح </a:t>
            </a:r>
            <a:r>
              <a:rPr lang="ar-IQ" dirty="0" smtClean="0"/>
              <a:t>الدنيا </a:t>
            </a:r>
            <a:r>
              <a:rPr lang="ar-IQ" dirty="0"/>
              <a:t>والعباد، ويكون الحفاظ عليها بإقامة أركانها، ودَفع أيّ خَلَلٍ يقع، أو يُتوقَّع </a:t>
            </a:r>
            <a:r>
              <a:rPr lang="ar-IQ" dirty="0" smtClean="0"/>
              <a:t>حدوثه. وقد </a:t>
            </a:r>
            <a:r>
              <a:rPr lang="ar-IQ" dirty="0"/>
              <a:t>ثبتت الضروريات بأدلّةٍ كثيرةٍ تنصّ صراحةً عليها؛ ولذلك اتّسمت تلك </a:t>
            </a:r>
            <a:r>
              <a:rPr lang="ar-IQ" dirty="0" smtClean="0"/>
              <a:t>الضروريّات </a:t>
            </a:r>
            <a:r>
              <a:rPr lang="ar-IQ" dirty="0"/>
              <a:t>بسِمة اليقين والقطعيّة </a:t>
            </a:r>
            <a:r>
              <a:rPr lang="ar-IQ" dirty="0" smtClean="0"/>
              <a:t>,دون </a:t>
            </a:r>
            <a:r>
              <a:rPr lang="ar-IQ" dirty="0"/>
              <a:t>خِلافٍ بين العلماء في </a:t>
            </a:r>
            <a:r>
              <a:rPr lang="ar-IQ" dirty="0" smtClean="0"/>
              <a:t>ذلك. </a:t>
            </a:r>
            <a:r>
              <a:rPr lang="ar-IQ" dirty="0"/>
              <a:t>كما ساهم منهج الاستقراء في إثباتها، ويُقصَد بالاستقراء: النظر والتأمُّل في النصوص والأدلّة، والبحث في جزئيّات الشريعة، وأحكامها؛ بهدف </a:t>
            </a:r>
            <a:r>
              <a:rPr lang="ar-IQ" dirty="0" smtClean="0"/>
              <a:t>إثباتها.  </a:t>
            </a:r>
            <a:r>
              <a:rPr lang="ar-IQ" dirty="0"/>
              <a:t>وممّا دلّ على الضروريات الخمس من الآيات </a:t>
            </a:r>
            <a:r>
              <a:rPr lang="ar-IQ" dirty="0" smtClean="0"/>
              <a:t>الجامعة؛  </a:t>
            </a:r>
            <a:r>
              <a:rPr lang="ar-IQ" dirty="0"/>
              <a:t>قول الله </a:t>
            </a:r>
            <a:r>
              <a:rPr lang="ar-IQ" dirty="0" smtClean="0"/>
              <a:t>تعالى: </a:t>
            </a:r>
            <a:r>
              <a:rPr lang="ar-IQ" dirty="0"/>
              <a:t>(قُل تَعالَوا أَتلُ ما حَرَّمَ رَبُّكُم عَلَيكُم أَلّا تُشرِكوا بِهِ شَيئًا وَبِالوالِدَينِ إِحسانًا وَلا تَقتُلوا أَولادَكُم مِن إِملاقٍ نَحنُ نَرزُقُكُم وَإِيّاهُم وَلا تَقرَبُوا الفَواحِشَ ما ظَهَرَ مِنها وَما بَطَنَ وَلا تَقتُلُوا النَّفسَ الَّتي حَرَّمَ اللَّـهُ إِلّا بِالحَقِّ ذلِكُم </a:t>
            </a:r>
            <a:r>
              <a:rPr lang="ar-IQ" dirty="0" err="1"/>
              <a:t>وَصّاكُم</a:t>
            </a:r>
            <a:r>
              <a:rPr lang="ar-IQ" dirty="0"/>
              <a:t> بِهِ لَعَلَّكُم تَعقِلونَ*وَلا تَقرَبوا مالَ اليَتيمِ إِلّا بِالَّتي هِيَ أَحسَنُ حَتّى يَبلُغَ أَشُدَّهُ وَأَوفُوا الكَيلَ وَالميزانَ بِالقِسطِ لا نُكَلِّفُ نَفسًا إِلّا وُسعَها وَإِذا قُلتُم فَاعدِلوا وَلَو كانَ ذا قُربى وَبِعَهدِ اللَّـهِ أَوفوا ذلِكُم </a:t>
            </a:r>
            <a:r>
              <a:rPr lang="ar-IQ" dirty="0" err="1"/>
              <a:t>وَصّاكُم</a:t>
            </a:r>
            <a:r>
              <a:rPr lang="ar-IQ" dirty="0"/>
              <a:t> بِهِ لَعَلَّكُم تَذَكَّرونَ*وَأَنَّ هـذا صِراطي مُستَقيمًا فَاتَّبِعوهُ وَلا تَتَّبِعُوا السُّبُلَ فَتَفَرَّقَ بِكُم عَن سَبيلِهِ ذلِكُم </a:t>
            </a:r>
            <a:r>
              <a:rPr lang="ar-IQ" dirty="0" err="1"/>
              <a:t>وَصّاكُم</a:t>
            </a:r>
            <a:r>
              <a:rPr lang="ar-IQ" dirty="0"/>
              <a:t> بِهِ لَعَلَّكُم تَتَّقونَ)  </a:t>
            </a:r>
          </a:p>
        </p:txBody>
      </p:sp>
    </p:spTree>
    <p:extLst>
      <p:ext uri="{BB962C8B-B14F-4D97-AF65-F5344CB8AC3E}">
        <p14:creationId xmlns:p14="http://schemas.microsoft.com/office/powerpoint/2010/main" val="122916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rmAutofit fontScale="85000" lnSpcReduction="20000"/>
          </a:bodyPr>
          <a:lstStyle/>
          <a:p>
            <a:pPr marL="0" indent="0">
              <a:buNone/>
            </a:pPr>
            <a:r>
              <a:rPr lang="ar-IQ" dirty="0" smtClean="0">
                <a:solidFill>
                  <a:srgbClr val="FF0000"/>
                </a:solidFill>
              </a:rPr>
              <a:t>1- حفظ الدّين: </a:t>
            </a:r>
            <a:r>
              <a:rPr lang="ar-IQ" dirty="0" smtClean="0"/>
              <a:t>ويُقصَد </a:t>
            </a:r>
            <a:r>
              <a:rPr lang="ar-IQ" dirty="0"/>
              <a:t>به: تثبيت أركان الدين، وأحكامه، والحِرص على أدائها، وعدم التهاوُن فيها، ونَبذ كلّ ما يُعارض الدين؛ ولذلك شُرِعت العديد من الأعمال، كالنُّطق بالشهادتَين، والصلاة، والصيام، والزكاة، كما حَثّت الشريعة على أداء عددٍ من الأعمال التي تُعزِّز يقين العبد بالدين، كالأذكار، والموعظة، </a:t>
            </a:r>
            <a:r>
              <a:rPr lang="ar-IQ" dirty="0" smtClean="0"/>
              <a:t>والنصيحة.</a:t>
            </a:r>
          </a:p>
          <a:p>
            <a:pPr marL="0" indent="0">
              <a:buNone/>
            </a:pPr>
            <a:r>
              <a:rPr lang="ar-IQ" dirty="0" smtClean="0">
                <a:solidFill>
                  <a:srgbClr val="FF0000"/>
                </a:solidFill>
              </a:rPr>
              <a:t>2- </a:t>
            </a:r>
            <a:r>
              <a:rPr lang="ar-IQ" dirty="0">
                <a:solidFill>
                  <a:srgbClr val="FF0000"/>
                </a:solidFill>
              </a:rPr>
              <a:t>حفظ النفس: </a:t>
            </a:r>
            <a:r>
              <a:rPr lang="ar-IQ" dirty="0" smtClean="0"/>
              <a:t>بالحفاظ </a:t>
            </a:r>
            <a:r>
              <a:rPr lang="ar-IQ" dirty="0"/>
              <a:t>عليه تتحقّق للنفس الحياة الإنسانية، والكرامة، والعزّة، والسلامة من أيّ أذى، علماً أنّ حفظ النفس يتمّ من خلال عدّة تشريعاتٍ، كمحاربة من يعتدي على النفس </a:t>
            </a:r>
            <a:r>
              <a:rPr lang="ar-IQ" dirty="0" smtClean="0"/>
              <a:t>الإنسانيّة.</a:t>
            </a:r>
          </a:p>
          <a:p>
            <a:pPr marL="0" indent="0">
              <a:buNone/>
            </a:pPr>
            <a:r>
              <a:rPr lang="ar-IQ" dirty="0">
                <a:solidFill>
                  <a:srgbClr val="FF0000"/>
                </a:solidFill>
              </a:rPr>
              <a:t>3- حفظ العقل: </a:t>
            </a:r>
            <a:r>
              <a:rPr lang="ar-IQ" dirty="0"/>
              <a:t>وقد أولت الشريعة الإسلاميّة العقلَ أهمّيةً كبيرةً، ومَنحته منزلةً عُليا؛ إذ إنّه شرط التكليف، وبه يتميّز الإنسان عن غيره من المخلوقات، وقد أثنى الله -تعالى- على المُفكِّرين، وحثّ عباده على التدبُّر، والتفكُّر، والتأمُّل</a:t>
            </a:r>
            <a:r>
              <a:rPr lang="ar-IQ" dirty="0" smtClean="0"/>
              <a:t>، </a:t>
            </a:r>
            <a:r>
              <a:rPr lang="ar-IQ" dirty="0"/>
              <a:t>ويتحقَّق حفظ العقل بتعلُّم العلم الذي يدفع عن العقل الجهلَ، والخُرافات، ويمنعه من الوقوع </a:t>
            </a:r>
            <a:r>
              <a:rPr lang="ar-IQ" dirty="0" smtClean="0"/>
              <a:t>فيها.</a:t>
            </a:r>
          </a:p>
          <a:p>
            <a:pPr marL="0" indent="0">
              <a:buNone/>
            </a:pPr>
            <a:r>
              <a:rPr lang="ar-IQ" dirty="0" smtClean="0">
                <a:solidFill>
                  <a:srgbClr val="FF0000"/>
                </a:solidFill>
              </a:rPr>
              <a:t>4- </a:t>
            </a:r>
            <a:r>
              <a:rPr lang="ar-IQ" dirty="0">
                <a:solidFill>
                  <a:srgbClr val="FF0000"/>
                </a:solidFill>
              </a:rPr>
              <a:t>حفظ النسل: </a:t>
            </a:r>
            <a:r>
              <a:rPr lang="ar-IQ" dirty="0"/>
              <a:t>ويُقصَد به: التوالُد، والتناسُل الشرعيّ عن طريق العلاقة الزوجيّة الشرعيّة بين الذكر والأنثى، والتي تكون بعيدة عن العلاقات المُحرَّمة؛ لتحقيق غاية إعمار </a:t>
            </a:r>
            <a:r>
              <a:rPr lang="ar-IQ" dirty="0" smtClean="0"/>
              <a:t>الكون.</a:t>
            </a:r>
          </a:p>
          <a:p>
            <a:pPr marL="0" indent="0">
              <a:buNone/>
            </a:pPr>
            <a:r>
              <a:rPr lang="ar-IQ" dirty="0">
                <a:solidFill>
                  <a:srgbClr val="FF0000"/>
                </a:solidFill>
              </a:rPr>
              <a:t>5- </a:t>
            </a:r>
            <a:r>
              <a:rPr lang="ar-IQ" dirty="0" smtClean="0">
                <a:solidFill>
                  <a:srgbClr val="FF0000"/>
                </a:solidFill>
              </a:rPr>
              <a:t>حفظ المال: </a:t>
            </a:r>
            <a:r>
              <a:rPr lang="ar-IQ" dirty="0" smtClean="0"/>
              <a:t>ويُقصَد </a:t>
            </a:r>
            <a:r>
              <a:rPr lang="ar-IQ" dirty="0"/>
              <a:t>به: صيانته، وحِفظه من التلف، والضياع، والنقصان، والسَّعي في نمائه، وزيادته، وفي سبيل تحقيق ذلك حَثّت الشريعة الإسلامية على العمل، والسَّعي في سبيل </a:t>
            </a:r>
            <a:r>
              <a:rPr lang="ar-IQ" dirty="0" smtClean="0"/>
              <a:t>الرزق.</a:t>
            </a:r>
            <a:endParaRPr lang="ar-IQ" dirty="0"/>
          </a:p>
        </p:txBody>
      </p:sp>
    </p:spTree>
    <p:extLst>
      <p:ext uri="{BB962C8B-B14F-4D97-AF65-F5344CB8AC3E}">
        <p14:creationId xmlns:p14="http://schemas.microsoft.com/office/powerpoint/2010/main" val="1457010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60648"/>
            <a:ext cx="9036496" cy="6408712"/>
          </a:xfrm>
        </p:spPr>
        <p:txBody>
          <a:bodyPr>
            <a:normAutofit fontScale="92500" lnSpcReduction="10000"/>
          </a:bodyPr>
          <a:lstStyle/>
          <a:p>
            <a:r>
              <a:rPr lang="ar-IQ" dirty="0"/>
              <a:t>وإذا أردنا فهم الدين -متجاوزين واقعنا وطبيعتنا- فلن نفهمه فهماً طبيعياً، وسنتعامل معه كما لو كنا نتعامل مع مجموعة ألغاز، أو كما نتعامل مع ظواهر لا تُعرف أسبابها، وحينئذٍ سيكون تعاطينا للدين لا يقوم على أساسٍ منطقي، بل على أساس التخبّط والتخمين </a:t>
            </a:r>
            <a:r>
              <a:rPr lang="ar-IQ" dirty="0" err="1"/>
              <a:t>والتخرّص</a:t>
            </a:r>
            <a:r>
              <a:rPr lang="ar-IQ" dirty="0"/>
              <a:t>، الأمر الذي سيفتح الباب على مصراعيه لخلافات لا تلتقي أطرافها على شيء</a:t>
            </a:r>
            <a:r>
              <a:rPr lang="ar-IQ" dirty="0" smtClean="0"/>
              <a:t>.</a:t>
            </a:r>
          </a:p>
          <a:p>
            <a:r>
              <a:rPr lang="ar-IQ" dirty="0">
                <a:solidFill>
                  <a:srgbClr val="FF0000"/>
                </a:solidFill>
              </a:rPr>
              <a:t>هناك نظرتان للتشريع الديني: نظرة طبيعية، وأخرى غير منطقية</a:t>
            </a:r>
            <a:r>
              <a:rPr lang="ar-IQ" dirty="0"/>
              <a:t>، </a:t>
            </a:r>
            <a:r>
              <a:rPr lang="ar-IQ" dirty="0" smtClean="0"/>
              <a:t>أمّا النظرة </a:t>
            </a:r>
            <a:r>
              <a:rPr lang="ar-IQ" dirty="0"/>
              <a:t>الطبيعية </a:t>
            </a:r>
            <a:r>
              <a:rPr lang="ar-IQ" dirty="0" smtClean="0"/>
              <a:t>فهي </a:t>
            </a:r>
            <a:r>
              <a:rPr lang="ar-IQ" dirty="0"/>
              <a:t>التي ترى أنّ وظيفة التشريع تتمثّل في إقامة العدل، ويكفينا في ذلك دلالة آية حاكمة حدّدت الغاية الدنيوية المجتمعية من بعثة الأنبياء عليهم السلام، حيث يقول سبحانه: (لَقَدْ أَرْسَلْنَا رُسُلَنَا بِالْبَيِّنَاتِ وَأَنزَلْنَا مَعَهُمُ الْكِتَابَ وَالْمِيزَانَ لِيَقُومَ النَّاسُ بِالْقِسْطِ)(</a:t>
            </a:r>
            <a:r>
              <a:rPr lang="ar-IQ" dirty="0" smtClean="0"/>
              <a:t>25:الحديد) إذن </a:t>
            </a:r>
            <a:r>
              <a:rPr lang="ar-IQ" dirty="0"/>
              <a:t>هذه هي غاية التشريع، وهو مقدّس مادام في اتجاه العدل، وبمجرّد انحرافه عن جادّة العدل يسقط عنه الاعتبار، </a:t>
            </a:r>
            <a:r>
              <a:rPr lang="ar-IQ" dirty="0" smtClean="0"/>
              <a:t>وانحراف </a:t>
            </a:r>
            <a:r>
              <a:rPr lang="ar-IQ" dirty="0"/>
              <a:t>أي تشريع عن العدل هو ابتعاد عن وظيفته الطبيعية.</a:t>
            </a:r>
          </a:p>
          <a:p>
            <a:endParaRPr lang="ar-IQ" dirty="0"/>
          </a:p>
        </p:txBody>
      </p:sp>
    </p:spTree>
    <p:extLst>
      <p:ext uri="{BB962C8B-B14F-4D97-AF65-F5344CB8AC3E}">
        <p14:creationId xmlns:p14="http://schemas.microsoft.com/office/powerpoint/2010/main" val="35851437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928992" cy="6525344"/>
          </a:xfrm>
        </p:spPr>
        <p:txBody>
          <a:bodyPr>
            <a:normAutofit lnSpcReduction="10000"/>
          </a:bodyPr>
          <a:lstStyle/>
          <a:p>
            <a:pPr marL="0" indent="0">
              <a:buNone/>
            </a:pPr>
            <a:r>
              <a:rPr lang="ar-IQ" dirty="0" smtClean="0">
                <a:solidFill>
                  <a:srgbClr val="FF0000"/>
                </a:solidFill>
              </a:rPr>
              <a:t>أمّا النظرة الغير منطقية للتشريع الديني</a:t>
            </a:r>
            <a:r>
              <a:rPr lang="ar-IQ" dirty="0" smtClean="0"/>
              <a:t>، والتي تمثّلت في أكثر من صورة، اشتركت كلها بالاكتفاء بمظاهر التشريع وإهمال جوهره، أو عدم الاعتناء به اعتناءً يوازي قيمته، فقد تكون لدينا مظاهر تشريعية ويكتفي بها البعض ولا يبذل أدنى جهدٍ للمطالبة بتطبيق مضمونها العادل، وليس أدل على هذا من الواقع الذي يعيشه معظم المسلمين اليوم، فإنّ أكثر ما يهتم به معظم المسلمين اليوم هي مظاهر الإسلام، ولا يأبهون كثيراً لحالات الظلم البشعة التي تملأ الدنيا من حولهم.</a:t>
            </a:r>
          </a:p>
          <a:p>
            <a:pPr marL="0" indent="0">
              <a:buNone/>
            </a:pPr>
            <a:r>
              <a:rPr lang="ar-IQ" dirty="0"/>
              <a:t> فالنظرتان متباعدتان تباعداً كبيراً، وقد انعكس هذا التباعد في موقفين متباعدين من القوانين الوضعية، ولا يتوقف هذا التباعد عند هذا الحد، </a:t>
            </a:r>
            <a:r>
              <a:rPr lang="ar-IQ" dirty="0" smtClean="0"/>
              <a:t>إنّما </a:t>
            </a:r>
            <a:r>
              <a:rPr lang="ar-IQ" dirty="0"/>
              <a:t>الأهم هو ما ترتب على ذلك من مواقف عملية ونظرية على مستوى الاقتراب من العدل والابتعاد عنه في الكثير من الأمور تبعاً لهذه الخلفية, ويترتب على ذلك ما يلي:</a:t>
            </a:r>
          </a:p>
          <a:p>
            <a:pPr marL="0" indent="0">
              <a:buNone/>
            </a:pPr>
            <a:r>
              <a:rPr lang="ar-IQ" dirty="0" smtClean="0"/>
              <a:t>  </a:t>
            </a:r>
            <a:endParaRPr lang="ar-IQ" dirty="0"/>
          </a:p>
        </p:txBody>
      </p:sp>
    </p:spTree>
    <p:extLst>
      <p:ext uri="{BB962C8B-B14F-4D97-AF65-F5344CB8AC3E}">
        <p14:creationId xmlns:p14="http://schemas.microsoft.com/office/powerpoint/2010/main" val="1771428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332656"/>
            <a:ext cx="8856984" cy="6336704"/>
          </a:xfrm>
        </p:spPr>
        <p:txBody>
          <a:bodyPr>
            <a:normAutofit fontScale="92500"/>
          </a:bodyPr>
          <a:lstStyle/>
          <a:p>
            <a:pPr marL="0" indent="0">
              <a:buNone/>
            </a:pPr>
            <a:r>
              <a:rPr lang="ar-IQ" dirty="0" smtClean="0">
                <a:solidFill>
                  <a:srgbClr val="FF0000"/>
                </a:solidFill>
              </a:rPr>
              <a:t>الأول: </a:t>
            </a:r>
            <a:r>
              <a:rPr lang="ar-IQ" dirty="0" smtClean="0"/>
              <a:t>إنّ النظرة الخاطئة للتشريع الديني قد تدعونا للتمسك ببعض التشريعات والفتاوى والحرص عليها باعتبارها تشريعاً دينياً، لكنها قد تكون على صعيد الممارسة خارجة عن جادة العدل، ومُسْتَغَلَة استغلالاً ظالماً، وما أكثر ما وُظِّف الدين وتشريعاته في غير غايتهما.</a:t>
            </a:r>
          </a:p>
          <a:p>
            <a:pPr marL="0" indent="0">
              <a:buNone/>
            </a:pPr>
            <a:r>
              <a:rPr lang="ar-IQ" dirty="0" smtClean="0">
                <a:solidFill>
                  <a:srgbClr val="FF0000"/>
                </a:solidFill>
              </a:rPr>
              <a:t>الثاني: </a:t>
            </a:r>
            <a:r>
              <a:rPr lang="ar-IQ" dirty="0" smtClean="0"/>
              <a:t>النظرة الخاطئة للتشريع، </a:t>
            </a:r>
            <a:r>
              <a:rPr lang="ar-IQ" dirty="0" smtClean="0"/>
              <a:t>جعلت</a:t>
            </a:r>
            <a:r>
              <a:rPr lang="ar-IQ" dirty="0" smtClean="0"/>
              <a:t> </a:t>
            </a:r>
            <a:r>
              <a:rPr lang="ar-IQ" dirty="0" smtClean="0"/>
              <a:t>الأمة </a:t>
            </a:r>
            <a:r>
              <a:rPr lang="ar-IQ" dirty="0" smtClean="0"/>
              <a:t>تستهين</a:t>
            </a:r>
            <a:r>
              <a:rPr lang="ar-IQ" dirty="0" smtClean="0"/>
              <a:t> </a:t>
            </a:r>
            <a:r>
              <a:rPr lang="ar-IQ" dirty="0" smtClean="0"/>
              <a:t>بقوانين وضعية، مع أنها في صالح الحياة والعدل، وتنظّم حياة الناس، وتحافظ على المصالح العامة، وتقيم العدل.</a:t>
            </a:r>
          </a:p>
          <a:p>
            <a:pPr marL="0" indent="0">
              <a:buNone/>
            </a:pPr>
            <a:r>
              <a:rPr lang="ar-IQ" dirty="0" smtClean="0">
                <a:solidFill>
                  <a:srgbClr val="FF0000"/>
                </a:solidFill>
              </a:rPr>
              <a:t>الثالث: </a:t>
            </a:r>
            <a:r>
              <a:rPr lang="ar-IQ" dirty="0" smtClean="0"/>
              <a:t>إنّ </a:t>
            </a:r>
            <a:r>
              <a:rPr lang="ar-IQ" dirty="0" smtClean="0"/>
              <a:t>النظرة الخاطئة للتشريع، تجعل العلاقة بالتشريع الديني علاقة شكل أكثر منها مضموناً، والأهم من ذلك كلِّه, هو التنازل عن إقامة العدل في أمتنا والعالم الإنساني كلِّه، فنشر العدل عالمياً وظيفة مهمة من وظائف هذه الأمة، انطلاقاً من الآية:(لَقَدْ أَرْسَلْنَا رُسُلَنَا بِالْبَيِّنَاتِ وَأَنزَلْنَا مَعَهُمُ الْكِتَابَ وَالْمِيزَانَ لِيَقُومَ النَّاسُ بِالْقِسْطِ)(25:الحديد).</a:t>
            </a:r>
            <a:endParaRPr lang="ar-IQ" dirty="0"/>
          </a:p>
        </p:txBody>
      </p:sp>
    </p:spTree>
    <p:extLst>
      <p:ext uri="{BB962C8B-B14F-4D97-AF65-F5344CB8AC3E}">
        <p14:creationId xmlns:p14="http://schemas.microsoft.com/office/powerpoint/2010/main" val="326359797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549</TotalTime>
  <Words>3267</Words>
  <Application>Microsoft Office PowerPoint</Application>
  <PresentationFormat>عرض على الشاشة (3:4)‏</PresentationFormat>
  <Paragraphs>64</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الغاية من الشرائع السماوية</vt:lpstr>
      <vt:lpstr>الغاية من الشرائع السماوية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تلخيص الغاية من التشريعات السماوية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الغاية من الشرائع السماوية</dc:title>
  <dc:creator>fathe</dc:creator>
  <cp:lastModifiedBy>fathe</cp:lastModifiedBy>
  <cp:revision>32</cp:revision>
  <dcterms:created xsi:type="dcterms:W3CDTF">2020-09-24T17:41:19Z</dcterms:created>
  <dcterms:modified xsi:type="dcterms:W3CDTF">2020-12-12T16:26:04Z</dcterms:modified>
</cp:coreProperties>
</file>