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8" r:id="rId2"/>
    <p:sldId id="256" r:id="rId3"/>
    <p:sldId id="257" r:id="rId4"/>
    <p:sldId id="258" r:id="rId5"/>
    <p:sldId id="259" r:id="rId6"/>
    <p:sldId id="260" r:id="rId7"/>
    <p:sldId id="261" r:id="rId8"/>
    <p:sldId id="262" r:id="rId9"/>
    <p:sldId id="263" r:id="rId10"/>
    <p:sldId id="267" r:id="rId11"/>
    <p:sldId id="264" r:id="rId12"/>
    <p:sldId id="265" r:id="rId13"/>
    <p:sldId id="269" r:id="rId14"/>
    <p:sldId id="266"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7CA262B-5F01-4C39-91CE-DAF6F73CAA03}" type="datetimeFigureOut">
              <a:rPr lang="ar-IQ" smtClean="0"/>
              <a:t>20/04/1442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68EA14-E3DC-4BCA-AC69-1288B1ADA348}" type="slidenum">
              <a:rPr lang="ar-IQ" smtClean="0"/>
              <a:t>‹#›</a:t>
            </a:fld>
            <a:endParaRPr lang="ar-IQ"/>
          </a:p>
        </p:txBody>
      </p:sp>
    </p:spTree>
    <p:extLst>
      <p:ext uri="{BB962C8B-B14F-4D97-AF65-F5344CB8AC3E}">
        <p14:creationId xmlns:p14="http://schemas.microsoft.com/office/powerpoint/2010/main" val="2860344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7CA262B-5F01-4C39-91CE-DAF6F73CAA03}" type="datetimeFigureOut">
              <a:rPr lang="ar-IQ" smtClean="0"/>
              <a:t>20/04/1442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68EA14-E3DC-4BCA-AC69-1288B1ADA348}" type="slidenum">
              <a:rPr lang="ar-IQ" smtClean="0"/>
              <a:t>‹#›</a:t>
            </a:fld>
            <a:endParaRPr lang="ar-IQ"/>
          </a:p>
        </p:txBody>
      </p:sp>
    </p:spTree>
    <p:extLst>
      <p:ext uri="{BB962C8B-B14F-4D97-AF65-F5344CB8AC3E}">
        <p14:creationId xmlns:p14="http://schemas.microsoft.com/office/powerpoint/2010/main" val="134517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7CA262B-5F01-4C39-91CE-DAF6F73CAA03}" type="datetimeFigureOut">
              <a:rPr lang="ar-IQ" smtClean="0"/>
              <a:t>20/04/1442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68EA14-E3DC-4BCA-AC69-1288B1ADA348}" type="slidenum">
              <a:rPr lang="ar-IQ" smtClean="0"/>
              <a:t>‹#›</a:t>
            </a:fld>
            <a:endParaRPr lang="ar-IQ"/>
          </a:p>
        </p:txBody>
      </p:sp>
    </p:spTree>
    <p:extLst>
      <p:ext uri="{BB962C8B-B14F-4D97-AF65-F5344CB8AC3E}">
        <p14:creationId xmlns:p14="http://schemas.microsoft.com/office/powerpoint/2010/main" val="278281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7CA262B-5F01-4C39-91CE-DAF6F73CAA03}" type="datetimeFigureOut">
              <a:rPr lang="ar-IQ" smtClean="0"/>
              <a:t>20/04/1442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68EA14-E3DC-4BCA-AC69-1288B1ADA348}" type="slidenum">
              <a:rPr lang="ar-IQ" smtClean="0"/>
              <a:t>‹#›</a:t>
            </a:fld>
            <a:endParaRPr lang="ar-IQ"/>
          </a:p>
        </p:txBody>
      </p:sp>
    </p:spTree>
    <p:extLst>
      <p:ext uri="{BB962C8B-B14F-4D97-AF65-F5344CB8AC3E}">
        <p14:creationId xmlns:p14="http://schemas.microsoft.com/office/powerpoint/2010/main" val="319735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7CA262B-5F01-4C39-91CE-DAF6F73CAA03}" type="datetimeFigureOut">
              <a:rPr lang="ar-IQ" smtClean="0"/>
              <a:t>20/04/1442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68EA14-E3DC-4BCA-AC69-1288B1ADA348}" type="slidenum">
              <a:rPr lang="ar-IQ" smtClean="0"/>
              <a:t>‹#›</a:t>
            </a:fld>
            <a:endParaRPr lang="ar-IQ"/>
          </a:p>
        </p:txBody>
      </p:sp>
    </p:spTree>
    <p:extLst>
      <p:ext uri="{BB962C8B-B14F-4D97-AF65-F5344CB8AC3E}">
        <p14:creationId xmlns:p14="http://schemas.microsoft.com/office/powerpoint/2010/main" val="2336898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7CA262B-5F01-4C39-91CE-DAF6F73CAA03}" type="datetimeFigureOut">
              <a:rPr lang="ar-IQ" smtClean="0"/>
              <a:t>20/04/1442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168EA14-E3DC-4BCA-AC69-1288B1ADA348}" type="slidenum">
              <a:rPr lang="ar-IQ" smtClean="0"/>
              <a:t>‹#›</a:t>
            </a:fld>
            <a:endParaRPr lang="ar-IQ"/>
          </a:p>
        </p:txBody>
      </p:sp>
    </p:spTree>
    <p:extLst>
      <p:ext uri="{BB962C8B-B14F-4D97-AF65-F5344CB8AC3E}">
        <p14:creationId xmlns:p14="http://schemas.microsoft.com/office/powerpoint/2010/main" val="305196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7CA262B-5F01-4C39-91CE-DAF6F73CAA03}" type="datetimeFigureOut">
              <a:rPr lang="ar-IQ" smtClean="0"/>
              <a:t>20/04/1442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168EA14-E3DC-4BCA-AC69-1288B1ADA348}" type="slidenum">
              <a:rPr lang="ar-IQ" smtClean="0"/>
              <a:t>‹#›</a:t>
            </a:fld>
            <a:endParaRPr lang="ar-IQ"/>
          </a:p>
        </p:txBody>
      </p:sp>
    </p:spTree>
    <p:extLst>
      <p:ext uri="{BB962C8B-B14F-4D97-AF65-F5344CB8AC3E}">
        <p14:creationId xmlns:p14="http://schemas.microsoft.com/office/powerpoint/2010/main" val="263206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7CA262B-5F01-4C39-91CE-DAF6F73CAA03}" type="datetimeFigureOut">
              <a:rPr lang="ar-IQ" smtClean="0"/>
              <a:t>20/04/1442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168EA14-E3DC-4BCA-AC69-1288B1ADA348}" type="slidenum">
              <a:rPr lang="ar-IQ" smtClean="0"/>
              <a:t>‹#›</a:t>
            </a:fld>
            <a:endParaRPr lang="ar-IQ"/>
          </a:p>
        </p:txBody>
      </p:sp>
    </p:spTree>
    <p:extLst>
      <p:ext uri="{BB962C8B-B14F-4D97-AF65-F5344CB8AC3E}">
        <p14:creationId xmlns:p14="http://schemas.microsoft.com/office/powerpoint/2010/main" val="33554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7CA262B-5F01-4C39-91CE-DAF6F73CAA03}" type="datetimeFigureOut">
              <a:rPr lang="ar-IQ" smtClean="0"/>
              <a:t>20/04/1442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168EA14-E3DC-4BCA-AC69-1288B1ADA348}" type="slidenum">
              <a:rPr lang="ar-IQ" smtClean="0"/>
              <a:t>‹#›</a:t>
            </a:fld>
            <a:endParaRPr lang="ar-IQ"/>
          </a:p>
        </p:txBody>
      </p:sp>
    </p:spTree>
    <p:extLst>
      <p:ext uri="{BB962C8B-B14F-4D97-AF65-F5344CB8AC3E}">
        <p14:creationId xmlns:p14="http://schemas.microsoft.com/office/powerpoint/2010/main" val="4084318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7CA262B-5F01-4C39-91CE-DAF6F73CAA03}" type="datetimeFigureOut">
              <a:rPr lang="ar-IQ" smtClean="0"/>
              <a:t>20/04/1442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168EA14-E3DC-4BCA-AC69-1288B1ADA348}" type="slidenum">
              <a:rPr lang="ar-IQ" smtClean="0"/>
              <a:t>‹#›</a:t>
            </a:fld>
            <a:endParaRPr lang="ar-IQ"/>
          </a:p>
        </p:txBody>
      </p:sp>
    </p:spTree>
    <p:extLst>
      <p:ext uri="{BB962C8B-B14F-4D97-AF65-F5344CB8AC3E}">
        <p14:creationId xmlns:p14="http://schemas.microsoft.com/office/powerpoint/2010/main" val="1980295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7CA262B-5F01-4C39-91CE-DAF6F73CAA03}" type="datetimeFigureOut">
              <a:rPr lang="ar-IQ" smtClean="0"/>
              <a:t>20/04/1442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168EA14-E3DC-4BCA-AC69-1288B1ADA348}" type="slidenum">
              <a:rPr lang="ar-IQ" smtClean="0"/>
              <a:t>‹#›</a:t>
            </a:fld>
            <a:endParaRPr lang="ar-IQ"/>
          </a:p>
        </p:txBody>
      </p:sp>
    </p:spTree>
    <p:extLst>
      <p:ext uri="{BB962C8B-B14F-4D97-AF65-F5344CB8AC3E}">
        <p14:creationId xmlns:p14="http://schemas.microsoft.com/office/powerpoint/2010/main" val="583387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7CA262B-5F01-4C39-91CE-DAF6F73CAA03}" type="datetimeFigureOut">
              <a:rPr lang="ar-IQ" smtClean="0"/>
              <a:t>20/04/1442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168EA14-E3DC-4BCA-AC69-1288B1ADA348}" type="slidenum">
              <a:rPr lang="ar-IQ" smtClean="0"/>
              <a:t>‹#›</a:t>
            </a:fld>
            <a:endParaRPr lang="ar-IQ"/>
          </a:p>
        </p:txBody>
      </p:sp>
    </p:spTree>
    <p:extLst>
      <p:ext uri="{BB962C8B-B14F-4D97-AF65-F5344CB8AC3E}">
        <p14:creationId xmlns:p14="http://schemas.microsoft.com/office/powerpoint/2010/main" val="715904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260648"/>
            <a:ext cx="8640960" cy="6120679"/>
          </a:xfrm>
        </p:spPr>
        <p:txBody>
          <a:bodyPr>
            <a:normAutofit fontScale="90000"/>
          </a:bodyPr>
          <a:lstStyle/>
          <a:p>
            <a:pPr algn="r"/>
            <a:r>
              <a:rPr lang="ar-IQ" dirty="0" smtClean="0">
                <a:solidFill>
                  <a:srgbClr val="0070C0"/>
                </a:solidFill>
              </a:rPr>
              <a:t>أسئلة المحاضرة:</a:t>
            </a:r>
            <a:r>
              <a:rPr lang="ar-IQ" dirty="0" smtClean="0"/>
              <a:t/>
            </a:r>
            <a:br>
              <a:rPr lang="ar-IQ" dirty="0" smtClean="0"/>
            </a:br>
            <a:r>
              <a:rPr lang="ar-IQ" dirty="0" smtClean="0">
                <a:solidFill>
                  <a:srgbClr val="FF0000"/>
                </a:solidFill>
              </a:rPr>
              <a:t>1- هل يجب تطبيق التشريعات السماوية من حيث كونها مقدسة, أم من حيث أنّها ضرورة أو حاجة حياتية, أم للأمرين معاً؟</a:t>
            </a:r>
            <a:br>
              <a:rPr lang="ar-IQ" dirty="0" smtClean="0">
                <a:solidFill>
                  <a:srgbClr val="FF0000"/>
                </a:solidFill>
              </a:rPr>
            </a:br>
            <a:r>
              <a:rPr lang="ar-IQ" dirty="0" smtClean="0">
                <a:solidFill>
                  <a:srgbClr val="FF0000"/>
                </a:solidFill>
              </a:rPr>
              <a:t>2- لماذا لم يترك الله أمر بيان الحق والالتزام به للفطرة والعقل الإنساني؟</a:t>
            </a:r>
            <a:br>
              <a:rPr lang="ar-IQ" dirty="0" smtClean="0">
                <a:solidFill>
                  <a:srgbClr val="FF0000"/>
                </a:solidFill>
              </a:rPr>
            </a:br>
            <a:r>
              <a:rPr lang="ar-IQ" dirty="0" smtClean="0">
                <a:solidFill>
                  <a:srgbClr val="FF0000"/>
                </a:solidFill>
              </a:rPr>
              <a:t>3- هل علل التشريعات منوطة بالتشريعات نفسها, أم بآثارها؟ وهل بإمكان الإنسان أن يستوعب تلك العلل؟</a:t>
            </a:r>
            <a:br>
              <a:rPr lang="ar-IQ" dirty="0" smtClean="0">
                <a:solidFill>
                  <a:srgbClr val="FF0000"/>
                </a:solidFill>
              </a:rPr>
            </a:br>
            <a:r>
              <a:rPr lang="ar-IQ" dirty="0" smtClean="0">
                <a:solidFill>
                  <a:srgbClr val="FF0000"/>
                </a:solidFill>
              </a:rPr>
              <a:t>4- لماذا تُرك فهم التشريعات وتطبيقها للإنسان؟ </a:t>
            </a:r>
            <a:br>
              <a:rPr lang="ar-IQ" dirty="0" smtClean="0">
                <a:solidFill>
                  <a:srgbClr val="FF0000"/>
                </a:solidFill>
              </a:rPr>
            </a:br>
            <a:r>
              <a:rPr lang="ar-IQ" dirty="0" smtClean="0">
                <a:solidFill>
                  <a:srgbClr val="FF0000"/>
                </a:solidFill>
              </a:rPr>
              <a:t>5- لماذا تختلف التشريعات السماوية من حيث الشدة والمرونة؟  </a:t>
            </a:r>
            <a:endParaRPr lang="ar-IQ" dirty="0">
              <a:solidFill>
                <a:srgbClr val="FF0000"/>
              </a:solidFill>
            </a:endParaRPr>
          </a:p>
        </p:txBody>
      </p:sp>
    </p:spTree>
    <p:extLst>
      <p:ext uri="{BB962C8B-B14F-4D97-AF65-F5344CB8AC3E}">
        <p14:creationId xmlns:p14="http://schemas.microsoft.com/office/powerpoint/2010/main" val="3410417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84976" cy="6336704"/>
          </a:xfrm>
        </p:spPr>
        <p:txBody>
          <a:bodyPr>
            <a:normAutofit lnSpcReduction="10000"/>
          </a:bodyPr>
          <a:lstStyle/>
          <a:p>
            <a:r>
              <a:rPr lang="ar-IQ" dirty="0"/>
              <a:t>أي أنّ الله </a:t>
            </a:r>
            <a:r>
              <a:rPr lang="ar-IQ" dirty="0" err="1"/>
              <a:t>عزوجل</a:t>
            </a:r>
            <a:r>
              <a:rPr lang="ar-IQ" dirty="0"/>
              <a:t> سمح للناس أن تعفوا عن القاتل (بغض النظر لتعريف قتل الخطأ أو العمد) ووضع دية لأخطر وأعظم جريمة على وجه الأرض, وهي قتل الإنسان, أي النفس المحرمة... ومع هذا يمكننا فهم من خلال ذلك أنّ كلّ حد أقل درجة من جريمة القتل قابل للتغيير والاجتهاد والبدل، بما يتوافق مع إنسانية وحضارة وتقدم وتطور ثقافة الشعوب والأمم القانونية والقضائية والتنظيمية</a:t>
            </a:r>
            <a:r>
              <a:rPr lang="ar-IQ" dirty="0" smtClean="0"/>
              <a:t>..</a:t>
            </a:r>
          </a:p>
          <a:p>
            <a:r>
              <a:rPr lang="ar-IQ" dirty="0"/>
              <a:t>هكذا يجب أن نفهم الأديان هي لصالح البشر ورفاهية المجتمعات، وليس لإشاعة ثقافة التشدد والتطرف والانغلاق والكآبة والظلم والابتزاز...بمعنى آخر أن الإنسان في كل عصر أو زمن عليه أن يعتبر أنّ الأديان ليست تشريعات الخطوط الحمراء المحرمة، إنّما هي قواعد تشريعية عامة تعطي البشر مساحة واسعة للتفكير فيها، لبناء تشريعات وأنظمة جديدة على أساس الفطرة الإنسانية السليمة.</a:t>
            </a:r>
          </a:p>
          <a:p>
            <a:endParaRPr lang="ar-IQ" dirty="0"/>
          </a:p>
          <a:p>
            <a:endParaRPr lang="ar-IQ" dirty="0"/>
          </a:p>
          <a:p>
            <a:endParaRPr lang="ar-IQ" dirty="0"/>
          </a:p>
        </p:txBody>
      </p:sp>
    </p:spTree>
    <p:extLst>
      <p:ext uri="{BB962C8B-B14F-4D97-AF65-F5344CB8AC3E}">
        <p14:creationId xmlns:p14="http://schemas.microsoft.com/office/powerpoint/2010/main" val="1113246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856984" cy="6480720"/>
          </a:xfrm>
        </p:spPr>
        <p:txBody>
          <a:bodyPr>
            <a:normAutofit fontScale="92500" lnSpcReduction="10000"/>
          </a:bodyPr>
          <a:lstStyle/>
          <a:p>
            <a:pPr marL="0" indent="0">
              <a:buNone/>
            </a:pPr>
            <a:r>
              <a:rPr lang="ar-IQ" dirty="0" smtClean="0"/>
              <a:t>المشكلة التي حصلت في الأديان السماوية، أنّها فهمت أو انحرفت عن الغايات والأهداف السليمة، فتحولت إلى مجرد عقائد وشرائع مقدسة لا يجوز المساس بها أو الاقتراب منها، حتّى مع وجود الاخفاقات والتفسيرات الخاطئة، ممّا تسبّب هذا الفهم السطحي بظهور المذاهب والفرق والجماعات الدينية الصغيرة، ومن ثم تفاقم الأمر سوء، فحصلت الانقسامات والصراعات والفتن والحروب والمذابح الدينية والطائفية، وازداد سقف أو منظومة الأحكام </a:t>
            </a:r>
            <a:r>
              <a:rPr lang="ar-IQ" dirty="0"/>
              <a:t>أ</a:t>
            </a:r>
            <a:r>
              <a:rPr lang="ar-IQ" dirty="0" smtClean="0"/>
              <a:t>و الشرائع الدينية، فصار في كل زمن دين يخرج من أصل الدين، قريب منه ظاهراً وبعيداً عنه باطناً.</a:t>
            </a:r>
          </a:p>
          <a:p>
            <a:pPr marL="0" indent="0">
              <a:buNone/>
            </a:pPr>
            <a:r>
              <a:rPr lang="ar-IQ" dirty="0" smtClean="0">
                <a:solidFill>
                  <a:srgbClr val="FF0000"/>
                </a:solidFill>
              </a:rPr>
              <a:t>خلاصة القول أن فلسفة الأديان لابد أن تأخذ مجالاً وحيزاً فكرياً واسعاً في الأوساط الفلسفية أو الفكرية والدينية المتحضرة، لإيصال فكرة أنّها ليست من غاياتها وأهدافها الرئيسية تعليم الناس الحلال أو الحرام فقط، إنّما تعليمه أسس ومبادئ شرائع الخير (المتمثلة بالفكر الانساني العميق، بالعلم والمعرفة والثقافة والابداع، بالأخلاق والحب والعمل الصالح، بالمحافظة على ديمومة الحياة ونظافة البيئة.... الخ).</a:t>
            </a:r>
            <a:endParaRPr lang="ar-IQ" dirty="0">
              <a:solidFill>
                <a:srgbClr val="FF0000"/>
              </a:solidFill>
            </a:endParaRPr>
          </a:p>
        </p:txBody>
      </p:sp>
    </p:spTree>
    <p:extLst>
      <p:ext uri="{BB962C8B-B14F-4D97-AF65-F5344CB8AC3E}">
        <p14:creationId xmlns:p14="http://schemas.microsoft.com/office/powerpoint/2010/main" val="283577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08712"/>
          </a:xfrm>
        </p:spPr>
        <p:txBody>
          <a:bodyPr>
            <a:normAutofit fontScale="92500" lnSpcReduction="20000"/>
          </a:bodyPr>
          <a:lstStyle/>
          <a:p>
            <a:pPr marL="0" indent="0">
              <a:buNone/>
            </a:pPr>
            <a:r>
              <a:rPr lang="ar-IQ" dirty="0" smtClean="0"/>
              <a:t>وأسس الشر (المتمثل بالحروب والظلم والجرائم، والعنصرية والكراهية والاحقاد والفساد، النفاق والفسق والفجور، بجرائم الاغتصاب والتحرش، ومخالفة الطبيعة والفطرة، بالإرهاب والتطرف والتخريب...الخ)، هذه هي حكمة الخالق </a:t>
            </a:r>
            <a:r>
              <a:rPr lang="ar-IQ" dirty="0" err="1" smtClean="0"/>
              <a:t>عزوجل</a:t>
            </a:r>
            <a:r>
              <a:rPr lang="ar-IQ" dirty="0" smtClean="0"/>
              <a:t> كما نعتقد في إنزال الشرائع السماوية.</a:t>
            </a:r>
          </a:p>
          <a:p>
            <a:pPr>
              <a:buFontTx/>
              <a:buChar char="-"/>
            </a:pPr>
            <a:r>
              <a:rPr lang="ar-IQ" dirty="0" smtClean="0">
                <a:solidFill>
                  <a:srgbClr val="FF0000"/>
                </a:solidFill>
              </a:rPr>
              <a:t>ما هي مهمة رجال الدين ؟</a:t>
            </a:r>
          </a:p>
          <a:p>
            <a:pPr marL="0" indent="0">
              <a:buNone/>
            </a:pPr>
            <a:r>
              <a:rPr lang="ar-IQ" dirty="0" smtClean="0"/>
              <a:t>ربّما يكمن دور العلماء ورجال الدين, فيما يتعلق بالتشريعات السماوية, في الشرح والتوضيح وبيان الحكم والعلل وما يترتب على تطبيقها من المصالح المرجوة للفرد والمجتمع. وهذا هو المطلوب من رجال الدين. </a:t>
            </a:r>
          </a:p>
          <a:p>
            <a:pPr marL="0" indent="0">
              <a:buNone/>
            </a:pPr>
            <a:r>
              <a:rPr lang="ar-IQ" dirty="0" smtClean="0"/>
              <a:t> ولكن من جهة أخرى يمكن ملاحظة مهمة بعض رجال الدين, والتي تكمن غالباً في تقريب المسافة بين عظمة وقدرة الخالق </a:t>
            </a:r>
            <a:r>
              <a:rPr lang="ar-IQ" dirty="0" err="1" smtClean="0"/>
              <a:t>عزوجل</a:t>
            </a:r>
            <a:r>
              <a:rPr lang="ar-IQ" dirty="0" smtClean="0"/>
              <a:t>، وإيمان الأنبياء والرسل، كي يعطوا لأنفسهم مجالاً للاختراق والتدخل لفرض إراداتهم ومصالحهم وأفكارهم واجتهاداتهم الخاصة, تحت أبواب التأويل المقدس، لهذا عزف الناس عن الدين، واتجهوا إلى تشريع الدساتير والأنظمة والقوانين الإنسانية الأرضية، القريبة جداً من الأديان السماوية... </a:t>
            </a:r>
            <a:endParaRPr lang="ar-IQ" dirty="0"/>
          </a:p>
        </p:txBody>
      </p:sp>
    </p:spTree>
    <p:extLst>
      <p:ext uri="{BB962C8B-B14F-4D97-AF65-F5344CB8AC3E}">
        <p14:creationId xmlns:p14="http://schemas.microsoft.com/office/powerpoint/2010/main" val="3884634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84976" cy="6264696"/>
          </a:xfrm>
        </p:spPr>
        <p:txBody>
          <a:bodyPr>
            <a:normAutofit fontScale="92500" lnSpcReduction="10000"/>
          </a:bodyPr>
          <a:lstStyle/>
          <a:p>
            <a:r>
              <a:rPr lang="ar-IQ" dirty="0"/>
              <a:t>فما بين الماضي والحاضر مراحل بشرية واجتماعية متعددة، وبون شاسع بين تاريخ الكتابة على الألواح الطينية، وبين الحضارة الالكترونية، فكيف يراد للإنسان أن يبقى ثابتاً في عقائده وشرائعه وأفكاره المتوارثة، والعالم </a:t>
            </a:r>
            <a:r>
              <a:rPr lang="ar-IQ" dirty="0" smtClean="0"/>
              <a:t>كلُّه </a:t>
            </a:r>
            <a:r>
              <a:rPr lang="ar-IQ" dirty="0"/>
              <a:t>يدور ويتغير من حوله بطريقة علمية متواصلة، عندها سيبقى هو في القاع والحضارة تصعد بالأمم المتحضرة إلى القمة.. الأديان مقدسة عندما تكون عجلة تقدم </a:t>
            </a:r>
            <a:r>
              <a:rPr lang="ar-IQ" dirty="0" smtClean="0"/>
              <a:t>الإنسانية, </a:t>
            </a:r>
            <a:r>
              <a:rPr lang="ar-IQ" dirty="0"/>
              <a:t>وليست عقبة دائمة أمامهم.. لقد عرف الله </a:t>
            </a:r>
            <a:r>
              <a:rPr lang="ar-IQ" dirty="0" err="1"/>
              <a:t>عزوجل</a:t>
            </a:r>
            <a:r>
              <a:rPr lang="ar-IQ" dirty="0"/>
              <a:t> في الإنسان والمخلوقات والموجودات بالفطرة وليس عبر الفرض والاجبار والقهر والقسر، فالتشريع (الأرضي والسماوي) </a:t>
            </a:r>
            <a:r>
              <a:rPr lang="ar-IQ" dirty="0" smtClean="0"/>
              <a:t>يعدُّ </a:t>
            </a:r>
            <a:r>
              <a:rPr lang="ar-IQ" dirty="0"/>
              <a:t>من أهم وسائل التفكر عند الإنسان، للانطلاق نحو فضاء العيش في الحياة بحرية واسعة</a:t>
            </a:r>
            <a:r>
              <a:rPr lang="ar-IQ" dirty="0" smtClean="0"/>
              <a:t>.</a:t>
            </a:r>
          </a:p>
          <a:p>
            <a:r>
              <a:rPr lang="ar-IQ" dirty="0" smtClean="0"/>
              <a:t>فالتشريعات السماوية تبقى مقدسة ومعتبرة مع مرور الزمن؛ إذا طورت وأغنت هذه التشريعات من حيث الفهم والتوسيع والتيسير, بما يلائم روح الشريعة وتطور الزمن وتنوع الحاجات والابتكارات... </a:t>
            </a:r>
            <a:endParaRPr lang="ar-IQ" dirty="0"/>
          </a:p>
          <a:p>
            <a:endParaRPr lang="ar-IQ" dirty="0"/>
          </a:p>
        </p:txBody>
      </p:sp>
    </p:spTree>
    <p:extLst>
      <p:ext uri="{BB962C8B-B14F-4D97-AF65-F5344CB8AC3E}">
        <p14:creationId xmlns:p14="http://schemas.microsoft.com/office/powerpoint/2010/main" val="3680880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504056"/>
          </a:xfrm>
        </p:spPr>
        <p:txBody>
          <a:bodyPr>
            <a:normAutofit fontScale="90000"/>
          </a:bodyPr>
          <a:lstStyle/>
          <a:p>
            <a:r>
              <a:rPr lang="ar-IQ" dirty="0" smtClean="0">
                <a:solidFill>
                  <a:srgbClr val="FF0000"/>
                </a:solidFill>
              </a:rPr>
              <a:t> كيف نطبق الشريعة؟</a:t>
            </a:r>
            <a:endParaRPr lang="ar-IQ" dirty="0">
              <a:solidFill>
                <a:srgbClr val="FF0000"/>
              </a:solidFill>
            </a:endParaRPr>
          </a:p>
        </p:txBody>
      </p:sp>
      <p:sp>
        <p:nvSpPr>
          <p:cNvPr id="3" name="عنصر نائب للمحتوى 2"/>
          <p:cNvSpPr>
            <a:spLocks noGrp="1"/>
          </p:cNvSpPr>
          <p:nvPr>
            <p:ph idx="1"/>
          </p:nvPr>
        </p:nvSpPr>
        <p:spPr>
          <a:xfrm>
            <a:off x="107504" y="692696"/>
            <a:ext cx="8928992" cy="5976664"/>
          </a:xfrm>
        </p:spPr>
        <p:txBody>
          <a:bodyPr>
            <a:normAutofit fontScale="85000" lnSpcReduction="20000"/>
          </a:bodyPr>
          <a:lstStyle/>
          <a:p>
            <a:r>
              <a:rPr lang="ar-IQ" dirty="0" smtClean="0"/>
              <a:t>نظراً لكون الشرائع السماوية مقدسة, فهل يجوز أن يفهم أنّها واجبة التطبيق لكونه شريعة إلهية مقدسة, أم أنّه يجب النظر إلى </a:t>
            </a:r>
            <a:r>
              <a:rPr lang="ar-IQ" dirty="0" err="1" smtClean="0"/>
              <a:t>المآلات</a:t>
            </a:r>
            <a:r>
              <a:rPr lang="ar-IQ" dirty="0" smtClean="0"/>
              <a:t> والنتائج المترتبة على هذا التطبيق؟ أو هل نطبق الشرائع لكونها إلهية مقدسة. أم نطبقها لكونها الوسيلة التي تستطيع أن تحقّق السعادة والعدالة المرجوة؟</a:t>
            </a:r>
          </a:p>
          <a:p>
            <a:r>
              <a:rPr lang="ar-IQ" dirty="0" smtClean="0"/>
              <a:t>في الحقيقة أن </a:t>
            </a:r>
            <a:r>
              <a:rPr lang="ar-IQ" dirty="0"/>
              <a:t>التشريع </a:t>
            </a:r>
            <a:r>
              <a:rPr lang="ar-IQ" dirty="0" smtClean="0"/>
              <a:t>السماوي مقيّد </a:t>
            </a:r>
            <a:r>
              <a:rPr lang="ar-IQ" dirty="0"/>
              <a:t>بضوابط الشريعة، </a:t>
            </a:r>
            <a:r>
              <a:rPr lang="ar-IQ" dirty="0" smtClean="0"/>
              <a:t>مثلاً في </a:t>
            </a:r>
            <a:r>
              <a:rPr lang="ar-IQ" dirty="0"/>
              <a:t>الإسلام </a:t>
            </a:r>
            <a:r>
              <a:rPr lang="ar-IQ" dirty="0" smtClean="0"/>
              <a:t>هناك ضوابط جلية </a:t>
            </a:r>
            <a:r>
              <a:rPr lang="ar-IQ" dirty="0"/>
              <a:t>في كتاب الله وسنة نبيه عليه الصلاة والسلام</a:t>
            </a:r>
            <a:r>
              <a:rPr lang="ar-IQ" dirty="0" smtClean="0"/>
              <a:t>، تحدد الهدف من التشريع وتطبيقه. بحيث لا تسن قوانين ولا تصدر تشريعات لحياة الناس وشؤون الدولة تخالف التعاليم وأحكام </a:t>
            </a:r>
            <a:r>
              <a:rPr lang="ar-IQ" dirty="0"/>
              <a:t>الدين العامة. بينما الليبرالية وفق فلسفة التشريع </a:t>
            </a:r>
            <a:r>
              <a:rPr lang="ar-IQ" dirty="0" smtClean="0"/>
              <a:t>لديها؛ </a:t>
            </a:r>
            <a:r>
              <a:rPr lang="ar-IQ" dirty="0"/>
              <a:t>تُجيز إصدار </a:t>
            </a:r>
            <a:r>
              <a:rPr lang="ar-IQ" dirty="0" smtClean="0"/>
              <a:t>القوانين </a:t>
            </a:r>
            <a:r>
              <a:rPr lang="ar-IQ" dirty="0"/>
              <a:t>والتشريعات دون أن تكون ملتزمة، أو خاضعة لأية </a:t>
            </a:r>
            <a:r>
              <a:rPr lang="ar-IQ" dirty="0" smtClean="0"/>
              <a:t>قيود </a:t>
            </a:r>
            <a:r>
              <a:rPr lang="ar-IQ" dirty="0"/>
              <a:t>أو </a:t>
            </a:r>
            <a:r>
              <a:rPr lang="ar-IQ" dirty="0" smtClean="0"/>
              <a:t>ضوابط </a:t>
            </a:r>
            <a:r>
              <a:rPr lang="ar-IQ" dirty="0"/>
              <a:t>أو اعتبارات دينية أو ثقافية، مالم تتعارض هذه القوانين أو التشريعات مع بنود ومواد دستور </a:t>
            </a:r>
            <a:r>
              <a:rPr lang="ar-IQ" dirty="0" smtClean="0"/>
              <a:t>الدولة. </a:t>
            </a:r>
            <a:r>
              <a:rPr lang="ar-IQ" dirty="0"/>
              <a:t>وفي النظم الديمقراطية الليبرالية يكون الدستور مدنيا علمانيا. والأمثلة الحياتية كثيرة للدلالة على التباين والتعارض في فلسفة التشريع بين الليبرالي، الذي يركز على تحقيق المصلحة والمنفعة للناس لسبب اقتصادي أو اجتماعي </a:t>
            </a:r>
            <a:r>
              <a:rPr lang="ar-IQ" dirty="0" err="1" smtClean="0"/>
              <a:t>أوحتى</a:t>
            </a:r>
            <a:r>
              <a:rPr lang="ar-IQ" dirty="0" smtClean="0"/>
              <a:t> </a:t>
            </a:r>
            <a:r>
              <a:rPr lang="ar-IQ" dirty="0"/>
              <a:t>إنساني، مستبعداً مسألتي الحلال والحرام، وبين التشريع الإسلامي الذي يجعل الحلال والحرام، هما المعيار العادل والطبيعي لإجازة القوانين والتشريعات، بحيث تكون المنفعة أو المصلحة ضمنية في عدالة الشريعة الإسلامية، لكون مصدرها الله </a:t>
            </a:r>
            <a:r>
              <a:rPr lang="ar-IQ" dirty="0" smtClean="0"/>
              <a:t>سبحانه.</a:t>
            </a:r>
            <a:endParaRPr lang="ar-IQ" dirty="0"/>
          </a:p>
        </p:txBody>
      </p:sp>
    </p:spTree>
    <p:extLst>
      <p:ext uri="{BB962C8B-B14F-4D97-AF65-F5344CB8AC3E}">
        <p14:creationId xmlns:p14="http://schemas.microsoft.com/office/powerpoint/2010/main" val="3926801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480720"/>
          </a:xfrm>
        </p:spPr>
        <p:txBody>
          <a:bodyPr>
            <a:normAutofit lnSpcReduction="10000"/>
          </a:bodyPr>
          <a:lstStyle/>
          <a:p>
            <a:r>
              <a:rPr lang="ar-IQ" dirty="0" smtClean="0"/>
              <a:t>إذاً فالتشريعات الوضعية, سواء كانت ليبرالية أو ليبرالية ديمقراطية أو </a:t>
            </a:r>
            <a:r>
              <a:rPr lang="ar-IQ" dirty="0" err="1" smtClean="0"/>
              <a:t>براجماتية</a:t>
            </a:r>
            <a:r>
              <a:rPr lang="ar-IQ" dirty="0" smtClean="0"/>
              <a:t>, تنظر إلى </a:t>
            </a:r>
            <a:r>
              <a:rPr lang="ar-IQ" dirty="0" err="1" smtClean="0"/>
              <a:t>المآلات</a:t>
            </a:r>
            <a:r>
              <a:rPr lang="ar-IQ" dirty="0" smtClean="0"/>
              <a:t> التي هي  منوطة بتحقيق المنقعة والمصالح, وخاصة المنفعة والمصالح الشخصية. دون مراعات الجائز وغير الجائر والحلال والحرام, عقلاً  أو عرفاً أو شرعاً. بينما التشريعات السماوية تراعي الحلال والحرام, وتريد تحقيق العدالة, والتي تؤدي بدوره إلى تحقيق المنفعة, الشخصية والعامة معاً, أو أحدهما, بحسب الحالة وطبيعة الأشياء والأحداث.  </a:t>
            </a:r>
          </a:p>
          <a:p>
            <a:r>
              <a:rPr lang="ar-IQ" dirty="0" smtClean="0"/>
              <a:t>وكذلك الشرائع السماوية السابقة, ما كانت تتسم بالمرونة والشمولية والواقعية التي تتسم بها الشريعة الإسلامية. لأنّها كانت  تعالج مشكلة آنية, محددة بزمن ومكان معينين. ويلاحظ أن جميع الشرائع السابقة على الإسلام- الوضعية والسماوية- اتسمت بالشدة والقسوة, نظماً وتطبيقاً, وذلك لأسباب تتعلق بالبيئة والامكانيات وقسوة الحياة وندرة الوفرة والإنتاج. </a:t>
            </a:r>
            <a:endParaRPr lang="ar-IQ" dirty="0"/>
          </a:p>
        </p:txBody>
      </p:sp>
    </p:spTree>
    <p:extLst>
      <p:ext uri="{BB962C8B-B14F-4D97-AF65-F5344CB8AC3E}">
        <p14:creationId xmlns:p14="http://schemas.microsoft.com/office/powerpoint/2010/main" val="889473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576063"/>
          </a:xfrm>
        </p:spPr>
        <p:txBody>
          <a:bodyPr>
            <a:normAutofit fontScale="90000"/>
          </a:bodyPr>
          <a:lstStyle/>
          <a:p>
            <a:r>
              <a:rPr lang="ar-IQ" dirty="0" smtClean="0">
                <a:solidFill>
                  <a:srgbClr val="FF0000"/>
                </a:solidFill>
              </a:rPr>
              <a:t>فلسفة التشريعات السماوية</a:t>
            </a:r>
            <a:endParaRPr lang="ar-IQ" dirty="0">
              <a:solidFill>
                <a:srgbClr val="FF0000"/>
              </a:solidFill>
            </a:endParaRPr>
          </a:p>
        </p:txBody>
      </p:sp>
      <p:sp>
        <p:nvSpPr>
          <p:cNvPr id="3" name="عنوان فرعي 2"/>
          <p:cNvSpPr>
            <a:spLocks noGrp="1"/>
          </p:cNvSpPr>
          <p:nvPr>
            <p:ph type="subTitle" idx="1"/>
          </p:nvPr>
        </p:nvSpPr>
        <p:spPr>
          <a:xfrm>
            <a:off x="107504" y="908720"/>
            <a:ext cx="8928992" cy="5832648"/>
          </a:xfrm>
        </p:spPr>
        <p:txBody>
          <a:bodyPr>
            <a:normAutofit fontScale="92500" lnSpcReduction="10000"/>
          </a:bodyPr>
          <a:lstStyle/>
          <a:p>
            <a:pPr algn="r"/>
            <a:r>
              <a:rPr lang="ar-IQ" dirty="0" smtClean="0">
                <a:solidFill>
                  <a:schemeClr val="tx1"/>
                </a:solidFill>
              </a:rPr>
              <a:t>الأديان تشريعاتها سماوية, تطبيقاتها أرضية. أي أنّها نزلت مقدسة، من عند الله. ولكن ترك أمرها للناس, فهماً وتطبيقاً. فلو لم يكن هناك أديان وأنبياء ورسل، هل كان الناس يعرفون الحق من الباطل, بمرور الزمن؟... بالطبع يمكن أن يتم ذلك، لكن الأديان اختصرت الطريق أمام البشر، عبر دعوتها للإيمان بالله والأنبياء والرسل</a:t>
            </a:r>
            <a:r>
              <a:rPr lang="ar-IQ" dirty="0" smtClean="0">
                <a:solidFill>
                  <a:schemeClr val="tx1"/>
                </a:solidFill>
              </a:rPr>
              <a:t>...</a:t>
            </a:r>
            <a:r>
              <a:rPr lang="ar-IQ" dirty="0" err="1" smtClean="0">
                <a:solidFill>
                  <a:schemeClr val="tx1"/>
                </a:solidFill>
              </a:rPr>
              <a:t>فسماويتها</a:t>
            </a:r>
            <a:r>
              <a:rPr lang="ar-IQ" dirty="0" smtClean="0">
                <a:solidFill>
                  <a:schemeClr val="tx1"/>
                </a:solidFill>
              </a:rPr>
              <a:t> تعطيها الجدية والصرامة والقداسة, </a:t>
            </a:r>
            <a:r>
              <a:rPr lang="ar-IQ" dirty="0" smtClean="0">
                <a:solidFill>
                  <a:schemeClr val="tx1"/>
                </a:solidFill>
              </a:rPr>
              <a:t>فيكون لجوء الإنسان إليها أكثر </a:t>
            </a:r>
            <a:r>
              <a:rPr lang="ar-IQ" dirty="0" smtClean="0">
                <a:solidFill>
                  <a:schemeClr val="tx1"/>
                </a:solidFill>
              </a:rPr>
              <a:t>قبولاً وتطبيقاً.</a:t>
            </a:r>
            <a:endParaRPr lang="ar-IQ" dirty="0" smtClean="0">
              <a:solidFill>
                <a:schemeClr val="tx1"/>
              </a:solidFill>
            </a:endParaRPr>
          </a:p>
          <a:p>
            <a:pPr algn="r"/>
            <a:r>
              <a:rPr lang="ar-IQ" dirty="0" smtClean="0">
                <a:solidFill>
                  <a:schemeClr val="tx1"/>
                </a:solidFill>
              </a:rPr>
              <a:t> إنّ تغير الشرائع السماوية من دين إلى دين آخر، دليل على أنّ الله </a:t>
            </a:r>
            <a:r>
              <a:rPr lang="ar-IQ" dirty="0" err="1" smtClean="0">
                <a:solidFill>
                  <a:schemeClr val="tx1"/>
                </a:solidFill>
              </a:rPr>
              <a:t>عزَّوجل</a:t>
            </a:r>
            <a:r>
              <a:rPr lang="ar-IQ" dirty="0" smtClean="0">
                <a:solidFill>
                  <a:schemeClr val="tx1"/>
                </a:solidFill>
              </a:rPr>
              <a:t> أراد تعليم البشر علاقة التشريع (الدستور أو القانون) بالظروف والبيئة وطبيعة المجتمعات، ومستوى ثقافتها أو معارفها. فهي تأتي لسببين:</a:t>
            </a:r>
          </a:p>
          <a:p>
            <a:pPr algn="r"/>
            <a:r>
              <a:rPr lang="ar-IQ" dirty="0" smtClean="0">
                <a:solidFill>
                  <a:srgbClr val="FF0000"/>
                </a:solidFill>
              </a:rPr>
              <a:t>أ- لتنظيم علاقة مباشرة بين الخالق والبشر.</a:t>
            </a:r>
          </a:p>
          <a:p>
            <a:pPr algn="r"/>
            <a:r>
              <a:rPr lang="ar-IQ" dirty="0" smtClean="0">
                <a:solidFill>
                  <a:srgbClr val="FF0000"/>
                </a:solidFill>
              </a:rPr>
              <a:t>ب- لتنظيم الحياة البشرية, الاجتماعية والثقافية والسياسية.....</a:t>
            </a:r>
          </a:p>
          <a:p>
            <a:pPr algn="r"/>
            <a:r>
              <a:rPr lang="ar-IQ" dirty="0" smtClean="0">
                <a:solidFill>
                  <a:schemeClr val="tx1"/>
                </a:solidFill>
              </a:rPr>
              <a:t> </a:t>
            </a:r>
            <a:endParaRPr lang="ar-IQ" dirty="0">
              <a:solidFill>
                <a:schemeClr val="tx1"/>
              </a:solidFill>
            </a:endParaRPr>
          </a:p>
        </p:txBody>
      </p:sp>
    </p:spTree>
    <p:extLst>
      <p:ext uri="{BB962C8B-B14F-4D97-AF65-F5344CB8AC3E}">
        <p14:creationId xmlns:p14="http://schemas.microsoft.com/office/powerpoint/2010/main" val="3784355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fontScale="92500" lnSpcReduction="20000"/>
          </a:bodyPr>
          <a:lstStyle/>
          <a:p>
            <a:r>
              <a:rPr lang="ar-IQ" dirty="0" smtClean="0"/>
              <a:t>ولهذا فإنّ الحضارة التي فهمت الدِّين بهذا الشكل؛ </a:t>
            </a:r>
            <a:r>
              <a:rPr lang="ar-IQ" dirty="0"/>
              <a:t>أ</a:t>
            </a:r>
            <a:r>
              <a:rPr lang="ar-IQ" dirty="0" smtClean="0"/>
              <a:t>بدعت في مجال المعرفة والاكتشافات العلمية. أمّا مَن فهم الدِّين على أنّه قداسة ورهبنة وانقطاع تام لله </a:t>
            </a:r>
            <a:r>
              <a:rPr lang="ar-IQ" dirty="0" err="1" smtClean="0"/>
              <a:t>عزوجل</a:t>
            </a:r>
            <a:r>
              <a:rPr lang="ar-IQ" dirty="0" smtClean="0"/>
              <a:t>, دون الاهتمام بالجوانب الدنيوية، وفقاً لما يقدِّم للناس من دين آخر عبر أفكارهم واجتهاداتهم وآراءهم</a:t>
            </a:r>
            <a:r>
              <a:rPr lang="ar-IQ" dirty="0"/>
              <a:t>؛</a:t>
            </a:r>
            <a:r>
              <a:rPr lang="ar-IQ" dirty="0" smtClean="0"/>
              <a:t> تركت تلك المجتمعات القابعة تحت ضغط الموروثات والتخلف. في حالة من التيه والانفصام والاضطراب، وكأنّ بلدانهم ومدنهم قرى بائسة غارقة في الجهل والتخلق، لا ترقى لمستوى دولة، تخضع دائماً لسيطرة الأمم المتحضرة العظيمة، لأنّها </a:t>
            </a:r>
            <a:r>
              <a:rPr lang="ar-IQ" dirty="0"/>
              <a:t>أ</a:t>
            </a:r>
            <a:r>
              <a:rPr lang="ar-IQ" dirty="0" smtClean="0"/>
              <a:t>ي شعوب هذه القرى, جاثمة على ثروات باطن الأرض الهائلة، لكنّها منشغلة بالفتن والصراعات الطائفية والعرقية أو الاثنية، وهي غاية الأمم </a:t>
            </a:r>
            <a:r>
              <a:rPr lang="ar-IQ" dirty="0"/>
              <a:t>أ</a:t>
            </a:r>
            <a:r>
              <a:rPr lang="ar-IQ" dirty="0" smtClean="0"/>
              <a:t>و الامبراطوريات والقوى الامبريالية...</a:t>
            </a:r>
          </a:p>
          <a:p>
            <a:r>
              <a:rPr lang="ar-IQ" dirty="0" smtClean="0"/>
              <a:t>وفلسفة الأديان والتشريعات السماوية لا تأتي عبر البحث والدراسة الأكاديمية </a:t>
            </a:r>
            <a:r>
              <a:rPr lang="ar-IQ" dirty="0"/>
              <a:t>أ</a:t>
            </a:r>
            <a:r>
              <a:rPr lang="ar-IQ" dirty="0" smtClean="0"/>
              <a:t>و التراثية فحسب، بل لابد من أن تكون هناك نتاج من الفهم والادراك والتفكر والتنظير الحديث لها، باستيعاب مجموعة متكاملة من المفاهيم والقيم والنتاجات أو المعارف البشرية (تاريخ-حضارة-الحضارة التكنولوجية والعلمية-الأديان-الطوائف والفرق والجماعات...الخ).</a:t>
            </a:r>
            <a:endParaRPr lang="ar-IQ" dirty="0"/>
          </a:p>
        </p:txBody>
      </p:sp>
    </p:spTree>
    <p:extLst>
      <p:ext uri="{BB962C8B-B14F-4D97-AF65-F5344CB8AC3E}">
        <p14:creationId xmlns:p14="http://schemas.microsoft.com/office/powerpoint/2010/main" val="2524396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r>
              <a:rPr lang="ar-IQ" dirty="0" smtClean="0"/>
              <a:t>تاريخ الأديان وثقافات الأمم والشعوب تؤكد من أنّ المجتمعات الدينية لا يمكنها التخلي عن الطقوس والشعائر والعبادات المجسدة بالطرق أو الممارسات أو الافعال والتصرفات والشخوص العقائدية أو التعبدية, حتّى مع تعارضها مع جوهر الأديان </a:t>
            </a:r>
            <a:r>
              <a:rPr lang="ar-IQ" dirty="0"/>
              <a:t>أ</a:t>
            </a:r>
            <a:r>
              <a:rPr lang="ar-IQ" dirty="0" smtClean="0"/>
              <a:t>و الكتب السماوية. وهذا يعني أنّ الأسطورة والخرافة أصبحت جزءاً من الأديان، أو لعلها تعدّ </a:t>
            </a:r>
            <a:r>
              <a:rPr lang="ar-IQ" dirty="0"/>
              <a:t>أ</a:t>
            </a:r>
            <a:r>
              <a:rPr lang="ar-IQ" dirty="0" smtClean="0"/>
              <a:t>حد </a:t>
            </a:r>
            <a:r>
              <a:rPr lang="ar-IQ" dirty="0"/>
              <a:t>أ</a:t>
            </a:r>
            <a:r>
              <a:rPr lang="ar-IQ" dirty="0" smtClean="0"/>
              <a:t>سس </a:t>
            </a:r>
            <a:r>
              <a:rPr lang="ar-IQ" dirty="0"/>
              <a:t>أ</a:t>
            </a:r>
            <a:r>
              <a:rPr lang="ar-IQ" dirty="0" smtClean="0"/>
              <a:t>و </a:t>
            </a:r>
            <a:r>
              <a:rPr lang="ar-IQ" dirty="0"/>
              <a:t>أ</a:t>
            </a:r>
            <a:r>
              <a:rPr lang="ar-IQ" dirty="0" smtClean="0"/>
              <a:t>ركان الأديان, التي لا يمكن فصلها, أو اعتبارها إرثاً بشرياً غير مرتبط بالخالق </a:t>
            </a:r>
            <a:r>
              <a:rPr lang="ar-IQ" dirty="0" err="1" smtClean="0"/>
              <a:t>عزَّوجلّ</a:t>
            </a:r>
            <a:r>
              <a:rPr lang="ar-IQ" dirty="0" smtClean="0"/>
              <a:t> وإرادته والأديان السماوية، لحالة التداخل والتشابك التاريخي بين السماوي والأرضي.</a:t>
            </a:r>
          </a:p>
          <a:p>
            <a:r>
              <a:rPr lang="ar-IQ" dirty="0" smtClean="0"/>
              <a:t>إنّ فلسفة الأديان تظهر أهميتها من خلال أربعة جوانب: (</a:t>
            </a:r>
            <a:r>
              <a:rPr lang="ar-IQ" dirty="0" smtClean="0">
                <a:solidFill>
                  <a:srgbClr val="FF0000"/>
                </a:solidFill>
              </a:rPr>
              <a:t>الحاجة.. الضرورة.. الغاية ..الهدف</a:t>
            </a:r>
            <a:r>
              <a:rPr lang="ar-IQ" dirty="0" smtClean="0"/>
              <a:t>)، بغية ايصال فكرة أو مفهوم (علمي منطقي) من أن التشريعات الدينية جاءت لوضع خطوط عامة للتمييز بين الخير والشر (قصة هابيل وقابيل)، ممَّا يعني أنّ المحرمات لا يمكن جعلها حلالاً، ولكن يسمح لنا كبشر وفي مراحل حضارية معينة أن يتم تغيير أساليب </a:t>
            </a:r>
            <a:r>
              <a:rPr lang="ar-IQ" dirty="0"/>
              <a:t>أ</a:t>
            </a:r>
            <a:r>
              <a:rPr lang="ar-IQ" dirty="0" smtClean="0"/>
              <a:t>و طبيعة أو طريقة تطبيقها أو حدودها، بعيداً عن فكرة التقديس الأرضي الشاملة والمتوارثة، حيث أصبح في كلِّ عصر وزمن عقيدة </a:t>
            </a:r>
            <a:r>
              <a:rPr lang="ar-IQ" dirty="0"/>
              <a:t>أ</a:t>
            </a:r>
            <a:r>
              <a:rPr lang="ar-IQ" dirty="0" smtClean="0"/>
              <a:t>و ظاهرة مقدسة جديدة، يخرج من التفاعل المنتج لها، المؤسسات الدينية والمجتمع والظروف (بعضه متوارث وآخر مستحدث)، ولعل الناس أو </a:t>
            </a:r>
            <a:r>
              <a:rPr lang="ar-IQ" dirty="0"/>
              <a:t>أ</a:t>
            </a:r>
            <a:r>
              <a:rPr lang="ar-IQ" dirty="0" smtClean="0"/>
              <a:t>هل الفكر والمعرفة يعلمون جيداً ما تعنيه كلمة أو عبارة أو مفهوم المقدس، وآثاره الكارثية على حياة الناس ومستقبلها، من هنا نود أن نشرح باختصار بعض تلك الامور المتعلقة بفلسفة الأديان من الجانب الفكري أو الجدلي:</a:t>
            </a:r>
            <a:endParaRPr lang="ar-IQ" dirty="0"/>
          </a:p>
        </p:txBody>
      </p:sp>
    </p:spTree>
    <p:extLst>
      <p:ext uri="{BB962C8B-B14F-4D97-AF65-F5344CB8AC3E}">
        <p14:creationId xmlns:p14="http://schemas.microsoft.com/office/powerpoint/2010/main" val="3756342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336704"/>
          </a:xfrm>
        </p:spPr>
        <p:txBody>
          <a:bodyPr>
            <a:normAutofit fontScale="92500" lnSpcReduction="20000"/>
          </a:bodyPr>
          <a:lstStyle/>
          <a:p>
            <a:pPr marL="0" indent="0">
              <a:buNone/>
            </a:pPr>
            <a:r>
              <a:rPr lang="ar-IQ" dirty="0" smtClean="0">
                <a:solidFill>
                  <a:srgbClr val="FF0000"/>
                </a:solidFill>
              </a:rPr>
              <a:t>أولاً: الحاجة: </a:t>
            </a:r>
            <a:r>
              <a:rPr lang="ar-IQ" dirty="0" smtClean="0"/>
              <a:t>وهي ولدت مع نشأة البشر والحضارات القديمة, يعتقد الغرب في الحضارة الحديثة أنّ الأديان لم تلعب دوراً مهماً في النهضة العلمية أو المعرفية، التي أحدثت نقلة نوعية في المجتمعات الأوربية. وأنّ الانطلاقة المعرفية العلمية الكبيرة بدأت بعد ابعاد الدين عن الدولة (سلطة الكنيسة)، هذا الأمر فيه جوانب عديدة حقيقية، لأن الأديان لابد لها أن لا تتدخل بالسياسة، فهي حاجة روحية ضرورية للإنسان، بينما نجد في مراحل معينة كان في الحضارة الإسلامية علماء في الفلك والطب والرياضيات والفلسفة...الخ.</a:t>
            </a:r>
          </a:p>
          <a:p>
            <a:pPr marL="0" indent="0">
              <a:buNone/>
            </a:pPr>
            <a:r>
              <a:rPr lang="ar-IQ" dirty="0" smtClean="0"/>
              <a:t>تراجع هذا الفهم مؤخراً، وذلك راجع إلى أنّ المعارف البشرية الكونية لازالت محدودة، ومحصور تقريباً في علوم الأرض، وهم بحاجة إلى عقود أو قرون, لفهم ومعرفة أسرار العالم الفضائي الخارجي. ولهذا نرى أن تلك الأمم المتحضرة عاجزة عن مغادرة الأديان كلياً، بل عادت </a:t>
            </a:r>
            <a:r>
              <a:rPr lang="ar-IQ" dirty="0"/>
              <a:t>أ</a:t>
            </a:r>
            <a:r>
              <a:rPr lang="ar-IQ" dirty="0" smtClean="0"/>
              <a:t>وربا وأمريكا </a:t>
            </a:r>
            <a:r>
              <a:rPr lang="ar-IQ" dirty="0"/>
              <a:t>إ</a:t>
            </a:r>
            <a:r>
              <a:rPr lang="ar-IQ" dirty="0" smtClean="0"/>
              <a:t>لى المسيحية، وبدأت الأحزاب اليمينية تتصدر المشهد الاجتماعي, وتتقدم الواجهة السياسية مؤخراً... وهذا دليل بقاء واستمرار حاجة الإنسان </a:t>
            </a:r>
            <a:r>
              <a:rPr lang="ar-IQ" dirty="0"/>
              <a:t>إ</a:t>
            </a:r>
            <a:r>
              <a:rPr lang="ar-IQ" dirty="0" smtClean="0"/>
              <a:t>لى الأديان حتّى مع وجود الأمن والاستقرار الاجتماعي والمعاشي، وكذلك أرقى الحضارات الانسانية والعلمية.</a:t>
            </a:r>
            <a:endParaRPr lang="ar-IQ" dirty="0"/>
          </a:p>
        </p:txBody>
      </p:sp>
    </p:spTree>
    <p:extLst>
      <p:ext uri="{BB962C8B-B14F-4D97-AF65-F5344CB8AC3E}">
        <p14:creationId xmlns:p14="http://schemas.microsoft.com/office/powerpoint/2010/main" val="3570833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a:bodyPr>
          <a:lstStyle/>
          <a:p>
            <a:pPr marL="0" indent="0">
              <a:buNone/>
            </a:pPr>
            <a:r>
              <a:rPr lang="ar-IQ" dirty="0" smtClean="0">
                <a:solidFill>
                  <a:srgbClr val="FF0000"/>
                </a:solidFill>
              </a:rPr>
              <a:t>ثانياً: الضرورة : </a:t>
            </a:r>
            <a:r>
              <a:rPr lang="ar-IQ" dirty="0" smtClean="0"/>
              <a:t>الأديان عبر التاريخ وحتّى الأساطير في الحضارات القديمة كانت دينية أو عقائدية مرتبطة بالقوانين والأنظمة الاجتماعية, </a:t>
            </a:r>
            <a:r>
              <a:rPr lang="ar-IQ" dirty="0"/>
              <a:t>أ</a:t>
            </a:r>
            <a:r>
              <a:rPr lang="ar-IQ" dirty="0" smtClean="0"/>
              <a:t>و ما يسمى بالعادات والتقاليد. أي بسط النفوذ على الأرض داخل المجتمعات، وهي أساس قيام واستمرار الحضارات، هي قابلة للتغيير والتطور تبعاً لتغير ثقافة ومعارف الأمم والشعوب، وزيادة مستويات الوعي الاجتماعي، والتقدم العلمي والفكري أو الفلسفي، بعض تلك الأمم جعلت الاكتشافات العلمية أساساً لرفض الدين، واعتباره جزءاً دخيلاً </a:t>
            </a:r>
            <a:r>
              <a:rPr lang="ar-IQ" dirty="0"/>
              <a:t>أ</a:t>
            </a:r>
            <a:r>
              <a:rPr lang="ar-IQ" dirty="0" smtClean="0"/>
              <a:t>و عبئاً ثقيلاً, ورث من الأساطير المعدلة على يد ما يسمى عندهم بالأنبياء والرسل (المفكرين أو الفلاسفة أو </a:t>
            </a:r>
            <a:r>
              <a:rPr lang="ar-IQ" dirty="0"/>
              <a:t>أ</a:t>
            </a:r>
            <a:r>
              <a:rPr lang="ar-IQ" dirty="0" smtClean="0"/>
              <a:t>صحاب الإلهام والعبقريات الخارقة.. ولكن كما ذكرنا لا يجوز الحكم مسبقاً قبل أن يتم استكمال المعرفة الكونية بالفضاء الخارجي.</a:t>
            </a:r>
            <a:endParaRPr lang="ar-IQ" dirty="0"/>
          </a:p>
        </p:txBody>
      </p:sp>
    </p:spTree>
    <p:extLst>
      <p:ext uri="{BB962C8B-B14F-4D97-AF65-F5344CB8AC3E}">
        <p14:creationId xmlns:p14="http://schemas.microsoft.com/office/powerpoint/2010/main" val="596132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08712"/>
          </a:xfrm>
        </p:spPr>
        <p:txBody>
          <a:bodyPr>
            <a:normAutofit lnSpcReduction="10000"/>
          </a:bodyPr>
          <a:lstStyle/>
          <a:p>
            <a:pPr marL="0" indent="0">
              <a:buNone/>
            </a:pPr>
            <a:r>
              <a:rPr lang="ar-IQ" dirty="0" smtClean="0">
                <a:solidFill>
                  <a:srgbClr val="FF0000"/>
                </a:solidFill>
              </a:rPr>
              <a:t>ثالثا: الغاية: </a:t>
            </a:r>
            <a:r>
              <a:rPr lang="ar-IQ" dirty="0" smtClean="0"/>
              <a:t>هنا نتحدث عن الجوانب الدينية العقائدية، أي نعتقد أن فلسفة الأديان ليست من مهامها انزال العقائد والشرائع السماوية الثابتة (التي غالباً ما يتم التأويل فيها وتغييرها أو الإضافة والتوسعة فيها) الملزِمة للجميع. أو الجامدة المتحجرة، إنّما هي وسيلة وغاية لإيصال فكرة تكوين المجتمعات والأمم داخل المدن، ومن ثم الانتقال إلى مرحلة بناء الدول الحديثة (التي هي حقاً نتاج جهود الفلاسفة والمفكرين والعلماء والعباقرة والمبدعين، الدول الحديثة لم تُبنى بالأديان </a:t>
            </a:r>
            <a:r>
              <a:rPr lang="ar-IQ" dirty="0"/>
              <a:t>أ</a:t>
            </a:r>
            <a:r>
              <a:rPr lang="ar-IQ" dirty="0" smtClean="0"/>
              <a:t>و الشرائع).  إذ لا يمكن أن تنهض الأمم دون معرفة أهم وسائل إقامة المدن </a:t>
            </a:r>
            <a:r>
              <a:rPr lang="ar-IQ" dirty="0"/>
              <a:t>أ</a:t>
            </a:r>
            <a:r>
              <a:rPr lang="ar-IQ" dirty="0" smtClean="0"/>
              <a:t>و الدول المنظمة الحديثة، وهي الدساتير والقوانين والأنظمة</a:t>
            </a:r>
            <a:r>
              <a:rPr lang="ar-IQ" dirty="0"/>
              <a:t>.</a:t>
            </a:r>
            <a:r>
              <a:rPr lang="ar-IQ" dirty="0" smtClean="0"/>
              <a:t> إضافة </a:t>
            </a:r>
            <a:r>
              <a:rPr lang="ar-IQ" dirty="0"/>
              <a:t>إ</a:t>
            </a:r>
            <a:r>
              <a:rPr lang="ar-IQ" dirty="0" smtClean="0"/>
              <a:t>لى منظومات القيم الإنسانية والاخلاقية والاجتماعية المتجددة... </a:t>
            </a:r>
          </a:p>
          <a:p>
            <a:pPr marL="0" indent="0">
              <a:buNone/>
            </a:pPr>
            <a:r>
              <a:rPr lang="ar-IQ" dirty="0" smtClean="0"/>
              <a:t>ولقد كانت غاية الأديان أنّها جاءت لمساعدة البشرية , بالسير نحو الحضارة الإنسانية الحديثة، وصولاً </a:t>
            </a:r>
            <a:r>
              <a:rPr lang="ar-IQ" dirty="0"/>
              <a:t>إ</a:t>
            </a:r>
            <a:r>
              <a:rPr lang="ar-IQ" dirty="0" smtClean="0"/>
              <a:t>لى مفهوم المدينة الفاضلة نسبياً. كما تحدث عنها الفلاسفة.</a:t>
            </a:r>
            <a:endParaRPr lang="ar-IQ" dirty="0"/>
          </a:p>
        </p:txBody>
      </p:sp>
    </p:spTree>
    <p:extLst>
      <p:ext uri="{BB962C8B-B14F-4D97-AF65-F5344CB8AC3E}">
        <p14:creationId xmlns:p14="http://schemas.microsoft.com/office/powerpoint/2010/main" val="1972318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08712"/>
          </a:xfrm>
        </p:spPr>
        <p:txBody>
          <a:bodyPr>
            <a:normAutofit fontScale="92500"/>
          </a:bodyPr>
          <a:lstStyle/>
          <a:p>
            <a:pPr marL="0" indent="0">
              <a:buNone/>
            </a:pPr>
            <a:r>
              <a:rPr lang="ar-IQ" dirty="0" smtClean="0">
                <a:solidFill>
                  <a:srgbClr val="FF0000"/>
                </a:solidFill>
              </a:rPr>
              <a:t>رابعاً: الهدف: </a:t>
            </a:r>
            <a:r>
              <a:rPr lang="ar-IQ" dirty="0" smtClean="0"/>
              <a:t>الأديان والتشريعات</a:t>
            </a:r>
            <a:r>
              <a:rPr lang="ar-IQ" dirty="0" smtClean="0">
                <a:solidFill>
                  <a:srgbClr val="FF0000"/>
                </a:solidFill>
              </a:rPr>
              <a:t> </a:t>
            </a:r>
            <a:r>
              <a:rPr lang="ar-IQ" dirty="0" smtClean="0"/>
              <a:t>لم تأتِ لتعليم الناس أنّ الله </a:t>
            </a:r>
            <a:r>
              <a:rPr lang="ar-IQ" dirty="0" err="1" smtClean="0"/>
              <a:t>عزوجل</a:t>
            </a:r>
            <a:r>
              <a:rPr lang="ar-IQ" dirty="0" smtClean="0"/>
              <a:t> خلقهم من أجل العبادات والعقائد والأيمان والتشريعات فقط، إنّما حكمة الخلق تكمن في أن تكون وسائل وأساليب عبادة الله </a:t>
            </a:r>
            <a:r>
              <a:rPr lang="ar-IQ" dirty="0" err="1" smtClean="0"/>
              <a:t>عزوجل</a:t>
            </a:r>
            <a:r>
              <a:rPr lang="ar-IQ" dirty="0" smtClean="0"/>
              <a:t> هي طريق الفكر والعقل والمنطق والعلم والمعرفة والابداع، وجاءت من أجل بناء وتطوير الحياة الاجتماعية، وكسب معركة الصراع المستمر (الأزلي) بين الخير والشر، لا أن يصبح الدين مقصلة العقول، وسور وحاجز طويل يحبس أنفاس الناس من التمتع بحياتهم ورغباتهم السوية.</a:t>
            </a:r>
          </a:p>
          <a:p>
            <a:pPr marL="0" indent="0">
              <a:buNone/>
            </a:pPr>
            <a:r>
              <a:rPr lang="ar-IQ" dirty="0" smtClean="0"/>
              <a:t>هذا الأمر يأخذ بنا إلى مهمة إيجاد فلسفة عميقة تكشف وتشرح وتبحث أسباب انحراف الحاجات والضرورات والغايات والأهداف الدينية الحقيقية عن مسارها الطبيعي، ومن أنها ليست من أجل </a:t>
            </a:r>
            <a:r>
              <a:rPr lang="ar-IQ" dirty="0"/>
              <a:t>أ</a:t>
            </a:r>
            <a:r>
              <a:rPr lang="ar-IQ" dirty="0" smtClean="0"/>
              <a:t>ن يتوقف الإنسان عن الحياة ويقضي عمره لتطبيق ما جاءت به الأديان، إنّما عليه أن يعتبرها بداية الانطلاق نحو مرحلة العلم والمعرفة والاكتشاف، والفكر والتنظيم، وبناء منظومات أخلاقية وإنسانية ومعرفية شاملة.</a:t>
            </a:r>
            <a:endParaRPr lang="ar-IQ" dirty="0"/>
          </a:p>
        </p:txBody>
      </p:sp>
    </p:spTree>
    <p:extLst>
      <p:ext uri="{BB962C8B-B14F-4D97-AF65-F5344CB8AC3E}">
        <p14:creationId xmlns:p14="http://schemas.microsoft.com/office/powerpoint/2010/main" val="92552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80720"/>
          </a:xfrm>
        </p:spPr>
        <p:txBody>
          <a:bodyPr>
            <a:normAutofit fontScale="92500" lnSpcReduction="10000"/>
          </a:bodyPr>
          <a:lstStyle/>
          <a:p>
            <a:pPr marL="0" indent="0">
              <a:buNone/>
            </a:pPr>
            <a:r>
              <a:rPr lang="ar-IQ" dirty="0" smtClean="0"/>
              <a:t>نحن بحاجة </a:t>
            </a:r>
            <a:r>
              <a:rPr lang="ar-IQ" dirty="0"/>
              <a:t>إ</a:t>
            </a:r>
            <a:r>
              <a:rPr lang="ar-IQ" dirty="0" smtClean="0"/>
              <a:t>لى فهم أو </a:t>
            </a:r>
            <a:r>
              <a:rPr lang="ar-IQ" dirty="0"/>
              <a:t>إ</a:t>
            </a:r>
            <a:r>
              <a:rPr lang="ar-IQ" dirty="0" smtClean="0"/>
              <a:t>عادة التفكير جدياً بطرح فلسفة إسلامية معاصرة, يمكن لها أن تواجه التراجع الحضاري الخطير بقوة، الذي جعلها تسير عكس حركة الحضارة والمعرفة الحديثة. أي أن ننظر للدين الإسلامي </a:t>
            </a:r>
            <a:r>
              <a:rPr lang="ar-IQ" dirty="0"/>
              <a:t>أ</a:t>
            </a:r>
            <a:r>
              <a:rPr lang="ar-IQ" dirty="0" smtClean="0"/>
              <a:t>و القرآن الكريم نظرة فلسفية علمية عقلية منطقية تاريخية...أي </a:t>
            </a:r>
            <a:r>
              <a:rPr lang="ar-IQ" dirty="0"/>
              <a:t>أ</a:t>
            </a:r>
            <a:r>
              <a:rPr lang="ar-IQ" dirty="0" smtClean="0"/>
              <a:t>ن يتجدد الفهم، ويعاد قراءة حكمة التطور الحضاري الإنساني مع غياب الأنبياء والرسل، فقد صار لزاماً علينا أن نجد مناهج وبرامج وأفكاراً ومقترحات وآليات عمل جديدة... مثال على ذلك عندما نأتي إلى القرآن الكريم في مسألة الحدود والعقوبات, أي القصاص. لا نرى هناك خلاف تاريخي حول مفهوم العقوبات وتعريف أو تشخيص الجريمة، إلاّ أنّها بالطبع مختلفة من بلد أو بيئة ومجتمع لآخر.. ففي مسألة الحدود والقصاص التي وردت في القرآن الكريم عندما نضعها أمامنا ونقارن بين حد السرقة، وحد القتل والعفو والدية، نرى أننا </a:t>
            </a:r>
            <a:r>
              <a:rPr lang="ar-IQ" dirty="0"/>
              <a:t>أ</a:t>
            </a:r>
            <a:r>
              <a:rPr lang="ar-IQ" dirty="0" smtClean="0"/>
              <a:t>مام مفهوم قرآني ثابت ومتغير.. ثابت هو القصاص والعقوبة لكل جريمة.. ومتغير بتنفيذ الأحكام, تبعاً للظروف.. </a:t>
            </a:r>
            <a:endParaRPr lang="ar-IQ" dirty="0"/>
          </a:p>
        </p:txBody>
      </p:sp>
    </p:spTree>
    <p:extLst>
      <p:ext uri="{BB962C8B-B14F-4D97-AF65-F5344CB8AC3E}">
        <p14:creationId xmlns:p14="http://schemas.microsoft.com/office/powerpoint/2010/main" val="348054061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2376</TotalTime>
  <Words>2173</Words>
  <Application>Microsoft Office PowerPoint</Application>
  <PresentationFormat>عرض على الشاشة (3:4)‏</PresentationFormat>
  <Paragraphs>35</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أسئلة المحاضرة: 1- هل يجب تطبيق التشريعات السماوية من حيث كونها مقدسة, أم من حيث أنّها ضرورة أو حاجة حياتية, أم للأمرين معاً؟ 2- لماذا لم يترك الله أمر بيان الحق والالتزام به للفطرة والعقل الإنساني؟ 3- هل علل التشريعات منوطة بالتشريعات نفسها, أم بآثارها؟ وهل بإمكان الإنسان أن يستوعب تلك العلل؟ 4- لماذا تُرك فهم التشريعات وتطبيقها للإنسان؟  5- لماذا تختلف التشريعات السماوية من حيث الشدة والمرونة؟  </vt:lpstr>
      <vt:lpstr>فلسفة التشريعات السماوية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كيف نطبق الشريعة؟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فلسفة التشريعات السماوية</dc:title>
  <dc:creator>fathe</dc:creator>
  <cp:lastModifiedBy>fathe</cp:lastModifiedBy>
  <cp:revision>33</cp:revision>
  <dcterms:created xsi:type="dcterms:W3CDTF">2020-09-24T12:36:54Z</dcterms:created>
  <dcterms:modified xsi:type="dcterms:W3CDTF">2020-12-05T17:15:07Z</dcterms:modified>
</cp:coreProperties>
</file>