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03" r:id="rId4"/>
    <p:sldId id="302" r:id="rId5"/>
    <p:sldId id="307" r:id="rId6"/>
    <p:sldId id="308" r:id="rId7"/>
    <p:sldId id="309" r:id="rId8"/>
    <p:sldId id="310" r:id="rId9"/>
    <p:sldId id="258" r:id="rId10"/>
    <p:sldId id="259" r:id="rId11"/>
    <p:sldId id="265" r:id="rId12"/>
    <p:sldId id="260" r:id="rId13"/>
    <p:sldId id="266" r:id="rId14"/>
    <p:sldId id="261" r:id="rId15"/>
    <p:sldId id="262" r:id="rId16"/>
    <p:sldId id="311" r:id="rId17"/>
    <p:sldId id="263" r:id="rId18"/>
    <p:sldId id="264" r:id="rId19"/>
    <p:sldId id="267" r:id="rId20"/>
    <p:sldId id="305" r:id="rId21"/>
    <p:sldId id="268" r:id="rId22"/>
    <p:sldId id="273" r:id="rId23"/>
    <p:sldId id="269" r:id="rId24"/>
    <p:sldId id="300" r:id="rId25"/>
    <p:sldId id="306" r:id="rId26"/>
    <p:sldId id="270" r:id="rId27"/>
    <p:sldId id="271" r:id="rId28"/>
    <p:sldId id="272" r:id="rId29"/>
    <p:sldId id="301"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295" r:id="rId52"/>
    <p:sldId id="296" r:id="rId53"/>
    <p:sldId id="297" r:id="rId54"/>
    <p:sldId id="298" r:id="rId55"/>
    <p:sldId id="299" r:id="rId5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386" y="3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8F2C8D3-D3DD-47C4-8093-432C43A216D8}" type="datetimeFigureOut">
              <a:rPr lang="ar-IQ" smtClean="0"/>
              <a:t>20/02/1444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7430A84-6CF7-4DC8-A22D-19E1CE75ECAC}" type="slidenum">
              <a:rPr lang="ar-IQ" smtClean="0"/>
              <a:t>‹#›</a:t>
            </a:fld>
            <a:endParaRPr lang="ar-IQ"/>
          </a:p>
        </p:txBody>
      </p:sp>
    </p:spTree>
    <p:extLst>
      <p:ext uri="{BB962C8B-B14F-4D97-AF65-F5344CB8AC3E}">
        <p14:creationId xmlns:p14="http://schemas.microsoft.com/office/powerpoint/2010/main" val="1675435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F2C8D3-D3DD-47C4-8093-432C43A216D8}" type="datetimeFigureOut">
              <a:rPr lang="ar-IQ" smtClean="0"/>
              <a:t>20/02/1444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7430A84-6CF7-4DC8-A22D-19E1CE75ECAC}" type="slidenum">
              <a:rPr lang="ar-IQ" smtClean="0"/>
              <a:t>‹#›</a:t>
            </a:fld>
            <a:endParaRPr lang="ar-IQ"/>
          </a:p>
        </p:txBody>
      </p:sp>
    </p:spTree>
    <p:extLst>
      <p:ext uri="{BB962C8B-B14F-4D97-AF65-F5344CB8AC3E}">
        <p14:creationId xmlns:p14="http://schemas.microsoft.com/office/powerpoint/2010/main" val="1214854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F2C8D3-D3DD-47C4-8093-432C43A216D8}" type="datetimeFigureOut">
              <a:rPr lang="ar-IQ" smtClean="0"/>
              <a:t>20/02/1444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7430A84-6CF7-4DC8-A22D-19E1CE75ECAC}" type="slidenum">
              <a:rPr lang="ar-IQ" smtClean="0"/>
              <a:t>‹#›</a:t>
            </a:fld>
            <a:endParaRPr lang="ar-IQ"/>
          </a:p>
        </p:txBody>
      </p:sp>
    </p:spTree>
    <p:extLst>
      <p:ext uri="{BB962C8B-B14F-4D97-AF65-F5344CB8AC3E}">
        <p14:creationId xmlns:p14="http://schemas.microsoft.com/office/powerpoint/2010/main" val="66008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F2C8D3-D3DD-47C4-8093-432C43A216D8}" type="datetimeFigureOut">
              <a:rPr lang="ar-IQ" smtClean="0"/>
              <a:t>20/02/1444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7430A84-6CF7-4DC8-A22D-19E1CE75ECAC}" type="slidenum">
              <a:rPr lang="ar-IQ" smtClean="0"/>
              <a:t>‹#›</a:t>
            </a:fld>
            <a:endParaRPr lang="ar-IQ"/>
          </a:p>
        </p:txBody>
      </p:sp>
    </p:spTree>
    <p:extLst>
      <p:ext uri="{BB962C8B-B14F-4D97-AF65-F5344CB8AC3E}">
        <p14:creationId xmlns:p14="http://schemas.microsoft.com/office/powerpoint/2010/main" val="375884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8F2C8D3-D3DD-47C4-8093-432C43A216D8}" type="datetimeFigureOut">
              <a:rPr lang="ar-IQ" smtClean="0"/>
              <a:t>20/02/1444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7430A84-6CF7-4DC8-A22D-19E1CE75ECAC}" type="slidenum">
              <a:rPr lang="ar-IQ" smtClean="0"/>
              <a:t>‹#›</a:t>
            </a:fld>
            <a:endParaRPr lang="ar-IQ"/>
          </a:p>
        </p:txBody>
      </p:sp>
    </p:spTree>
    <p:extLst>
      <p:ext uri="{BB962C8B-B14F-4D97-AF65-F5344CB8AC3E}">
        <p14:creationId xmlns:p14="http://schemas.microsoft.com/office/powerpoint/2010/main" val="2617390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8F2C8D3-D3DD-47C4-8093-432C43A216D8}" type="datetimeFigureOut">
              <a:rPr lang="ar-IQ" smtClean="0"/>
              <a:t>20/02/1444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7430A84-6CF7-4DC8-A22D-19E1CE75ECAC}" type="slidenum">
              <a:rPr lang="ar-IQ" smtClean="0"/>
              <a:t>‹#›</a:t>
            </a:fld>
            <a:endParaRPr lang="ar-IQ"/>
          </a:p>
        </p:txBody>
      </p:sp>
    </p:spTree>
    <p:extLst>
      <p:ext uri="{BB962C8B-B14F-4D97-AF65-F5344CB8AC3E}">
        <p14:creationId xmlns:p14="http://schemas.microsoft.com/office/powerpoint/2010/main" val="106301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8F2C8D3-D3DD-47C4-8093-432C43A216D8}" type="datetimeFigureOut">
              <a:rPr lang="ar-IQ" smtClean="0"/>
              <a:t>20/02/1444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7430A84-6CF7-4DC8-A22D-19E1CE75ECAC}" type="slidenum">
              <a:rPr lang="ar-IQ" smtClean="0"/>
              <a:t>‹#›</a:t>
            </a:fld>
            <a:endParaRPr lang="ar-IQ"/>
          </a:p>
        </p:txBody>
      </p:sp>
    </p:spTree>
    <p:extLst>
      <p:ext uri="{BB962C8B-B14F-4D97-AF65-F5344CB8AC3E}">
        <p14:creationId xmlns:p14="http://schemas.microsoft.com/office/powerpoint/2010/main" val="2397159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8F2C8D3-D3DD-47C4-8093-432C43A216D8}" type="datetimeFigureOut">
              <a:rPr lang="ar-IQ" smtClean="0"/>
              <a:t>20/02/1444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7430A84-6CF7-4DC8-A22D-19E1CE75ECAC}" type="slidenum">
              <a:rPr lang="ar-IQ" smtClean="0"/>
              <a:t>‹#›</a:t>
            </a:fld>
            <a:endParaRPr lang="ar-IQ"/>
          </a:p>
        </p:txBody>
      </p:sp>
    </p:spTree>
    <p:extLst>
      <p:ext uri="{BB962C8B-B14F-4D97-AF65-F5344CB8AC3E}">
        <p14:creationId xmlns:p14="http://schemas.microsoft.com/office/powerpoint/2010/main" val="92562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8F2C8D3-D3DD-47C4-8093-432C43A216D8}" type="datetimeFigureOut">
              <a:rPr lang="ar-IQ" smtClean="0"/>
              <a:t>20/02/1444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7430A84-6CF7-4DC8-A22D-19E1CE75ECAC}" type="slidenum">
              <a:rPr lang="ar-IQ" smtClean="0"/>
              <a:t>‹#›</a:t>
            </a:fld>
            <a:endParaRPr lang="ar-IQ"/>
          </a:p>
        </p:txBody>
      </p:sp>
    </p:spTree>
    <p:extLst>
      <p:ext uri="{BB962C8B-B14F-4D97-AF65-F5344CB8AC3E}">
        <p14:creationId xmlns:p14="http://schemas.microsoft.com/office/powerpoint/2010/main" val="136169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F2C8D3-D3DD-47C4-8093-432C43A216D8}" type="datetimeFigureOut">
              <a:rPr lang="ar-IQ" smtClean="0"/>
              <a:t>20/02/1444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7430A84-6CF7-4DC8-A22D-19E1CE75ECAC}" type="slidenum">
              <a:rPr lang="ar-IQ" smtClean="0"/>
              <a:t>‹#›</a:t>
            </a:fld>
            <a:endParaRPr lang="ar-IQ"/>
          </a:p>
        </p:txBody>
      </p:sp>
    </p:spTree>
    <p:extLst>
      <p:ext uri="{BB962C8B-B14F-4D97-AF65-F5344CB8AC3E}">
        <p14:creationId xmlns:p14="http://schemas.microsoft.com/office/powerpoint/2010/main" val="48967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F2C8D3-D3DD-47C4-8093-432C43A216D8}" type="datetimeFigureOut">
              <a:rPr lang="ar-IQ" smtClean="0"/>
              <a:t>20/02/1444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7430A84-6CF7-4DC8-A22D-19E1CE75ECAC}" type="slidenum">
              <a:rPr lang="ar-IQ" smtClean="0"/>
              <a:t>‹#›</a:t>
            </a:fld>
            <a:endParaRPr lang="ar-IQ"/>
          </a:p>
        </p:txBody>
      </p:sp>
    </p:spTree>
    <p:extLst>
      <p:ext uri="{BB962C8B-B14F-4D97-AF65-F5344CB8AC3E}">
        <p14:creationId xmlns:p14="http://schemas.microsoft.com/office/powerpoint/2010/main" val="189977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8F2C8D3-D3DD-47C4-8093-432C43A216D8}" type="datetimeFigureOut">
              <a:rPr lang="ar-IQ" smtClean="0"/>
              <a:t>20/02/1444</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7430A84-6CF7-4DC8-A22D-19E1CE75ECAC}" type="slidenum">
              <a:rPr lang="ar-IQ" smtClean="0"/>
              <a:t>‹#›</a:t>
            </a:fld>
            <a:endParaRPr lang="ar-IQ"/>
          </a:p>
        </p:txBody>
      </p:sp>
    </p:spTree>
    <p:extLst>
      <p:ext uri="{BB962C8B-B14F-4D97-AF65-F5344CB8AC3E}">
        <p14:creationId xmlns:p14="http://schemas.microsoft.com/office/powerpoint/2010/main" val="1839699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4900" b="1" dirty="0" smtClean="0">
                <a:solidFill>
                  <a:srgbClr val="FF0000"/>
                </a:solidFill>
              </a:rPr>
              <a:t>علم </a:t>
            </a:r>
            <a:r>
              <a:rPr lang="ar-IQ" sz="4900" b="1" dirty="0">
                <a:solidFill>
                  <a:srgbClr val="FF0000"/>
                </a:solidFill>
              </a:rPr>
              <a:t>المنطق</a:t>
            </a:r>
            <a:br>
              <a:rPr lang="ar-IQ" sz="4900" b="1" dirty="0">
                <a:solidFill>
                  <a:srgbClr val="FF0000"/>
                </a:solidFill>
              </a:rPr>
            </a:br>
            <a:r>
              <a:rPr lang="ar-IQ" sz="3600" dirty="0"/>
              <a:t>المرحلة </a:t>
            </a:r>
            <a:r>
              <a:rPr lang="ar-IQ" sz="3600" dirty="0" smtClean="0"/>
              <a:t>الرابعة/ الفصل الأول</a:t>
            </a:r>
            <a:br>
              <a:rPr lang="ar-IQ" sz="3600" dirty="0" smtClean="0"/>
            </a:br>
            <a:r>
              <a:rPr lang="ar-IQ" sz="3600" dirty="0" smtClean="0"/>
              <a:t>كلِّية العلوم الإسلامية/ قسم التربية الدينية</a:t>
            </a:r>
            <a:br>
              <a:rPr lang="ar-IQ" sz="3600" dirty="0" smtClean="0"/>
            </a:br>
            <a:r>
              <a:rPr lang="ar-IQ" sz="3600" dirty="0" smtClean="0"/>
              <a:t>السنة الدراسية(2022-2023)</a:t>
            </a:r>
            <a:br>
              <a:rPr lang="ar-IQ" sz="3600" dirty="0" smtClean="0"/>
            </a:br>
            <a:r>
              <a:rPr lang="ar-IQ" sz="3600" dirty="0" smtClean="0"/>
              <a:t>إعداد</a:t>
            </a:r>
            <a:br>
              <a:rPr lang="ar-IQ" sz="3600" dirty="0" smtClean="0"/>
            </a:br>
            <a:r>
              <a:rPr lang="ar-IQ" sz="3600" dirty="0" err="1" smtClean="0"/>
              <a:t>أ.د.فتحي</a:t>
            </a:r>
            <a:r>
              <a:rPr lang="ar-IQ" sz="3600" dirty="0" smtClean="0"/>
              <a:t> جوهر مزوري</a:t>
            </a:r>
            <a:br>
              <a:rPr lang="ar-IQ" sz="3600" dirty="0" smtClean="0"/>
            </a:br>
            <a:r>
              <a:rPr lang="ar-IQ" sz="3600" dirty="0"/>
              <a:t> </a:t>
            </a:r>
            <a:r>
              <a:rPr lang="en-US" sz="3600" dirty="0" err="1" smtClean="0"/>
              <a:t>fathi.farmazi@su.edu.krd</a:t>
            </a:r>
            <a:r>
              <a:rPr lang="en-US" sz="3600" dirty="0" smtClean="0"/>
              <a:t/>
            </a:r>
            <a:br>
              <a:rPr lang="en-US" sz="3600" dirty="0" smtClean="0"/>
            </a:br>
            <a:r>
              <a:rPr lang="en-US" sz="3600" dirty="0" smtClean="0"/>
              <a:t>07504603044</a:t>
            </a:r>
            <a:endParaRPr lang="ar-IQ" sz="3600" dirty="0"/>
          </a:p>
        </p:txBody>
      </p:sp>
    </p:spTree>
    <p:extLst>
      <p:ext uri="{BB962C8B-B14F-4D97-AF65-F5344CB8AC3E}">
        <p14:creationId xmlns:p14="http://schemas.microsoft.com/office/powerpoint/2010/main" val="2986000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928992" cy="6597352"/>
          </a:xfrm>
        </p:spPr>
        <p:txBody>
          <a:bodyPr>
            <a:normAutofit fontScale="85000" lnSpcReduction="20000"/>
          </a:bodyPr>
          <a:lstStyle/>
          <a:p>
            <a:pPr marL="0" indent="0">
              <a:buNone/>
            </a:pPr>
            <a:r>
              <a:rPr lang="ar-IQ" sz="3800" dirty="0" smtClean="0">
                <a:solidFill>
                  <a:srgbClr val="FF0000"/>
                </a:solidFill>
              </a:rPr>
              <a:t>ثانياً: تعريف المنطق في الاصطلاح</a:t>
            </a:r>
          </a:p>
          <a:p>
            <a:pPr marL="0" indent="0">
              <a:buNone/>
            </a:pPr>
            <a:r>
              <a:rPr lang="ar-IQ" dirty="0" smtClean="0"/>
              <a:t>ليس هناك تعريف جامع ومانع للمنطق في الاصطلاح. وبل تعاريف متعددة, وضعت للمنطق, وكلُّها تستهدف حقيقةً واحدة, فإذا أراد الإنسان أن يفكِّر تفكيراً صحيحاً لابدَّ أن يراعي هذا القانون المنطقي وإلاّ سوف يزلّ وينحرف في تفكيره, فيحسب ما ليس بنتيجةٍ نتيجةً, أو ما ليس بحُجَّةٍ حجَّةً. </a:t>
            </a:r>
          </a:p>
          <a:p>
            <a:pPr marL="0" indent="0">
              <a:buNone/>
            </a:pPr>
            <a:r>
              <a:rPr lang="ar-IQ" dirty="0" smtClean="0">
                <a:solidFill>
                  <a:srgbClr val="FF0000"/>
                </a:solidFill>
              </a:rPr>
              <a:t>ومن تعاريف المنطق:</a:t>
            </a:r>
          </a:p>
          <a:p>
            <a:pPr marL="0" indent="0">
              <a:buNone/>
            </a:pPr>
            <a:r>
              <a:rPr lang="ar-IQ" dirty="0" smtClean="0"/>
              <a:t>* علم </a:t>
            </a:r>
            <a:r>
              <a:rPr lang="ar-IQ" dirty="0"/>
              <a:t>يبحث فيه عن المعلومات التصورية والتصديقية من حيث أنها توصل إلى معرفة مجهول تصوري أو تصديقي.</a:t>
            </a:r>
            <a:endParaRPr lang="ar-IQ" dirty="0" smtClean="0"/>
          </a:p>
          <a:p>
            <a:pPr marL="0" indent="0">
              <a:buNone/>
            </a:pPr>
            <a:r>
              <a:rPr lang="ar-IQ" dirty="0" smtClean="0"/>
              <a:t>* المنطق هو علم يبحث فيه عن القواعد العامة للتفكير الصحيح .</a:t>
            </a:r>
          </a:p>
          <a:p>
            <a:pPr marL="0" indent="0">
              <a:buNone/>
            </a:pPr>
            <a:r>
              <a:rPr lang="ar-IQ" dirty="0" smtClean="0"/>
              <a:t>* المنطق هو دراسة قواعد التفكير الصحيح .</a:t>
            </a:r>
          </a:p>
          <a:p>
            <a:pPr marL="0" indent="0">
              <a:buNone/>
            </a:pPr>
            <a:r>
              <a:rPr lang="ar-IQ" dirty="0" smtClean="0"/>
              <a:t>* المنطق هو دراسة مناهج الفكر وطرق الاستدلال السليم.</a:t>
            </a:r>
          </a:p>
          <a:p>
            <a:pPr marL="0" indent="0">
              <a:buNone/>
            </a:pPr>
            <a:r>
              <a:rPr lang="ar-IQ" dirty="0" smtClean="0"/>
              <a:t>* المنطق آلة قانونية تعصم مراعاتها الذهن عن الخطأ في الفكر. </a:t>
            </a:r>
          </a:p>
          <a:p>
            <a:pPr marL="0" indent="0">
              <a:buNone/>
            </a:pPr>
            <a:r>
              <a:rPr lang="ar-IQ" dirty="0" smtClean="0"/>
              <a:t>- وبتعبير أكثر تحديداً المنطق هو: طريقة الاستدلال.  بمعنى أنّ المنطق يدرس طرق تعريف الأشياء وطرق الاستدلال لإثبات صحة أو بطلان الأفكار. ويدرس في خاتمتـه أيضـاً, كيفيـة تنظيم البحـث وتـدوين العلم. فهو يهتم بالأمور الثلاثة التالية :</a:t>
            </a:r>
          </a:p>
          <a:p>
            <a:pPr marL="0" indent="0">
              <a:buNone/>
            </a:pPr>
            <a:r>
              <a:rPr lang="ar-IQ" dirty="0" smtClean="0"/>
              <a:t> التعريف - الاستدلال - مناهج البحـث.</a:t>
            </a:r>
            <a:endParaRPr lang="ar-IQ" dirty="0"/>
          </a:p>
        </p:txBody>
      </p:sp>
    </p:spTree>
    <p:extLst>
      <p:ext uri="{BB962C8B-B14F-4D97-AF65-F5344CB8AC3E}">
        <p14:creationId xmlns:p14="http://schemas.microsoft.com/office/powerpoint/2010/main" val="3064143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ar-IQ" dirty="0" smtClean="0">
                <a:solidFill>
                  <a:srgbClr val="FF0000"/>
                </a:solidFill>
              </a:rPr>
              <a:t>أسماء المنطق</a:t>
            </a:r>
            <a:endParaRPr lang="ar-IQ" dirty="0">
              <a:solidFill>
                <a:srgbClr val="FF0000"/>
              </a:solidFill>
            </a:endParaRPr>
          </a:p>
        </p:txBody>
      </p:sp>
      <p:sp>
        <p:nvSpPr>
          <p:cNvPr id="3" name="عنصر نائب للمحتوى 2"/>
          <p:cNvSpPr>
            <a:spLocks noGrp="1"/>
          </p:cNvSpPr>
          <p:nvPr>
            <p:ph idx="1"/>
          </p:nvPr>
        </p:nvSpPr>
        <p:spPr>
          <a:xfrm>
            <a:off x="251520" y="1124744"/>
            <a:ext cx="8568952" cy="5472608"/>
          </a:xfrm>
        </p:spPr>
        <p:txBody>
          <a:bodyPr/>
          <a:lstStyle/>
          <a:p>
            <a:pPr marL="0" indent="0">
              <a:buNone/>
            </a:pPr>
            <a:r>
              <a:rPr lang="ar-IQ" dirty="0" smtClean="0"/>
              <a:t>بالإضافة إلى اسم المنطق, فقد أطلق عليه العلماء أسماء عديدة منها: </a:t>
            </a:r>
          </a:p>
          <a:p>
            <a:pPr marL="0" indent="0">
              <a:buNone/>
            </a:pPr>
            <a:r>
              <a:rPr lang="ar-IQ" dirty="0" smtClean="0"/>
              <a:t>- معيار العلم. </a:t>
            </a:r>
          </a:p>
          <a:p>
            <a:pPr marL="0" indent="0">
              <a:buNone/>
            </a:pPr>
            <a:r>
              <a:rPr lang="ar-IQ" dirty="0" smtClean="0"/>
              <a:t>- علم الميزان. </a:t>
            </a:r>
          </a:p>
          <a:p>
            <a:pPr marL="0" indent="0">
              <a:buNone/>
            </a:pPr>
            <a:r>
              <a:rPr lang="ar-IQ" dirty="0" smtClean="0"/>
              <a:t>- علم قواعد التفكير. </a:t>
            </a:r>
          </a:p>
          <a:p>
            <a:pPr marL="0" indent="0">
              <a:buNone/>
            </a:pPr>
            <a:r>
              <a:rPr lang="ar-IQ" dirty="0" smtClean="0"/>
              <a:t>- خادم العلوم. </a:t>
            </a:r>
          </a:p>
          <a:p>
            <a:pPr marL="0" indent="0">
              <a:buNone/>
            </a:pPr>
            <a:r>
              <a:rPr lang="ar-IQ" dirty="0" smtClean="0"/>
              <a:t>- رئيس العلوم... وغيرها من الأسماء.</a:t>
            </a:r>
          </a:p>
          <a:p>
            <a:pPr marL="0" indent="0">
              <a:buNone/>
            </a:pPr>
            <a:endParaRPr lang="ar-IQ" dirty="0" smtClean="0"/>
          </a:p>
        </p:txBody>
      </p:sp>
    </p:spTree>
    <p:extLst>
      <p:ext uri="{BB962C8B-B14F-4D97-AF65-F5344CB8AC3E}">
        <p14:creationId xmlns:p14="http://schemas.microsoft.com/office/powerpoint/2010/main" val="1176800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smtClean="0">
                <a:solidFill>
                  <a:srgbClr val="FF0000"/>
                </a:solidFill>
              </a:rPr>
              <a:t>أهمية المنطق</a:t>
            </a:r>
            <a:endParaRPr lang="ar-IQ" dirty="0">
              <a:solidFill>
                <a:srgbClr val="FF0000"/>
              </a:solidFill>
            </a:endParaRPr>
          </a:p>
        </p:txBody>
      </p:sp>
      <p:sp>
        <p:nvSpPr>
          <p:cNvPr id="3" name="عنصر نائب للمحتوى 2"/>
          <p:cNvSpPr>
            <a:spLocks noGrp="1"/>
          </p:cNvSpPr>
          <p:nvPr>
            <p:ph idx="1"/>
          </p:nvPr>
        </p:nvSpPr>
        <p:spPr>
          <a:xfrm>
            <a:off x="179512" y="836712"/>
            <a:ext cx="8856984" cy="5832648"/>
          </a:xfrm>
        </p:spPr>
        <p:txBody>
          <a:bodyPr>
            <a:normAutofit fontScale="92500" lnSpcReduction="20000"/>
          </a:bodyPr>
          <a:lstStyle/>
          <a:p>
            <a:pPr algn="just"/>
            <a:r>
              <a:rPr lang="ar-IQ" dirty="0" smtClean="0"/>
              <a:t>رغم أنّ الإنسان مفطور على التفكير، وبه يتميز عن غيره من الكائنات، إلاّ أنَّه من أجل تصحيح تفكيره من حيث الأسلوب والصورة وكذلك من حيث المحتوى والمادة، يحتاج إلى معرفة قواعد المنطق وقوانينه، وإلاّ سوف لا يتمكَّن من أن يفكِّر تفكيراً صحيحاً، يميِّز به الحق من الباطل. فيتورَّط في الخطأ والانحراف الفكري من غير أن يعرف سبب ذلك.</a:t>
            </a:r>
          </a:p>
          <a:p>
            <a:pPr algn="just"/>
            <a:r>
              <a:rPr lang="ar-IQ" dirty="0" smtClean="0"/>
              <a:t>وبناءً عليه, يستخدم هذا العلم في تصحيح عملية التفكير في مجال العلوم الأخرى. فمن لم تكن لديه أية مخزونات علمية، لا يمكنه استخدام قواعد المنطق أصلاً، فهو كالغواص من غير بحر أو كالنجار من غير أخشاب. كما أنَّه لو كان بحراً من العلوم - وهو غير مُطَّلع على قوانين المنطق أو لا يراعيها - فلا ضمان لصحَّة أفكاره أصلاً.</a:t>
            </a:r>
          </a:p>
          <a:p>
            <a:pPr algn="just"/>
            <a:r>
              <a:rPr lang="ar-IQ" dirty="0" smtClean="0"/>
              <a:t>الحاصل أنَّ هذا العلم يبرمج ويرتِّب المعلومات الذهنية المسبقة ليستنتج من خلالها نتيجةً صحيحةً مطابقة للواقع. وعلى هذا الأساس، سمِّي بـ(المنطق الصوري) لأنَّه يتعامل مع صورة التفكير وأسلوبه.</a:t>
            </a:r>
            <a:endParaRPr lang="ar-IQ" dirty="0"/>
          </a:p>
        </p:txBody>
      </p:sp>
    </p:spTree>
    <p:extLst>
      <p:ext uri="{BB962C8B-B14F-4D97-AF65-F5344CB8AC3E}">
        <p14:creationId xmlns:p14="http://schemas.microsoft.com/office/powerpoint/2010/main" val="3099564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Autofit/>
          </a:bodyPr>
          <a:lstStyle/>
          <a:p>
            <a:r>
              <a:rPr lang="ar-IQ" sz="4000" dirty="0" smtClean="0">
                <a:solidFill>
                  <a:srgbClr val="FF0000"/>
                </a:solidFill>
              </a:rPr>
              <a:t>فائدة المنطق</a:t>
            </a:r>
            <a:endParaRPr lang="ar-IQ" sz="4000" dirty="0">
              <a:solidFill>
                <a:srgbClr val="FF0000"/>
              </a:solidFill>
            </a:endParaRPr>
          </a:p>
        </p:txBody>
      </p:sp>
      <p:sp>
        <p:nvSpPr>
          <p:cNvPr id="3" name="عنصر نائب للمحتوى 2"/>
          <p:cNvSpPr>
            <a:spLocks noGrp="1"/>
          </p:cNvSpPr>
          <p:nvPr>
            <p:ph idx="1"/>
          </p:nvPr>
        </p:nvSpPr>
        <p:spPr>
          <a:xfrm>
            <a:off x="107504" y="764704"/>
            <a:ext cx="8928992" cy="5976664"/>
          </a:xfrm>
        </p:spPr>
        <p:txBody>
          <a:bodyPr>
            <a:normAutofit fontScale="70000" lnSpcReduction="20000"/>
          </a:bodyPr>
          <a:lstStyle/>
          <a:p>
            <a:pPr marL="0" indent="0" algn="just">
              <a:buNone/>
            </a:pPr>
            <a:r>
              <a:rPr lang="ar-IQ" dirty="0" smtClean="0"/>
              <a:t>للمنطق فوائد كثيرة, أهمّها ما يلي:</a:t>
            </a:r>
          </a:p>
          <a:p>
            <a:pPr marL="0" indent="0" algn="just">
              <a:buNone/>
            </a:pPr>
            <a:r>
              <a:rPr lang="ar-IQ" dirty="0" smtClean="0"/>
              <a:t>-</a:t>
            </a:r>
            <a:r>
              <a:rPr lang="ar-IQ" dirty="0" smtClean="0"/>
              <a:t>عصمة </a:t>
            </a:r>
            <a:r>
              <a:rPr lang="ar-IQ" dirty="0" smtClean="0"/>
              <a:t>الذهن من الخطأ في الفكر. فكما أنّ النحو يعصم اللسان من الخطأ في القول, فكذلك المنطق يعصم الفكر من الخطأ في ترتيب معلوماته. فمن اتبع قواعد المنطق؛ لا يتطرق إلى الخطأ في الفكر, فحيثما وجد الخطأ؛ فذلك يدل على عدم استعمال قواعد علم المنطق بشكل صحيح</a:t>
            </a:r>
            <a:r>
              <a:rPr lang="ar-IQ" dirty="0"/>
              <a:t>. يقول الإمام الغزالي : « مَن لا معرفة له بالمنطق, لا يوثق بعلمه». </a:t>
            </a:r>
            <a:endParaRPr lang="ar-IQ" dirty="0" smtClean="0"/>
          </a:p>
          <a:p>
            <a:pPr marL="0" indent="0" algn="just">
              <a:buNone/>
            </a:pPr>
            <a:r>
              <a:rPr lang="ar-IQ" dirty="0" smtClean="0"/>
              <a:t>-تربية القوى العقلية وتنميتها بالتمرن ومزاولة البحث في طرق التفكير</a:t>
            </a:r>
          </a:p>
          <a:p>
            <a:pPr marL="0" indent="0" algn="just">
              <a:buNone/>
            </a:pPr>
            <a:r>
              <a:rPr lang="ar-IQ" dirty="0" smtClean="0"/>
              <a:t>-وضع الأشياء في أماكنها وأداء الأعمال في أوقاتها, فليس من المنطق تكليف الإنسان مالا يطاق, ولا ارجاء عمل اليوم إلى الغد.</a:t>
            </a:r>
          </a:p>
          <a:p>
            <a:pPr marL="0" indent="0" algn="just">
              <a:buNone/>
            </a:pPr>
            <a:r>
              <a:rPr lang="ar-IQ" dirty="0" smtClean="0"/>
              <a:t>-تمييز الأفكار الصائبة من الخاطئة, وهذه هي الميزة الأساسية من علم المنطق.</a:t>
            </a:r>
          </a:p>
          <a:p>
            <a:pPr marL="0" indent="0" algn="just">
              <a:buNone/>
            </a:pPr>
            <a:r>
              <a:rPr lang="ar-IQ" dirty="0" smtClean="0"/>
              <a:t> </a:t>
            </a:r>
          </a:p>
          <a:p>
            <a:pPr marL="0" indent="0" algn="just">
              <a:buNone/>
            </a:pPr>
            <a:r>
              <a:rPr lang="ar-IQ" sz="3800" dirty="0" smtClean="0">
                <a:solidFill>
                  <a:srgbClr val="FF0000"/>
                </a:solidFill>
              </a:rPr>
              <a:t>واضع </a:t>
            </a:r>
            <a:r>
              <a:rPr lang="ar-IQ" sz="3800" dirty="0" smtClean="0">
                <a:solidFill>
                  <a:srgbClr val="FF0000"/>
                </a:solidFill>
              </a:rPr>
              <a:t>علم المنطق</a:t>
            </a:r>
          </a:p>
          <a:p>
            <a:pPr marL="0" indent="0" algn="just">
              <a:buNone/>
            </a:pPr>
            <a:r>
              <a:rPr lang="ar-IQ" dirty="0" smtClean="0"/>
              <a:t>يعتبر </a:t>
            </a:r>
            <a:r>
              <a:rPr lang="ar-IQ" dirty="0"/>
              <a:t>أرسطو هو أول من كتب عن المنطق بوصفه علم قائم بذاته، وسميت مجموعة بحوثه المنطقية </a:t>
            </a:r>
            <a:r>
              <a:rPr lang="ar-IQ" dirty="0" err="1" smtClean="0"/>
              <a:t>أورغانون</a:t>
            </a:r>
            <a:r>
              <a:rPr lang="ar-IQ" dirty="0" smtClean="0"/>
              <a:t>. </a:t>
            </a:r>
            <a:r>
              <a:rPr lang="ar-IQ" dirty="0"/>
              <a:t>وقد تمت الإفادة من هذه الأبحاث المنطقية التي كان يقوم بها </a:t>
            </a:r>
            <a:r>
              <a:rPr lang="ar-IQ" dirty="0" smtClean="0"/>
              <a:t>سقراط </a:t>
            </a:r>
            <a:r>
              <a:rPr lang="ar-IQ" dirty="0"/>
              <a:t>الحكيم, ثم من بعده أستاذه أفلاطون، والذين ثاروا كثيراً على الفكر السفسطائي الذي كان شائعاً جداً في تلك الآونة</a:t>
            </a:r>
            <a:r>
              <a:rPr lang="ar-IQ" dirty="0" smtClean="0"/>
              <a:t>. </a:t>
            </a:r>
            <a:r>
              <a:rPr lang="ar-IQ" dirty="0"/>
              <a:t>فكان في نظر أرسطو القياس هو صورة الاستدلال، ولكن بقيام النهضة الأوروبية ونهضة العلوم </a:t>
            </a:r>
            <a:r>
              <a:rPr lang="ar-IQ" dirty="0" smtClean="0"/>
              <a:t>الطبيعية؛ </a:t>
            </a:r>
            <a:r>
              <a:rPr lang="ar-IQ" dirty="0"/>
              <a:t>أصبح المنطق </a:t>
            </a:r>
            <a:r>
              <a:rPr lang="ar-IQ" dirty="0" smtClean="0"/>
              <a:t>علماً مختلفاً نوعاً ما, </a:t>
            </a:r>
            <a:r>
              <a:rPr lang="ar-IQ" dirty="0"/>
              <a:t>عن منطق </a:t>
            </a:r>
            <a:r>
              <a:rPr lang="ar-IQ" dirty="0" smtClean="0"/>
              <a:t>أرسطو. </a:t>
            </a:r>
            <a:r>
              <a:rPr lang="ar-IQ" dirty="0"/>
              <a:t>فظهر منطق الاستقراء الذي كان رائده فرانسيس بيكون </a:t>
            </a:r>
            <a:r>
              <a:rPr lang="ar-IQ" dirty="0" err="1" smtClean="0"/>
              <a:t>واستكمله</a:t>
            </a:r>
            <a:r>
              <a:rPr lang="ar-IQ" dirty="0" smtClean="0"/>
              <a:t> </a:t>
            </a:r>
            <a:r>
              <a:rPr lang="ar-IQ" dirty="0"/>
              <a:t>بعد ذلك جون ستيوارت ميل</a:t>
            </a:r>
            <a:r>
              <a:rPr lang="ar-IQ" dirty="0" smtClean="0"/>
              <a:t>. </a:t>
            </a:r>
          </a:p>
        </p:txBody>
      </p:sp>
    </p:spTree>
    <p:extLst>
      <p:ext uri="{BB962C8B-B14F-4D97-AF65-F5344CB8AC3E}">
        <p14:creationId xmlns:p14="http://schemas.microsoft.com/office/powerpoint/2010/main" val="778104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dirty="0" smtClean="0">
                <a:solidFill>
                  <a:srgbClr val="FF0000"/>
                </a:solidFill>
              </a:rPr>
              <a:t>الغاية من المنطق</a:t>
            </a:r>
            <a:endParaRPr lang="ar-IQ" dirty="0">
              <a:solidFill>
                <a:srgbClr val="FF0000"/>
              </a:solidFill>
            </a:endParaRPr>
          </a:p>
        </p:txBody>
      </p:sp>
      <p:sp>
        <p:nvSpPr>
          <p:cNvPr id="3" name="عنصر نائب للمحتوى 2"/>
          <p:cNvSpPr>
            <a:spLocks noGrp="1"/>
          </p:cNvSpPr>
          <p:nvPr>
            <p:ph idx="1"/>
          </p:nvPr>
        </p:nvSpPr>
        <p:spPr>
          <a:xfrm>
            <a:off x="179512" y="980728"/>
            <a:ext cx="8640960" cy="5688632"/>
          </a:xfrm>
        </p:spPr>
        <p:txBody>
          <a:bodyPr>
            <a:normAutofit fontScale="92500" lnSpcReduction="20000"/>
          </a:bodyPr>
          <a:lstStyle/>
          <a:p>
            <a:pPr marL="0" indent="0" algn="just">
              <a:buNone/>
            </a:pPr>
            <a:r>
              <a:rPr lang="ar-IQ" dirty="0" smtClean="0"/>
              <a:t>1- من الواضح أنّ معظم العلوم هي نتاج التفكير الإنساني، ومن الواضح أيضاً أنّ الإنسان حينما يفكّر قد يهتدي إلى نتائج صحيحة ومقبولة وقد ينتهي إلى نتائج خاطئة وغير مقبولة. فالتفكير الإنساني -إذاً- معرّض بطبيعته للخطأ والصواب، ولأجل أن يكون التفكير سليماً وتكون نتائجه صحيحة، أصبح الإنسان بحاجة إلى قواعد عامة تهيء له مجال التفكير الصحيح متى سار على ضوئها.</a:t>
            </a:r>
          </a:p>
          <a:p>
            <a:pPr marL="0" indent="0" algn="just">
              <a:buNone/>
            </a:pPr>
            <a:r>
              <a:rPr lang="ar-IQ" dirty="0" smtClean="0"/>
              <a:t>2- إنّنا نتعلّم قواعد المنطق حتى نستطيع أن ننقد الأفكار والنظريّات العلميّة, فنتبيّن أنواع الأخطاء الواقع فيها, ونتعرّف على أسبابها. وبالتالي فهو ينمي الروح النقدية لدى دارسيه أو محبيه.</a:t>
            </a:r>
          </a:p>
          <a:p>
            <a:pPr marL="0" indent="0" algn="just">
              <a:buNone/>
            </a:pPr>
            <a:r>
              <a:rPr lang="ar-IQ" dirty="0" smtClean="0"/>
              <a:t>3- إنّنا بالمنطق نستطيع أن نميّز المناهج العلميّة السليمة, التي تؤدي إلى نتائج صحيحة من المناهج العلميّة غير السليمة, التي تؤدي إلى نتائج غير صحيحة.</a:t>
            </a:r>
          </a:p>
          <a:p>
            <a:pPr marL="0" indent="0" algn="just">
              <a:buNone/>
            </a:pPr>
            <a:r>
              <a:rPr lang="ar-IQ" dirty="0" smtClean="0"/>
              <a:t>4- إنّنا بالمنطق نستطيع أن نفرّق بين قوانين العلوم المختلفة وأن نقارن بينها ببيان مواطن الالتقاء والشبه ومواطن الاختلاف والافتراق.</a:t>
            </a:r>
          </a:p>
        </p:txBody>
      </p:sp>
    </p:spTree>
    <p:extLst>
      <p:ext uri="{BB962C8B-B14F-4D97-AF65-F5344CB8AC3E}">
        <p14:creationId xmlns:p14="http://schemas.microsoft.com/office/powerpoint/2010/main" val="3405129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dirty="0" smtClean="0">
                <a:solidFill>
                  <a:srgbClr val="FF0000"/>
                </a:solidFill>
              </a:rPr>
              <a:t>موضوع المنطق</a:t>
            </a:r>
            <a:endParaRPr lang="ar-IQ" dirty="0">
              <a:solidFill>
                <a:srgbClr val="FF0000"/>
              </a:solidFill>
            </a:endParaRPr>
          </a:p>
        </p:txBody>
      </p:sp>
      <p:sp>
        <p:nvSpPr>
          <p:cNvPr id="3" name="عنصر نائب للمحتوى 2"/>
          <p:cNvSpPr>
            <a:spLocks noGrp="1"/>
          </p:cNvSpPr>
          <p:nvPr>
            <p:ph idx="1"/>
          </p:nvPr>
        </p:nvSpPr>
        <p:spPr>
          <a:xfrm>
            <a:off x="107504" y="908720"/>
            <a:ext cx="8928992" cy="5760640"/>
          </a:xfrm>
        </p:spPr>
        <p:txBody>
          <a:bodyPr>
            <a:normAutofit fontScale="92500" lnSpcReduction="10000"/>
          </a:bodyPr>
          <a:lstStyle/>
          <a:p>
            <a:pPr algn="just"/>
            <a:r>
              <a:rPr lang="ar-IQ" dirty="0" smtClean="0"/>
              <a:t>موضوع المنطق هي المعاني والتصورات من حيث هي موضوعة للتأليف الذي تصير به موصلة إلى تحصيـل شيء في أذهاننـا ليس في أذهاننـا. لا من حيث هي أشيـاء موجـودة في الأعيان, كجـواهـر أو كميـات أو كيفيـات أو غير ذلك.  وحدده النجم القزويني بقوله: موضوع كلِّ علم ما, يبحث فيه عن عوارضه التي تلحقه لما هــو </a:t>
            </a:r>
            <a:r>
              <a:rPr lang="ar-IQ" dirty="0" err="1" smtClean="0"/>
              <a:t>هو</a:t>
            </a:r>
            <a:r>
              <a:rPr lang="ar-IQ" dirty="0" smtClean="0"/>
              <a:t>، أي لـذاته, أو لمـا يساويـه أو لجزئه. </a:t>
            </a:r>
          </a:p>
          <a:p>
            <a:pPr algn="just"/>
            <a:r>
              <a:rPr lang="ar-IQ" dirty="0" smtClean="0"/>
              <a:t>فموضـوع المنـطق: المعلومات التصورية والتصديقية. وحـدّده السعد </a:t>
            </a:r>
            <a:r>
              <a:rPr lang="ar-IQ" dirty="0" err="1" smtClean="0"/>
              <a:t>التفتـازاني</a:t>
            </a:r>
            <a:r>
              <a:rPr lang="ar-IQ" dirty="0" smtClean="0"/>
              <a:t>  بقـوله: المعلوم التصوري والتصديقي من حيث أنّه يوصل إلى مطلوب تصوري فيسمى معَّرفاً, أو تصديقي فيسمّى حجة. المنطق هو البحث في تماسك القضايا والكلام, ويحاول أن يقدم مؤشرات قد تكون صحيحة أو خاطئة, ليميز بين القضايا والحجج الجيدة من السيئة. ونفرق بين العلم المزيف والعلم الصحيح, ونحتاج أن نفهم العلم جيداً حتى نستطيع تمييزه عن العلم الزائف. </a:t>
            </a:r>
          </a:p>
        </p:txBody>
      </p:sp>
    </p:spTree>
    <p:extLst>
      <p:ext uri="{BB962C8B-B14F-4D97-AF65-F5344CB8AC3E}">
        <p14:creationId xmlns:p14="http://schemas.microsoft.com/office/powerpoint/2010/main" val="157271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76672"/>
            <a:ext cx="8928992" cy="6120680"/>
          </a:xfrm>
        </p:spPr>
        <p:txBody>
          <a:bodyPr>
            <a:normAutofit lnSpcReduction="10000"/>
          </a:bodyPr>
          <a:lstStyle/>
          <a:p>
            <a:r>
              <a:rPr lang="ar-IQ" dirty="0"/>
              <a:t>معرفة العلم, لا تعني أبداً معرفة بعض الحقائق العلمية (كالمسافة بين الأرض و الشمس، معرفة عمر الأرض، وأن نعرف الفرق بين الثدييات والزواحف، وما إلى ذلك ...). إنّ معرفة العلم تعني:</a:t>
            </a:r>
          </a:p>
          <a:p>
            <a:r>
              <a:rPr lang="ar-IQ" dirty="0"/>
              <a:t>1- أن نفهم طبيعة العلم.</a:t>
            </a:r>
          </a:p>
          <a:p>
            <a:r>
              <a:rPr lang="ar-IQ" dirty="0"/>
              <a:t>2- معايير الدليل العلمي.</a:t>
            </a:r>
          </a:p>
          <a:p>
            <a:r>
              <a:rPr lang="ar-IQ" dirty="0"/>
              <a:t>3- كيفية تصميم وإنجاز تجربة علمية.</a:t>
            </a:r>
          </a:p>
          <a:p>
            <a:r>
              <a:rPr lang="ar-IQ" dirty="0"/>
              <a:t>4- كيف نفهم و نفسر نتائج التجارب العلمية.</a:t>
            </a:r>
          </a:p>
          <a:p>
            <a:r>
              <a:rPr lang="ar-IQ" dirty="0"/>
              <a:t>5- كيف نختبر الفرضيات.</a:t>
            </a:r>
          </a:p>
          <a:p>
            <a:r>
              <a:rPr lang="ar-IQ" dirty="0"/>
              <a:t>6- كيف تبنى النظريات.</a:t>
            </a:r>
          </a:p>
          <a:p>
            <a:r>
              <a:rPr lang="ar-IQ" dirty="0"/>
              <a:t>7- </a:t>
            </a:r>
            <a:r>
              <a:rPr lang="ar-IQ" dirty="0" smtClean="0"/>
              <a:t>بناء </a:t>
            </a:r>
            <a:r>
              <a:rPr lang="ar-IQ" dirty="0"/>
              <a:t>العديد من خصائص الطرائق العلمية التي تسمح لنا بالحصول على معلومات حقيقية عن العالم المادي الذي نعيش فيه.</a:t>
            </a:r>
          </a:p>
          <a:p>
            <a:endParaRPr lang="ar-IQ" dirty="0"/>
          </a:p>
        </p:txBody>
      </p:sp>
    </p:spTree>
    <p:extLst>
      <p:ext uri="{BB962C8B-B14F-4D97-AF65-F5344CB8AC3E}">
        <p14:creationId xmlns:p14="http://schemas.microsoft.com/office/powerpoint/2010/main" val="2551996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08712"/>
          </a:xfrm>
        </p:spPr>
        <p:txBody>
          <a:bodyPr>
            <a:normAutofit fontScale="92500" lnSpcReduction="20000"/>
          </a:bodyPr>
          <a:lstStyle/>
          <a:p>
            <a:pPr algn="just"/>
            <a:r>
              <a:rPr lang="ar-IQ" dirty="0" smtClean="0"/>
              <a:t>والذي يقابل العلم هو الجهل ، ولا يُطلق الجاهل على من ليس من شأنِه أن يتعلم، فليس الحائط جاهلاً ولا الشجر جاهلٌ. فالجهل يُنسب إلى الإنسان خاصَّة, لأنَّه يمتلك قابليَّة التعلّم, ومن شأنه أن يكون عالماً.</a:t>
            </a:r>
          </a:p>
          <a:p>
            <a:pPr algn="just"/>
            <a:r>
              <a:rPr lang="ar-IQ" dirty="0" smtClean="0"/>
              <a:t>الإنسان إذا لم يكن يعلم بالشيء, فسوف يكون ذهنه خالٍ منه, ولم تحضر لديه تلك الصورة الذهنية, فحينئذٍ يُطلق عليه أنه جاهل بها؛ فمعرفة الجهل لا تتيسَّر إلاّ من خلال العلم، ولولا العلم بالمفاهيم التصوُّرية أو التصديقية، لم يكن للجهل معنىً....مثلاً: إذا كان يعلم بمفهوم الجو ومفهوم البرودة, وأراد أن يسند الثاني إلى الأوَّل، قال الجو باردٌ، فرأى نفسه جاهلاً بخصوص النسبة بين البرودة والجوّ، فلولا علمه بمفهوم الجو ومفهوم البرودة ومفهوم برودة الجو ولولا تصوره لهذه المفاهيم الثلاثة، كيف كان يجهل بالنسبة الحكمية التي هي برودة الجو؟</a:t>
            </a:r>
          </a:p>
          <a:p>
            <a:pPr algn="just"/>
            <a:r>
              <a:rPr lang="ar-IQ" dirty="0" smtClean="0"/>
              <a:t>فلا واقع إذاً للجهل إلاّ من خلال العلم, فالمعلومات التصورية الثلاث كان لها دور في معرفة الجهل بالنسبة الحُكمية, ولولا تصوّر تلك المفاهيم. لما كان للجهل معنى أبداً.</a:t>
            </a:r>
            <a:endParaRPr lang="ar-IQ" dirty="0"/>
          </a:p>
        </p:txBody>
      </p:sp>
    </p:spTree>
    <p:extLst>
      <p:ext uri="{BB962C8B-B14F-4D97-AF65-F5344CB8AC3E}">
        <p14:creationId xmlns:p14="http://schemas.microsoft.com/office/powerpoint/2010/main" val="9730585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856984" cy="6480720"/>
          </a:xfrm>
        </p:spPr>
        <p:txBody>
          <a:bodyPr>
            <a:normAutofit fontScale="85000" lnSpcReduction="10000"/>
          </a:bodyPr>
          <a:lstStyle/>
          <a:p>
            <a:pPr algn="just"/>
            <a:r>
              <a:rPr lang="ar-IQ" dirty="0" smtClean="0"/>
              <a:t>من اللازم أن نعرِّف الجهل كما عرَّفنا العلم فنقول: ما دام أنَّ العلم هو حضور صورة الشيء في الذهن فالجهل هو: عدم حضور صورة الشيء في الذهن.</a:t>
            </a:r>
          </a:p>
          <a:p>
            <a:pPr algn="just"/>
            <a:r>
              <a:rPr lang="ar-IQ" dirty="0" smtClean="0"/>
              <a:t>وكما أن العلم تصوري وتصديقي؛ فالجهل تصوُّري وتصديقي أيضاً.</a:t>
            </a:r>
          </a:p>
          <a:p>
            <a:pPr marL="0" indent="0" algn="just">
              <a:buNone/>
            </a:pPr>
            <a:r>
              <a:rPr lang="ar-IQ" dirty="0" smtClean="0"/>
              <a:t>والجهل التصوُّري (أي عدم التصور), والجهل التصديقيّ (أي عدم التصديق).</a:t>
            </a:r>
          </a:p>
          <a:p>
            <a:pPr algn="just"/>
            <a:r>
              <a:rPr lang="ar-IQ" dirty="0" smtClean="0"/>
              <a:t>وينقسم الجهل إلى قسمين: بسيط ومركَّب: أمّا الجهل البسيط فهو: أن يجهل الشيء وهو عالم بجهله. وأمّا الجهل المركب فهو: أن يجهل الشيء وهو لا يعلم بجهله.</a:t>
            </a:r>
          </a:p>
          <a:p>
            <a:pPr algn="just"/>
            <a:r>
              <a:rPr lang="ar-IQ" dirty="0" smtClean="0"/>
              <a:t>يقول بعض الحكماء: إنَّ من قُدرات الإنسان ومميَّزاته, أنَّه يتمكَّن من التوجُّه والانتباه إلى علمـه وجهله, فيعلم بأنَّه يعلم ويعلم بأنَّه لا يعلم. أمّا الحيوانات إن كانت تعلم, فهي لا تعلم بأنَّها تعلم, كما أنَّها حينما تجهل لا تعلم أنَّها تجهل أو لا تعلم.</a:t>
            </a:r>
          </a:p>
          <a:p>
            <a:pPr algn="just"/>
            <a:r>
              <a:rPr lang="ar-IQ" dirty="0" smtClean="0"/>
              <a:t>إنَّ كلَّ شيء وجوده الناقص أفضل من عدمه إلاّ العلم بالشيء. فوجوده الناقص ليس أفضل من عدمه. وذلك لأنَّ الإنسان الذي لا يعلم الشيء علماً كاملاً, وهو يتخيل بأنَّه يعلمه؛ لا يسعى في تعلُّمه، فبطبيعة الحال سوف يتورّط في الجهل المركب.</a:t>
            </a:r>
            <a:endParaRPr lang="ar-IQ" dirty="0"/>
          </a:p>
        </p:txBody>
      </p:sp>
    </p:spTree>
    <p:extLst>
      <p:ext uri="{BB962C8B-B14F-4D97-AF65-F5344CB8AC3E}">
        <p14:creationId xmlns:p14="http://schemas.microsoft.com/office/powerpoint/2010/main" val="5576503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Autofit/>
          </a:bodyPr>
          <a:lstStyle/>
          <a:p>
            <a:r>
              <a:rPr lang="ar-IQ" sz="3600" dirty="0" smtClean="0">
                <a:solidFill>
                  <a:srgbClr val="FF0000"/>
                </a:solidFill>
              </a:rPr>
              <a:t>علاقة علم المنطق بالعلوم الأخرى</a:t>
            </a:r>
            <a:endParaRPr lang="ar-IQ" sz="3600" dirty="0">
              <a:solidFill>
                <a:srgbClr val="FF0000"/>
              </a:solidFill>
            </a:endParaRPr>
          </a:p>
        </p:txBody>
      </p:sp>
      <p:sp>
        <p:nvSpPr>
          <p:cNvPr id="3" name="عنصر نائب للمحتوى 2"/>
          <p:cNvSpPr>
            <a:spLocks noGrp="1"/>
          </p:cNvSpPr>
          <p:nvPr>
            <p:ph idx="1"/>
          </p:nvPr>
        </p:nvSpPr>
        <p:spPr>
          <a:xfrm>
            <a:off x="179512" y="764704"/>
            <a:ext cx="8784976" cy="5904656"/>
          </a:xfrm>
        </p:spPr>
        <p:txBody>
          <a:bodyPr>
            <a:normAutofit lnSpcReduction="10000"/>
          </a:bodyPr>
          <a:lstStyle/>
          <a:p>
            <a:pPr marL="0" indent="0" algn="just">
              <a:buNone/>
            </a:pPr>
            <a:r>
              <a:rPr lang="ar-IQ" dirty="0" smtClean="0"/>
              <a:t>إنّ تعلق كلِّ علم بمجاله  في البحث, بطريقة محددة وتمحيصها بشكل وافي, كتعلق علم النحو مثلاً والصرف بأحوال الكلمة في الإعراب أو بنية الكلمة, فيما يوجد داخل اللغة العربية. أو تعلق علم العروض أيضاً بأحوال تراكيب الإيقاع في الشعر. أو تعلق علم أصول الفقه بأحوال الاستنباط للأحكام الكلّية من خلال أدلتها التفصيلية وغيرها. </a:t>
            </a:r>
          </a:p>
          <a:p>
            <a:pPr marL="0" indent="0" algn="just">
              <a:buNone/>
            </a:pPr>
            <a:r>
              <a:rPr lang="ar-IQ" dirty="0" smtClean="0"/>
              <a:t>لذا فإنّ علم المنطق علم متعلق بجميع العلوم لأنّه يعتمد عليهم في بنائها ويعتمدوا عليه في بناءهم، حيث أن علم المنطق يقوم بدور كبير. لذلك فلا نجد عجباً أن يتمّ إطلاق لفظ (رئيس العلوم) على علم المنطق، من حيث افتقار باقي العلوم جميعاً واحتياجه إليها، وهيمنته أيضاً عليها، بل لا عجب أن يطلق عليه أيضاً مصطلح (خادم العلوم).</a:t>
            </a:r>
          </a:p>
          <a:p>
            <a:pPr marL="0" indent="0">
              <a:buNone/>
            </a:pPr>
            <a:endParaRPr lang="ar-IQ" dirty="0" smtClean="0"/>
          </a:p>
        </p:txBody>
      </p:sp>
    </p:spTree>
    <p:extLst>
      <p:ext uri="{BB962C8B-B14F-4D97-AF65-F5344CB8AC3E}">
        <p14:creationId xmlns:p14="http://schemas.microsoft.com/office/powerpoint/2010/main" val="4267091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dirty="0" smtClean="0">
                <a:solidFill>
                  <a:srgbClr val="FF0000"/>
                </a:solidFill>
              </a:rPr>
              <a:t>المقدمة</a:t>
            </a:r>
            <a:endParaRPr lang="ar-IQ" dirty="0">
              <a:solidFill>
                <a:srgbClr val="FF0000"/>
              </a:solidFill>
            </a:endParaRPr>
          </a:p>
        </p:txBody>
      </p:sp>
      <p:sp>
        <p:nvSpPr>
          <p:cNvPr id="3" name="عنصر نائب للمحتوى 2"/>
          <p:cNvSpPr>
            <a:spLocks noGrp="1"/>
          </p:cNvSpPr>
          <p:nvPr>
            <p:ph idx="1"/>
          </p:nvPr>
        </p:nvSpPr>
        <p:spPr>
          <a:xfrm>
            <a:off x="179512" y="836712"/>
            <a:ext cx="8784976" cy="5904656"/>
          </a:xfrm>
        </p:spPr>
        <p:txBody>
          <a:bodyPr/>
          <a:lstStyle/>
          <a:p>
            <a:pPr marL="0" indent="0" algn="just">
              <a:buNone/>
            </a:pPr>
            <a:r>
              <a:rPr lang="ar-IQ" dirty="0" smtClean="0"/>
              <a:t>يعتبر المنطق من أوائل الأمور التي شغلت الفلاسفة منذ نشأة الفلسفة عند اليونانيين. فقد كان بمثابة المنهج العقلي في أي استدلال فكري. فقد كان من اللازم قبل الخوض في متاهات الفكر ودهاليز العقل؛ تحديد ما هو بديهي مسلَّم, وما هو غير ذلك, لكي يتمَّ البناء على المسلمات والانطلاق منها, من أجل تجنب أي مغالطات منطقية قد يقع فيها المفكر, في حال بناء برهانه على ما لم تثبت  صحته. فكانت الحصيلة النهائية لهذه الحاجة الماسة, بزوغ نجم المنطق. والذي ما لبث أن بدأ بالاستقلال عن أمّه الفلسفة, وأصبح علماً مستقلاً له قواعده ومعالمه المحددة.   </a:t>
            </a:r>
            <a:endParaRPr lang="ar-IQ" dirty="0"/>
          </a:p>
        </p:txBody>
      </p:sp>
    </p:spTree>
    <p:extLst>
      <p:ext uri="{BB962C8B-B14F-4D97-AF65-F5344CB8AC3E}">
        <p14:creationId xmlns:p14="http://schemas.microsoft.com/office/powerpoint/2010/main" val="4521791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dirty="0" smtClean="0"/>
              <a:t> </a:t>
            </a:r>
            <a:r>
              <a:rPr lang="ar-IQ" dirty="0" smtClean="0">
                <a:solidFill>
                  <a:srgbClr val="FF0000"/>
                </a:solidFill>
              </a:rPr>
              <a:t>العلم والعقل</a:t>
            </a:r>
            <a:endParaRPr lang="ar-IQ" dirty="0">
              <a:solidFill>
                <a:srgbClr val="FF0000"/>
              </a:solidFill>
            </a:endParaRPr>
          </a:p>
        </p:txBody>
      </p:sp>
      <p:sp>
        <p:nvSpPr>
          <p:cNvPr id="3" name="عنصر نائب للمحتوى 2"/>
          <p:cNvSpPr>
            <a:spLocks noGrp="1"/>
          </p:cNvSpPr>
          <p:nvPr>
            <p:ph idx="1"/>
          </p:nvPr>
        </p:nvSpPr>
        <p:spPr>
          <a:xfrm>
            <a:off x="179512" y="908720"/>
            <a:ext cx="8856984" cy="5760640"/>
          </a:xfrm>
        </p:spPr>
        <p:txBody>
          <a:bodyPr>
            <a:normAutofit fontScale="85000" lnSpcReduction="20000"/>
          </a:bodyPr>
          <a:lstStyle/>
          <a:p>
            <a:r>
              <a:rPr lang="ar-IQ" dirty="0"/>
              <a:t>وسائل العلم: الوحي – العقل – الحس - التجربة. </a:t>
            </a:r>
            <a:endParaRPr lang="ar-IQ" dirty="0" smtClean="0"/>
          </a:p>
          <a:p>
            <a:r>
              <a:rPr lang="ar-IQ" dirty="0"/>
              <a:t>و</a:t>
            </a:r>
            <a:r>
              <a:rPr lang="ar-IQ" dirty="0" smtClean="0"/>
              <a:t>العقل </a:t>
            </a:r>
            <a:r>
              <a:rPr lang="ar-IQ" dirty="0"/>
              <a:t>له مبادئ وله نهايات في الإدراك. </a:t>
            </a:r>
            <a:endParaRPr lang="ar-IQ" dirty="0" smtClean="0"/>
          </a:p>
          <a:p>
            <a:pPr marL="0" indent="0">
              <a:buNone/>
            </a:pPr>
            <a:r>
              <a:rPr lang="ar-IQ" dirty="0" smtClean="0"/>
              <a:t>أولاً: مبادئ </a:t>
            </a:r>
            <a:r>
              <a:rPr lang="ar-IQ" dirty="0"/>
              <a:t>العقل: وهي التي تسمى </a:t>
            </a:r>
            <a:r>
              <a:rPr lang="ar-IQ" dirty="0" smtClean="0"/>
              <a:t>البدايات؛ </a:t>
            </a:r>
            <a:r>
              <a:rPr lang="ar-IQ" dirty="0"/>
              <a:t>ومنها: </a:t>
            </a:r>
            <a:r>
              <a:rPr lang="ar-IQ" dirty="0" smtClean="0"/>
              <a:t> الأوليات - المشاهدات – الوجدانيات – المشهورات – المتواترات - </a:t>
            </a:r>
            <a:r>
              <a:rPr lang="ar-IQ" dirty="0"/>
              <a:t>الحدسيات. </a:t>
            </a:r>
            <a:endParaRPr lang="ar-IQ" dirty="0" smtClean="0"/>
          </a:p>
          <a:p>
            <a:pPr marL="0" indent="0">
              <a:buNone/>
            </a:pPr>
            <a:r>
              <a:rPr lang="ar-IQ" dirty="0" smtClean="0"/>
              <a:t>ثانياً: نهايات </a:t>
            </a:r>
            <a:r>
              <a:rPr lang="ar-IQ" dirty="0"/>
              <a:t>العقول؛ وتحصر </a:t>
            </a:r>
            <a:r>
              <a:rPr lang="ar-IQ" dirty="0" smtClean="0"/>
              <a:t>في ( 9) </a:t>
            </a:r>
            <a:r>
              <a:rPr lang="ar-IQ" dirty="0"/>
              <a:t>قواعد</a:t>
            </a:r>
            <a:r>
              <a:rPr lang="ar-IQ" dirty="0" smtClean="0"/>
              <a:t>:</a:t>
            </a:r>
          </a:p>
          <a:p>
            <a:pPr marL="0" indent="0">
              <a:buNone/>
            </a:pPr>
            <a:r>
              <a:rPr lang="ar-IQ" dirty="0" smtClean="0"/>
              <a:t>1- العرو </a:t>
            </a:r>
            <a:r>
              <a:rPr lang="ar-IQ" dirty="0"/>
              <a:t>من النقيضين. </a:t>
            </a:r>
            <a:endParaRPr lang="ar-IQ" dirty="0" smtClean="0"/>
          </a:p>
          <a:p>
            <a:pPr marL="0" indent="0">
              <a:buNone/>
            </a:pPr>
            <a:r>
              <a:rPr lang="ar-IQ" dirty="0" smtClean="0"/>
              <a:t>2- </a:t>
            </a:r>
            <a:r>
              <a:rPr lang="ar-IQ" dirty="0"/>
              <a:t>الجمع بين النقيضين. </a:t>
            </a:r>
            <a:endParaRPr lang="ar-IQ" dirty="0" smtClean="0"/>
          </a:p>
          <a:p>
            <a:pPr marL="0" indent="0">
              <a:buNone/>
            </a:pPr>
            <a:r>
              <a:rPr lang="ar-IQ" dirty="0" smtClean="0"/>
              <a:t>3- </a:t>
            </a:r>
            <a:r>
              <a:rPr lang="ar-IQ" dirty="0"/>
              <a:t>لزوم الدور أو التسلسل. </a:t>
            </a:r>
            <a:endParaRPr lang="ar-IQ" dirty="0" smtClean="0"/>
          </a:p>
          <a:p>
            <a:pPr marL="0" indent="0">
              <a:buNone/>
            </a:pPr>
            <a:r>
              <a:rPr lang="ar-IQ" dirty="0" smtClean="0"/>
              <a:t>4- </a:t>
            </a:r>
            <a:r>
              <a:rPr lang="ar-IQ" dirty="0"/>
              <a:t>وجود عدد لا نهاية له. </a:t>
            </a:r>
            <a:endParaRPr lang="ar-IQ" dirty="0" smtClean="0"/>
          </a:p>
          <a:p>
            <a:pPr marL="0" indent="0">
              <a:buNone/>
            </a:pPr>
            <a:r>
              <a:rPr lang="ar-IQ" dirty="0" smtClean="0"/>
              <a:t>5- </a:t>
            </a:r>
            <a:r>
              <a:rPr lang="ar-IQ" dirty="0"/>
              <a:t>قلب الحقيقة. </a:t>
            </a:r>
            <a:endParaRPr lang="ar-IQ" dirty="0" smtClean="0"/>
          </a:p>
          <a:p>
            <a:pPr marL="0" indent="0">
              <a:buNone/>
            </a:pPr>
            <a:r>
              <a:rPr lang="ar-IQ" dirty="0" smtClean="0"/>
              <a:t>6- </a:t>
            </a:r>
            <a:r>
              <a:rPr lang="ar-IQ" dirty="0"/>
              <a:t>تعدد الفاعلين للفعل الواحد</a:t>
            </a:r>
            <a:r>
              <a:rPr lang="ar-IQ" dirty="0" smtClean="0"/>
              <a:t>.</a:t>
            </a:r>
          </a:p>
          <a:p>
            <a:pPr marL="0" indent="0">
              <a:buNone/>
            </a:pPr>
            <a:r>
              <a:rPr lang="ar-IQ" dirty="0" smtClean="0"/>
              <a:t>7- تحصيل </a:t>
            </a:r>
            <a:r>
              <a:rPr lang="ar-IQ" dirty="0"/>
              <a:t>الحاصل</a:t>
            </a:r>
            <a:r>
              <a:rPr lang="ar-IQ" dirty="0" smtClean="0"/>
              <a:t>.</a:t>
            </a:r>
          </a:p>
          <a:p>
            <a:pPr marL="0" indent="0">
              <a:buNone/>
            </a:pPr>
            <a:r>
              <a:rPr lang="ar-IQ" dirty="0" smtClean="0"/>
              <a:t>8- الترجيح </a:t>
            </a:r>
            <a:r>
              <a:rPr lang="ar-IQ" dirty="0"/>
              <a:t>بلا مرجح</a:t>
            </a:r>
            <a:r>
              <a:rPr lang="ar-IQ" dirty="0" smtClean="0"/>
              <a:t>.</a:t>
            </a:r>
          </a:p>
          <a:p>
            <a:pPr marL="0" indent="0">
              <a:buNone/>
            </a:pPr>
            <a:r>
              <a:rPr lang="ar-IQ" dirty="0" smtClean="0"/>
              <a:t>9- بطلان </a:t>
            </a:r>
            <a:r>
              <a:rPr lang="ar-IQ" dirty="0"/>
              <a:t>الحصر. </a:t>
            </a:r>
            <a:endParaRPr lang="ar-IQ" dirty="0" smtClean="0"/>
          </a:p>
        </p:txBody>
      </p:sp>
    </p:spTree>
    <p:extLst>
      <p:ext uri="{BB962C8B-B14F-4D97-AF65-F5344CB8AC3E}">
        <p14:creationId xmlns:p14="http://schemas.microsoft.com/office/powerpoint/2010/main" val="40974102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smtClean="0">
                <a:solidFill>
                  <a:srgbClr val="FF0000"/>
                </a:solidFill>
              </a:rPr>
              <a:t>أنواع المنطق</a:t>
            </a:r>
            <a:endParaRPr lang="ar-IQ" dirty="0">
              <a:solidFill>
                <a:srgbClr val="FF0000"/>
              </a:solidFill>
            </a:endParaRPr>
          </a:p>
        </p:txBody>
      </p:sp>
      <p:sp>
        <p:nvSpPr>
          <p:cNvPr id="3" name="عنصر نائب للمحتوى 2"/>
          <p:cNvSpPr>
            <a:spLocks noGrp="1"/>
          </p:cNvSpPr>
          <p:nvPr>
            <p:ph idx="1"/>
          </p:nvPr>
        </p:nvSpPr>
        <p:spPr>
          <a:xfrm>
            <a:off x="107504" y="908720"/>
            <a:ext cx="8856984" cy="5832648"/>
          </a:xfrm>
        </p:spPr>
        <p:txBody>
          <a:bodyPr>
            <a:normAutofit fontScale="85000" lnSpcReduction="20000"/>
          </a:bodyPr>
          <a:lstStyle/>
          <a:p>
            <a:pPr marL="0" indent="0">
              <a:buNone/>
            </a:pPr>
            <a:r>
              <a:rPr lang="ar-IQ" dirty="0" smtClean="0">
                <a:solidFill>
                  <a:srgbClr val="FF0000"/>
                </a:solidFill>
              </a:rPr>
              <a:t>1- المنطق الرسمي:</a:t>
            </a:r>
            <a:endParaRPr lang="ar-IQ" dirty="0">
              <a:solidFill>
                <a:srgbClr val="FF0000"/>
              </a:solidFill>
            </a:endParaRPr>
          </a:p>
          <a:p>
            <a:pPr marL="0" indent="0" algn="just">
              <a:buNone/>
            </a:pPr>
            <a:r>
              <a:rPr lang="ar-IQ" dirty="0"/>
              <a:t>يُعرف أيضًا بالمنطق التقليدي أو المنطق </a:t>
            </a:r>
            <a:r>
              <a:rPr lang="ar-IQ" dirty="0" smtClean="0"/>
              <a:t>الفلسفي، </a:t>
            </a:r>
            <a:r>
              <a:rPr lang="ar-IQ" dirty="0"/>
              <a:t>تدور حول دراسة الاستدلالات بمحتوى رسمي وصريح </a:t>
            </a:r>
            <a:r>
              <a:rPr lang="ar-IQ" dirty="0" smtClean="0"/>
              <a:t>بحت. إنّه </a:t>
            </a:r>
            <a:r>
              <a:rPr lang="ar-IQ" dirty="0"/>
              <a:t>يتعلق بتحليل البيانات الرسمية (المنطقية أو الرياضية</a:t>
            </a:r>
            <a:r>
              <a:rPr lang="ar-IQ" dirty="0" smtClean="0"/>
              <a:t>)، </a:t>
            </a:r>
            <a:r>
              <a:rPr lang="ar-IQ" dirty="0"/>
              <a:t>التي لا معنى لها جوهريًا لكن رموزها لها معنى بسبب التطبيق المفيد الذي تقدم له. إن التقليد الفلسفي الذي تستمد منه هذه الأخيرة يسمى "الشكلية" بدقة</a:t>
            </a:r>
            <a:r>
              <a:rPr lang="ar-IQ" dirty="0" smtClean="0"/>
              <a:t>.</a:t>
            </a:r>
            <a:endParaRPr lang="ar-IQ" dirty="0"/>
          </a:p>
          <a:p>
            <a:pPr marL="0" indent="0" algn="just">
              <a:buNone/>
            </a:pPr>
            <a:r>
              <a:rPr lang="ar-IQ" dirty="0"/>
              <a:t>في </a:t>
            </a:r>
            <a:r>
              <a:rPr lang="ar-IQ" dirty="0" smtClean="0"/>
              <a:t>المقابل، </a:t>
            </a:r>
            <a:r>
              <a:rPr lang="ar-IQ" dirty="0"/>
              <a:t>النظام الرسمي هو نظام يستخدم لاستخلاص استنتاج من مكان أو أكثر. قد يكون هذا الأخير بديهيات (افتراضات بديهية) أو نظريات (استنتاجات مجموعة ثابتة من قواعد الاستدلال والمسلمات</a:t>
            </a:r>
            <a:r>
              <a:rPr lang="ar-IQ" dirty="0" smtClean="0"/>
              <a:t>).</a:t>
            </a:r>
            <a:endParaRPr lang="ar-IQ" dirty="0"/>
          </a:p>
          <a:p>
            <a:pPr marL="0" indent="0" algn="just">
              <a:buNone/>
            </a:pPr>
            <a:r>
              <a:rPr lang="ar-IQ" dirty="0">
                <a:solidFill>
                  <a:srgbClr val="FF0000"/>
                </a:solidFill>
              </a:rPr>
              <a:t>2. المنطق غير </a:t>
            </a:r>
            <a:r>
              <a:rPr lang="ar-IQ" dirty="0" smtClean="0">
                <a:solidFill>
                  <a:srgbClr val="FF0000"/>
                </a:solidFill>
              </a:rPr>
              <a:t>الرسمي:</a:t>
            </a:r>
            <a:endParaRPr lang="ar-IQ" dirty="0">
              <a:solidFill>
                <a:srgbClr val="FF0000"/>
              </a:solidFill>
            </a:endParaRPr>
          </a:p>
          <a:p>
            <a:pPr marL="0" indent="0" algn="just">
              <a:buNone/>
            </a:pPr>
            <a:r>
              <a:rPr lang="ar-IQ" dirty="0" smtClean="0"/>
              <a:t>المنطق </a:t>
            </a:r>
            <a:r>
              <a:rPr lang="ar-IQ" dirty="0"/>
              <a:t>غير الرسمي هو نظام أكثر </a:t>
            </a:r>
            <a:r>
              <a:rPr lang="ar-IQ" dirty="0" smtClean="0"/>
              <a:t>حداثة، </a:t>
            </a:r>
            <a:r>
              <a:rPr lang="ar-IQ" dirty="0"/>
              <a:t>والذي </a:t>
            </a:r>
            <a:r>
              <a:rPr lang="ar-IQ" dirty="0" smtClean="0"/>
              <a:t>هو دراسة </a:t>
            </a:r>
            <a:r>
              <a:rPr lang="ar-IQ" dirty="0"/>
              <a:t>وتقييم وتحليل الحجج المعروضة في اللغة الطبيعية </a:t>
            </a:r>
            <a:r>
              <a:rPr lang="ar-IQ" dirty="0" smtClean="0"/>
              <a:t>أو اليومية. </a:t>
            </a:r>
            <a:r>
              <a:rPr lang="ar-IQ" dirty="0"/>
              <a:t>ومن </a:t>
            </a:r>
            <a:r>
              <a:rPr lang="ar-IQ" dirty="0" smtClean="0"/>
              <a:t>ثم، فإنّها </a:t>
            </a:r>
            <a:r>
              <a:rPr lang="ar-IQ" dirty="0"/>
              <a:t>تتلقى فئة "غير رسمية". يمكن أن تكون </a:t>
            </a:r>
            <a:r>
              <a:rPr lang="ar-IQ" dirty="0" smtClean="0"/>
              <a:t>إمّا </a:t>
            </a:r>
            <a:r>
              <a:rPr lang="ar-IQ" dirty="0"/>
              <a:t>لغة منطوقة أو مكتوبة </a:t>
            </a:r>
            <a:r>
              <a:rPr lang="ar-IQ" dirty="0" smtClean="0"/>
              <a:t>أو </a:t>
            </a:r>
            <a:r>
              <a:rPr lang="ar-IQ" dirty="0"/>
              <a:t>أي نوع من الآلية والتفاعل المستخدم لإيصال شيء ما. على عكس المنطق </a:t>
            </a:r>
            <a:r>
              <a:rPr lang="ar-IQ" dirty="0" smtClean="0"/>
              <a:t>الرسمي، </a:t>
            </a:r>
            <a:r>
              <a:rPr lang="ar-IQ" dirty="0"/>
              <a:t>والذي ينطبق على سبيل المثال على دراسة وتطوير لغات </a:t>
            </a:r>
            <a:r>
              <a:rPr lang="ar-IQ" dirty="0" smtClean="0"/>
              <a:t>الكمبيوتر.</a:t>
            </a:r>
            <a:endParaRPr lang="ar-IQ" dirty="0"/>
          </a:p>
        </p:txBody>
      </p:sp>
    </p:spTree>
    <p:extLst>
      <p:ext uri="{BB962C8B-B14F-4D97-AF65-F5344CB8AC3E}">
        <p14:creationId xmlns:p14="http://schemas.microsoft.com/office/powerpoint/2010/main" val="39855947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856984" cy="6336704"/>
          </a:xfrm>
        </p:spPr>
        <p:txBody>
          <a:bodyPr>
            <a:normAutofit fontScale="85000" lnSpcReduction="10000"/>
          </a:bodyPr>
          <a:lstStyle/>
          <a:p>
            <a:pPr marL="0" indent="0">
              <a:buNone/>
            </a:pPr>
            <a:r>
              <a:rPr lang="ar-IQ" dirty="0" smtClean="0">
                <a:solidFill>
                  <a:srgbClr val="FF0000"/>
                </a:solidFill>
              </a:rPr>
              <a:t>3. </a:t>
            </a:r>
            <a:r>
              <a:rPr lang="ar-IQ" dirty="0">
                <a:solidFill>
                  <a:srgbClr val="FF0000"/>
                </a:solidFill>
              </a:rPr>
              <a:t>المنطق الرمزي:</a:t>
            </a:r>
          </a:p>
          <a:p>
            <a:pPr marL="0" indent="0" algn="just">
              <a:buNone/>
            </a:pPr>
            <a:r>
              <a:rPr lang="ar-IQ" dirty="0"/>
              <a:t>كما يوحي الاسم ، يحلل المنطق الرمزي العلاقات بين الرموز. في بعض الأحيان يستخدم لغة رياضية معقدة ، لأنه مسؤول عن دراسة المشاكل التي يجدها المنطق الرسمي التقليدي </a:t>
            </a:r>
            <a:r>
              <a:rPr lang="ar-IQ" dirty="0" smtClean="0"/>
              <a:t>معقدةً, </a:t>
            </a:r>
            <a:r>
              <a:rPr lang="ar-IQ" dirty="0"/>
              <a:t>أو يصعب معالجتها. وينقسم عادة إلى نوعين فرعيين:</a:t>
            </a:r>
          </a:p>
          <a:p>
            <a:pPr marL="0" indent="0" algn="just">
              <a:buNone/>
            </a:pPr>
            <a:r>
              <a:rPr lang="ar-IQ" dirty="0" smtClean="0">
                <a:solidFill>
                  <a:srgbClr val="FF0000"/>
                </a:solidFill>
              </a:rPr>
              <a:t>الأول: </a:t>
            </a:r>
            <a:r>
              <a:rPr lang="ar-IQ" dirty="0" smtClean="0"/>
              <a:t>نظام </a:t>
            </a:r>
            <a:r>
              <a:rPr lang="ar-IQ" dirty="0"/>
              <a:t>رسمي يتألف من صيغ ومتغيرات قابلة للقياس الكمي</a:t>
            </a:r>
          </a:p>
          <a:p>
            <a:pPr marL="0" indent="0" algn="just">
              <a:buNone/>
            </a:pPr>
            <a:r>
              <a:rPr lang="ar-IQ" dirty="0" smtClean="0">
                <a:solidFill>
                  <a:srgbClr val="FF0000"/>
                </a:solidFill>
              </a:rPr>
              <a:t>الثاني: </a:t>
            </a:r>
            <a:r>
              <a:rPr lang="ar-IQ" dirty="0" smtClean="0"/>
              <a:t>نظام اقتراحي رسمي </a:t>
            </a:r>
            <a:r>
              <a:rPr lang="ar-IQ" dirty="0"/>
              <a:t>يتألف من </a:t>
            </a:r>
            <a:r>
              <a:rPr lang="ar-IQ" dirty="0" smtClean="0"/>
              <a:t>المقترحات، </a:t>
            </a:r>
            <a:r>
              <a:rPr lang="ar-IQ" dirty="0"/>
              <a:t>والتي هي قادرة على إنشاء المقترحات </a:t>
            </a:r>
            <a:r>
              <a:rPr lang="ar-IQ" dirty="0" smtClean="0"/>
              <a:t>الأخرى. وهنا لا </a:t>
            </a:r>
            <a:r>
              <a:rPr lang="ar-IQ" dirty="0"/>
              <a:t>يوجد </a:t>
            </a:r>
            <a:r>
              <a:rPr lang="ar-IQ" dirty="0" smtClean="0"/>
              <a:t>تقريباً </a:t>
            </a:r>
            <a:r>
              <a:rPr lang="ar-IQ" dirty="0"/>
              <a:t>أي متغيرات قابلة للقياس الكمي.</a:t>
            </a:r>
          </a:p>
          <a:p>
            <a:pPr marL="0" indent="0" algn="just">
              <a:buNone/>
            </a:pPr>
            <a:r>
              <a:rPr lang="ar-IQ" dirty="0">
                <a:solidFill>
                  <a:srgbClr val="FF0000"/>
                </a:solidFill>
              </a:rPr>
              <a:t>4. المنطق الرياضي:</a:t>
            </a:r>
          </a:p>
          <a:p>
            <a:pPr marL="0" indent="0" algn="just">
              <a:buNone/>
            </a:pPr>
            <a:r>
              <a:rPr lang="ar-IQ" dirty="0"/>
              <a:t>يمكن اعتبار المنطق الرياضي نوعًا من المنطق الرسمي. ويرى آخرون أن المنطق الرياضي يشمل </a:t>
            </a:r>
            <a:r>
              <a:rPr lang="ar-IQ" dirty="0" smtClean="0"/>
              <a:t>كلاً </a:t>
            </a:r>
            <a:r>
              <a:rPr lang="ar-IQ" dirty="0"/>
              <a:t>من تطبيق المنطق الرسمي على الرياضيات، وتطبيق المنطق الرياضي على المنطق الرسمي. بشكل </a:t>
            </a:r>
            <a:r>
              <a:rPr lang="ar-IQ" dirty="0" smtClean="0"/>
              <a:t>عام، فإنّ </a:t>
            </a:r>
            <a:r>
              <a:rPr lang="ar-IQ" dirty="0"/>
              <a:t>تطبيق اللغة الرياضية في بناء الأنظمة المنطقية يجعل من الممكن إعادة إنتاج العقل البشري. على سبيل </a:t>
            </a:r>
            <a:r>
              <a:rPr lang="ar-IQ" dirty="0" smtClean="0"/>
              <a:t>المثال. </a:t>
            </a:r>
            <a:r>
              <a:rPr lang="ar-IQ" dirty="0"/>
              <a:t>كان هذا </a:t>
            </a:r>
            <a:r>
              <a:rPr lang="ar-IQ" dirty="0" smtClean="0"/>
              <a:t>حاضراً </a:t>
            </a:r>
            <a:r>
              <a:rPr lang="ar-IQ" dirty="0"/>
              <a:t>في تطوير الذكاء الاصطناعي وفي النماذج الحسابية لدراسة الإدراك.</a:t>
            </a:r>
          </a:p>
          <a:p>
            <a:pPr marL="0" indent="0">
              <a:buNone/>
            </a:pPr>
            <a:endParaRPr lang="ar-IQ" dirty="0"/>
          </a:p>
        </p:txBody>
      </p:sp>
    </p:spTree>
    <p:extLst>
      <p:ext uri="{BB962C8B-B14F-4D97-AF65-F5344CB8AC3E}">
        <p14:creationId xmlns:p14="http://schemas.microsoft.com/office/powerpoint/2010/main" val="23204711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smtClean="0">
                <a:solidFill>
                  <a:srgbClr val="FF0000"/>
                </a:solidFill>
              </a:rPr>
              <a:t>أنواع المنطق فيما يتعلق بذات الإنسان</a:t>
            </a:r>
            <a:endParaRPr lang="ar-IQ" dirty="0">
              <a:solidFill>
                <a:srgbClr val="FF0000"/>
              </a:solidFill>
            </a:endParaRPr>
          </a:p>
        </p:txBody>
      </p:sp>
      <p:sp>
        <p:nvSpPr>
          <p:cNvPr id="3" name="عنصر نائب للمحتوى 2"/>
          <p:cNvSpPr>
            <a:spLocks noGrp="1"/>
          </p:cNvSpPr>
          <p:nvPr>
            <p:ph idx="1"/>
          </p:nvPr>
        </p:nvSpPr>
        <p:spPr>
          <a:xfrm>
            <a:off x="179512" y="1052736"/>
            <a:ext cx="8784976" cy="5616624"/>
          </a:xfrm>
        </p:spPr>
        <p:txBody>
          <a:bodyPr>
            <a:normAutofit/>
          </a:bodyPr>
          <a:lstStyle/>
          <a:p>
            <a:pPr marL="0" indent="0" algn="just">
              <a:buNone/>
            </a:pPr>
            <a:r>
              <a:rPr lang="ar-IQ" dirty="0" smtClean="0">
                <a:solidFill>
                  <a:srgbClr val="FF0000"/>
                </a:solidFill>
              </a:rPr>
              <a:t>1- منطق </a:t>
            </a:r>
            <a:r>
              <a:rPr lang="ar-IQ" dirty="0">
                <a:solidFill>
                  <a:srgbClr val="FF0000"/>
                </a:solidFill>
              </a:rPr>
              <a:t>الحياة: </a:t>
            </a:r>
            <a:r>
              <a:rPr lang="ar-IQ" dirty="0" smtClean="0"/>
              <a:t>إن ّمنطق </a:t>
            </a:r>
            <a:r>
              <a:rPr lang="ar-IQ" dirty="0"/>
              <a:t>الحياة الذي يسيطر على بقاء الأنواع </a:t>
            </a:r>
            <a:r>
              <a:rPr lang="ar-IQ" dirty="0" smtClean="0"/>
              <a:t>وأشكالها, يجري </a:t>
            </a:r>
            <a:r>
              <a:rPr lang="ar-IQ" dirty="0"/>
              <a:t>حكمه بعيدًا من تأثير </a:t>
            </a:r>
            <a:r>
              <a:rPr lang="ar-IQ" dirty="0" smtClean="0"/>
              <a:t>إرادتنا. </a:t>
            </a:r>
            <a:r>
              <a:rPr lang="ar-IQ" dirty="0"/>
              <a:t>ويأتي بمطابقات تسير بفعل </a:t>
            </a:r>
            <a:r>
              <a:rPr lang="ar-IQ" dirty="0" smtClean="0"/>
              <a:t>قِوى </a:t>
            </a:r>
            <a:r>
              <a:rPr lang="ar-IQ" dirty="0"/>
              <a:t>لا نعرف من أمرها شيئًا. ويظهر </a:t>
            </a:r>
            <a:r>
              <a:rPr lang="ar-IQ" dirty="0" smtClean="0"/>
              <a:t>أنّ </a:t>
            </a:r>
            <a:r>
              <a:rPr lang="ar-IQ" dirty="0"/>
              <a:t>القوى المذكورة تسير </a:t>
            </a:r>
            <a:r>
              <a:rPr lang="ar-IQ" dirty="0" smtClean="0"/>
              <a:t>كأنّها </a:t>
            </a:r>
            <a:r>
              <a:rPr lang="ar-IQ" dirty="0"/>
              <a:t>مالكة لعقل أسمى من عقلنا، </a:t>
            </a:r>
            <a:r>
              <a:rPr lang="ar-IQ" dirty="0" smtClean="0"/>
              <a:t>وأنّها </a:t>
            </a:r>
            <a:r>
              <a:rPr lang="ar-IQ" dirty="0"/>
              <a:t>غير آلية لاختلاف تأثيرها في كل </a:t>
            </a:r>
            <a:r>
              <a:rPr lang="ar-IQ" dirty="0" smtClean="0"/>
              <a:t>آنٍ, </a:t>
            </a:r>
            <a:r>
              <a:rPr lang="ar-IQ" dirty="0"/>
              <a:t>بحسب الغاية التي ترمي </a:t>
            </a:r>
            <a:r>
              <a:rPr lang="ar-IQ" dirty="0" smtClean="0"/>
              <a:t>إليها.</a:t>
            </a:r>
          </a:p>
          <a:p>
            <a:pPr marL="0" indent="0" algn="just">
              <a:buNone/>
            </a:pPr>
            <a:r>
              <a:rPr lang="ar-IQ" dirty="0" smtClean="0">
                <a:solidFill>
                  <a:srgbClr val="FF0000"/>
                </a:solidFill>
              </a:rPr>
              <a:t>2- المنطق </a:t>
            </a:r>
            <a:r>
              <a:rPr lang="ar-IQ" dirty="0">
                <a:solidFill>
                  <a:srgbClr val="FF0000"/>
                </a:solidFill>
              </a:rPr>
              <a:t>العاطفي: </a:t>
            </a:r>
            <a:r>
              <a:rPr lang="ar-IQ" dirty="0"/>
              <a:t>لم </a:t>
            </a:r>
            <a:r>
              <a:rPr lang="ar-IQ" dirty="0" smtClean="0"/>
              <a:t>يعرِّف </a:t>
            </a:r>
            <a:r>
              <a:rPr lang="ar-IQ" dirty="0"/>
              <a:t>علماء النفس في الماضي سوى المنطق العقلي، وقد أخذوا في هذا الوقت يضيفون إليه المنطق العاطفي، أو منطق المشاعر الذي يختلف عنه اختلافًا كليًّا، ووجه التباين بين المنطقين هو أن اشتراك الأفكار والمعقولات يكون شعوريًّا، مع أن اشتراك المشاعر هو غير شعوري، ثم إن المنطق العاطفي يقودنا في أكثر أعمالنا</a:t>
            </a:r>
            <a:r>
              <a:rPr lang="ar-IQ" dirty="0" smtClean="0"/>
              <a:t>.</a:t>
            </a:r>
            <a:endParaRPr lang="ar-IQ" dirty="0"/>
          </a:p>
        </p:txBody>
      </p:sp>
    </p:spTree>
    <p:extLst>
      <p:ext uri="{BB962C8B-B14F-4D97-AF65-F5344CB8AC3E}">
        <p14:creationId xmlns:p14="http://schemas.microsoft.com/office/powerpoint/2010/main" val="309974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84976" cy="6264696"/>
          </a:xfrm>
        </p:spPr>
        <p:txBody>
          <a:bodyPr>
            <a:normAutofit fontScale="92500" lnSpcReduction="10000"/>
          </a:bodyPr>
          <a:lstStyle/>
          <a:p>
            <a:pPr marL="0" indent="0" algn="just">
              <a:buNone/>
            </a:pPr>
            <a:r>
              <a:rPr lang="ar-IQ" dirty="0">
                <a:solidFill>
                  <a:srgbClr val="FF0000"/>
                </a:solidFill>
              </a:rPr>
              <a:t>3- منطق الجموع: </a:t>
            </a:r>
            <a:r>
              <a:rPr lang="ar-IQ" dirty="0"/>
              <a:t>يجب ألاّ يخلط هذا المنطق بالمنطق العقلي؛ إنّ المرء, وهو جزء من الجماعة, يكون في سيره غيره وهو منفرد، وهذا ما يجعلنا نقول: إنه مسير, وهو في الجماعة بمنطق خاص, يتضمن ما يشاهد في الجموع وحدها من أصول ومبادئ.</a:t>
            </a:r>
          </a:p>
          <a:p>
            <a:pPr marL="0" indent="0" algn="just">
              <a:buNone/>
            </a:pPr>
            <a:r>
              <a:rPr lang="ar-IQ" dirty="0">
                <a:solidFill>
                  <a:srgbClr val="FF0000"/>
                </a:solidFill>
              </a:rPr>
              <a:t>4- المنطق الديني: </a:t>
            </a:r>
            <a:r>
              <a:rPr lang="ar-IQ" dirty="0"/>
              <a:t>المنطق الديني نتيجة لما في الإنسان من روح دينية، وهذه الروح التي كانت عامة بين الناس في القرون الغابرة لا تزال منتشرة على ما يظهر. ولا أهمية لارتباط الأشياء والحوادث بعضها ببعض عند أولي النفوس الدينية، فالارتباط المذكور في نظر هؤلاء إن هو إلا أمر يختص بموجودات علوية نعاني عزاءهما فقط، ولا يختلف المنطق الديني عن المنطق العاطفي بكونه شعوريًّا اختياريًّا فقط، بل بتسبيبه أعمالًا تناقض أعمال المنطق العاطفي مناقضة تامة.</a:t>
            </a:r>
          </a:p>
          <a:p>
            <a:pPr marL="0" indent="0" algn="just">
              <a:buNone/>
            </a:pPr>
            <a:r>
              <a:rPr lang="ar-IQ" dirty="0">
                <a:solidFill>
                  <a:srgbClr val="FF0000"/>
                </a:solidFill>
              </a:rPr>
              <a:t>5- المنطق العقلي: </a:t>
            </a:r>
            <a:r>
              <a:rPr lang="ar-IQ" dirty="0"/>
              <a:t>هذا المنطق, هو فن التأليف بين الأفكار والتمييز بين ما تشابه وما اختلف منها، وعنه وحده على وجه التقريب؛ بحث علماء النفس فوضعوا فيه كتبًا عديدة.</a:t>
            </a:r>
          </a:p>
          <a:p>
            <a:pPr marL="0" indent="0">
              <a:buNone/>
            </a:pPr>
            <a:endParaRPr lang="ar-IQ" dirty="0"/>
          </a:p>
        </p:txBody>
      </p:sp>
    </p:spTree>
    <p:extLst>
      <p:ext uri="{BB962C8B-B14F-4D97-AF65-F5344CB8AC3E}">
        <p14:creationId xmlns:p14="http://schemas.microsoft.com/office/powerpoint/2010/main" val="42632035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dirty="0" smtClean="0">
                <a:solidFill>
                  <a:srgbClr val="FF0000"/>
                </a:solidFill>
              </a:rPr>
              <a:t>الحجة المنطقية</a:t>
            </a:r>
            <a:endParaRPr lang="ar-IQ" dirty="0">
              <a:solidFill>
                <a:srgbClr val="FF0000"/>
              </a:solidFill>
            </a:endParaRPr>
          </a:p>
        </p:txBody>
      </p:sp>
      <p:sp>
        <p:nvSpPr>
          <p:cNvPr id="3" name="عنصر نائب للمحتوى 2"/>
          <p:cNvSpPr>
            <a:spLocks noGrp="1"/>
          </p:cNvSpPr>
          <p:nvPr>
            <p:ph idx="1"/>
          </p:nvPr>
        </p:nvSpPr>
        <p:spPr>
          <a:xfrm>
            <a:off x="107504" y="764704"/>
            <a:ext cx="8856984" cy="5976664"/>
          </a:xfrm>
        </p:spPr>
        <p:txBody>
          <a:bodyPr>
            <a:normAutofit fontScale="77500" lnSpcReduction="20000"/>
          </a:bodyPr>
          <a:lstStyle/>
          <a:p>
            <a:pPr marL="0" indent="0" algn="just">
              <a:buNone/>
            </a:pPr>
            <a:r>
              <a:rPr lang="ar-IQ" dirty="0" smtClean="0"/>
              <a:t>- المنطق </a:t>
            </a:r>
            <a:r>
              <a:rPr lang="ar-IQ" dirty="0"/>
              <a:t>هو العلم الذي يدرس القواعد والقوانين العامة للتفكير الإنساني الصحيح. ويُستخدم المنطق لمعرفة ما إذا </a:t>
            </a:r>
            <a:r>
              <a:rPr lang="ar-IQ" dirty="0" smtClean="0"/>
              <a:t>كان الشيء </a:t>
            </a:r>
            <a:r>
              <a:rPr lang="ar-IQ" dirty="0"/>
              <a:t>صحيحاً أو خاطئاً. مثال </a:t>
            </a:r>
            <a:r>
              <a:rPr lang="ar-IQ" dirty="0" smtClean="0"/>
              <a:t>للمنطق: </a:t>
            </a:r>
          </a:p>
          <a:p>
            <a:pPr marL="0" indent="0" algn="just">
              <a:buNone/>
            </a:pPr>
            <a:r>
              <a:rPr lang="ar-IQ" dirty="0" smtClean="0">
                <a:solidFill>
                  <a:srgbClr val="FF0000"/>
                </a:solidFill>
              </a:rPr>
              <a:t>كل </a:t>
            </a:r>
            <a:r>
              <a:rPr lang="ar-IQ" dirty="0">
                <a:solidFill>
                  <a:srgbClr val="FF0000"/>
                </a:solidFill>
              </a:rPr>
              <a:t>البشر هالِكون. </a:t>
            </a:r>
            <a:endParaRPr lang="ar-IQ" dirty="0" smtClean="0">
              <a:solidFill>
                <a:srgbClr val="FF0000"/>
              </a:solidFill>
            </a:endParaRPr>
          </a:p>
          <a:p>
            <a:pPr marL="0" indent="0" algn="just">
              <a:buNone/>
            </a:pPr>
            <a:r>
              <a:rPr lang="ar-IQ" dirty="0" smtClean="0">
                <a:solidFill>
                  <a:srgbClr val="FF0000"/>
                </a:solidFill>
              </a:rPr>
              <a:t>عمار </a:t>
            </a:r>
            <a:r>
              <a:rPr lang="ar-IQ" dirty="0">
                <a:solidFill>
                  <a:srgbClr val="FF0000"/>
                </a:solidFill>
              </a:rPr>
              <a:t>من البشر</a:t>
            </a:r>
            <a:r>
              <a:rPr lang="ar-IQ" dirty="0" smtClean="0">
                <a:solidFill>
                  <a:srgbClr val="FF0000"/>
                </a:solidFill>
              </a:rPr>
              <a:t>.</a:t>
            </a:r>
          </a:p>
          <a:p>
            <a:pPr marL="0" indent="0" algn="just">
              <a:buNone/>
            </a:pPr>
            <a:r>
              <a:rPr lang="ar-IQ" dirty="0" smtClean="0">
                <a:solidFill>
                  <a:srgbClr val="FF0000"/>
                </a:solidFill>
              </a:rPr>
              <a:t> </a:t>
            </a:r>
            <a:r>
              <a:rPr lang="ar-IQ" dirty="0">
                <a:solidFill>
                  <a:srgbClr val="FF0000"/>
                </a:solidFill>
              </a:rPr>
              <a:t>إذاً، عمار هالِك</a:t>
            </a:r>
            <a:r>
              <a:rPr lang="ar-IQ" dirty="0" smtClean="0"/>
              <a:t>.</a:t>
            </a:r>
          </a:p>
          <a:p>
            <a:pPr marL="0" indent="0" algn="just">
              <a:buNone/>
            </a:pPr>
            <a:r>
              <a:rPr lang="ar-IQ" dirty="0"/>
              <a:t>تتكون الحجة المنطقية من معطيات ونتيجة، فالمعطيات في المثال السابق هي “كل البشر هالكون” و “عمار من البشر”، وأدت هذه المعطيات إلى النتيجة “إذاً، عمار هالك</a:t>
            </a:r>
            <a:r>
              <a:rPr lang="ar-IQ" dirty="0" smtClean="0"/>
              <a:t>”.</a:t>
            </a:r>
          </a:p>
          <a:p>
            <a:pPr marL="0" indent="0" algn="just">
              <a:buNone/>
            </a:pPr>
            <a:r>
              <a:rPr lang="ar-IQ" dirty="0" smtClean="0"/>
              <a:t>-الحجج </a:t>
            </a:r>
            <a:r>
              <a:rPr lang="ar-IQ" dirty="0"/>
              <a:t>المنطقية لا تعمل </a:t>
            </a:r>
            <a:r>
              <a:rPr lang="ar-IQ" dirty="0" smtClean="0"/>
              <a:t>إلاّ </a:t>
            </a:r>
            <a:r>
              <a:rPr lang="ar-IQ" dirty="0"/>
              <a:t>على حقائق موضوعية، فلا يمكن استخدام المنطق في المشاعر أو تقييم شيء ما مبني على أساس عاطفي أو نفسي. مثلاً لا يمكن لأحد أن يثبت منطقياً أن اللون الأحمر أجمل من اللون الأصفر، فلكل إنسان قيم جمالية يحكم على الأشياء من خلالها. لكن هنالك قيمة وفائدة في معرفة ما إذا كانت الحجة تحتوي على رأي مبني على أساس عاطفي، لتفادي النقاش </a:t>
            </a:r>
            <a:r>
              <a:rPr lang="ar-IQ" dirty="0" err="1"/>
              <a:t>اللا</a:t>
            </a:r>
            <a:r>
              <a:rPr lang="ar-IQ" dirty="0"/>
              <a:t> منتهي وغير الموصِل لنتيجة منطقية</a:t>
            </a:r>
            <a:r>
              <a:rPr lang="ar-IQ" dirty="0" smtClean="0"/>
              <a:t>.</a:t>
            </a:r>
          </a:p>
          <a:p>
            <a:pPr marL="0" indent="0" algn="just">
              <a:buNone/>
            </a:pPr>
            <a:r>
              <a:rPr lang="ar-IQ" dirty="0" smtClean="0"/>
              <a:t>- تكون </a:t>
            </a:r>
            <a:r>
              <a:rPr lang="ar-IQ" dirty="0"/>
              <a:t>الحجة المنطقية سليمة إذا كانت المعطيات صحيحة، وإذا كانت كل المعطيات صحيحة لابد أن تكون النتيجة صحيحة أيضاً. لكن إذا كان أحد المعطيات خاطئاً فالنتيجة لابد من أن تكون خاطئة. من المهم التنويه أن من الممكن أن تكون المعطيات خاطئة أو الحجة المنطقية غير سليمة للوصول إلى نتيجة قد تكون لأسباب أخرى </a:t>
            </a:r>
            <a:r>
              <a:rPr lang="ar-IQ" dirty="0" smtClean="0"/>
              <a:t>صحيحة.</a:t>
            </a:r>
            <a:endParaRPr lang="ar-IQ" dirty="0"/>
          </a:p>
        </p:txBody>
      </p:sp>
    </p:spTree>
    <p:extLst>
      <p:ext uri="{BB962C8B-B14F-4D97-AF65-F5344CB8AC3E}">
        <p14:creationId xmlns:p14="http://schemas.microsoft.com/office/powerpoint/2010/main" val="30226640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smtClean="0">
                <a:solidFill>
                  <a:srgbClr val="FF0000"/>
                </a:solidFill>
              </a:rPr>
              <a:t>أنواع الحجج المنطقية</a:t>
            </a:r>
            <a:endParaRPr lang="ar-IQ" dirty="0">
              <a:solidFill>
                <a:srgbClr val="FF0000"/>
              </a:solidFill>
            </a:endParaRPr>
          </a:p>
        </p:txBody>
      </p:sp>
      <p:sp>
        <p:nvSpPr>
          <p:cNvPr id="3" name="عنصر نائب للمحتوى 2"/>
          <p:cNvSpPr>
            <a:spLocks noGrp="1"/>
          </p:cNvSpPr>
          <p:nvPr>
            <p:ph idx="1"/>
          </p:nvPr>
        </p:nvSpPr>
        <p:spPr>
          <a:xfrm>
            <a:off x="107504" y="836712"/>
            <a:ext cx="8784976" cy="5760640"/>
          </a:xfrm>
        </p:spPr>
        <p:txBody>
          <a:bodyPr>
            <a:normAutofit fontScale="70000" lnSpcReduction="20000"/>
          </a:bodyPr>
          <a:lstStyle/>
          <a:p>
            <a:r>
              <a:rPr lang="ar-IQ" dirty="0" smtClean="0"/>
              <a:t>تنقسم الحجج المنطقية إلى:</a:t>
            </a:r>
          </a:p>
          <a:p>
            <a:pPr marL="0" indent="0" algn="just">
              <a:buNone/>
            </a:pPr>
            <a:r>
              <a:rPr lang="ar-IQ" sz="3500" b="1" dirty="0" smtClean="0">
                <a:solidFill>
                  <a:srgbClr val="FF0000"/>
                </a:solidFill>
              </a:rPr>
              <a:t>أولاً: الحجج </a:t>
            </a:r>
            <a:r>
              <a:rPr lang="ar-IQ" sz="3500" b="1" dirty="0">
                <a:solidFill>
                  <a:srgbClr val="FF0000"/>
                </a:solidFill>
              </a:rPr>
              <a:t>الاستنتاجية أو الاستنباطية: </a:t>
            </a:r>
            <a:r>
              <a:rPr lang="ar-IQ" sz="3500" dirty="0"/>
              <a:t>وهي الحجج التي تكون حقيقة مقدمتها المنطقية تضمن صواب الاستنتاج، فمن المستحيل أن تكون المقدمة صحيحة وأن يكون الاستنتاج النهائي غير </a:t>
            </a:r>
            <a:r>
              <a:rPr lang="ar-IQ" sz="3500" dirty="0" smtClean="0"/>
              <a:t>صحيح. </a:t>
            </a:r>
            <a:r>
              <a:rPr lang="ar-IQ" sz="3500" dirty="0"/>
              <a:t>(مبينة على حقائق أو مبادئ عامة</a:t>
            </a:r>
            <a:r>
              <a:rPr lang="ar-IQ" sz="3500" dirty="0" smtClean="0"/>
              <a:t>).</a:t>
            </a:r>
            <a:endParaRPr lang="ar-IQ" sz="3500" dirty="0"/>
          </a:p>
          <a:p>
            <a:pPr marL="0" indent="0" algn="just">
              <a:buNone/>
            </a:pPr>
            <a:r>
              <a:rPr lang="ar-IQ" sz="3500" b="1" dirty="0"/>
              <a:t>مثال: </a:t>
            </a:r>
          </a:p>
          <a:p>
            <a:pPr marL="0" indent="0" algn="just">
              <a:buNone/>
            </a:pPr>
            <a:r>
              <a:rPr lang="ar-IQ" sz="3500" dirty="0">
                <a:solidFill>
                  <a:srgbClr val="FF0000"/>
                </a:solidFill>
              </a:rPr>
              <a:t>المقدمة الأولى: جميع البشر فانون.</a:t>
            </a:r>
          </a:p>
          <a:p>
            <a:pPr marL="0" indent="0" algn="just">
              <a:buNone/>
            </a:pPr>
            <a:r>
              <a:rPr lang="ar-IQ" sz="3500" dirty="0">
                <a:solidFill>
                  <a:srgbClr val="FF0000"/>
                </a:solidFill>
              </a:rPr>
              <a:t>المقدمة الثانية: سقراط إنسان.</a:t>
            </a:r>
          </a:p>
          <a:p>
            <a:pPr marL="0" indent="0" algn="just">
              <a:buNone/>
            </a:pPr>
            <a:r>
              <a:rPr lang="ar-IQ" sz="3500" dirty="0">
                <a:solidFill>
                  <a:srgbClr val="FF0000"/>
                </a:solidFill>
              </a:rPr>
              <a:t>الاستنتاج: سقراط فاني.</a:t>
            </a:r>
          </a:p>
          <a:p>
            <a:pPr marL="0" indent="0" algn="just">
              <a:buNone/>
            </a:pPr>
            <a:r>
              <a:rPr lang="ar-IQ" sz="3500" dirty="0" smtClean="0"/>
              <a:t>إنّ </a:t>
            </a:r>
            <a:r>
              <a:rPr lang="ar-IQ" sz="3500" dirty="0"/>
              <a:t>للحجج الاستنتاجية </a:t>
            </a:r>
            <a:r>
              <a:rPr lang="ar-IQ" sz="3500" dirty="0" smtClean="0"/>
              <a:t>خاصيتان مميزتان:</a:t>
            </a:r>
          </a:p>
          <a:p>
            <a:pPr marL="0" indent="0" algn="just">
              <a:buNone/>
            </a:pPr>
            <a:r>
              <a:rPr lang="ar-IQ" sz="3500" b="1" dirty="0" smtClean="0"/>
              <a:t>الأولى:</a:t>
            </a:r>
            <a:r>
              <a:rPr lang="ar-IQ" sz="3500" dirty="0" smtClean="0"/>
              <a:t> أنّه </a:t>
            </a:r>
            <a:r>
              <a:rPr lang="ar-IQ" sz="3500" dirty="0"/>
              <a:t>من المستحيل أن ترتكب </a:t>
            </a:r>
            <a:r>
              <a:rPr lang="ar-IQ" sz="3500" dirty="0" smtClean="0"/>
              <a:t>الخطأ. </a:t>
            </a:r>
          </a:p>
          <a:p>
            <a:pPr marL="0" indent="0" algn="just">
              <a:buNone/>
            </a:pPr>
            <a:r>
              <a:rPr lang="ar-IQ" sz="3500" b="1" dirty="0" smtClean="0"/>
              <a:t>الثانية</a:t>
            </a:r>
            <a:r>
              <a:rPr lang="ar-IQ" sz="3500" b="1" dirty="0"/>
              <a:t>:</a:t>
            </a:r>
            <a:r>
              <a:rPr lang="ar-IQ" sz="3500" b="1" dirty="0" smtClean="0"/>
              <a:t> </a:t>
            </a:r>
            <a:r>
              <a:rPr lang="ar-IQ" sz="3500" dirty="0" smtClean="0"/>
              <a:t>الطريقة </a:t>
            </a:r>
            <a:r>
              <a:rPr lang="ar-IQ" sz="3500" dirty="0"/>
              <a:t>الوحيدة ليكون الاستنتاج في هذه الحالة </a:t>
            </a:r>
            <a:r>
              <a:rPr lang="ar-IQ" sz="3500" dirty="0" smtClean="0"/>
              <a:t>خاطئ, </a:t>
            </a:r>
            <a:r>
              <a:rPr lang="ar-IQ" sz="3500" dirty="0"/>
              <a:t>هو إذا كان أحد الادعاءات </a:t>
            </a:r>
            <a:r>
              <a:rPr lang="ar-IQ" sz="3500" dirty="0" smtClean="0"/>
              <a:t>مغلوطة أو خاطئة </a:t>
            </a:r>
            <a:r>
              <a:rPr lang="ar-IQ" sz="3500" dirty="0"/>
              <a:t>مثلاً</a:t>
            </a:r>
            <a:r>
              <a:rPr lang="ar-IQ" sz="3500" dirty="0" smtClean="0"/>
              <a:t>:</a:t>
            </a:r>
            <a:endParaRPr lang="ar-IQ" sz="3500" dirty="0"/>
          </a:p>
          <a:p>
            <a:pPr marL="0" indent="0" algn="just">
              <a:buNone/>
            </a:pPr>
            <a:r>
              <a:rPr lang="ar-IQ" sz="3500" dirty="0">
                <a:solidFill>
                  <a:srgbClr val="FF0000"/>
                </a:solidFill>
              </a:rPr>
              <a:t>الادعاء الأول: جميع الأطفال يتناولون التفاح.</a:t>
            </a:r>
          </a:p>
          <a:p>
            <a:pPr marL="0" indent="0" algn="just">
              <a:buNone/>
            </a:pPr>
            <a:r>
              <a:rPr lang="ar-IQ" sz="3500" dirty="0">
                <a:solidFill>
                  <a:srgbClr val="FF0000"/>
                </a:solidFill>
              </a:rPr>
              <a:t>الادعاء الثاني: أحمد يتناول التفاح.</a:t>
            </a:r>
          </a:p>
          <a:p>
            <a:pPr marL="0" indent="0">
              <a:buNone/>
            </a:pPr>
            <a:r>
              <a:rPr lang="ar-IQ" sz="3500" dirty="0">
                <a:solidFill>
                  <a:srgbClr val="FF0000"/>
                </a:solidFill>
              </a:rPr>
              <a:t>الاستنتاج: أحمد هو </a:t>
            </a:r>
            <a:r>
              <a:rPr lang="ar-IQ" sz="3500" dirty="0" smtClean="0">
                <a:solidFill>
                  <a:srgbClr val="FF0000"/>
                </a:solidFill>
              </a:rPr>
              <a:t>طفل</a:t>
            </a:r>
            <a:r>
              <a:rPr lang="ar-IQ" dirty="0" smtClean="0">
                <a:solidFill>
                  <a:srgbClr val="FF0000"/>
                </a:solidFill>
              </a:rPr>
              <a:t>.</a:t>
            </a:r>
            <a:endParaRPr lang="ar-IQ" dirty="0">
              <a:solidFill>
                <a:srgbClr val="FF0000"/>
              </a:solidFill>
            </a:endParaRPr>
          </a:p>
        </p:txBody>
      </p:sp>
    </p:spTree>
    <p:extLst>
      <p:ext uri="{BB962C8B-B14F-4D97-AF65-F5344CB8AC3E}">
        <p14:creationId xmlns:p14="http://schemas.microsoft.com/office/powerpoint/2010/main" val="1852074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76672"/>
            <a:ext cx="8856984" cy="6192688"/>
          </a:xfrm>
        </p:spPr>
        <p:txBody>
          <a:bodyPr>
            <a:normAutofit fontScale="92500" lnSpcReduction="20000"/>
          </a:bodyPr>
          <a:lstStyle/>
          <a:p>
            <a:pPr marL="0" indent="0" algn="just">
              <a:buNone/>
            </a:pPr>
            <a:r>
              <a:rPr lang="ar-IQ" dirty="0"/>
              <a:t>اكتشف المنطقيون </a:t>
            </a:r>
            <a:r>
              <a:rPr lang="ar-IQ" dirty="0" smtClean="0"/>
              <a:t>أنّه </a:t>
            </a:r>
            <a:r>
              <a:rPr lang="ar-IQ" dirty="0"/>
              <a:t>لتحديد إن كانت الحجة صالحة أو لا, نكتفي بالنظر إلى بنية الحجة متجاهلين محتواها</a:t>
            </a:r>
            <a:r>
              <a:rPr lang="ar-IQ" dirty="0" smtClean="0"/>
              <a:t>. مثلاً:</a:t>
            </a:r>
            <a:endParaRPr lang="ar-IQ" dirty="0"/>
          </a:p>
          <a:p>
            <a:pPr marL="0" indent="0" algn="just">
              <a:buNone/>
            </a:pPr>
            <a:r>
              <a:rPr lang="ar-IQ" dirty="0" smtClean="0"/>
              <a:t>نقول: </a:t>
            </a:r>
            <a:r>
              <a:rPr lang="ar-IQ" dirty="0" smtClean="0">
                <a:solidFill>
                  <a:srgbClr val="FF0000"/>
                </a:solidFill>
              </a:rPr>
              <a:t>أ </a:t>
            </a:r>
            <a:r>
              <a:rPr lang="ar-IQ" dirty="0">
                <a:solidFill>
                  <a:srgbClr val="FF0000"/>
                </a:solidFill>
              </a:rPr>
              <a:t>≠ ب.</a:t>
            </a:r>
          </a:p>
          <a:p>
            <a:pPr marL="0" indent="0" algn="just">
              <a:buNone/>
            </a:pPr>
            <a:r>
              <a:rPr lang="ar-IQ" dirty="0" smtClean="0">
                <a:solidFill>
                  <a:srgbClr val="FF0000"/>
                </a:solidFill>
              </a:rPr>
              <a:t>      ج </a:t>
            </a:r>
            <a:r>
              <a:rPr lang="ar-IQ" dirty="0">
                <a:solidFill>
                  <a:srgbClr val="FF0000"/>
                </a:solidFill>
              </a:rPr>
              <a:t>= أ.</a:t>
            </a:r>
          </a:p>
          <a:p>
            <a:pPr marL="0" indent="0" algn="just">
              <a:buNone/>
            </a:pPr>
            <a:r>
              <a:rPr lang="ar-IQ" dirty="0" smtClean="0">
                <a:solidFill>
                  <a:srgbClr val="FF0000"/>
                </a:solidFill>
              </a:rPr>
              <a:t> إذن </a:t>
            </a:r>
            <a:r>
              <a:rPr lang="ar-IQ" dirty="0">
                <a:solidFill>
                  <a:srgbClr val="FF0000"/>
                </a:solidFill>
              </a:rPr>
              <a:t>ج ≠ ب.</a:t>
            </a:r>
          </a:p>
          <a:p>
            <a:pPr marL="0" indent="0" algn="just">
              <a:buNone/>
            </a:pPr>
            <a:r>
              <a:rPr lang="ar-IQ" dirty="0"/>
              <a:t>للتوضيح أكثر:</a:t>
            </a:r>
          </a:p>
          <a:p>
            <a:pPr marL="0" indent="0" algn="just">
              <a:buNone/>
            </a:pPr>
            <a:r>
              <a:rPr lang="ar-IQ" dirty="0">
                <a:solidFill>
                  <a:srgbClr val="FF0000"/>
                </a:solidFill>
              </a:rPr>
              <a:t> </a:t>
            </a:r>
            <a:r>
              <a:rPr lang="ar-IQ" dirty="0" smtClean="0">
                <a:solidFill>
                  <a:srgbClr val="FF0000"/>
                </a:solidFill>
              </a:rPr>
              <a:t>أ</a:t>
            </a:r>
            <a:r>
              <a:rPr lang="ar-IQ" dirty="0">
                <a:solidFill>
                  <a:srgbClr val="FF0000"/>
                </a:solidFill>
              </a:rPr>
              <a:t>: الهولنديون غير متواضعين.</a:t>
            </a:r>
          </a:p>
          <a:p>
            <a:pPr marL="0" indent="0" algn="just">
              <a:buNone/>
            </a:pPr>
            <a:r>
              <a:rPr lang="ar-IQ" dirty="0">
                <a:solidFill>
                  <a:srgbClr val="FF0000"/>
                </a:solidFill>
              </a:rPr>
              <a:t>ب: فيكتور هو شخص هولندي.</a:t>
            </a:r>
          </a:p>
          <a:p>
            <a:pPr marL="0" indent="0" algn="just">
              <a:buNone/>
            </a:pPr>
            <a:r>
              <a:rPr lang="ar-IQ" dirty="0">
                <a:solidFill>
                  <a:srgbClr val="FF0000"/>
                </a:solidFill>
              </a:rPr>
              <a:t>ج: فيكتور غير متواضع.</a:t>
            </a:r>
          </a:p>
          <a:p>
            <a:pPr marL="0" indent="0" algn="just">
              <a:buNone/>
            </a:pPr>
            <a:r>
              <a:rPr lang="ar-IQ" dirty="0"/>
              <a:t>على الرغم من </a:t>
            </a:r>
            <a:r>
              <a:rPr lang="ar-IQ" dirty="0" smtClean="0"/>
              <a:t>أنّ </a:t>
            </a:r>
            <a:r>
              <a:rPr lang="ar-IQ" dirty="0"/>
              <a:t>الادعاء الأول غير </a:t>
            </a:r>
            <a:r>
              <a:rPr lang="ar-IQ" dirty="0" smtClean="0"/>
              <a:t>صحيح, </a:t>
            </a:r>
            <a:r>
              <a:rPr lang="ar-IQ" dirty="0"/>
              <a:t>والاستنتاج أيضاً، </a:t>
            </a:r>
            <a:r>
              <a:rPr lang="ar-IQ" dirty="0" smtClean="0"/>
              <a:t>إلاّ </a:t>
            </a:r>
            <a:r>
              <a:rPr lang="ar-IQ" dirty="0"/>
              <a:t>أن بنية الحجة سليمة وصائبة</a:t>
            </a:r>
            <a:r>
              <a:rPr lang="ar-IQ" dirty="0" smtClean="0"/>
              <a:t>.</a:t>
            </a:r>
          </a:p>
          <a:p>
            <a:pPr marL="0" indent="0" algn="just">
              <a:buNone/>
            </a:pPr>
            <a:r>
              <a:rPr lang="ar-IQ" dirty="0"/>
              <a:t>سيكون العلم أجمل لو استطاع العلماء البحث بطريقة الحجج الاستنتاجية ولكن للأسف </a:t>
            </a:r>
            <a:r>
              <a:rPr lang="ar-IQ" dirty="0" smtClean="0"/>
              <a:t>فإنّ </a:t>
            </a:r>
            <a:r>
              <a:rPr lang="ar-IQ" dirty="0"/>
              <a:t>معظم النظريات العلمية ليست استنتاجية بل </a:t>
            </a:r>
            <a:r>
              <a:rPr lang="ar-IQ" dirty="0" smtClean="0"/>
              <a:t>استقرائية.</a:t>
            </a:r>
            <a:endParaRPr lang="ar-IQ" dirty="0"/>
          </a:p>
          <a:p>
            <a:pPr marL="0" indent="0">
              <a:buNone/>
            </a:pPr>
            <a:endParaRPr lang="ar-IQ" dirty="0"/>
          </a:p>
        </p:txBody>
      </p:sp>
    </p:spTree>
    <p:extLst>
      <p:ext uri="{BB962C8B-B14F-4D97-AF65-F5344CB8AC3E}">
        <p14:creationId xmlns:p14="http://schemas.microsoft.com/office/powerpoint/2010/main" val="13057892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84976" cy="6408712"/>
          </a:xfrm>
        </p:spPr>
        <p:txBody>
          <a:bodyPr>
            <a:normAutofit fontScale="92500" lnSpcReduction="10000"/>
          </a:bodyPr>
          <a:lstStyle/>
          <a:p>
            <a:pPr marL="0" indent="0">
              <a:buNone/>
            </a:pPr>
            <a:r>
              <a:rPr lang="ar-IQ" b="1" dirty="0" smtClean="0">
                <a:solidFill>
                  <a:srgbClr val="FF0000"/>
                </a:solidFill>
              </a:rPr>
              <a:t>ثانياً: الحجج </a:t>
            </a:r>
            <a:r>
              <a:rPr lang="ar-IQ" b="1" dirty="0">
                <a:solidFill>
                  <a:srgbClr val="FF0000"/>
                </a:solidFill>
              </a:rPr>
              <a:t>الاستقرائية: </a:t>
            </a:r>
            <a:r>
              <a:rPr lang="ar-IQ" dirty="0"/>
              <a:t>وهي الحجج التي تبنى فيها </a:t>
            </a:r>
            <a:r>
              <a:rPr lang="ar-IQ" dirty="0" smtClean="0"/>
              <a:t>ادّعاءات جيدة, </a:t>
            </a:r>
            <a:r>
              <a:rPr lang="ar-IQ" dirty="0"/>
              <a:t>تدفعنا لنصدق الاستنتاجات التي توصلت إليها، ولكن هذا النوع من الحجج ضعيف </a:t>
            </a:r>
            <a:r>
              <a:rPr lang="ar-IQ" dirty="0" smtClean="0"/>
              <a:t>الضمان, </a:t>
            </a:r>
            <a:r>
              <a:rPr lang="ar-IQ" dirty="0"/>
              <a:t>لحقيقة الاستنتاج. (الادعاءات مبنية عن طريق الملاحظة</a:t>
            </a:r>
            <a:r>
              <a:rPr lang="ar-IQ" dirty="0" smtClean="0"/>
              <a:t>).</a:t>
            </a:r>
            <a:endParaRPr lang="ar-IQ" dirty="0"/>
          </a:p>
          <a:p>
            <a:pPr marL="0" indent="0">
              <a:buNone/>
            </a:pPr>
            <a:r>
              <a:rPr lang="ar-IQ" dirty="0">
                <a:solidFill>
                  <a:srgbClr val="FF0000"/>
                </a:solidFill>
              </a:rPr>
              <a:t>مثال لحجة استقرائية ضعيفة: </a:t>
            </a:r>
            <a:endParaRPr lang="ar-IQ" dirty="0" smtClean="0">
              <a:solidFill>
                <a:srgbClr val="FF0000"/>
              </a:solidFill>
            </a:endParaRPr>
          </a:p>
          <a:p>
            <a:pPr marL="0" indent="0">
              <a:buNone/>
            </a:pPr>
            <a:r>
              <a:rPr lang="ar-IQ" dirty="0" smtClean="0"/>
              <a:t>جميع </a:t>
            </a:r>
            <a:r>
              <a:rPr lang="ar-IQ" dirty="0"/>
              <a:t>الاختبارات هذا الأسبوع كانت </a:t>
            </a:r>
            <a:r>
              <a:rPr lang="ar-IQ" dirty="0" smtClean="0"/>
              <a:t>سهلة.</a:t>
            </a:r>
          </a:p>
          <a:p>
            <a:pPr marL="0" indent="0">
              <a:buNone/>
            </a:pPr>
            <a:r>
              <a:rPr lang="ar-IQ" dirty="0" smtClean="0"/>
              <a:t>وبالتالي </a:t>
            </a:r>
            <a:r>
              <a:rPr lang="ar-IQ" dirty="0"/>
              <a:t>جميع الاختبارات الأسبوع القادم سوف تكون سهلة.</a:t>
            </a:r>
          </a:p>
          <a:p>
            <a:pPr marL="0" indent="0">
              <a:buNone/>
            </a:pPr>
            <a:r>
              <a:rPr lang="ar-IQ" dirty="0">
                <a:solidFill>
                  <a:srgbClr val="FF0000"/>
                </a:solidFill>
              </a:rPr>
              <a:t>مثال لحجة استقرائية جيدة: </a:t>
            </a:r>
            <a:endParaRPr lang="ar-IQ" dirty="0" smtClean="0">
              <a:solidFill>
                <a:srgbClr val="FF0000"/>
              </a:solidFill>
            </a:endParaRPr>
          </a:p>
          <a:p>
            <a:pPr marL="0" indent="0">
              <a:buNone/>
            </a:pPr>
            <a:r>
              <a:rPr lang="ar-IQ" dirty="0" smtClean="0"/>
              <a:t>جميع </a:t>
            </a:r>
            <a:r>
              <a:rPr lang="ar-IQ" dirty="0"/>
              <a:t>الغربان </a:t>
            </a:r>
            <a:r>
              <a:rPr lang="ar-IQ" dirty="0" smtClean="0"/>
              <a:t>المرئية سوداء. </a:t>
            </a:r>
          </a:p>
          <a:p>
            <a:pPr marL="0" indent="0">
              <a:buNone/>
            </a:pPr>
            <a:r>
              <a:rPr lang="ar-IQ" dirty="0" smtClean="0"/>
              <a:t>وبالتالي </a:t>
            </a:r>
            <a:r>
              <a:rPr lang="ar-IQ" dirty="0"/>
              <a:t>جميع الغربان سوداء</a:t>
            </a:r>
            <a:r>
              <a:rPr lang="ar-IQ" dirty="0" smtClean="0"/>
              <a:t>.</a:t>
            </a:r>
          </a:p>
          <a:p>
            <a:pPr marL="0" indent="0">
              <a:buNone/>
            </a:pPr>
            <a:r>
              <a:rPr lang="ar-IQ" dirty="0" smtClean="0">
                <a:solidFill>
                  <a:srgbClr val="FF0000"/>
                </a:solidFill>
              </a:rPr>
              <a:t>مثال لحجة استقرائية قوية:</a:t>
            </a:r>
          </a:p>
          <a:p>
            <a:pPr marL="0" indent="0">
              <a:buNone/>
            </a:pPr>
            <a:r>
              <a:rPr lang="ar-IQ" dirty="0" smtClean="0"/>
              <a:t>جميع الناس يتكلمون</a:t>
            </a:r>
          </a:p>
          <a:p>
            <a:pPr marL="0" indent="0">
              <a:buNone/>
            </a:pPr>
            <a:r>
              <a:rPr lang="ar-IQ" dirty="0" smtClean="0"/>
              <a:t>وبالتالي جميع الأطفال سوف يتكلمون.</a:t>
            </a:r>
          </a:p>
        </p:txBody>
      </p:sp>
    </p:spTree>
    <p:extLst>
      <p:ext uri="{BB962C8B-B14F-4D97-AF65-F5344CB8AC3E}">
        <p14:creationId xmlns:p14="http://schemas.microsoft.com/office/powerpoint/2010/main" val="664144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856984" cy="6264696"/>
          </a:xfrm>
        </p:spPr>
        <p:txBody>
          <a:bodyPr>
            <a:normAutofit fontScale="92500" lnSpcReduction="10000"/>
          </a:bodyPr>
          <a:lstStyle/>
          <a:p>
            <a:pPr marL="0" indent="0" algn="just">
              <a:buNone/>
            </a:pPr>
            <a:r>
              <a:rPr lang="ar-IQ" b="1" dirty="0">
                <a:solidFill>
                  <a:srgbClr val="FF0000"/>
                </a:solidFill>
              </a:rPr>
              <a:t>ثالثاً: القياس الاحتمالي: </a:t>
            </a:r>
            <a:r>
              <a:rPr lang="ar-IQ" dirty="0"/>
              <a:t>وهو النوع الثالث من الحجج المنطقية, وهو يبدأ بملاحظة أو بمجموعة من الملاحظات, ويهدف إلى إيجاد أبسط تفسير لهذه </a:t>
            </a:r>
            <a:r>
              <a:rPr lang="ar-IQ" dirty="0" smtClean="0"/>
              <a:t>الملاحظات. والقياس </a:t>
            </a:r>
            <a:r>
              <a:rPr lang="ar-IQ" dirty="0"/>
              <a:t>الاحتمالي لا يبرهن مباشرة من الفرضية </a:t>
            </a:r>
            <a:r>
              <a:rPr lang="ar-IQ" dirty="0" smtClean="0"/>
              <a:t>للنتيجة, </a:t>
            </a:r>
            <a:r>
              <a:rPr lang="ar-IQ" dirty="0"/>
              <a:t>كما في الاستنباط والاستقراء، بل يقوم بإبعاد التفسيرات الممكنة </a:t>
            </a:r>
            <a:r>
              <a:rPr lang="ar-IQ" dirty="0" smtClean="0"/>
              <a:t>حتّى </a:t>
            </a:r>
            <a:r>
              <a:rPr lang="ar-IQ" dirty="0"/>
              <a:t>يتبقى تفسير واحد معقول بالنسبة للأدلة </a:t>
            </a:r>
            <a:r>
              <a:rPr lang="ar-IQ" dirty="0" smtClean="0"/>
              <a:t>المعطاة. </a:t>
            </a:r>
            <a:endParaRPr lang="ar-IQ" dirty="0"/>
          </a:p>
          <a:p>
            <a:pPr marL="0" indent="0" algn="just">
              <a:buNone/>
            </a:pPr>
            <a:r>
              <a:rPr lang="ar-IQ" dirty="0"/>
              <a:t>مثال: </a:t>
            </a:r>
          </a:p>
          <a:p>
            <a:pPr marL="0" indent="0" algn="just">
              <a:buNone/>
            </a:pPr>
            <a:r>
              <a:rPr lang="ar-IQ" dirty="0">
                <a:solidFill>
                  <a:srgbClr val="FF0000"/>
                </a:solidFill>
              </a:rPr>
              <a:t>سعيد وأحمد  أكلا الخبز </a:t>
            </a:r>
            <a:r>
              <a:rPr lang="ar-IQ" dirty="0" smtClean="0">
                <a:solidFill>
                  <a:srgbClr val="FF0000"/>
                </a:solidFill>
              </a:rPr>
              <a:t>البارحة.</a:t>
            </a:r>
          </a:p>
          <a:p>
            <a:pPr marL="0" indent="0" algn="just">
              <a:buNone/>
            </a:pPr>
            <a:r>
              <a:rPr lang="ar-IQ" dirty="0" smtClean="0">
                <a:solidFill>
                  <a:srgbClr val="FF0000"/>
                </a:solidFill>
              </a:rPr>
              <a:t>كلاهما </a:t>
            </a:r>
            <a:r>
              <a:rPr lang="ar-IQ" dirty="0">
                <a:solidFill>
                  <a:srgbClr val="FF0000"/>
                </a:solidFill>
              </a:rPr>
              <a:t>استيقظ مع ألم في </a:t>
            </a:r>
            <a:r>
              <a:rPr lang="ar-IQ" dirty="0" smtClean="0">
                <a:solidFill>
                  <a:srgbClr val="FF0000"/>
                </a:solidFill>
              </a:rPr>
              <a:t>بطنهما. </a:t>
            </a:r>
          </a:p>
          <a:p>
            <a:pPr marL="0" indent="0" algn="just">
              <a:buNone/>
            </a:pPr>
            <a:r>
              <a:rPr lang="ar-IQ" dirty="0" smtClean="0">
                <a:solidFill>
                  <a:srgbClr val="FF0000"/>
                </a:solidFill>
              </a:rPr>
              <a:t>إذن سعيد </a:t>
            </a:r>
            <a:r>
              <a:rPr lang="ar-IQ" dirty="0">
                <a:solidFill>
                  <a:srgbClr val="FF0000"/>
                </a:solidFill>
              </a:rPr>
              <a:t>وأحمد تناولا خبزاً فاسداً البارحة.</a:t>
            </a:r>
          </a:p>
          <a:p>
            <a:pPr marL="0" indent="0" algn="just">
              <a:buNone/>
            </a:pPr>
            <a:r>
              <a:rPr lang="ar-IQ" dirty="0"/>
              <a:t>إنّ حقيقة </a:t>
            </a:r>
            <a:r>
              <a:rPr lang="ar-IQ" dirty="0" smtClean="0"/>
              <a:t>أنّ كلاً </a:t>
            </a:r>
            <a:r>
              <a:rPr lang="ar-IQ" dirty="0"/>
              <a:t>من سعيد وأحمد مريضين وحدها, لا تثبت أنّ الخبز هو سبب المرض، لكن حسب المعطيات فإنّ كلاهما تناول نفس الخبز, ولهما نفس الأعراض، وبغياب معلومات أخرى مثل </a:t>
            </a:r>
            <a:r>
              <a:rPr lang="ar-IQ" dirty="0" smtClean="0"/>
              <a:t>أنّه </a:t>
            </a:r>
            <a:r>
              <a:rPr lang="ar-IQ" dirty="0"/>
              <a:t>يوجد وباء منتشر، أفضل تفسير هو أن الخبز, سبب ألم </a:t>
            </a:r>
            <a:r>
              <a:rPr lang="ar-IQ" dirty="0" smtClean="0"/>
              <a:t>كلٍّ </a:t>
            </a:r>
            <a:r>
              <a:rPr lang="ar-IQ" dirty="0"/>
              <a:t>من سعيد وأحمد.</a:t>
            </a:r>
          </a:p>
          <a:p>
            <a:pPr marL="0" indent="0">
              <a:buNone/>
            </a:pPr>
            <a:endParaRPr lang="ar-IQ" dirty="0"/>
          </a:p>
        </p:txBody>
      </p:sp>
    </p:spTree>
    <p:extLst>
      <p:ext uri="{BB962C8B-B14F-4D97-AF65-F5344CB8AC3E}">
        <p14:creationId xmlns:p14="http://schemas.microsoft.com/office/powerpoint/2010/main" val="2742912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smtClean="0">
                <a:solidFill>
                  <a:srgbClr val="FF0000"/>
                </a:solidFill>
              </a:rPr>
              <a:t>نشأة علم المنطق</a:t>
            </a:r>
            <a:endParaRPr lang="ar-IQ" dirty="0">
              <a:solidFill>
                <a:srgbClr val="FF0000"/>
              </a:solidFill>
            </a:endParaRPr>
          </a:p>
        </p:txBody>
      </p:sp>
      <p:sp>
        <p:nvSpPr>
          <p:cNvPr id="3" name="عنصر نائب للمحتوى 2"/>
          <p:cNvSpPr>
            <a:spLocks noGrp="1"/>
          </p:cNvSpPr>
          <p:nvPr>
            <p:ph idx="1"/>
          </p:nvPr>
        </p:nvSpPr>
        <p:spPr>
          <a:xfrm>
            <a:off x="107504" y="764704"/>
            <a:ext cx="8928992" cy="5976664"/>
          </a:xfrm>
        </p:spPr>
        <p:txBody>
          <a:bodyPr>
            <a:normAutofit fontScale="92500" lnSpcReduction="20000"/>
          </a:bodyPr>
          <a:lstStyle/>
          <a:p>
            <a:pPr algn="just"/>
            <a:r>
              <a:rPr lang="ar-IQ" dirty="0" smtClean="0"/>
              <a:t>نشأة </a:t>
            </a:r>
            <a:r>
              <a:rPr lang="ar-IQ" dirty="0"/>
              <a:t>المنطق من الناحية </a:t>
            </a:r>
            <a:r>
              <a:rPr lang="ar-IQ" dirty="0" smtClean="0"/>
              <a:t>التاريخية، لا </a:t>
            </a:r>
            <a:r>
              <a:rPr lang="ar-IQ" dirty="0"/>
              <a:t>يعرف أحد على وجه الدقة متى بدأ هذا </a:t>
            </a:r>
            <a:r>
              <a:rPr lang="ar-IQ" dirty="0" smtClean="0"/>
              <a:t>العلم. ولكن </a:t>
            </a:r>
            <a:r>
              <a:rPr lang="ar-IQ" dirty="0"/>
              <a:t>يرى بعض الباحثين </a:t>
            </a:r>
            <a:r>
              <a:rPr lang="ar-IQ" dirty="0" smtClean="0"/>
              <a:t>أنّ </a:t>
            </a:r>
            <a:r>
              <a:rPr lang="ar-IQ" dirty="0"/>
              <a:t>المنطق وجد في الحضارة الهندية القديمة، و خاصة عند المدرسة الهندية التي تسمى " </a:t>
            </a:r>
            <a:r>
              <a:rPr lang="ar-IQ" dirty="0" err="1"/>
              <a:t>سامكيهيا</a:t>
            </a:r>
            <a:r>
              <a:rPr lang="ar-IQ" dirty="0"/>
              <a:t>" </a:t>
            </a:r>
            <a:r>
              <a:rPr lang="ar-IQ" dirty="0" smtClean="0"/>
              <a:t>في القرن </a:t>
            </a:r>
            <a:r>
              <a:rPr lang="ar-IQ" dirty="0"/>
              <a:t>الثامن عشر قبل الميلاد</a:t>
            </a:r>
            <a:r>
              <a:rPr lang="ar-IQ" dirty="0" smtClean="0"/>
              <a:t>.</a:t>
            </a:r>
            <a:endParaRPr lang="ar-IQ" dirty="0"/>
          </a:p>
          <a:p>
            <a:pPr algn="just"/>
            <a:r>
              <a:rPr lang="ar-IQ" dirty="0" smtClean="0"/>
              <a:t>يذكر </a:t>
            </a:r>
            <a:r>
              <a:rPr lang="ar-IQ" dirty="0"/>
              <a:t>ول </a:t>
            </a:r>
            <a:r>
              <a:rPr lang="ar-IQ" dirty="0" err="1"/>
              <a:t>ديورانت</a:t>
            </a:r>
            <a:r>
              <a:rPr lang="ar-IQ" dirty="0"/>
              <a:t> </a:t>
            </a:r>
            <a:r>
              <a:rPr lang="ar-IQ" dirty="0" smtClean="0"/>
              <a:t>أنّ </a:t>
            </a:r>
            <a:r>
              <a:rPr lang="ar-IQ" dirty="0"/>
              <a:t>(</a:t>
            </a:r>
            <a:r>
              <a:rPr lang="ar-IQ" dirty="0" err="1"/>
              <a:t>جوتاما</a:t>
            </a:r>
            <a:r>
              <a:rPr lang="ar-IQ" dirty="0"/>
              <a:t>) </a:t>
            </a:r>
            <a:r>
              <a:rPr lang="ar-IQ" dirty="0" smtClean="0"/>
              <a:t>الهندي, </a:t>
            </a:r>
            <a:r>
              <a:rPr lang="ar-IQ" dirty="0"/>
              <a:t>الذي وجد في القرن الثالث قبل الميلاد يشبه </a:t>
            </a:r>
            <a:r>
              <a:rPr lang="ar-IQ" dirty="0" err="1"/>
              <a:t>أرستو</a:t>
            </a:r>
            <a:r>
              <a:rPr lang="ar-IQ" dirty="0"/>
              <a:t> في النظريات المنطقية</a:t>
            </a:r>
            <a:r>
              <a:rPr lang="ar-IQ" dirty="0" smtClean="0"/>
              <a:t>.</a:t>
            </a:r>
            <a:endParaRPr lang="ar-IQ" dirty="0"/>
          </a:p>
          <a:p>
            <a:pPr algn="just"/>
            <a:r>
              <a:rPr lang="ar-IQ" dirty="0" smtClean="0"/>
              <a:t>ويرى آخرون أنّ </a:t>
            </a:r>
            <a:r>
              <a:rPr lang="ar-IQ" dirty="0"/>
              <a:t>المنطق وجد عند الصينيين القدماء في القرن السادس قبل الميلاد. </a:t>
            </a:r>
            <a:r>
              <a:rPr lang="ar-IQ" dirty="0" smtClean="0"/>
              <a:t>وقد </a:t>
            </a:r>
            <a:r>
              <a:rPr lang="ar-IQ" dirty="0"/>
              <a:t>ظهر ذلك في كتابات كونفوشيوس الحكيم، من خلال استخدامه للأقيسة </a:t>
            </a:r>
            <a:r>
              <a:rPr lang="ar-IQ" dirty="0" smtClean="0"/>
              <a:t>والبراهين </a:t>
            </a:r>
            <a:r>
              <a:rPr lang="ar-IQ" dirty="0"/>
              <a:t>المنطقية اسمه " مي - تي</a:t>
            </a:r>
            <a:r>
              <a:rPr lang="ar-IQ" dirty="0" smtClean="0"/>
              <a:t>".</a:t>
            </a:r>
            <a:endParaRPr lang="ar-IQ" dirty="0"/>
          </a:p>
          <a:p>
            <a:pPr algn="just"/>
            <a:r>
              <a:rPr lang="ar-IQ" dirty="0"/>
              <a:t>بينما يرى </a:t>
            </a:r>
            <a:r>
              <a:rPr lang="ar-IQ" dirty="0" smtClean="0"/>
              <a:t>باحثون آخرون أنّ </a:t>
            </a:r>
            <a:r>
              <a:rPr lang="ar-IQ" dirty="0"/>
              <a:t>المنطق وجد عند المصريين القدماء، </a:t>
            </a:r>
            <a:r>
              <a:rPr lang="ar-IQ" dirty="0" smtClean="0"/>
              <a:t>حتّى إنّ </a:t>
            </a:r>
            <a:r>
              <a:rPr lang="ar-IQ" dirty="0"/>
              <a:t>المناطقة من </a:t>
            </a:r>
            <a:r>
              <a:rPr lang="ar-IQ" dirty="0" smtClean="0"/>
              <a:t>مفكري </a:t>
            </a:r>
            <a:r>
              <a:rPr lang="ar-IQ" dirty="0"/>
              <a:t>اليونان </a:t>
            </a:r>
            <a:r>
              <a:rPr lang="ar-IQ" dirty="0" smtClean="0"/>
              <a:t>كانوا </a:t>
            </a:r>
            <a:r>
              <a:rPr lang="ar-IQ" dirty="0"/>
              <a:t>يأتون هياكلهم و </a:t>
            </a:r>
            <a:r>
              <a:rPr lang="ar-IQ" dirty="0" smtClean="0"/>
              <a:t>يتلمذون </a:t>
            </a:r>
            <a:r>
              <a:rPr lang="ar-IQ" dirty="0"/>
              <a:t>على أيديهم. </a:t>
            </a:r>
            <a:endParaRPr lang="ar-IQ" dirty="0" smtClean="0"/>
          </a:p>
          <a:p>
            <a:pPr algn="just"/>
            <a:r>
              <a:rPr lang="ar-IQ" dirty="0" smtClean="0"/>
              <a:t>والذي </a:t>
            </a:r>
            <a:r>
              <a:rPr lang="ar-IQ" dirty="0"/>
              <a:t>عليه أكثر الباحثين </a:t>
            </a:r>
            <a:r>
              <a:rPr lang="ar-IQ" dirty="0" smtClean="0"/>
              <a:t>أنّ </a:t>
            </a:r>
            <a:r>
              <a:rPr lang="ar-IQ" dirty="0"/>
              <a:t>علم المنطق من إدراك </a:t>
            </a:r>
            <a:r>
              <a:rPr lang="ar-IQ" dirty="0" smtClean="0"/>
              <a:t>واكتشاف </a:t>
            </a:r>
            <a:r>
              <a:rPr lang="ar-IQ" dirty="0"/>
              <a:t>فلاسفة اليونان، </a:t>
            </a:r>
            <a:r>
              <a:rPr lang="ar-IQ" dirty="0" smtClean="0"/>
              <a:t>وخاصة </a:t>
            </a:r>
            <a:r>
              <a:rPr lang="ar-IQ" dirty="0"/>
              <a:t>أرسطو طاليس (٣٨٤-٣٢٢ ق.م</a:t>
            </a:r>
            <a:r>
              <a:rPr lang="ar-IQ" dirty="0" smtClean="0"/>
              <a:t>).</a:t>
            </a:r>
            <a:endParaRPr lang="ar-IQ" dirty="0"/>
          </a:p>
        </p:txBody>
      </p:sp>
    </p:spTree>
    <p:extLst>
      <p:ext uri="{BB962C8B-B14F-4D97-AF65-F5344CB8AC3E}">
        <p14:creationId xmlns:p14="http://schemas.microsoft.com/office/powerpoint/2010/main" val="42240762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smtClean="0">
                <a:solidFill>
                  <a:srgbClr val="FF0000"/>
                </a:solidFill>
              </a:rPr>
              <a:t>قواعد المنطق</a:t>
            </a:r>
            <a:endParaRPr lang="ar-IQ" dirty="0">
              <a:solidFill>
                <a:srgbClr val="FF0000"/>
              </a:solidFill>
            </a:endParaRPr>
          </a:p>
        </p:txBody>
      </p:sp>
      <p:sp>
        <p:nvSpPr>
          <p:cNvPr id="3" name="عنصر نائب للمحتوى 2"/>
          <p:cNvSpPr>
            <a:spLocks noGrp="1"/>
          </p:cNvSpPr>
          <p:nvPr>
            <p:ph idx="1"/>
          </p:nvPr>
        </p:nvSpPr>
        <p:spPr>
          <a:xfrm>
            <a:off x="179512" y="836712"/>
            <a:ext cx="8856984" cy="5904656"/>
          </a:xfrm>
        </p:spPr>
        <p:txBody>
          <a:bodyPr>
            <a:normAutofit fontScale="85000" lnSpcReduction="20000"/>
          </a:bodyPr>
          <a:lstStyle/>
          <a:p>
            <a:pPr marL="0" indent="0">
              <a:buNone/>
            </a:pPr>
            <a:r>
              <a:rPr lang="ar-IQ" dirty="0" smtClean="0"/>
              <a:t>للمنطق قاعدتان وهما:</a:t>
            </a:r>
          </a:p>
          <a:p>
            <a:pPr marL="0" indent="0" algn="just">
              <a:buNone/>
            </a:pPr>
            <a:r>
              <a:rPr lang="ar-IQ" dirty="0" smtClean="0">
                <a:solidFill>
                  <a:srgbClr val="FF0000"/>
                </a:solidFill>
              </a:rPr>
              <a:t>الأولى/ الاستلزام: </a:t>
            </a:r>
            <a:r>
              <a:rPr lang="ar-IQ" dirty="0" smtClean="0"/>
              <a:t>وهو إذا تحقق أمر -أ- ؛ يستلزم تحقق -ب- غير أنّ عكس هذه العبارة غير صحيح. إذ أنّ تحقق -ب-؛ لا يستلزم تحقق-أ-. كما أنّ عدم تحقق –أ- لا يفهم منه عدم تحقق –ب-, ولكن عدم تحقق –ب- يعني بالضرورة عدم تحقق –أ- ولذلك فإنّ تحقق –أ- يلزم تحقق –ب- لا محالة.</a:t>
            </a:r>
          </a:p>
          <a:p>
            <a:pPr marL="0" indent="0" algn="just">
              <a:buNone/>
            </a:pPr>
            <a:r>
              <a:rPr lang="ar-IQ" dirty="0" smtClean="0"/>
              <a:t>مثال: </a:t>
            </a:r>
          </a:p>
          <a:p>
            <a:pPr marL="0" indent="0" algn="just">
              <a:buNone/>
            </a:pPr>
            <a:r>
              <a:rPr lang="ar-IQ" dirty="0" smtClean="0">
                <a:solidFill>
                  <a:srgbClr val="FF0000"/>
                </a:solidFill>
              </a:rPr>
              <a:t>العصفور طائر, وكلُّ طائر حيوان.</a:t>
            </a:r>
          </a:p>
          <a:p>
            <a:pPr marL="0" indent="0" algn="just">
              <a:buNone/>
            </a:pPr>
            <a:r>
              <a:rPr lang="ar-IQ" dirty="0" smtClean="0">
                <a:solidFill>
                  <a:srgbClr val="FF0000"/>
                </a:solidFill>
              </a:rPr>
              <a:t>وليس كلُّ حيوان طائر.</a:t>
            </a:r>
          </a:p>
          <a:p>
            <a:pPr marL="0" indent="0" algn="just">
              <a:buNone/>
            </a:pPr>
            <a:endParaRPr lang="ar-IQ" dirty="0" smtClean="0">
              <a:solidFill>
                <a:srgbClr val="FF0000"/>
              </a:solidFill>
            </a:endParaRPr>
          </a:p>
          <a:p>
            <a:pPr marL="0" indent="0" algn="just">
              <a:buNone/>
            </a:pPr>
            <a:r>
              <a:rPr lang="ar-IQ" dirty="0" smtClean="0">
                <a:solidFill>
                  <a:srgbClr val="FF0000"/>
                </a:solidFill>
              </a:rPr>
              <a:t>الثانية/ التكافؤ: </a:t>
            </a:r>
            <a:r>
              <a:rPr lang="ar-IQ" dirty="0" smtClean="0"/>
              <a:t>وهو استلزام جهتيْ العبارة. أي أنّ تحقق –أ- يستلزم تحقق –ب- وتحقق –ب- يستلزم تحقق -أ-. أي إذا أثبتنا تحقق أحد الأمرين؛ نستطيع تحقق اثبات الأمر الآخر.</a:t>
            </a:r>
          </a:p>
          <a:p>
            <a:pPr marL="0" indent="0" algn="just">
              <a:buNone/>
            </a:pPr>
            <a:r>
              <a:rPr lang="ar-IQ" dirty="0" smtClean="0"/>
              <a:t>مثال: </a:t>
            </a:r>
          </a:p>
          <a:p>
            <a:pPr marL="0" indent="0" algn="just">
              <a:buNone/>
            </a:pPr>
            <a:r>
              <a:rPr lang="ar-IQ" dirty="0" smtClean="0">
                <a:solidFill>
                  <a:srgbClr val="FF0000"/>
                </a:solidFill>
              </a:rPr>
              <a:t>كلُّ عدد زوجي قابل للقسمة على اثنين.</a:t>
            </a:r>
          </a:p>
          <a:p>
            <a:pPr marL="0" indent="0" algn="just">
              <a:buNone/>
            </a:pPr>
            <a:r>
              <a:rPr lang="ar-IQ" dirty="0" smtClean="0">
                <a:solidFill>
                  <a:srgbClr val="FF0000"/>
                </a:solidFill>
              </a:rPr>
              <a:t>كلُّ ما يقبل القسمة على اثنين, فهو عدد زوجي.</a:t>
            </a:r>
            <a:endParaRPr lang="ar-IQ" dirty="0">
              <a:solidFill>
                <a:srgbClr val="FF0000"/>
              </a:solidFill>
            </a:endParaRPr>
          </a:p>
        </p:txBody>
      </p:sp>
    </p:spTree>
    <p:extLst>
      <p:ext uri="{BB962C8B-B14F-4D97-AF65-F5344CB8AC3E}">
        <p14:creationId xmlns:p14="http://schemas.microsoft.com/office/powerpoint/2010/main" val="31223589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IQ" dirty="0" smtClean="0">
                <a:solidFill>
                  <a:srgbClr val="FF0000"/>
                </a:solidFill>
              </a:rPr>
              <a:t>لماذا ندرس المنطق</a:t>
            </a:r>
            <a:endParaRPr lang="ar-IQ" dirty="0">
              <a:solidFill>
                <a:srgbClr val="FF0000"/>
              </a:solidFill>
            </a:endParaRPr>
          </a:p>
        </p:txBody>
      </p:sp>
      <p:sp>
        <p:nvSpPr>
          <p:cNvPr id="3" name="عنصر نائب للمحتوى 2"/>
          <p:cNvSpPr>
            <a:spLocks noGrp="1"/>
          </p:cNvSpPr>
          <p:nvPr>
            <p:ph idx="1"/>
          </p:nvPr>
        </p:nvSpPr>
        <p:spPr>
          <a:xfrm>
            <a:off x="179512" y="908720"/>
            <a:ext cx="8856984" cy="5688632"/>
          </a:xfrm>
        </p:spPr>
        <p:txBody>
          <a:bodyPr>
            <a:normAutofit fontScale="92500"/>
          </a:bodyPr>
          <a:lstStyle/>
          <a:p>
            <a:pPr algn="just"/>
            <a:r>
              <a:rPr lang="ar-IQ" dirty="0" smtClean="0"/>
              <a:t>الذي يدفعنا إلى دراسة المنطق هو طبيعة ديننا الحنيف, فالقرآن الكريم </a:t>
            </a:r>
            <a:r>
              <a:rPr lang="ar-IQ" dirty="0"/>
              <a:t>والسنة النبوية قد تضمنا مبادئ كلية للتفكير </a:t>
            </a:r>
            <a:r>
              <a:rPr lang="ar-IQ" dirty="0" smtClean="0"/>
              <a:t>السوي. بحيث نجد كثيراً </a:t>
            </a:r>
            <a:r>
              <a:rPr lang="ar-IQ" dirty="0"/>
              <a:t>من </a:t>
            </a:r>
            <a:r>
              <a:rPr lang="ar-IQ" dirty="0" smtClean="0"/>
              <a:t>جزئياتها مبثوثة, </a:t>
            </a:r>
            <a:r>
              <a:rPr lang="ar-IQ" dirty="0"/>
              <a:t>بشكل أو بآخر، في ثنايا ما وضعه </a:t>
            </a:r>
            <a:r>
              <a:rPr lang="ar-IQ" dirty="0" smtClean="0"/>
              <a:t>العلماء, قديماً وحديثاً, </a:t>
            </a:r>
            <a:r>
              <a:rPr lang="ar-IQ" dirty="0"/>
              <a:t>من علوم ومناهج </a:t>
            </a:r>
            <a:r>
              <a:rPr lang="ar-IQ" dirty="0" smtClean="0"/>
              <a:t>تنظِّم </a:t>
            </a:r>
            <a:r>
              <a:rPr lang="ar-IQ" dirty="0"/>
              <a:t>عملية </a:t>
            </a:r>
            <a:r>
              <a:rPr lang="ar-IQ" dirty="0" smtClean="0"/>
              <a:t>التفكير. </a:t>
            </a:r>
            <a:r>
              <a:rPr lang="ar-IQ" dirty="0"/>
              <a:t>ويكفي في إثبات ذلك، النظر في الأدلة العقلية التي ساقها علماء الكلام في إثبات وجود الله </a:t>
            </a:r>
            <a:r>
              <a:rPr lang="ar-IQ" dirty="0" smtClean="0"/>
              <a:t>تعالى, </a:t>
            </a:r>
            <a:r>
              <a:rPr lang="ar-IQ" dirty="0"/>
              <a:t>كدليل الحدوث ودليل التمانع ودليل العناية. </a:t>
            </a:r>
            <a:r>
              <a:rPr lang="ar-IQ" dirty="0" smtClean="0"/>
              <a:t>فالتفكير </a:t>
            </a:r>
            <a:r>
              <a:rPr lang="ar-IQ" dirty="0"/>
              <a:t>من حيث هو عملية </a:t>
            </a:r>
            <a:r>
              <a:rPr lang="ar-IQ" dirty="0" smtClean="0"/>
              <a:t>ذهنية, </a:t>
            </a:r>
            <a:r>
              <a:rPr lang="ar-IQ" dirty="0"/>
              <a:t>ينتقل فيها الفكر من معلومات إلى </a:t>
            </a:r>
            <a:r>
              <a:rPr lang="ar-IQ" dirty="0" smtClean="0"/>
              <a:t>مجهولات.</a:t>
            </a:r>
          </a:p>
          <a:p>
            <a:pPr algn="just"/>
            <a:r>
              <a:rPr lang="ar-IQ" dirty="0" smtClean="0"/>
              <a:t>يقول الإمام الزركشي في كتابه البرهان في علوم القرآن: </a:t>
            </a:r>
            <a:r>
              <a:rPr lang="ar-IQ" dirty="0"/>
              <a:t>ا</a:t>
            </a:r>
            <a:r>
              <a:rPr lang="ar-IQ" dirty="0" smtClean="0"/>
              <a:t>علم أنّ </a:t>
            </a:r>
            <a:r>
              <a:rPr lang="ar-IQ" dirty="0"/>
              <a:t>القرآن العظيم قد اشتمل على جميع أنواع البراهين والأدلة، وما من برهان ودلالة وتقسيم وتحديد شيء، من كليات المعلومات العقلية والسمعية، </a:t>
            </a:r>
            <a:r>
              <a:rPr lang="ar-IQ" dirty="0" smtClean="0"/>
              <a:t>إلاّ </a:t>
            </a:r>
            <a:r>
              <a:rPr lang="ar-IQ" dirty="0"/>
              <a:t>وكتاب الله تعالى قد نطق به، لكن أورده تعالى على عادة العرب، دون دقائق طرق أحكام </a:t>
            </a:r>
            <a:r>
              <a:rPr lang="ar-IQ" dirty="0" smtClean="0"/>
              <a:t>المتكلمين.</a:t>
            </a:r>
          </a:p>
          <a:p>
            <a:pPr marL="0" indent="0" algn="just">
              <a:buNone/>
            </a:pPr>
            <a:endParaRPr lang="ar-IQ" dirty="0"/>
          </a:p>
        </p:txBody>
      </p:sp>
    </p:spTree>
    <p:extLst>
      <p:ext uri="{BB962C8B-B14F-4D97-AF65-F5344CB8AC3E}">
        <p14:creationId xmlns:p14="http://schemas.microsoft.com/office/powerpoint/2010/main" val="3686322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480720"/>
          </a:xfrm>
        </p:spPr>
        <p:txBody>
          <a:bodyPr>
            <a:normAutofit fontScale="92500" lnSpcReduction="20000"/>
          </a:bodyPr>
          <a:lstStyle/>
          <a:p>
            <a:pPr algn="just"/>
            <a:r>
              <a:rPr lang="ar-IQ" dirty="0"/>
              <a:t> ولهذا فنحن مطالبون بالبحث عن هذه البراهين والأدلة العقلية والسمعية بالوسائل التي اعتمدها العلماء, ومن هذه الوسائل التي تعيننا في ذلك, علم المنطق. </a:t>
            </a:r>
            <a:endParaRPr lang="ar-IQ" dirty="0" smtClean="0"/>
          </a:p>
          <a:p>
            <a:pPr algn="just"/>
            <a:r>
              <a:rPr lang="ar-IQ" dirty="0" smtClean="0"/>
              <a:t>إنّ </a:t>
            </a:r>
            <a:r>
              <a:rPr lang="ar-IQ" dirty="0"/>
              <a:t>العقل لم يرد في القرآن إلاّ </a:t>
            </a:r>
            <a:r>
              <a:rPr lang="ar-IQ" dirty="0" err="1" smtClean="0"/>
              <a:t>ممدوحاً</a:t>
            </a:r>
            <a:r>
              <a:rPr lang="ar-IQ" dirty="0"/>
              <a:t>.</a:t>
            </a:r>
            <a:r>
              <a:rPr lang="ar-IQ" dirty="0" smtClean="0"/>
              <a:t> </a:t>
            </a:r>
            <a:r>
              <a:rPr lang="ar-IQ" dirty="0"/>
              <a:t>فالعاقل في الخطاب القرآني هو المؤمن الذي عرف الحق واتبعه، وهو </a:t>
            </a:r>
            <a:r>
              <a:rPr lang="ar-IQ" dirty="0" smtClean="0"/>
              <a:t>الإسلام. </a:t>
            </a:r>
            <a:r>
              <a:rPr lang="ar-IQ" dirty="0"/>
              <a:t>ومن هنا أكد علماؤنا رحمة الله عليهم أنّ لا تعارض بين العقل والشرع، فلا العقل يمكن أن يأتي بما يخالف الشرع، ولا الشرع يمكن أن يأتي بما يخالف </a:t>
            </a:r>
            <a:r>
              <a:rPr lang="ar-IQ" dirty="0" smtClean="0"/>
              <a:t>العقل. </a:t>
            </a:r>
            <a:r>
              <a:rPr lang="ar-IQ" dirty="0"/>
              <a:t>وهذا معنى قولهم: </a:t>
            </a:r>
            <a:r>
              <a:rPr lang="ar-IQ" dirty="0" smtClean="0"/>
              <a:t>إنّ </a:t>
            </a:r>
            <a:r>
              <a:rPr lang="ar-IQ" dirty="0"/>
              <a:t>العقل دلَّ على صدق </a:t>
            </a:r>
            <a:r>
              <a:rPr lang="ar-IQ" dirty="0" smtClean="0"/>
              <a:t>الشرع.</a:t>
            </a:r>
            <a:endParaRPr lang="ar-IQ" dirty="0"/>
          </a:p>
          <a:p>
            <a:pPr algn="just"/>
            <a:r>
              <a:rPr lang="ar-IQ" dirty="0" smtClean="0"/>
              <a:t>إنّ </a:t>
            </a:r>
            <a:r>
              <a:rPr lang="ar-IQ" dirty="0"/>
              <a:t>علم المنطق الذي </a:t>
            </a:r>
            <a:r>
              <a:rPr lang="ar-IQ" dirty="0" smtClean="0"/>
              <a:t>أُريد </a:t>
            </a:r>
            <a:r>
              <a:rPr lang="ar-IQ" dirty="0"/>
              <a:t>له أن يكون ميزان التفكير، يهتم بالكشف عن القوانين المطردة التي تحكم </a:t>
            </a:r>
            <a:r>
              <a:rPr lang="ar-IQ" dirty="0" smtClean="0"/>
              <a:t>العقل, </a:t>
            </a:r>
            <a:r>
              <a:rPr lang="ar-IQ" dirty="0"/>
              <a:t>وهو يمارس عملية </a:t>
            </a:r>
            <a:r>
              <a:rPr lang="ar-IQ" dirty="0" smtClean="0"/>
              <a:t>التفكير. </a:t>
            </a:r>
            <a:r>
              <a:rPr lang="ar-IQ" dirty="0"/>
              <a:t>والتي يشترك فيها جميع </a:t>
            </a:r>
            <a:r>
              <a:rPr lang="ar-IQ" dirty="0" smtClean="0"/>
              <a:t>الناس. فالعالم </a:t>
            </a:r>
            <a:r>
              <a:rPr lang="ar-IQ" dirty="0"/>
              <a:t>الخارجي واقع يمكن للعقل إدراكه، </a:t>
            </a:r>
            <a:r>
              <a:rPr lang="ar-IQ" dirty="0" smtClean="0"/>
              <a:t>وإلاّ </a:t>
            </a:r>
            <a:r>
              <a:rPr lang="ar-IQ" dirty="0"/>
              <a:t>لما كانت هناك حقيقة </a:t>
            </a:r>
            <a:r>
              <a:rPr lang="ar-IQ" dirty="0" smtClean="0"/>
              <a:t>البتة. </a:t>
            </a:r>
            <a:r>
              <a:rPr lang="ar-IQ" dirty="0"/>
              <a:t>وهذا خلاف المشاهد من حال الإنسانية، وكيف انتقلت في رقيها إلى أن وصلت هذه الدرجة من التطور العلمي في جميع مناحي </a:t>
            </a:r>
            <a:r>
              <a:rPr lang="ar-IQ" dirty="0" smtClean="0"/>
              <a:t>الحياة. </a:t>
            </a:r>
            <a:r>
              <a:rPr lang="ar-IQ" dirty="0"/>
              <a:t>فلولا خاصية </a:t>
            </a:r>
            <a:r>
              <a:rPr lang="ar-IQ" dirty="0" smtClean="0"/>
              <a:t>التفكير هذه, </a:t>
            </a:r>
            <a:r>
              <a:rPr lang="ar-IQ" dirty="0"/>
              <a:t>التي </a:t>
            </a:r>
            <a:r>
              <a:rPr lang="ar-IQ" dirty="0" smtClean="0"/>
              <a:t>تميَّز </a:t>
            </a:r>
            <a:r>
              <a:rPr lang="ar-IQ" dirty="0"/>
              <a:t>بها الإنسان عن غيره من الكائنات </a:t>
            </a:r>
            <a:r>
              <a:rPr lang="ar-IQ" dirty="0" smtClean="0"/>
              <a:t>الحيَّة</a:t>
            </a:r>
            <a:r>
              <a:rPr lang="ar-IQ" dirty="0"/>
              <a:t>، لما استحق أن يكون خليفة الله في </a:t>
            </a:r>
            <a:r>
              <a:rPr lang="ar-IQ" dirty="0" smtClean="0"/>
              <a:t>الأرض.</a:t>
            </a:r>
            <a:endParaRPr lang="ar-IQ" dirty="0"/>
          </a:p>
        </p:txBody>
      </p:sp>
    </p:spTree>
    <p:extLst>
      <p:ext uri="{BB962C8B-B14F-4D97-AF65-F5344CB8AC3E}">
        <p14:creationId xmlns:p14="http://schemas.microsoft.com/office/powerpoint/2010/main" val="4108438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dirty="0" smtClean="0">
                <a:solidFill>
                  <a:srgbClr val="FF0000"/>
                </a:solidFill>
              </a:rPr>
              <a:t>حكم الاشتغال بالمنطق</a:t>
            </a:r>
            <a:endParaRPr lang="ar-IQ" dirty="0">
              <a:solidFill>
                <a:srgbClr val="FF0000"/>
              </a:solidFill>
            </a:endParaRPr>
          </a:p>
        </p:txBody>
      </p:sp>
      <p:sp>
        <p:nvSpPr>
          <p:cNvPr id="3" name="عنصر نائب للمحتوى 2"/>
          <p:cNvSpPr>
            <a:spLocks noGrp="1"/>
          </p:cNvSpPr>
          <p:nvPr>
            <p:ph idx="1"/>
          </p:nvPr>
        </p:nvSpPr>
        <p:spPr>
          <a:xfrm>
            <a:off x="107504" y="980728"/>
            <a:ext cx="8928992" cy="5688632"/>
          </a:xfrm>
        </p:spPr>
        <p:txBody>
          <a:bodyPr>
            <a:normAutofit fontScale="85000" lnSpcReduction="20000"/>
          </a:bodyPr>
          <a:lstStyle/>
          <a:p>
            <a:pPr marL="0" indent="0" algn="just">
              <a:buNone/>
            </a:pPr>
            <a:r>
              <a:rPr lang="ar-IQ" dirty="0"/>
              <a:t>شغلت هذه المسألة أذهان الكثيرين من طلبة العلوم الإسلامية، فأوقعتهم في حيرة، ومحل الحيرة هذه:</a:t>
            </a:r>
          </a:p>
          <a:p>
            <a:pPr marL="0" indent="0" algn="just">
              <a:buNone/>
            </a:pPr>
            <a:r>
              <a:rPr lang="ar-IQ" dirty="0"/>
              <a:t> </a:t>
            </a:r>
            <a:r>
              <a:rPr lang="ar-IQ" dirty="0" smtClean="0"/>
              <a:t>لقد أباح كبار </a:t>
            </a:r>
            <a:r>
              <a:rPr lang="ar-IQ" dirty="0"/>
              <a:t>العلماء </a:t>
            </a:r>
            <a:r>
              <a:rPr lang="ar-IQ" dirty="0" smtClean="0"/>
              <a:t>الاشتغال بعلم </a:t>
            </a:r>
            <a:r>
              <a:rPr lang="ar-IQ" dirty="0"/>
              <a:t>المنطق، كأبي حامد الغزالي </a:t>
            </a:r>
            <a:r>
              <a:rPr lang="ar-IQ" dirty="0" smtClean="0"/>
              <a:t>والرازي</a:t>
            </a:r>
            <a:r>
              <a:rPr lang="ar-IQ" dirty="0"/>
              <a:t>، </a:t>
            </a:r>
            <a:r>
              <a:rPr lang="ar-IQ" dirty="0" err="1"/>
              <a:t>والآمدي</a:t>
            </a:r>
            <a:r>
              <a:rPr lang="ar-IQ" dirty="0"/>
              <a:t>، وابن الحاجب، والبيضاوي </a:t>
            </a:r>
            <a:r>
              <a:rPr lang="ar-IQ" dirty="0" smtClean="0"/>
              <a:t>وغيرهم رحمة الله عليهم.</a:t>
            </a:r>
          </a:p>
          <a:p>
            <a:pPr marL="0" indent="0" algn="just">
              <a:buNone/>
            </a:pPr>
            <a:r>
              <a:rPr lang="ar-IQ" dirty="0" smtClean="0"/>
              <a:t>بل جعل الغزالي المنطق معيار العلم, حيث يقول: « وليست </a:t>
            </a:r>
            <a:r>
              <a:rPr lang="ar-IQ" dirty="0"/>
              <a:t>هذه المقدمة من جملة علم الأصول، ولا من مقدماته الخاصة به, بل هي مقدمة العلوم </a:t>
            </a:r>
            <a:r>
              <a:rPr lang="ar-IQ" dirty="0" smtClean="0"/>
              <a:t>كلِّها</a:t>
            </a:r>
            <a:r>
              <a:rPr lang="ar-IQ" dirty="0"/>
              <a:t>, ومَن لا يحيط بها فلا ثقة له بعلومه </a:t>
            </a:r>
            <a:r>
              <a:rPr lang="ar-IQ" dirty="0" smtClean="0"/>
              <a:t>أصلا».</a:t>
            </a:r>
          </a:p>
          <a:p>
            <a:pPr marL="0" indent="0" algn="just">
              <a:buNone/>
            </a:pPr>
            <a:r>
              <a:rPr lang="ar-IQ" dirty="0" smtClean="0"/>
              <a:t>وهناك من حرَّم </a:t>
            </a:r>
            <a:r>
              <a:rPr lang="ar-IQ" dirty="0"/>
              <a:t>الاشتغال به، كابن الصلاح والنووي وابن تيمية </a:t>
            </a:r>
            <a:r>
              <a:rPr lang="ar-IQ" dirty="0" smtClean="0"/>
              <a:t>والسيوطي, </a:t>
            </a:r>
            <a:r>
              <a:rPr lang="ar-IQ" dirty="0"/>
              <a:t>رحمة الله </a:t>
            </a:r>
            <a:r>
              <a:rPr lang="ar-IQ" dirty="0" smtClean="0"/>
              <a:t>عليهم.</a:t>
            </a:r>
          </a:p>
          <a:p>
            <a:pPr marL="0" indent="0" algn="just">
              <a:buNone/>
            </a:pPr>
            <a:r>
              <a:rPr lang="ar-IQ" dirty="0" smtClean="0"/>
              <a:t>والتحقيق أنّ </a:t>
            </a:r>
            <a:r>
              <a:rPr lang="ar-IQ" dirty="0"/>
              <a:t>هذه الحيرة ليس لها محل، </a:t>
            </a:r>
            <a:r>
              <a:rPr lang="ar-IQ" dirty="0" smtClean="0"/>
              <a:t>فإنّ </a:t>
            </a:r>
            <a:r>
              <a:rPr lang="ar-IQ" dirty="0"/>
              <a:t>فتاوى العلماء بتحريم الاشتغال بالمنطق </a:t>
            </a:r>
            <a:r>
              <a:rPr lang="ar-IQ" dirty="0" smtClean="0"/>
              <a:t>متعلق بمباحث </a:t>
            </a:r>
            <a:r>
              <a:rPr lang="ar-IQ" dirty="0"/>
              <a:t>المنطق المختلط بكلام </a:t>
            </a:r>
            <a:r>
              <a:rPr lang="ar-IQ" dirty="0" smtClean="0"/>
              <a:t>الفلاسفة. </a:t>
            </a:r>
            <a:r>
              <a:rPr lang="ar-IQ" dirty="0"/>
              <a:t>فهذا الذي يُحَرَّم الاشتغال به، </a:t>
            </a:r>
            <a:r>
              <a:rPr lang="ar-IQ" dirty="0" smtClean="0"/>
              <a:t>أمّا </a:t>
            </a:r>
            <a:r>
              <a:rPr lang="ar-IQ" dirty="0"/>
              <a:t>قواعد المنطق المجردة، والتي اعتنى العلماء المسلمون بتهذيبها وتنقيتها من شوائب الفلسفة اليونانية، فهذا </a:t>
            </a:r>
            <a:r>
              <a:rPr lang="ar-IQ" dirty="0" smtClean="0"/>
              <a:t>ممّا </a:t>
            </a:r>
            <a:r>
              <a:rPr lang="ar-IQ" dirty="0"/>
              <a:t>لا يحرم الاشتغال به. </a:t>
            </a:r>
            <a:r>
              <a:rPr lang="ar-IQ" dirty="0" smtClean="0"/>
              <a:t>ومهما </a:t>
            </a:r>
            <a:r>
              <a:rPr lang="ar-IQ" dirty="0"/>
              <a:t>قيل عن حكم الاشتغال بعلم المنطق، المؤكد </a:t>
            </a:r>
            <a:r>
              <a:rPr lang="ar-IQ" dirty="0" smtClean="0"/>
              <a:t>أنّ المنطق, </a:t>
            </a:r>
            <a:r>
              <a:rPr lang="ar-IQ" dirty="0"/>
              <a:t>كعلم </a:t>
            </a:r>
            <a:r>
              <a:rPr lang="ar-IQ" dirty="0" smtClean="0"/>
              <a:t>ينظِّم </a:t>
            </a:r>
            <a:r>
              <a:rPr lang="ar-IQ" dirty="0"/>
              <a:t>عملية التفكير، لا يمكن الاعتراض عليه بأي حال من الأحوال، إذ لا </a:t>
            </a:r>
            <a:r>
              <a:rPr lang="ar-IQ" dirty="0" smtClean="0"/>
              <a:t>بدَّ </a:t>
            </a:r>
            <a:r>
              <a:rPr lang="ar-IQ" dirty="0"/>
              <a:t>في أي عملية من عمليات </a:t>
            </a:r>
            <a:r>
              <a:rPr lang="ar-IQ" dirty="0" smtClean="0"/>
              <a:t>التفكير. </a:t>
            </a:r>
            <a:endParaRPr lang="ar-IQ" dirty="0"/>
          </a:p>
        </p:txBody>
      </p:sp>
    </p:spTree>
    <p:extLst>
      <p:ext uri="{BB962C8B-B14F-4D97-AF65-F5344CB8AC3E}">
        <p14:creationId xmlns:p14="http://schemas.microsoft.com/office/powerpoint/2010/main" val="26497743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dirty="0" smtClean="0">
                <a:solidFill>
                  <a:srgbClr val="FF0000"/>
                </a:solidFill>
              </a:rPr>
              <a:t>العلم وعلاقته بعلم المنطق</a:t>
            </a:r>
            <a:endParaRPr lang="ar-IQ" dirty="0">
              <a:solidFill>
                <a:srgbClr val="FF0000"/>
              </a:solidFill>
            </a:endParaRPr>
          </a:p>
        </p:txBody>
      </p:sp>
      <p:sp>
        <p:nvSpPr>
          <p:cNvPr id="3" name="عنصر نائب للمحتوى 2"/>
          <p:cNvSpPr>
            <a:spLocks noGrp="1"/>
          </p:cNvSpPr>
          <p:nvPr>
            <p:ph idx="1"/>
          </p:nvPr>
        </p:nvSpPr>
        <p:spPr>
          <a:xfrm>
            <a:off x="107504" y="980728"/>
            <a:ext cx="8784976" cy="5688632"/>
          </a:xfrm>
        </p:spPr>
        <p:txBody>
          <a:bodyPr>
            <a:normAutofit fontScale="85000" lnSpcReduction="10000"/>
          </a:bodyPr>
          <a:lstStyle/>
          <a:p>
            <a:pPr algn="just"/>
            <a:r>
              <a:rPr lang="ar-IQ" dirty="0"/>
              <a:t>تعريف العلم : هو حصول صورة الشيء في العقل، </a:t>
            </a:r>
            <a:r>
              <a:rPr lang="ar-IQ" dirty="0" smtClean="0"/>
              <a:t>وأنَّ </a:t>
            </a:r>
            <a:r>
              <a:rPr lang="ar-IQ" dirty="0"/>
              <a:t>العلم الذي هو محل بحث المناطقة، هو العلم </a:t>
            </a:r>
            <a:r>
              <a:rPr lang="ar-IQ" dirty="0" err="1"/>
              <a:t>الحصولي</a:t>
            </a:r>
            <a:r>
              <a:rPr lang="ar-IQ" dirty="0"/>
              <a:t>، فليس </a:t>
            </a:r>
            <a:r>
              <a:rPr lang="ar-IQ" dirty="0" smtClean="0"/>
              <a:t>كلُّ </a:t>
            </a:r>
            <a:r>
              <a:rPr lang="ar-IQ" dirty="0"/>
              <a:t>إدراك عند المناطقة هو علم، بل العلم عندهم إدراك الكليات والمفاهيم، وهي المعبر عنها بالصورة </a:t>
            </a:r>
            <a:r>
              <a:rPr lang="ar-IQ" dirty="0" smtClean="0"/>
              <a:t>العقلية. </a:t>
            </a:r>
          </a:p>
          <a:p>
            <a:pPr algn="just"/>
            <a:r>
              <a:rPr lang="ar-IQ" dirty="0" smtClean="0"/>
              <a:t>إنّ </a:t>
            </a:r>
            <a:r>
              <a:rPr lang="ar-IQ" dirty="0"/>
              <a:t>الغاية من علم المنطق هي الوصول إلى </a:t>
            </a:r>
            <a:r>
              <a:rPr lang="ar-IQ" dirty="0" smtClean="0"/>
              <a:t>العلم, </a:t>
            </a:r>
            <a:r>
              <a:rPr lang="ar-IQ" dirty="0"/>
              <a:t>أي المجهولات التصورية والتصديقية، من خلال ترتيب المعلومات التصورية </a:t>
            </a:r>
            <a:r>
              <a:rPr lang="ar-IQ" dirty="0" smtClean="0"/>
              <a:t>والتصديقية. </a:t>
            </a:r>
            <a:r>
              <a:rPr lang="ar-IQ" dirty="0"/>
              <a:t>فالمنطقي يهتم بالدرجة الأولى بوضع قواعد </a:t>
            </a:r>
            <a:r>
              <a:rPr lang="ar-IQ" dirty="0" smtClean="0"/>
              <a:t>كلّية </a:t>
            </a:r>
            <a:r>
              <a:rPr lang="ar-IQ" dirty="0"/>
              <a:t>تضمن سلامة هذا </a:t>
            </a:r>
            <a:r>
              <a:rPr lang="ar-IQ" dirty="0" smtClean="0"/>
              <a:t>التفكير. </a:t>
            </a:r>
            <a:r>
              <a:rPr lang="ar-IQ" dirty="0"/>
              <a:t>ومن هنا وجب أن يكون مفهوم هذا العلم </a:t>
            </a:r>
            <a:r>
              <a:rPr lang="ar-IQ" dirty="0" smtClean="0"/>
              <a:t>واضحاً </a:t>
            </a:r>
            <a:r>
              <a:rPr lang="ar-IQ" dirty="0"/>
              <a:t>في ذهن </a:t>
            </a:r>
            <a:r>
              <a:rPr lang="ar-IQ" dirty="0" smtClean="0"/>
              <a:t>الطالب, </a:t>
            </a:r>
            <a:r>
              <a:rPr lang="ar-IQ" dirty="0"/>
              <a:t>الذي يتعلم علم المنطق، </a:t>
            </a:r>
            <a:r>
              <a:rPr lang="ar-IQ" dirty="0" smtClean="0"/>
              <a:t>حتّى </a:t>
            </a:r>
            <a:r>
              <a:rPr lang="ar-IQ" dirty="0"/>
              <a:t>يدرك تمام الإدراك عن أي علم يتحدث </a:t>
            </a:r>
            <a:r>
              <a:rPr lang="ar-IQ" dirty="0" smtClean="0"/>
              <a:t>المناطقة, </a:t>
            </a:r>
            <a:r>
              <a:rPr lang="ar-IQ" dirty="0"/>
              <a:t>وعن أي تصورات وتصديقات تدور حولها مباحث علم المنطق</a:t>
            </a:r>
            <a:r>
              <a:rPr lang="ar-IQ" dirty="0" smtClean="0"/>
              <a:t>.</a:t>
            </a:r>
          </a:p>
          <a:p>
            <a:pPr algn="just"/>
            <a:r>
              <a:rPr lang="ar-IQ" dirty="0">
                <a:solidFill>
                  <a:srgbClr val="FF0000"/>
                </a:solidFill>
              </a:rPr>
              <a:t>أولا- وسائل </a:t>
            </a:r>
            <a:r>
              <a:rPr lang="ar-IQ" dirty="0" smtClean="0">
                <a:solidFill>
                  <a:srgbClr val="FF0000"/>
                </a:solidFill>
              </a:rPr>
              <a:t>الإدراك:</a:t>
            </a:r>
          </a:p>
          <a:p>
            <a:pPr marL="0" indent="0" algn="just">
              <a:buNone/>
            </a:pPr>
            <a:r>
              <a:rPr lang="ar-IQ" dirty="0" smtClean="0">
                <a:solidFill>
                  <a:srgbClr val="FF0000"/>
                </a:solidFill>
              </a:rPr>
              <a:t>1- الحواس </a:t>
            </a:r>
            <a:r>
              <a:rPr lang="ar-IQ" dirty="0">
                <a:solidFill>
                  <a:srgbClr val="FF0000"/>
                </a:solidFill>
              </a:rPr>
              <a:t>الخمس الظاهرة: </a:t>
            </a:r>
            <a:r>
              <a:rPr lang="ar-IQ" dirty="0"/>
              <a:t>فهذه الحواس تنقل إلى الذهن، معلومات وصور ومدركات من العالم </a:t>
            </a:r>
            <a:r>
              <a:rPr lang="ar-IQ" dirty="0" smtClean="0"/>
              <a:t>الخارجي، وقد </a:t>
            </a:r>
            <a:r>
              <a:rPr lang="ar-IQ" dirty="0"/>
              <a:t>يعتري الخطأ </a:t>
            </a:r>
            <a:r>
              <a:rPr lang="ar-IQ" dirty="0" smtClean="0"/>
              <a:t>على هذه </a:t>
            </a:r>
            <a:r>
              <a:rPr lang="ar-IQ" dirty="0"/>
              <a:t>الحواس، فتصل </a:t>
            </a:r>
            <a:r>
              <a:rPr lang="ar-IQ" dirty="0" smtClean="0"/>
              <a:t>إلى الذهن </a:t>
            </a:r>
            <a:r>
              <a:rPr lang="ar-IQ" dirty="0"/>
              <a:t>معلومات </a:t>
            </a:r>
            <a:r>
              <a:rPr lang="ar-IQ" dirty="0" smtClean="0"/>
              <a:t>خاطئة.</a:t>
            </a:r>
            <a:endParaRPr lang="ar-IQ" dirty="0"/>
          </a:p>
        </p:txBody>
      </p:sp>
    </p:spTree>
    <p:extLst>
      <p:ext uri="{BB962C8B-B14F-4D97-AF65-F5344CB8AC3E}">
        <p14:creationId xmlns:p14="http://schemas.microsoft.com/office/powerpoint/2010/main" val="3202341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336704"/>
          </a:xfrm>
        </p:spPr>
        <p:txBody>
          <a:bodyPr>
            <a:normAutofit lnSpcReduction="10000"/>
          </a:bodyPr>
          <a:lstStyle/>
          <a:p>
            <a:pPr marL="0" indent="0" algn="just">
              <a:buNone/>
            </a:pPr>
            <a:r>
              <a:rPr lang="ar-IQ" dirty="0">
                <a:solidFill>
                  <a:srgbClr val="FF0000"/>
                </a:solidFill>
              </a:rPr>
              <a:t>2- العقل: </a:t>
            </a:r>
            <a:r>
              <a:rPr lang="ar-IQ" dirty="0"/>
              <a:t>وهو تلك الملكة التي أودعها الله بالإنسان، والتي بواسطتها يتمكن الإنسان من الحصول على العلم والمعرفة، من خلال ترجمته لتلك الصور الحسية- التي تنقلها الحواس- إلى موجودات عقلية. في هذا المقام، </a:t>
            </a:r>
            <a:r>
              <a:rPr lang="ar-IQ" dirty="0" smtClean="0"/>
              <a:t>أنّ </a:t>
            </a:r>
            <a:r>
              <a:rPr lang="ar-IQ" dirty="0"/>
              <a:t>العقل </a:t>
            </a:r>
            <a:r>
              <a:rPr lang="ar-IQ" dirty="0" smtClean="0"/>
              <a:t>وإنْ </a:t>
            </a:r>
            <a:r>
              <a:rPr lang="ar-IQ" dirty="0"/>
              <a:t>اعتمد على الحواس، </a:t>
            </a:r>
            <a:r>
              <a:rPr lang="ar-IQ" dirty="0" smtClean="0"/>
              <a:t>إلاّ </a:t>
            </a:r>
            <a:r>
              <a:rPr lang="ar-IQ" dirty="0"/>
              <a:t>أن هذا لا يعني بأي حال من الأحوال عدم استقلال العقل عن </a:t>
            </a:r>
            <a:r>
              <a:rPr lang="ar-IQ" dirty="0" smtClean="0"/>
              <a:t>الحواس.</a:t>
            </a:r>
          </a:p>
          <a:p>
            <a:pPr marL="0" indent="0" algn="just">
              <a:buNone/>
            </a:pPr>
            <a:r>
              <a:rPr lang="ar-IQ" dirty="0">
                <a:solidFill>
                  <a:srgbClr val="FF0000"/>
                </a:solidFill>
              </a:rPr>
              <a:t>3- المشاعر الوجدانية: </a:t>
            </a:r>
            <a:r>
              <a:rPr lang="ar-IQ" dirty="0"/>
              <a:t>وهي مشاعر داخلية نحس </a:t>
            </a:r>
            <a:r>
              <a:rPr lang="ar-IQ" dirty="0" smtClean="0"/>
              <a:t>بها, </a:t>
            </a:r>
            <a:r>
              <a:rPr lang="ar-IQ" dirty="0"/>
              <a:t>كاللذة </a:t>
            </a:r>
            <a:r>
              <a:rPr lang="ar-IQ" dirty="0" smtClean="0"/>
              <a:t>والألم </a:t>
            </a:r>
            <a:r>
              <a:rPr lang="ar-IQ" dirty="0"/>
              <a:t>والحب </a:t>
            </a:r>
            <a:r>
              <a:rPr lang="ar-IQ" dirty="0" smtClean="0"/>
              <a:t>والكراهية </a:t>
            </a:r>
            <a:r>
              <a:rPr lang="ar-IQ" dirty="0"/>
              <a:t>والخوف والطمع، وما إلى ذلك من أحاسيس </a:t>
            </a:r>
            <a:r>
              <a:rPr lang="ar-IQ" dirty="0" smtClean="0"/>
              <a:t>وعواطف. </a:t>
            </a:r>
            <a:r>
              <a:rPr lang="ar-IQ" dirty="0"/>
              <a:t>قد نتفق فيها مع الآخرين، وقد ينفرد </a:t>
            </a:r>
            <a:r>
              <a:rPr lang="ar-IQ" dirty="0" smtClean="0"/>
              <a:t>كلُّ منّا </a:t>
            </a:r>
            <a:r>
              <a:rPr lang="ar-IQ" dirty="0"/>
              <a:t>بما يجده في نفسه من </a:t>
            </a:r>
            <a:r>
              <a:rPr lang="ar-IQ" dirty="0" smtClean="0"/>
              <a:t>أحاسيس.</a:t>
            </a:r>
          </a:p>
          <a:p>
            <a:pPr marL="0" indent="0" algn="just">
              <a:buNone/>
            </a:pPr>
            <a:r>
              <a:rPr lang="ar-IQ" dirty="0">
                <a:solidFill>
                  <a:srgbClr val="FF0000"/>
                </a:solidFill>
              </a:rPr>
              <a:t>4- الأخبار: </a:t>
            </a:r>
            <a:r>
              <a:rPr lang="ar-IQ" dirty="0"/>
              <a:t>وهي ما ينقل إلينا من معلومات، </a:t>
            </a:r>
            <a:r>
              <a:rPr lang="ar-IQ" dirty="0" smtClean="0"/>
              <a:t>مقروءة </a:t>
            </a:r>
            <a:r>
              <a:rPr lang="ar-IQ" dirty="0"/>
              <a:t>أو مسموعة أو مكتوبة أو مشاهدة، بصرف النظر عن صدق أو كذب هذه المعلومات.</a:t>
            </a:r>
          </a:p>
        </p:txBody>
      </p:sp>
    </p:spTree>
    <p:extLst>
      <p:ext uri="{BB962C8B-B14F-4D97-AF65-F5344CB8AC3E}">
        <p14:creationId xmlns:p14="http://schemas.microsoft.com/office/powerpoint/2010/main" val="15045360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80720"/>
          </a:xfrm>
        </p:spPr>
        <p:txBody>
          <a:bodyPr>
            <a:normAutofit fontScale="85000" lnSpcReduction="20000"/>
          </a:bodyPr>
          <a:lstStyle/>
          <a:p>
            <a:pPr marL="0" indent="0" algn="just">
              <a:buNone/>
            </a:pPr>
            <a:r>
              <a:rPr lang="ar-IQ" dirty="0">
                <a:solidFill>
                  <a:srgbClr val="FF0000"/>
                </a:solidFill>
              </a:rPr>
              <a:t>ثانياً/ العلم </a:t>
            </a:r>
            <a:r>
              <a:rPr lang="ar-IQ" dirty="0" err="1" smtClean="0">
                <a:solidFill>
                  <a:srgbClr val="FF0000"/>
                </a:solidFill>
              </a:rPr>
              <a:t>الحصولي</a:t>
            </a:r>
            <a:r>
              <a:rPr lang="ar-IQ" dirty="0" smtClean="0">
                <a:solidFill>
                  <a:srgbClr val="FF0000"/>
                </a:solidFill>
              </a:rPr>
              <a:t>:  </a:t>
            </a:r>
            <a:r>
              <a:rPr lang="ar-IQ" dirty="0"/>
              <a:t>وهو حصول صورة الشيء، وعدم ترتب الآثار عليه، كتصور الكفر والفسق، </a:t>
            </a:r>
            <a:r>
              <a:rPr lang="ar-IQ" dirty="0" smtClean="0"/>
              <a:t>فإنّه </a:t>
            </a:r>
            <a:r>
              <a:rPr lang="ar-IQ" dirty="0"/>
              <a:t>لا يكون الإنسان </a:t>
            </a:r>
            <a:r>
              <a:rPr lang="ar-IQ" dirty="0" smtClean="0"/>
              <a:t>كافراً </a:t>
            </a:r>
            <a:r>
              <a:rPr lang="ar-IQ" dirty="0"/>
              <a:t>أو </a:t>
            </a:r>
            <a:r>
              <a:rPr lang="ar-IQ" dirty="0" smtClean="0"/>
              <a:t>فاسقاً، </a:t>
            </a:r>
            <a:r>
              <a:rPr lang="ar-IQ" dirty="0"/>
              <a:t>إذ المعتبر في العلم </a:t>
            </a:r>
            <a:r>
              <a:rPr lang="ar-IQ" dirty="0" err="1"/>
              <a:t>الحصولي</a:t>
            </a:r>
            <a:r>
              <a:rPr lang="ar-IQ" dirty="0"/>
              <a:t> الذي يحصل عليه الإنسان من انفعاله بالواقع الخارجي الصورة الذهنية للشيء والواقع الخارجي </a:t>
            </a:r>
            <a:r>
              <a:rPr lang="ar-IQ" dirty="0" smtClean="0"/>
              <a:t>له. </a:t>
            </a:r>
            <a:r>
              <a:rPr lang="ar-IQ" dirty="0"/>
              <a:t>فالأول يسمى </a:t>
            </a:r>
            <a:r>
              <a:rPr lang="ar-IQ" dirty="0" smtClean="0"/>
              <a:t>معلوماً </a:t>
            </a:r>
            <a:r>
              <a:rPr lang="ar-IQ" dirty="0"/>
              <a:t>بالذات، أي من دون واسطة، والثاني </a:t>
            </a:r>
            <a:r>
              <a:rPr lang="ar-IQ" dirty="0" smtClean="0"/>
              <a:t>معلوماً </a:t>
            </a:r>
            <a:r>
              <a:rPr lang="ar-IQ" dirty="0"/>
              <a:t>بالعرض أي بواسطة الصورة </a:t>
            </a:r>
            <a:r>
              <a:rPr lang="ar-IQ" dirty="0" smtClean="0"/>
              <a:t>الذهنية.</a:t>
            </a:r>
          </a:p>
          <a:p>
            <a:pPr marL="0" indent="0" algn="just">
              <a:buNone/>
            </a:pPr>
            <a:r>
              <a:rPr lang="ar-IQ" dirty="0" smtClean="0"/>
              <a:t>العلم </a:t>
            </a:r>
            <a:r>
              <a:rPr lang="ar-IQ" dirty="0" err="1" smtClean="0"/>
              <a:t>الحصولي</a:t>
            </a:r>
            <a:r>
              <a:rPr lang="ar-IQ" dirty="0" smtClean="0"/>
              <a:t> ينقسم إلى قسمين:</a:t>
            </a:r>
          </a:p>
          <a:p>
            <a:pPr marL="0" indent="0" algn="just">
              <a:buNone/>
            </a:pPr>
            <a:r>
              <a:rPr lang="ar-IQ" dirty="0" smtClean="0"/>
              <a:t>1- التصور</a:t>
            </a:r>
            <a:r>
              <a:rPr lang="ar-IQ" dirty="0"/>
              <a:t>: وهو حصول صورة </a:t>
            </a:r>
            <a:r>
              <a:rPr lang="ar-IQ" dirty="0" smtClean="0"/>
              <a:t>الشي – المفاهيم- </a:t>
            </a:r>
            <a:r>
              <a:rPr lang="ar-IQ" dirty="0"/>
              <a:t>دون الحكم عليها، كحصول صورة الصلاة في </a:t>
            </a:r>
            <a:r>
              <a:rPr lang="ar-IQ" dirty="0" smtClean="0"/>
              <a:t>الذهن.</a:t>
            </a:r>
          </a:p>
          <a:p>
            <a:pPr marL="0" indent="0" algn="just">
              <a:buNone/>
            </a:pPr>
            <a:r>
              <a:rPr lang="ar-IQ" dirty="0"/>
              <a:t>2- التصديق: وهو حصول صورة الشيء مع الحكم عليه، كإدراكنا بأن الصلاة </a:t>
            </a:r>
            <a:r>
              <a:rPr lang="ar-IQ" dirty="0" smtClean="0"/>
              <a:t>واجبة. </a:t>
            </a:r>
          </a:p>
          <a:p>
            <a:pPr marL="0" indent="0" algn="just">
              <a:buNone/>
            </a:pPr>
            <a:r>
              <a:rPr lang="ar-IQ" dirty="0">
                <a:solidFill>
                  <a:srgbClr val="FF0000"/>
                </a:solidFill>
              </a:rPr>
              <a:t>ثالثاً/ العلم الحضوري: </a:t>
            </a:r>
            <a:r>
              <a:rPr lang="ar-IQ" dirty="0"/>
              <a:t>وهو حضور نفس المعلوم لدى العالم، وترتب آثاره </a:t>
            </a:r>
            <a:r>
              <a:rPr lang="ar-IQ" dirty="0" smtClean="0"/>
              <a:t>عليه. </a:t>
            </a:r>
            <a:r>
              <a:rPr lang="ar-IQ" dirty="0"/>
              <a:t>كالتألم </a:t>
            </a:r>
            <a:r>
              <a:rPr lang="ar-IQ" dirty="0" smtClean="0"/>
              <a:t>وما </a:t>
            </a:r>
            <a:r>
              <a:rPr lang="ar-IQ" dirty="0"/>
              <a:t>يترتب عليه من صراخ </a:t>
            </a:r>
            <a:r>
              <a:rPr lang="ar-IQ" dirty="0" smtClean="0"/>
              <a:t>وتأوّه. </a:t>
            </a:r>
            <a:r>
              <a:rPr lang="ar-IQ" dirty="0"/>
              <a:t>فالمعتبر في العلم الحضوري الوجود الواحد والعيني، </a:t>
            </a:r>
            <a:r>
              <a:rPr lang="ar-IQ" dirty="0" smtClean="0"/>
              <a:t>فضلاً </a:t>
            </a:r>
            <a:r>
              <a:rPr lang="ar-IQ" dirty="0"/>
              <a:t>عن حتمية التطابق بينهما، إذ الشيء </a:t>
            </a:r>
            <a:r>
              <a:rPr lang="ar-IQ" dirty="0" smtClean="0"/>
              <a:t>إمّا </a:t>
            </a:r>
            <a:r>
              <a:rPr lang="ar-IQ" dirty="0"/>
              <a:t>حاضر لديك </a:t>
            </a:r>
            <a:r>
              <a:rPr lang="ar-IQ" dirty="0" smtClean="0"/>
              <a:t>وإمّا </a:t>
            </a:r>
            <a:r>
              <a:rPr lang="ar-IQ" dirty="0"/>
              <a:t>غير </a:t>
            </a:r>
            <a:r>
              <a:rPr lang="ar-IQ" dirty="0" smtClean="0"/>
              <a:t>حاضر. </a:t>
            </a:r>
            <a:r>
              <a:rPr lang="ar-IQ" dirty="0"/>
              <a:t>وجدير بالذكر </a:t>
            </a:r>
            <a:r>
              <a:rPr lang="ar-IQ" dirty="0" smtClean="0"/>
              <a:t>أنّ </a:t>
            </a:r>
            <a:r>
              <a:rPr lang="ar-IQ" dirty="0"/>
              <a:t>العلم الحضوري قد يتحول إلى علم حصولي، فمن </a:t>
            </a:r>
            <a:r>
              <a:rPr lang="ar-IQ" dirty="0" smtClean="0"/>
              <a:t>ذاق </a:t>
            </a:r>
            <a:r>
              <a:rPr lang="ar-IQ" dirty="0"/>
              <a:t>حلاوة العسل فقد حضر عنده علم بهذه </a:t>
            </a:r>
            <a:r>
              <a:rPr lang="ar-IQ" dirty="0" smtClean="0"/>
              <a:t>الحلاوة. </a:t>
            </a:r>
            <a:r>
              <a:rPr lang="ar-IQ" dirty="0"/>
              <a:t>فإذا زالت هذه الحلاوة، بقيت صورتها </a:t>
            </a:r>
            <a:r>
              <a:rPr lang="ar-IQ" dirty="0" smtClean="0"/>
              <a:t>الذهنية. </a:t>
            </a:r>
            <a:r>
              <a:rPr lang="ar-IQ" dirty="0"/>
              <a:t>وكذا تحول العلم </a:t>
            </a:r>
            <a:r>
              <a:rPr lang="ar-IQ" dirty="0" err="1"/>
              <a:t>الحصولي</a:t>
            </a:r>
            <a:r>
              <a:rPr lang="ar-IQ" dirty="0"/>
              <a:t> إلى العلم الحضوري، كالتصديق بصدق </a:t>
            </a:r>
            <a:r>
              <a:rPr lang="ar-IQ" dirty="0" smtClean="0"/>
              <a:t>الإسلام.</a:t>
            </a:r>
          </a:p>
        </p:txBody>
      </p:sp>
    </p:spTree>
    <p:extLst>
      <p:ext uri="{BB962C8B-B14F-4D97-AF65-F5344CB8AC3E}">
        <p14:creationId xmlns:p14="http://schemas.microsoft.com/office/powerpoint/2010/main" val="34205684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04664"/>
            <a:ext cx="8784976" cy="6264696"/>
          </a:xfrm>
        </p:spPr>
        <p:txBody>
          <a:bodyPr>
            <a:normAutofit fontScale="85000" lnSpcReduction="20000"/>
          </a:bodyPr>
          <a:lstStyle/>
          <a:p>
            <a:pPr marL="0" indent="0">
              <a:buNone/>
            </a:pPr>
            <a:r>
              <a:rPr lang="ar-IQ" dirty="0" smtClean="0"/>
              <a:t>إنّ </a:t>
            </a:r>
            <a:r>
              <a:rPr lang="ar-IQ" dirty="0"/>
              <a:t>التصور المصطلح عليه عند </a:t>
            </a:r>
            <a:r>
              <a:rPr lang="ar-IQ" dirty="0" smtClean="0"/>
              <a:t>المناطقة؛ </a:t>
            </a:r>
            <a:r>
              <a:rPr lang="ar-IQ" dirty="0"/>
              <a:t>هو تصور </a:t>
            </a:r>
            <a:r>
              <a:rPr lang="ar-IQ" dirty="0" smtClean="0"/>
              <a:t>المفاهيم, </a:t>
            </a:r>
            <a:r>
              <a:rPr lang="ar-IQ" dirty="0"/>
              <a:t>أي الكليات، </a:t>
            </a:r>
            <a:r>
              <a:rPr lang="ar-IQ" dirty="0" smtClean="0"/>
              <a:t>وهي إمّا تصور أو ادراك: </a:t>
            </a:r>
          </a:p>
          <a:p>
            <a:pPr marL="0" indent="0" algn="just">
              <a:buNone/>
            </a:pPr>
            <a:r>
              <a:rPr lang="ar-IQ" dirty="0" smtClean="0">
                <a:solidFill>
                  <a:srgbClr val="FF0000"/>
                </a:solidFill>
              </a:rPr>
              <a:t>* </a:t>
            </a:r>
            <a:r>
              <a:rPr lang="ar-IQ" dirty="0" err="1" smtClean="0">
                <a:solidFill>
                  <a:srgbClr val="FF0000"/>
                </a:solidFill>
              </a:rPr>
              <a:t>المتشخصات</a:t>
            </a:r>
            <a:r>
              <a:rPr lang="ar-IQ" dirty="0" smtClean="0">
                <a:solidFill>
                  <a:srgbClr val="FF0000"/>
                </a:solidFill>
              </a:rPr>
              <a:t> الخارجية</a:t>
            </a:r>
            <a:r>
              <a:rPr lang="ar-IQ" dirty="0" smtClean="0"/>
              <a:t>: </a:t>
            </a:r>
            <a:r>
              <a:rPr lang="ar-IQ" dirty="0"/>
              <a:t>في صورها الحسية، أي حصول الصورة الحسية للموجود الخارجي، كحصول صورة هذا الكومبيوتر فوق </a:t>
            </a:r>
            <a:r>
              <a:rPr lang="ar-IQ" dirty="0" smtClean="0"/>
              <a:t>مكتبي. </a:t>
            </a:r>
          </a:p>
          <a:p>
            <a:pPr marL="0" indent="0" algn="just">
              <a:buNone/>
            </a:pPr>
            <a:r>
              <a:rPr lang="ar-IQ" dirty="0" smtClean="0">
                <a:solidFill>
                  <a:srgbClr val="FF0000"/>
                </a:solidFill>
              </a:rPr>
              <a:t>* </a:t>
            </a:r>
            <a:r>
              <a:rPr lang="ar-IQ" dirty="0" err="1" smtClean="0">
                <a:solidFill>
                  <a:srgbClr val="FF0000"/>
                </a:solidFill>
              </a:rPr>
              <a:t>المتشخصات</a:t>
            </a:r>
            <a:r>
              <a:rPr lang="ar-IQ" dirty="0" smtClean="0">
                <a:solidFill>
                  <a:srgbClr val="FF0000"/>
                </a:solidFill>
              </a:rPr>
              <a:t> الذهنية: </a:t>
            </a:r>
            <a:r>
              <a:rPr lang="ar-IQ" dirty="0"/>
              <a:t>في صورها الحسية هذه الصورة </a:t>
            </a:r>
            <a:r>
              <a:rPr lang="ar-IQ" dirty="0" smtClean="0"/>
              <a:t>الحسية </a:t>
            </a:r>
            <a:r>
              <a:rPr lang="ar-IQ" dirty="0"/>
              <a:t>إذا ما تم تخزينها في الذاكرة أو الخيال لاستحضارها، ترقت هذه الصورة الحسية إلى الصورة الخيالية، وصار إدراكها </a:t>
            </a:r>
            <a:r>
              <a:rPr lang="ar-IQ" dirty="0" smtClean="0"/>
              <a:t>إدراكاً تخيلياً.</a:t>
            </a:r>
          </a:p>
          <a:p>
            <a:pPr marL="0" indent="0" algn="just">
              <a:buNone/>
            </a:pPr>
            <a:r>
              <a:rPr lang="ar-IQ" dirty="0" smtClean="0">
                <a:solidFill>
                  <a:srgbClr val="FF0000"/>
                </a:solidFill>
              </a:rPr>
              <a:t>خلاصة </a:t>
            </a:r>
            <a:r>
              <a:rPr lang="ar-IQ" dirty="0">
                <a:solidFill>
                  <a:srgbClr val="FF0000"/>
                </a:solidFill>
              </a:rPr>
              <a:t>القول:</a:t>
            </a:r>
          </a:p>
          <a:p>
            <a:pPr marL="0" indent="0" algn="just">
              <a:buNone/>
            </a:pPr>
            <a:r>
              <a:rPr lang="ar-IQ" dirty="0"/>
              <a:t>* الإنسان يتعامل مع صور حسية وصور خيالية وصور عقلية.</a:t>
            </a:r>
          </a:p>
          <a:p>
            <a:pPr marL="0" indent="0" algn="just">
              <a:buNone/>
            </a:pPr>
            <a:r>
              <a:rPr lang="ar-IQ" dirty="0"/>
              <a:t>* الصور الحسية والخيالية هي صور جزئية تصدق على متشخص خارجي بعينه، ومثل هذه الصور تحصل للحيوان أيضا.</a:t>
            </a:r>
          </a:p>
          <a:p>
            <a:pPr marL="0" indent="0" algn="just">
              <a:buNone/>
            </a:pPr>
            <a:r>
              <a:rPr lang="ar-IQ" dirty="0"/>
              <a:t>* الصور العقلية هي مفاهيم كلية تجريدية قد يكون لها </a:t>
            </a:r>
            <a:r>
              <a:rPr lang="ar-IQ" dirty="0" err="1"/>
              <a:t>مصاديق</a:t>
            </a:r>
            <a:r>
              <a:rPr lang="ar-IQ" dirty="0"/>
              <a:t> كثيرة في الخارج، وهي خاصة بالإنسان فقط.</a:t>
            </a:r>
          </a:p>
          <a:p>
            <a:pPr marL="0" indent="0" algn="just">
              <a:buNone/>
            </a:pPr>
            <a:r>
              <a:rPr lang="ar-IQ" dirty="0"/>
              <a:t>* لولا الصور الحسية والخيالية ما وجدت الصور العقلية.</a:t>
            </a:r>
          </a:p>
          <a:p>
            <a:pPr marL="0" indent="0" algn="just">
              <a:buNone/>
            </a:pPr>
            <a:r>
              <a:rPr lang="ar-IQ" dirty="0"/>
              <a:t>* الصورة العقلية صورة مستقلة عن الصورة الخيالية والصورة الجزئية</a:t>
            </a:r>
          </a:p>
          <a:p>
            <a:pPr marL="0" indent="0" algn="just">
              <a:buNone/>
            </a:pPr>
            <a:endParaRPr lang="ar-IQ" dirty="0"/>
          </a:p>
        </p:txBody>
      </p:sp>
    </p:spTree>
    <p:extLst>
      <p:ext uri="{BB962C8B-B14F-4D97-AF65-F5344CB8AC3E}">
        <p14:creationId xmlns:p14="http://schemas.microsoft.com/office/powerpoint/2010/main" val="13955377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ar-IQ" dirty="0" smtClean="0">
                <a:solidFill>
                  <a:srgbClr val="FF0000"/>
                </a:solidFill>
              </a:rPr>
              <a:t>أقسام العلم </a:t>
            </a:r>
            <a:r>
              <a:rPr lang="ar-IQ" dirty="0" err="1" smtClean="0">
                <a:solidFill>
                  <a:srgbClr val="FF0000"/>
                </a:solidFill>
              </a:rPr>
              <a:t>الحصولي</a:t>
            </a:r>
            <a:endParaRPr lang="ar-IQ" dirty="0">
              <a:solidFill>
                <a:srgbClr val="FF0000"/>
              </a:solidFill>
            </a:endParaRPr>
          </a:p>
        </p:txBody>
      </p:sp>
      <p:sp>
        <p:nvSpPr>
          <p:cNvPr id="3" name="عنصر نائب للمحتوى 2"/>
          <p:cNvSpPr>
            <a:spLocks noGrp="1"/>
          </p:cNvSpPr>
          <p:nvPr>
            <p:ph idx="1"/>
          </p:nvPr>
        </p:nvSpPr>
        <p:spPr>
          <a:xfrm>
            <a:off x="107504" y="908720"/>
            <a:ext cx="8856984" cy="5832648"/>
          </a:xfrm>
        </p:spPr>
        <p:txBody>
          <a:bodyPr>
            <a:normAutofit fontScale="92500"/>
          </a:bodyPr>
          <a:lstStyle/>
          <a:p>
            <a:pPr marL="0" indent="0" algn="just">
              <a:buNone/>
            </a:pPr>
            <a:r>
              <a:rPr lang="ar-IQ" dirty="0" smtClean="0"/>
              <a:t>إنّ العلم </a:t>
            </a:r>
            <a:r>
              <a:rPr lang="ar-IQ" dirty="0"/>
              <a:t>لا يمكن أن يكون </a:t>
            </a:r>
            <a:r>
              <a:rPr lang="ar-IQ" dirty="0" smtClean="0"/>
              <a:t>كلُّه بديهياً، وإلاّ </a:t>
            </a:r>
            <a:r>
              <a:rPr lang="ar-IQ" dirty="0"/>
              <a:t>لما وقع الخلاف بين الناس، ولما احتاجوا إلى اكتساب علوم </a:t>
            </a:r>
            <a:r>
              <a:rPr lang="ar-IQ" dirty="0" smtClean="0"/>
              <a:t>جديدة. </a:t>
            </a:r>
            <a:r>
              <a:rPr lang="ar-IQ" dirty="0"/>
              <a:t>كما لا يمكن أن يكون </a:t>
            </a:r>
            <a:r>
              <a:rPr lang="ar-IQ" dirty="0" smtClean="0"/>
              <a:t>كلُّه نظرياً، لأنّ </a:t>
            </a:r>
            <a:r>
              <a:rPr lang="ar-IQ" dirty="0"/>
              <a:t>الناس هم في حاجة إلى بناء معارفهم الجديدة على معارف متحققة، وهذا واقع لا ينكره </a:t>
            </a:r>
            <a:r>
              <a:rPr lang="ar-IQ" dirty="0" smtClean="0"/>
              <a:t>إلاّ مكابر. </a:t>
            </a:r>
            <a:r>
              <a:rPr lang="ar-IQ" dirty="0"/>
              <a:t>وعليه ينقسم العلم </a:t>
            </a:r>
            <a:r>
              <a:rPr lang="ar-IQ" dirty="0" err="1"/>
              <a:t>الحصولي</a:t>
            </a:r>
            <a:r>
              <a:rPr lang="ar-IQ" dirty="0"/>
              <a:t> بتصوراته وتصديقاته إلى</a:t>
            </a:r>
            <a:r>
              <a:rPr lang="ar-IQ" dirty="0" smtClean="0"/>
              <a:t>:</a:t>
            </a:r>
          </a:p>
          <a:p>
            <a:pPr marL="0" indent="0" algn="just">
              <a:buNone/>
            </a:pPr>
            <a:r>
              <a:rPr lang="ar-IQ" dirty="0" smtClean="0">
                <a:solidFill>
                  <a:srgbClr val="FF0000"/>
                </a:solidFill>
              </a:rPr>
              <a:t>1- </a:t>
            </a:r>
            <a:r>
              <a:rPr lang="ar-IQ" dirty="0">
                <a:solidFill>
                  <a:srgbClr val="FF0000"/>
                </a:solidFill>
              </a:rPr>
              <a:t>علم تصوري بدهي(ضروري): </a:t>
            </a:r>
            <a:r>
              <a:rPr lang="ar-IQ" dirty="0"/>
              <a:t>وهو العلم الذي لا يتوقف حصوله على نظر وفكر، كتصور الواحد منا وجوده، فإننا لا نحتاج إلى إعمال الفكر حتى ندرك وجودنا</a:t>
            </a:r>
            <a:r>
              <a:rPr lang="ar-IQ" dirty="0" smtClean="0"/>
              <a:t>.</a:t>
            </a:r>
          </a:p>
          <a:p>
            <a:pPr marL="0" indent="0" algn="just">
              <a:buNone/>
            </a:pPr>
            <a:r>
              <a:rPr lang="ar-IQ" dirty="0">
                <a:solidFill>
                  <a:srgbClr val="FF0000"/>
                </a:solidFill>
              </a:rPr>
              <a:t>2</a:t>
            </a:r>
            <a:r>
              <a:rPr lang="ar-IQ" dirty="0" smtClean="0">
                <a:solidFill>
                  <a:srgbClr val="FF0000"/>
                </a:solidFill>
              </a:rPr>
              <a:t>-علم </a:t>
            </a:r>
            <a:r>
              <a:rPr lang="ar-IQ" dirty="0">
                <a:solidFill>
                  <a:srgbClr val="FF0000"/>
                </a:solidFill>
              </a:rPr>
              <a:t>تصوري نظري: </a:t>
            </a:r>
            <a:r>
              <a:rPr lang="ar-IQ" dirty="0"/>
              <a:t>وهو العلم الذي يحتاج إلى تأمل وإعمال فكر، كتصور معنى أصول الفقه، فإنه يحتاج إلى تعريفه وشرح حقيقته وإعمال الفكر في معانيه، فإن الواحد منا لا يمكن أن يتصور معنى أصول الفقه، إلا بعد أن ينظر في تعريفات الأصوليين لعلم أصول الفقه في كتبهم. </a:t>
            </a:r>
          </a:p>
          <a:p>
            <a:pPr marL="0" indent="0">
              <a:buNone/>
            </a:pPr>
            <a:endParaRPr lang="ar-IQ" dirty="0"/>
          </a:p>
        </p:txBody>
      </p:sp>
    </p:spTree>
    <p:extLst>
      <p:ext uri="{BB962C8B-B14F-4D97-AF65-F5344CB8AC3E}">
        <p14:creationId xmlns:p14="http://schemas.microsoft.com/office/powerpoint/2010/main" val="2709250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04664"/>
            <a:ext cx="8712968" cy="6264696"/>
          </a:xfrm>
        </p:spPr>
        <p:txBody>
          <a:bodyPr>
            <a:normAutofit fontScale="92500" lnSpcReduction="10000"/>
          </a:bodyPr>
          <a:lstStyle/>
          <a:p>
            <a:pPr marL="0" indent="0" algn="just">
              <a:buNone/>
            </a:pPr>
            <a:r>
              <a:rPr lang="ar-IQ" dirty="0">
                <a:solidFill>
                  <a:srgbClr val="FF0000"/>
                </a:solidFill>
              </a:rPr>
              <a:t>3-علم تصديقي بدهي: </a:t>
            </a:r>
            <a:r>
              <a:rPr lang="ar-IQ" dirty="0"/>
              <a:t>وهو العلم الذي لا يتوقف حصوله على كسب ونظر</a:t>
            </a:r>
            <a:r>
              <a:rPr lang="ar-IQ" dirty="0" smtClean="0"/>
              <a:t>، </a:t>
            </a:r>
            <a:r>
              <a:rPr lang="ar-IQ" dirty="0"/>
              <a:t>فهو </a:t>
            </a:r>
            <a:r>
              <a:rPr lang="ar-IQ" dirty="0" smtClean="0"/>
              <a:t>إذعان </a:t>
            </a:r>
            <a:r>
              <a:rPr lang="ar-IQ" dirty="0"/>
              <a:t>النفس بصحة النسبة القائمة بين الموضوع والمحمول </a:t>
            </a:r>
            <a:r>
              <a:rPr lang="ar-IQ" dirty="0" smtClean="0"/>
              <a:t>بمجرد تصورهما، كالتصديق </a:t>
            </a:r>
            <a:r>
              <a:rPr lang="ar-IQ" dirty="0"/>
              <a:t>باستحالة الجمع بين النقيضين، وكالتصديق </a:t>
            </a:r>
            <a:r>
              <a:rPr lang="ar-IQ" dirty="0" smtClean="0"/>
              <a:t>بأنّ </a:t>
            </a:r>
            <a:r>
              <a:rPr lang="ar-IQ" dirty="0"/>
              <a:t>الواحد نصف </a:t>
            </a:r>
            <a:r>
              <a:rPr lang="ar-IQ" dirty="0" smtClean="0"/>
              <a:t>الاثنين. فإنَّ </a:t>
            </a:r>
            <a:r>
              <a:rPr lang="ar-IQ" dirty="0"/>
              <a:t>هذا الإدراك وإن كان </a:t>
            </a:r>
            <a:r>
              <a:rPr lang="ar-IQ" dirty="0" smtClean="0"/>
              <a:t>تصديقاً، إلاّ أنّ </a:t>
            </a:r>
            <a:r>
              <a:rPr lang="ar-IQ" dirty="0"/>
              <a:t>هذا التصديق لا يحتاج في إدراكه إلى إقامة الأدلة</a:t>
            </a:r>
            <a:r>
              <a:rPr lang="ar-IQ" dirty="0" smtClean="0"/>
              <a:t>.</a:t>
            </a:r>
          </a:p>
          <a:p>
            <a:pPr marL="0" indent="0" algn="just">
              <a:buNone/>
            </a:pPr>
            <a:r>
              <a:rPr lang="ar-IQ" dirty="0">
                <a:solidFill>
                  <a:srgbClr val="FF0000"/>
                </a:solidFill>
              </a:rPr>
              <a:t>4</a:t>
            </a:r>
            <a:r>
              <a:rPr lang="ar-IQ" dirty="0" smtClean="0">
                <a:solidFill>
                  <a:srgbClr val="FF0000"/>
                </a:solidFill>
              </a:rPr>
              <a:t>-علم </a:t>
            </a:r>
            <a:r>
              <a:rPr lang="ar-IQ" dirty="0">
                <a:solidFill>
                  <a:srgbClr val="FF0000"/>
                </a:solidFill>
              </a:rPr>
              <a:t>تصديقي نظري</a:t>
            </a:r>
            <a:r>
              <a:rPr lang="ar-IQ" dirty="0" smtClean="0">
                <a:solidFill>
                  <a:srgbClr val="FF0000"/>
                </a:solidFill>
              </a:rPr>
              <a:t>: </a:t>
            </a:r>
            <a:r>
              <a:rPr lang="ar-IQ" dirty="0" smtClean="0"/>
              <a:t>وهو </a:t>
            </a:r>
            <a:r>
              <a:rPr lang="ar-IQ" dirty="0"/>
              <a:t>العلم الذي يحتاج إلى تأمل وإعمال فكر، ففيه يتوقف </a:t>
            </a:r>
            <a:r>
              <a:rPr lang="ar-IQ" dirty="0" smtClean="0"/>
              <a:t>إذعان </a:t>
            </a:r>
            <a:r>
              <a:rPr lang="ar-IQ" dirty="0"/>
              <a:t>النفس بصحة النسبة القائمة بين الموضوع والمحمول على النظر والاستدلال، كالتصديق بكروية </a:t>
            </a:r>
            <a:r>
              <a:rPr lang="ar-IQ" dirty="0" smtClean="0"/>
              <a:t>الأرض.</a:t>
            </a:r>
          </a:p>
          <a:p>
            <a:pPr marL="0" indent="0" algn="just">
              <a:buNone/>
            </a:pPr>
            <a:r>
              <a:rPr lang="ar-IQ" dirty="0" smtClean="0"/>
              <a:t>* إنّ العلم الضروري </a:t>
            </a:r>
            <a:r>
              <a:rPr lang="ar-IQ" dirty="0"/>
              <a:t>أو البديهي علم لا يحتاج في حصوله إلى كسب ونظر وفكر، فالنفس في العلم الضروري تضطر إلى قبوله، من دون توقف على شيء آخر، كتصور مفهوم </a:t>
            </a:r>
            <a:r>
              <a:rPr lang="ar-IQ" dirty="0" smtClean="0"/>
              <a:t>الوجود.</a:t>
            </a:r>
          </a:p>
          <a:p>
            <a:pPr marL="0" indent="0" algn="just">
              <a:buNone/>
            </a:pPr>
            <a:r>
              <a:rPr lang="ar-IQ" dirty="0"/>
              <a:t>* </a:t>
            </a:r>
            <a:r>
              <a:rPr lang="ar-IQ" dirty="0" smtClean="0"/>
              <a:t>إنّ العلم النظري </a:t>
            </a:r>
            <a:r>
              <a:rPr lang="ar-IQ" dirty="0"/>
              <a:t>أو </a:t>
            </a:r>
            <a:r>
              <a:rPr lang="ar-IQ" dirty="0" err="1" smtClean="0"/>
              <a:t>الكسبي</a:t>
            </a:r>
            <a:r>
              <a:rPr lang="ar-IQ" dirty="0" smtClean="0"/>
              <a:t> </a:t>
            </a:r>
            <a:r>
              <a:rPr lang="ar-IQ" dirty="0"/>
              <a:t>علم يحتاج في حصوله إلى كسب ونظر وفكر، فالنفس في العلم </a:t>
            </a:r>
            <a:r>
              <a:rPr lang="ar-IQ" dirty="0" err="1"/>
              <a:t>الحصولي</a:t>
            </a:r>
            <a:r>
              <a:rPr lang="ar-IQ" dirty="0"/>
              <a:t> النظري، تحتاج إلى إمعان النظر، وإجراء عمليات عقلية، كتصور مفهوم </a:t>
            </a:r>
            <a:r>
              <a:rPr lang="ar-IQ" dirty="0" smtClean="0"/>
              <a:t>الجاذبية.</a:t>
            </a:r>
            <a:endParaRPr lang="ar-IQ" dirty="0"/>
          </a:p>
          <a:p>
            <a:pPr marL="0" indent="0">
              <a:buNone/>
            </a:pPr>
            <a:endParaRPr lang="ar-IQ" dirty="0"/>
          </a:p>
        </p:txBody>
      </p:sp>
    </p:spTree>
    <p:extLst>
      <p:ext uri="{BB962C8B-B14F-4D97-AF65-F5344CB8AC3E}">
        <p14:creationId xmlns:p14="http://schemas.microsoft.com/office/powerpoint/2010/main" val="1007440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92500" lnSpcReduction="10000"/>
          </a:bodyPr>
          <a:lstStyle/>
          <a:p>
            <a:pPr algn="just"/>
            <a:r>
              <a:rPr lang="ar-IQ" dirty="0"/>
              <a:t>ولا شك في أنّه يجب التفريق بين كون المنطق معرفة  وسلوك عند كثير من الناس، </a:t>
            </a:r>
            <a:r>
              <a:rPr lang="ar-IQ" dirty="0" smtClean="0"/>
              <a:t>وبين </a:t>
            </a:r>
            <a:r>
              <a:rPr lang="ar-IQ" dirty="0"/>
              <a:t>كونه علماً مدوناً مشتملاً على مسائل التصورات </a:t>
            </a:r>
            <a:r>
              <a:rPr lang="ar-IQ" dirty="0" smtClean="0"/>
              <a:t>والتصديقات</a:t>
            </a:r>
            <a:r>
              <a:rPr lang="ar-IQ" dirty="0"/>
              <a:t>. </a:t>
            </a:r>
            <a:endParaRPr lang="ar-IQ" dirty="0" smtClean="0"/>
          </a:p>
          <a:p>
            <a:pPr algn="just"/>
            <a:r>
              <a:rPr lang="ar-IQ" dirty="0" smtClean="0"/>
              <a:t>والحقيقة </a:t>
            </a:r>
            <a:r>
              <a:rPr lang="ar-IQ" dirty="0"/>
              <a:t>أن المنطق, كمعرفة </a:t>
            </a:r>
            <a:r>
              <a:rPr lang="ar-IQ" dirty="0" smtClean="0"/>
              <a:t>وسلوك, </a:t>
            </a:r>
            <a:r>
              <a:rPr lang="ar-IQ" dirty="0"/>
              <a:t>هو نتاج معرفي </a:t>
            </a:r>
            <a:r>
              <a:rPr lang="ar-IQ" dirty="0" smtClean="0"/>
              <a:t>لكلِّ </a:t>
            </a:r>
            <a:r>
              <a:rPr lang="ar-IQ" dirty="0"/>
              <a:t>الحضارات السابقة. فهو ليس حكراً على أمة بعينها في الشرق أو في المغرب، بل إنّ كثيراً من الأفكار المنطقية موجود بوجود الإنسان.</a:t>
            </a:r>
          </a:p>
          <a:p>
            <a:pPr algn="just"/>
            <a:r>
              <a:rPr lang="ar-IQ" dirty="0" smtClean="0"/>
              <a:t>وعلم </a:t>
            </a:r>
            <a:r>
              <a:rPr lang="ar-IQ" dirty="0"/>
              <a:t>المنطق في طليعة العلوم العقلية التي أفرزتها الحضارة الإغريقية، وفي طليعة العلوم التي انتشرت انتشاراً واسعاً لدى الحضارات الأخرى.</a:t>
            </a:r>
          </a:p>
          <a:p>
            <a:pPr algn="just"/>
            <a:r>
              <a:rPr lang="ar-IQ" dirty="0" smtClean="0"/>
              <a:t>أرسطو </a:t>
            </a:r>
            <a:r>
              <a:rPr lang="ar-IQ" dirty="0"/>
              <a:t>(الفيلسوف الإغريقي</a:t>
            </a:r>
            <a:r>
              <a:rPr lang="ar-IQ" dirty="0" smtClean="0"/>
              <a:t>) </a:t>
            </a:r>
            <a:r>
              <a:rPr lang="ar-IQ" dirty="0"/>
              <a:t>أول من هذّب علم المنطق ورتب مسائله وفصوله وأول من ألف </a:t>
            </a:r>
            <a:r>
              <a:rPr lang="ar-IQ" dirty="0" smtClean="0"/>
              <a:t>فيه, </a:t>
            </a:r>
            <a:r>
              <a:rPr lang="ar-IQ" dirty="0"/>
              <a:t>ولذلك سمي بـ (المعلم الأول) وتعرف مجموعة مؤلفاته بـ (</a:t>
            </a:r>
            <a:r>
              <a:rPr lang="ar-IQ" dirty="0" err="1"/>
              <a:t>الأورغانون</a:t>
            </a:r>
            <a:r>
              <a:rPr lang="ar-IQ" dirty="0"/>
              <a:t>) وتضم الكتب </a:t>
            </a:r>
            <a:r>
              <a:rPr lang="ar-IQ" dirty="0" err="1" smtClean="0"/>
              <a:t>التالية:كتاب</a:t>
            </a:r>
            <a:r>
              <a:rPr lang="ar-IQ" dirty="0" smtClean="0"/>
              <a:t> المقولات- </a:t>
            </a:r>
            <a:r>
              <a:rPr lang="ar-IQ" dirty="0"/>
              <a:t>كتاب </a:t>
            </a:r>
            <a:r>
              <a:rPr lang="ar-IQ" dirty="0" smtClean="0"/>
              <a:t>التحليلات - </a:t>
            </a:r>
            <a:r>
              <a:rPr lang="ar-IQ" dirty="0"/>
              <a:t>نشأة علم </a:t>
            </a:r>
            <a:r>
              <a:rPr lang="ar-IQ" dirty="0" smtClean="0"/>
              <a:t>المنطق - كتاب </a:t>
            </a:r>
            <a:r>
              <a:rPr lang="ar-IQ" dirty="0"/>
              <a:t>التحليلات </a:t>
            </a:r>
            <a:r>
              <a:rPr lang="ar-IQ" dirty="0" smtClean="0"/>
              <a:t>الثانية - كتاب الجدل - كتاب العبارة - كتاب السفسطة - كتاب الخطابة - كتاب </a:t>
            </a:r>
            <a:r>
              <a:rPr lang="ar-IQ" dirty="0"/>
              <a:t>الشعر.</a:t>
            </a:r>
          </a:p>
        </p:txBody>
      </p:sp>
    </p:spTree>
    <p:extLst>
      <p:ext uri="{BB962C8B-B14F-4D97-AF65-F5344CB8AC3E}">
        <p14:creationId xmlns:p14="http://schemas.microsoft.com/office/powerpoint/2010/main" val="14758650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a:solidFill>
                  <a:srgbClr val="FF0000"/>
                </a:solidFill>
              </a:rPr>
              <a:t>أسباب توجه النفس لإدراك البديهيات</a:t>
            </a:r>
          </a:p>
        </p:txBody>
      </p:sp>
      <p:sp>
        <p:nvSpPr>
          <p:cNvPr id="3" name="عنصر نائب للمحتوى 2"/>
          <p:cNvSpPr>
            <a:spLocks noGrp="1"/>
          </p:cNvSpPr>
          <p:nvPr>
            <p:ph idx="1"/>
          </p:nvPr>
        </p:nvSpPr>
        <p:spPr>
          <a:xfrm>
            <a:off x="179512" y="836712"/>
            <a:ext cx="8784976" cy="5832648"/>
          </a:xfrm>
        </p:spPr>
        <p:txBody>
          <a:bodyPr>
            <a:normAutofit fontScale="85000" lnSpcReduction="10000"/>
          </a:bodyPr>
          <a:lstStyle/>
          <a:p>
            <a:pPr marL="0" indent="0" algn="just">
              <a:buNone/>
            </a:pPr>
            <a:r>
              <a:rPr lang="ar-IQ" dirty="0" smtClean="0">
                <a:solidFill>
                  <a:srgbClr val="FF0000"/>
                </a:solidFill>
              </a:rPr>
              <a:t>1- الانتباه</a:t>
            </a:r>
            <a:r>
              <a:rPr lang="ar-IQ" dirty="0">
                <a:solidFill>
                  <a:srgbClr val="FF0000"/>
                </a:solidFill>
              </a:rPr>
              <a:t>: </a:t>
            </a:r>
            <a:r>
              <a:rPr lang="ar-IQ" dirty="0"/>
              <a:t>وهذا السبب مطرد في جميع البديهيات، فالغافل قد يخفى عليه أوضح </a:t>
            </a:r>
            <a:r>
              <a:rPr lang="ar-IQ" dirty="0" smtClean="0"/>
              <a:t>الواضحات.</a:t>
            </a:r>
          </a:p>
          <a:p>
            <a:pPr marL="0" indent="0" algn="just">
              <a:buNone/>
            </a:pPr>
            <a:r>
              <a:rPr lang="ar-IQ" dirty="0" smtClean="0">
                <a:solidFill>
                  <a:srgbClr val="FF0000"/>
                </a:solidFill>
              </a:rPr>
              <a:t>2- سلامة </a:t>
            </a:r>
            <a:r>
              <a:rPr lang="ar-IQ" dirty="0">
                <a:solidFill>
                  <a:srgbClr val="FF0000"/>
                </a:solidFill>
              </a:rPr>
              <a:t>الذهن: </a:t>
            </a:r>
            <a:r>
              <a:rPr lang="ar-IQ" dirty="0"/>
              <a:t>وهذا السبب مطرد في جميع </a:t>
            </a:r>
            <a:r>
              <a:rPr lang="ar-IQ" dirty="0" smtClean="0"/>
              <a:t>البديهيات</a:t>
            </a:r>
            <a:r>
              <a:rPr lang="ar-IQ" dirty="0"/>
              <a:t>، </a:t>
            </a:r>
            <a:r>
              <a:rPr lang="ar-IQ" dirty="0" smtClean="0"/>
              <a:t>فأنّى </a:t>
            </a:r>
            <a:r>
              <a:rPr lang="ar-IQ" dirty="0"/>
              <a:t>لسقيم العقل أن يدرك ما هو </a:t>
            </a:r>
            <a:r>
              <a:rPr lang="ar-IQ" dirty="0" smtClean="0"/>
              <a:t>بديهي.</a:t>
            </a:r>
          </a:p>
          <a:p>
            <a:pPr marL="0" indent="0" algn="just">
              <a:buNone/>
            </a:pPr>
            <a:r>
              <a:rPr lang="ar-IQ" dirty="0" smtClean="0">
                <a:solidFill>
                  <a:srgbClr val="FF0000"/>
                </a:solidFill>
              </a:rPr>
              <a:t>3- سلامة </a:t>
            </a:r>
            <a:r>
              <a:rPr lang="ar-IQ" dirty="0">
                <a:solidFill>
                  <a:srgbClr val="FF0000"/>
                </a:solidFill>
              </a:rPr>
              <a:t>الحواس: </a:t>
            </a:r>
            <a:r>
              <a:rPr lang="ar-IQ" dirty="0"/>
              <a:t>وهذا سبب خاص بالبديهيات المتوقفة على الحواس الخمس وهي المحسوسات، باعتبار </a:t>
            </a:r>
            <a:r>
              <a:rPr lang="ar-IQ" dirty="0" smtClean="0"/>
              <a:t>أنّ </a:t>
            </a:r>
            <a:r>
              <a:rPr lang="ar-IQ" dirty="0"/>
              <a:t>الكثير من المعلومات منشؤها الحس، ومن فقد </a:t>
            </a:r>
            <a:r>
              <a:rPr lang="ar-IQ" dirty="0" smtClean="0"/>
              <a:t>حساً </a:t>
            </a:r>
            <a:r>
              <a:rPr lang="ar-IQ" dirty="0"/>
              <a:t>فقد </a:t>
            </a:r>
            <a:r>
              <a:rPr lang="ar-IQ" dirty="0" smtClean="0"/>
              <a:t>علماً.</a:t>
            </a:r>
          </a:p>
          <a:p>
            <a:pPr marL="0" indent="0" algn="just">
              <a:buNone/>
            </a:pPr>
            <a:r>
              <a:rPr lang="ar-IQ" dirty="0">
                <a:solidFill>
                  <a:srgbClr val="FF0000"/>
                </a:solidFill>
              </a:rPr>
              <a:t>4- انتفاء المانع: </a:t>
            </a:r>
            <a:r>
              <a:rPr lang="ar-IQ" dirty="0"/>
              <a:t>إذا كان الداعي لإدراك البديهي موجود، لكن تمت ما يمنع وقوع هذا الإدراك، فلا يمكن تحقق إدراك هذا </a:t>
            </a:r>
            <a:r>
              <a:rPr lang="ar-IQ" dirty="0" smtClean="0"/>
              <a:t>البديهي.</a:t>
            </a:r>
          </a:p>
          <a:p>
            <a:pPr marL="0" indent="0" algn="just">
              <a:buNone/>
            </a:pPr>
            <a:r>
              <a:rPr lang="ar-IQ" dirty="0" smtClean="0">
                <a:solidFill>
                  <a:srgbClr val="FF0000"/>
                </a:solidFill>
              </a:rPr>
              <a:t>وموانع معرفة البديهيات هي:</a:t>
            </a:r>
          </a:p>
          <a:p>
            <a:pPr marL="0" indent="0" algn="just">
              <a:buNone/>
            </a:pPr>
            <a:r>
              <a:rPr lang="ar-IQ" dirty="0" smtClean="0"/>
              <a:t>- فقدان </a:t>
            </a:r>
            <a:r>
              <a:rPr lang="ar-IQ" dirty="0"/>
              <a:t>الشبهة: وهي أن يؤلف الذهن </a:t>
            </a:r>
            <a:r>
              <a:rPr lang="ar-IQ" dirty="0" smtClean="0"/>
              <a:t>دليلاً فاسداً </a:t>
            </a:r>
            <a:r>
              <a:rPr lang="ar-IQ" dirty="0"/>
              <a:t>يناقض بديهة من </a:t>
            </a:r>
            <a:r>
              <a:rPr lang="ar-IQ" dirty="0" smtClean="0"/>
              <a:t>البديهيات. </a:t>
            </a:r>
          </a:p>
          <a:p>
            <a:pPr marL="0" indent="0" algn="just">
              <a:buNone/>
            </a:pPr>
            <a:r>
              <a:rPr lang="ar-IQ" dirty="0" smtClean="0"/>
              <a:t>- عمليات </a:t>
            </a:r>
            <a:r>
              <a:rPr lang="ar-IQ" dirty="0"/>
              <a:t>غير عقلية: </a:t>
            </a:r>
            <a:r>
              <a:rPr lang="ar-IQ" dirty="0" smtClean="0"/>
              <a:t>إنّ </a:t>
            </a:r>
            <a:r>
              <a:rPr lang="ar-IQ" dirty="0"/>
              <a:t>معرفة جملة من البديهيات متوقفة على مقدمات، ومن هنا يختلف الناس في معرفة البديهيات، فقد يكون الشيء </a:t>
            </a:r>
            <a:r>
              <a:rPr lang="ar-IQ" dirty="0" smtClean="0"/>
              <a:t>بديهياً </a:t>
            </a:r>
            <a:r>
              <a:rPr lang="ar-IQ" dirty="0"/>
              <a:t>عند </a:t>
            </a:r>
            <a:r>
              <a:rPr lang="ar-IQ" dirty="0" smtClean="0"/>
              <a:t>شخص </a:t>
            </a:r>
            <a:r>
              <a:rPr lang="ar-IQ" dirty="0"/>
              <a:t>، </a:t>
            </a:r>
            <a:r>
              <a:rPr lang="ar-IQ" dirty="0" smtClean="0"/>
              <a:t>ونظرياً </a:t>
            </a:r>
            <a:r>
              <a:rPr lang="ar-IQ" dirty="0"/>
              <a:t>عند الآخر، وهو الذي لم تتوفر لديه مقدمات معرفة </a:t>
            </a:r>
            <a:r>
              <a:rPr lang="ar-IQ" dirty="0" smtClean="0"/>
              <a:t>البديهي. </a:t>
            </a:r>
            <a:endParaRPr lang="ar-IQ" dirty="0"/>
          </a:p>
        </p:txBody>
      </p:sp>
    </p:spTree>
    <p:extLst>
      <p:ext uri="{BB962C8B-B14F-4D97-AF65-F5344CB8AC3E}">
        <p14:creationId xmlns:p14="http://schemas.microsoft.com/office/powerpoint/2010/main" val="1810761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dirty="0" smtClean="0">
                <a:solidFill>
                  <a:srgbClr val="FF0000"/>
                </a:solidFill>
              </a:rPr>
              <a:t>تعريف الألفاظ  المنطقية ودلالاتها</a:t>
            </a:r>
            <a:endParaRPr lang="ar-IQ" dirty="0">
              <a:solidFill>
                <a:srgbClr val="FF0000"/>
              </a:solidFill>
            </a:endParaRPr>
          </a:p>
        </p:txBody>
      </p:sp>
      <p:sp>
        <p:nvSpPr>
          <p:cNvPr id="3" name="عنصر نائب للمحتوى 2"/>
          <p:cNvSpPr>
            <a:spLocks noGrp="1"/>
          </p:cNvSpPr>
          <p:nvPr>
            <p:ph idx="1"/>
          </p:nvPr>
        </p:nvSpPr>
        <p:spPr>
          <a:xfrm>
            <a:off x="107504" y="908720"/>
            <a:ext cx="8928992" cy="5832648"/>
          </a:xfrm>
        </p:spPr>
        <p:txBody>
          <a:bodyPr>
            <a:normAutofit fontScale="92500" lnSpcReduction="20000"/>
          </a:bodyPr>
          <a:lstStyle/>
          <a:p>
            <a:pPr algn="just"/>
            <a:r>
              <a:rPr lang="ar-IQ" dirty="0" smtClean="0"/>
              <a:t>إنّ </a:t>
            </a:r>
            <a:r>
              <a:rPr lang="ar-IQ" dirty="0"/>
              <a:t>العلم عند المناطقة هو حضور صورة الشيء في العقل، وليس المراد من الصورة، الشكل الهندسي بأبعاده، بل المراد المفهوم الذي يحكي صورة الشيء، فإذا أراد الإنسان أن </a:t>
            </a:r>
            <a:r>
              <a:rPr lang="ar-IQ" dirty="0" smtClean="0"/>
              <a:t>يعبِّر </a:t>
            </a:r>
            <a:r>
              <a:rPr lang="ar-IQ" dirty="0"/>
              <a:t>عن هذا المفهوم الذي حصل </a:t>
            </a:r>
            <a:r>
              <a:rPr lang="ar-IQ" dirty="0" smtClean="0"/>
              <a:t>له؛ </a:t>
            </a:r>
            <a:r>
              <a:rPr lang="ar-IQ" dirty="0"/>
              <a:t>يحتاج إلى ألفاظ تدل على هذه </a:t>
            </a:r>
            <a:r>
              <a:rPr lang="ar-IQ" dirty="0" smtClean="0"/>
              <a:t>المفاهيم. </a:t>
            </a:r>
            <a:r>
              <a:rPr lang="ar-IQ" dirty="0"/>
              <a:t>ومن هنا وقعت الحاجة عند المنطقي لدراسة دلالات الألفاظ، والبحث عن أحوال </a:t>
            </a:r>
            <a:r>
              <a:rPr lang="ar-IQ" dirty="0" smtClean="0"/>
              <a:t>اللفظ. </a:t>
            </a:r>
            <a:r>
              <a:rPr lang="ar-IQ" dirty="0"/>
              <a:t>فغرض المنطقي لا يتعلق بالألفاظ </a:t>
            </a:r>
            <a:r>
              <a:rPr lang="ar-IQ" dirty="0" smtClean="0"/>
              <a:t>إلاّ </a:t>
            </a:r>
            <a:r>
              <a:rPr lang="ar-IQ" dirty="0"/>
              <a:t>لغاية التوصل بها إلى المفاهيم</a:t>
            </a:r>
            <a:r>
              <a:rPr lang="ar-IQ" dirty="0" smtClean="0"/>
              <a:t>. </a:t>
            </a:r>
          </a:p>
          <a:p>
            <a:pPr algn="just"/>
            <a:r>
              <a:rPr lang="ar-IQ" dirty="0"/>
              <a:t> أدرج علماء المنطق مبحث الألفاظ في كتبهم كمدخل لدراسة علم المنطق، مع </a:t>
            </a:r>
            <a:r>
              <a:rPr lang="ar-IQ" dirty="0" smtClean="0"/>
              <a:t>أنّها </a:t>
            </a:r>
            <a:r>
              <a:rPr lang="ar-IQ" dirty="0"/>
              <a:t>ليست من مقاصد علم المنطق، فعلم المنطق يتعلق بالمعاني وبكيفية الوصول إليها، فالموصل إلى المجهول التصوري ليس لفظ التعريف أو القول الشارح بل معناه، وكذلك الموصل إلى المجهول التصديقي ليس ألفاظ المقدمات بل مفهوماتها، لكن </a:t>
            </a:r>
            <a:r>
              <a:rPr lang="ar-IQ" dirty="0" smtClean="0"/>
              <a:t>لمّا  </a:t>
            </a:r>
            <a:r>
              <a:rPr lang="ar-IQ" dirty="0"/>
              <a:t>كانت الألفاظ هي قوالب المعاني- باعتبار </a:t>
            </a:r>
            <a:r>
              <a:rPr lang="ar-IQ" dirty="0" smtClean="0"/>
              <a:t>أنّ </a:t>
            </a:r>
            <a:r>
              <a:rPr lang="ar-IQ" dirty="0"/>
              <a:t>الإنسان إذا ما أراد أن </a:t>
            </a:r>
            <a:r>
              <a:rPr lang="ar-IQ" dirty="0" smtClean="0"/>
              <a:t>يعبِّر </a:t>
            </a:r>
            <a:r>
              <a:rPr lang="ar-IQ" dirty="0"/>
              <a:t>عن أفكاره، يستعمل الألفاظ والكلمات الدالة على </a:t>
            </a:r>
            <a:r>
              <a:rPr lang="ar-IQ" dirty="0" smtClean="0"/>
              <a:t>مقاصده. لذا وجب التعرف على معاني تلك الألفاظ.</a:t>
            </a:r>
          </a:p>
        </p:txBody>
      </p:sp>
    </p:spTree>
    <p:extLst>
      <p:ext uri="{BB962C8B-B14F-4D97-AF65-F5344CB8AC3E}">
        <p14:creationId xmlns:p14="http://schemas.microsoft.com/office/powerpoint/2010/main" val="2407730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856984" cy="6264696"/>
          </a:xfrm>
        </p:spPr>
        <p:txBody>
          <a:bodyPr>
            <a:normAutofit fontScale="85000" lnSpcReduction="10000"/>
          </a:bodyPr>
          <a:lstStyle/>
          <a:p>
            <a:pPr marL="0" indent="0">
              <a:buNone/>
            </a:pPr>
            <a:r>
              <a:rPr lang="ar-IQ" dirty="0">
                <a:solidFill>
                  <a:srgbClr val="FF0000"/>
                </a:solidFill>
              </a:rPr>
              <a:t>أولاً/ الفكر: </a:t>
            </a:r>
            <a:r>
              <a:rPr lang="ar-IQ" dirty="0"/>
              <a:t>مصطلح الفكر عند المناطقة، والذي عليه مدار مباحث علم المنطق، هو حركة العقل من المطالب إلى المبادئ ومن المبادئ إلى المطالب. عملية التفكير المنطقي يمر بالأدوار التالية:</a:t>
            </a:r>
          </a:p>
          <a:p>
            <a:pPr marL="0" indent="0">
              <a:buNone/>
            </a:pPr>
            <a:r>
              <a:rPr lang="ar-IQ" dirty="0"/>
              <a:t>1- مواجهة المشكل أي المجهول، حتى ينتقل العقل في عملية التفكير إلى المعلوم.</a:t>
            </a:r>
          </a:p>
          <a:p>
            <a:pPr marL="0" indent="0">
              <a:buNone/>
            </a:pPr>
            <a:r>
              <a:rPr lang="ar-IQ" dirty="0"/>
              <a:t>2- معرفة نوع المشكل ولو بوجه من الأوجه.</a:t>
            </a:r>
          </a:p>
          <a:p>
            <a:pPr marL="0" indent="0">
              <a:buNone/>
            </a:pPr>
            <a:r>
              <a:rPr lang="ar-IQ" dirty="0"/>
              <a:t>3- حركة العقل من المشكل إلى المعلومات المخزونة عنده.</a:t>
            </a:r>
          </a:p>
          <a:p>
            <a:pPr marL="0" indent="0">
              <a:buNone/>
            </a:pPr>
            <a:r>
              <a:rPr lang="ar-IQ" dirty="0"/>
              <a:t>4- حركة العقل بين المعلومات للفحص عنها وتأليف ما يناسب المشكل </a:t>
            </a:r>
            <a:r>
              <a:rPr lang="ar-IQ" dirty="0" smtClean="0"/>
              <a:t>لحله</a:t>
            </a:r>
            <a:r>
              <a:rPr lang="ar-IQ" dirty="0"/>
              <a:t>.</a:t>
            </a:r>
          </a:p>
          <a:p>
            <a:pPr marL="0" indent="0">
              <a:buNone/>
            </a:pPr>
            <a:r>
              <a:rPr lang="ar-IQ" dirty="0"/>
              <a:t>5- حركة العقل من المعلوم الذي استطاع تأليفه </a:t>
            </a:r>
            <a:r>
              <a:rPr lang="ar-IQ" dirty="0" smtClean="0"/>
              <a:t>ممّا </a:t>
            </a:r>
            <a:r>
              <a:rPr lang="ar-IQ" dirty="0"/>
              <a:t>عنده إلى المطلوب</a:t>
            </a:r>
            <a:r>
              <a:rPr lang="ar-IQ" dirty="0" smtClean="0"/>
              <a:t>.</a:t>
            </a:r>
          </a:p>
          <a:p>
            <a:pPr marL="0" indent="0">
              <a:buNone/>
            </a:pPr>
            <a:endParaRPr lang="ar-IQ" dirty="0" smtClean="0"/>
          </a:p>
          <a:p>
            <a:pPr marL="0" indent="0">
              <a:buNone/>
            </a:pPr>
            <a:r>
              <a:rPr lang="ar-IQ" dirty="0" smtClean="0">
                <a:solidFill>
                  <a:srgbClr val="FF0000"/>
                </a:solidFill>
              </a:rPr>
              <a:t>ثانياً/ الدلالة: </a:t>
            </a:r>
            <a:r>
              <a:rPr lang="ar-IQ" dirty="0"/>
              <a:t>لغة الهداية والتسديد إلى الشيء، </a:t>
            </a:r>
            <a:r>
              <a:rPr lang="ar-IQ" dirty="0" smtClean="0"/>
              <a:t>أمّا اصطلاحاً؛ </a:t>
            </a:r>
            <a:r>
              <a:rPr lang="ar-IQ" dirty="0"/>
              <a:t>فهي فهم أمر من أمر، كدلالة إشارات المرور على معان مختلفة.</a:t>
            </a:r>
          </a:p>
          <a:p>
            <a:pPr marL="0" indent="0">
              <a:buNone/>
            </a:pPr>
            <a:r>
              <a:rPr lang="ar-IQ" dirty="0" smtClean="0"/>
              <a:t>ومثال </a:t>
            </a:r>
            <a:r>
              <a:rPr lang="ar-IQ" dirty="0"/>
              <a:t>ذلك: إشارة منع التوقف تدل على معنى منع التوقف، فالإشارة دال ومنع التوقف مدلول، أو كدلالة المخلوقات بشتى أنواعها على وجود الخالق، فالمخلوقات دال ووجود المخلوق </a:t>
            </a:r>
            <a:r>
              <a:rPr lang="ar-IQ" dirty="0" smtClean="0"/>
              <a:t>مدلول.</a:t>
            </a:r>
            <a:endParaRPr lang="ar-IQ" dirty="0"/>
          </a:p>
          <a:p>
            <a:pPr marL="0" indent="0">
              <a:buNone/>
            </a:pPr>
            <a:endParaRPr lang="ar-IQ" dirty="0"/>
          </a:p>
        </p:txBody>
      </p:sp>
    </p:spTree>
    <p:extLst>
      <p:ext uri="{BB962C8B-B14F-4D97-AF65-F5344CB8AC3E}">
        <p14:creationId xmlns:p14="http://schemas.microsoft.com/office/powerpoint/2010/main" val="35348797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928992" cy="6408712"/>
          </a:xfrm>
        </p:spPr>
        <p:txBody>
          <a:bodyPr>
            <a:normAutofit fontScale="85000" lnSpcReduction="10000"/>
          </a:bodyPr>
          <a:lstStyle/>
          <a:p>
            <a:r>
              <a:rPr lang="ar-IQ" dirty="0" smtClean="0">
                <a:solidFill>
                  <a:srgbClr val="FF0000"/>
                </a:solidFill>
              </a:rPr>
              <a:t>أقسام الدلالة/  </a:t>
            </a:r>
            <a:r>
              <a:rPr lang="ar-IQ" dirty="0" smtClean="0"/>
              <a:t>تنقسم </a:t>
            </a:r>
            <a:r>
              <a:rPr lang="ar-IQ" dirty="0"/>
              <a:t>الدلالة إلى </a:t>
            </a:r>
            <a:r>
              <a:rPr lang="ar-IQ" dirty="0" smtClean="0"/>
              <a:t>قسمين:</a:t>
            </a:r>
          </a:p>
          <a:p>
            <a:pPr marL="0" indent="0" algn="just">
              <a:buNone/>
            </a:pPr>
            <a:r>
              <a:rPr lang="ar-IQ" dirty="0" smtClean="0">
                <a:solidFill>
                  <a:srgbClr val="FF0000"/>
                </a:solidFill>
              </a:rPr>
              <a:t>1- دلالـة </a:t>
            </a:r>
            <a:r>
              <a:rPr lang="ar-IQ" dirty="0">
                <a:solidFill>
                  <a:srgbClr val="FF0000"/>
                </a:solidFill>
              </a:rPr>
              <a:t>لفظيـة: </a:t>
            </a:r>
            <a:r>
              <a:rPr lang="ar-IQ" dirty="0"/>
              <a:t>كدلالة الإنسان على الحيوان الناطق، أو دلالة لفظ السيارة على المركب الميكانيكي المعروف عندنا، وهي تنقسم إلى ثلاثة أقسام:</a:t>
            </a:r>
          </a:p>
          <a:p>
            <a:pPr marL="0" indent="0" algn="just">
              <a:buNone/>
            </a:pPr>
            <a:r>
              <a:rPr lang="ar-IQ" dirty="0"/>
              <a:t>    </a:t>
            </a:r>
            <a:r>
              <a:rPr lang="ar-IQ" dirty="0" smtClean="0"/>
              <a:t> </a:t>
            </a:r>
            <a:r>
              <a:rPr lang="ar-IQ" dirty="0"/>
              <a:t>أ- دلالة لفظية عقلية – ضرورية </a:t>
            </a:r>
            <a:r>
              <a:rPr lang="ar-IQ" dirty="0" smtClean="0"/>
              <a:t>-: </a:t>
            </a:r>
            <a:r>
              <a:rPr lang="ar-IQ" dirty="0"/>
              <a:t>كدلالة المتكلم على </a:t>
            </a:r>
            <a:r>
              <a:rPr lang="ar-IQ" dirty="0" smtClean="0"/>
              <a:t>أنّه حيٌّ.</a:t>
            </a:r>
            <a:endParaRPr lang="ar-IQ" dirty="0"/>
          </a:p>
          <a:p>
            <a:pPr marL="0" indent="0" algn="just">
              <a:buNone/>
            </a:pPr>
            <a:r>
              <a:rPr lang="ar-IQ" dirty="0"/>
              <a:t>    </a:t>
            </a:r>
            <a:r>
              <a:rPr lang="ar-IQ" dirty="0" smtClean="0"/>
              <a:t>ب- </a:t>
            </a:r>
            <a:r>
              <a:rPr lang="ar-IQ" dirty="0"/>
              <a:t>دلالة لفظية </a:t>
            </a:r>
            <a:r>
              <a:rPr lang="ar-IQ" dirty="0" smtClean="0"/>
              <a:t>عادية-طبيعية -: كدلالة </a:t>
            </a:r>
            <a:r>
              <a:rPr lang="ar-IQ" dirty="0"/>
              <a:t>الأنين على </a:t>
            </a:r>
            <a:r>
              <a:rPr lang="ar-IQ" dirty="0" smtClean="0"/>
              <a:t>الوجع. </a:t>
            </a:r>
            <a:endParaRPr lang="ar-IQ" dirty="0"/>
          </a:p>
          <a:p>
            <a:pPr marL="0" indent="0" algn="just">
              <a:buNone/>
            </a:pPr>
            <a:r>
              <a:rPr lang="ar-IQ" dirty="0"/>
              <a:t>    </a:t>
            </a:r>
            <a:r>
              <a:rPr lang="ar-IQ" dirty="0" smtClean="0"/>
              <a:t>ج-دلالة </a:t>
            </a:r>
            <a:r>
              <a:rPr lang="ar-IQ" dirty="0"/>
              <a:t>لفظية وضعية – عرفية </a:t>
            </a:r>
            <a:r>
              <a:rPr lang="ar-IQ" dirty="0" smtClean="0"/>
              <a:t>-: </a:t>
            </a:r>
            <a:r>
              <a:rPr lang="ar-IQ" dirty="0"/>
              <a:t>وهي دلالة الألفاظ على معانيها، كدلالة لفظ الحاسوب على المعنى الموضوع له، وهي الآلة الحاسبة المكونة من الشاشة ولوحة المفاتيح والوحدة المركزية. </a:t>
            </a:r>
            <a:r>
              <a:rPr lang="ar-IQ" dirty="0" smtClean="0"/>
              <a:t>والدلالة اللفظية الوضعية أنواع:</a:t>
            </a:r>
          </a:p>
          <a:p>
            <a:pPr algn="just">
              <a:buFontTx/>
              <a:buChar char="-"/>
            </a:pPr>
            <a:r>
              <a:rPr lang="ar-IQ" dirty="0" smtClean="0"/>
              <a:t>دلالة </a:t>
            </a:r>
            <a:r>
              <a:rPr lang="ar-IQ" dirty="0"/>
              <a:t>المطابقة: وهي دلالة اللفظ على المعنى الموضوع له بتمامه، كدلالة لفظ الماء على تمام معناه الموضوع </a:t>
            </a:r>
            <a:r>
              <a:rPr lang="ar-IQ" dirty="0" smtClean="0"/>
              <a:t>له.</a:t>
            </a:r>
          </a:p>
          <a:p>
            <a:pPr algn="just">
              <a:buFontTx/>
              <a:buChar char="-"/>
            </a:pPr>
            <a:r>
              <a:rPr lang="ar-IQ" dirty="0" smtClean="0"/>
              <a:t>دلالة </a:t>
            </a:r>
            <a:r>
              <a:rPr lang="ar-IQ" dirty="0"/>
              <a:t>تضمن: وهي دلالة اللفظ على جزء المعنى الموضوع له في ضمن الكل، كدلالة لفظ الكتاب على </a:t>
            </a:r>
            <a:r>
              <a:rPr lang="ar-IQ" dirty="0" smtClean="0"/>
              <a:t>الغلاف.</a:t>
            </a:r>
          </a:p>
          <a:p>
            <a:pPr algn="just">
              <a:buFontTx/>
              <a:buChar char="-"/>
            </a:pPr>
            <a:r>
              <a:rPr lang="ar-IQ" dirty="0" smtClean="0"/>
              <a:t>دلالة </a:t>
            </a:r>
            <a:r>
              <a:rPr lang="ar-IQ" dirty="0"/>
              <a:t>الالتزام: وهي دلالة اللفظ على معنى خارج عن معناه، لازم لمعناه الموضوع له بتمامه، كدلالة لفظ الأربعة على </a:t>
            </a:r>
            <a:r>
              <a:rPr lang="ar-IQ" dirty="0" smtClean="0"/>
              <a:t>الزوجية.</a:t>
            </a:r>
          </a:p>
        </p:txBody>
      </p:sp>
    </p:spTree>
    <p:extLst>
      <p:ext uri="{BB962C8B-B14F-4D97-AF65-F5344CB8AC3E}">
        <p14:creationId xmlns:p14="http://schemas.microsoft.com/office/powerpoint/2010/main" val="11628890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04664"/>
            <a:ext cx="8928992" cy="6336704"/>
          </a:xfrm>
        </p:spPr>
        <p:txBody>
          <a:bodyPr>
            <a:normAutofit fontScale="77500" lnSpcReduction="20000"/>
          </a:bodyPr>
          <a:lstStyle/>
          <a:p>
            <a:pPr marL="0" indent="0" algn="just">
              <a:buNone/>
            </a:pPr>
            <a:r>
              <a:rPr lang="ar-IQ" dirty="0">
                <a:solidFill>
                  <a:srgbClr val="FF0000"/>
                </a:solidFill>
              </a:rPr>
              <a:t>2- دلالـة غير لفظية: </a:t>
            </a:r>
            <a:r>
              <a:rPr lang="ar-IQ" dirty="0"/>
              <a:t>كدلالة العَلَم </a:t>
            </a:r>
            <a:r>
              <a:rPr lang="ar-IQ" dirty="0" err="1"/>
              <a:t>الكوردستاني</a:t>
            </a:r>
            <a:r>
              <a:rPr lang="ar-IQ" dirty="0"/>
              <a:t>  على كوردستان، ودلالة الاحمرار على الخجل أو الحياء، وهي تنقسم إلى ثلاثة أقسام:</a:t>
            </a:r>
          </a:p>
          <a:p>
            <a:pPr marL="0" indent="0" algn="just">
              <a:buNone/>
            </a:pPr>
            <a:r>
              <a:rPr lang="ar-IQ" dirty="0"/>
              <a:t>  أ- دلالة غير لفظية عقلية –ضرورية-: كدلالة الأثر على المؤثر. </a:t>
            </a:r>
          </a:p>
          <a:p>
            <a:pPr marL="0" indent="0" algn="just">
              <a:buNone/>
            </a:pPr>
            <a:r>
              <a:rPr lang="ar-IQ" dirty="0"/>
              <a:t> ب- دلالة غير لفظية عادية- طبيعية- : كدلالة الاكتئاب على الهم والحزن.</a:t>
            </a:r>
          </a:p>
          <a:p>
            <a:pPr marL="0" indent="0" algn="just">
              <a:buNone/>
            </a:pPr>
            <a:r>
              <a:rPr lang="ar-IQ" dirty="0"/>
              <a:t> ج- دلالة غير لفظية وضعية- عرفية-: كدلالة المحراب في المسجد على جهة </a:t>
            </a:r>
            <a:r>
              <a:rPr lang="ar-IQ" dirty="0" smtClean="0"/>
              <a:t>القبلة</a:t>
            </a:r>
          </a:p>
          <a:p>
            <a:pPr marL="0" indent="0" algn="just">
              <a:buNone/>
            </a:pPr>
            <a:endParaRPr lang="ar-IQ" dirty="0" smtClean="0">
              <a:solidFill>
                <a:srgbClr val="FF0000"/>
              </a:solidFill>
            </a:endParaRPr>
          </a:p>
          <a:p>
            <a:pPr marL="0" indent="0" algn="just">
              <a:buNone/>
            </a:pPr>
            <a:r>
              <a:rPr lang="ar-IQ" dirty="0" smtClean="0">
                <a:solidFill>
                  <a:srgbClr val="FF0000"/>
                </a:solidFill>
              </a:rPr>
              <a:t>ثالثاً</a:t>
            </a:r>
            <a:r>
              <a:rPr lang="ar-IQ" dirty="0">
                <a:solidFill>
                  <a:srgbClr val="FF0000"/>
                </a:solidFill>
              </a:rPr>
              <a:t>/ اللزوم</a:t>
            </a:r>
            <a:r>
              <a:rPr lang="ar-IQ" dirty="0" smtClean="0">
                <a:solidFill>
                  <a:srgbClr val="FF0000"/>
                </a:solidFill>
              </a:rPr>
              <a:t>: </a:t>
            </a:r>
            <a:r>
              <a:rPr lang="ar-IQ" dirty="0" smtClean="0"/>
              <a:t>هو </a:t>
            </a:r>
            <a:r>
              <a:rPr lang="ar-IQ" dirty="0"/>
              <a:t>عدم انفكاك اللازم عن الملزوم، فهو بهذا المعنى عدم تخلف شيء </a:t>
            </a:r>
            <a:r>
              <a:rPr lang="ar-IQ" dirty="0" smtClean="0"/>
              <a:t>عن شيء. وهو أقسام:</a:t>
            </a:r>
          </a:p>
          <a:p>
            <a:pPr marL="0" indent="0" algn="just">
              <a:buNone/>
            </a:pPr>
            <a:r>
              <a:rPr lang="ar-IQ" dirty="0">
                <a:solidFill>
                  <a:srgbClr val="FF0000"/>
                </a:solidFill>
              </a:rPr>
              <a:t>القسم الأول: </a:t>
            </a:r>
            <a:r>
              <a:rPr lang="ar-IQ" dirty="0"/>
              <a:t>لازم ذهناً وخارجاً، كقابل العلم، وصنعة الكتابة للإنسان. </a:t>
            </a:r>
          </a:p>
          <a:p>
            <a:pPr marL="0" indent="0" algn="just">
              <a:buNone/>
            </a:pPr>
            <a:r>
              <a:rPr lang="ar-IQ" dirty="0">
                <a:solidFill>
                  <a:srgbClr val="FF0000"/>
                </a:solidFill>
              </a:rPr>
              <a:t>القسم الثاني: </a:t>
            </a:r>
            <a:r>
              <a:rPr lang="ar-IQ" dirty="0"/>
              <a:t>لازم خارجاً فقط، كسواد الغراب والزنجي، وإنما لم يكن ذهنياً أيضاً لأن العقل لا يحيلُ غراباً أبيض. </a:t>
            </a:r>
          </a:p>
          <a:p>
            <a:pPr marL="0" indent="0" algn="just">
              <a:buNone/>
            </a:pPr>
            <a:r>
              <a:rPr lang="ar-IQ" dirty="0">
                <a:solidFill>
                  <a:srgbClr val="FF0000"/>
                </a:solidFill>
              </a:rPr>
              <a:t>القسم الثالث: </a:t>
            </a:r>
            <a:r>
              <a:rPr lang="ar-IQ" dirty="0"/>
              <a:t>لازم ذهناً فقط، فإنه لا يمكن أن يتصور العمى في الذهن </a:t>
            </a:r>
            <a:r>
              <a:rPr lang="ar-IQ" dirty="0" smtClean="0"/>
              <a:t>إلاّ </a:t>
            </a:r>
            <a:r>
              <a:rPr lang="ar-IQ" dirty="0"/>
              <a:t>ويتصور معه البصر، وهما في الخارج متنافيان، وهو إما: </a:t>
            </a:r>
          </a:p>
          <a:p>
            <a:pPr marL="0" indent="0" algn="just">
              <a:buNone/>
            </a:pPr>
            <a:r>
              <a:rPr lang="ar-IQ" dirty="0" smtClean="0"/>
              <a:t>- بيِّن </a:t>
            </a:r>
            <a:r>
              <a:rPr lang="ar-IQ" dirty="0"/>
              <a:t>بالمعنى الأخص: وهو الذي يكفي في الجزم بلزومه تصور الملزوم كالزوجية للاثنين.</a:t>
            </a:r>
          </a:p>
          <a:p>
            <a:pPr marL="0" indent="0" algn="just">
              <a:buNone/>
            </a:pPr>
            <a:r>
              <a:rPr lang="ar-IQ" dirty="0" smtClean="0"/>
              <a:t>- بيِّن </a:t>
            </a:r>
            <a:r>
              <a:rPr lang="ar-IQ" dirty="0"/>
              <a:t>بالمعنى الأعم: ما يكون تصور الملزوم واللازم كافياً في الجزم بلزومه</a:t>
            </a:r>
            <a:r>
              <a:rPr lang="ar-IQ" dirty="0" smtClean="0"/>
              <a:t>. مثل الأثنان نصف الأربعة أو ربع الثمانية.</a:t>
            </a:r>
            <a:endParaRPr lang="ar-IQ" dirty="0"/>
          </a:p>
          <a:p>
            <a:pPr marL="0" indent="0">
              <a:buNone/>
            </a:pPr>
            <a:endParaRPr lang="ar-IQ" dirty="0"/>
          </a:p>
        </p:txBody>
      </p:sp>
    </p:spTree>
    <p:extLst>
      <p:ext uri="{BB962C8B-B14F-4D97-AF65-F5344CB8AC3E}">
        <p14:creationId xmlns:p14="http://schemas.microsoft.com/office/powerpoint/2010/main" val="11649121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33656" cy="6408712"/>
          </a:xfrm>
        </p:spPr>
        <p:txBody>
          <a:bodyPr>
            <a:normAutofit fontScale="85000" lnSpcReduction="20000"/>
          </a:bodyPr>
          <a:lstStyle/>
          <a:p>
            <a:pPr marL="0" indent="0" algn="just">
              <a:buNone/>
            </a:pPr>
            <a:r>
              <a:rPr lang="ar-IQ" dirty="0" smtClean="0">
                <a:solidFill>
                  <a:srgbClr val="FF0000"/>
                </a:solidFill>
              </a:rPr>
              <a:t>رابعاً/ اللفظ: </a:t>
            </a:r>
            <a:r>
              <a:rPr lang="ar-IQ" dirty="0" smtClean="0"/>
              <a:t>هو الصوت الخارج من الفم, مشتمل على بعض الحروف. وقد يدل على معنى أو لا يدل</a:t>
            </a:r>
            <a:r>
              <a:rPr lang="ar-IQ" dirty="0"/>
              <a:t>. </a:t>
            </a:r>
            <a:r>
              <a:rPr lang="ar-IQ" dirty="0" smtClean="0"/>
              <a:t>والدلالة اللفظية الوضعية إمّا:</a:t>
            </a:r>
          </a:p>
          <a:p>
            <a:pPr marL="0" indent="0" algn="just">
              <a:buNone/>
            </a:pPr>
            <a:r>
              <a:rPr lang="ar-IQ" dirty="0" smtClean="0"/>
              <a:t>* دلالة مطابقة, وهي </a:t>
            </a:r>
            <a:r>
              <a:rPr lang="ar-IQ" dirty="0"/>
              <a:t>الأصل في دلالة اللفظ على المعنى.</a:t>
            </a:r>
          </a:p>
          <a:p>
            <a:pPr marL="0" indent="0" algn="just">
              <a:buNone/>
            </a:pPr>
            <a:r>
              <a:rPr lang="ar-IQ" dirty="0"/>
              <a:t>* </a:t>
            </a:r>
            <a:r>
              <a:rPr lang="ar-IQ" dirty="0" smtClean="0"/>
              <a:t>دلالة تضمينية </a:t>
            </a:r>
            <a:r>
              <a:rPr lang="ar-IQ" dirty="0" err="1"/>
              <a:t>إ</a:t>
            </a:r>
            <a:r>
              <a:rPr lang="ar-IQ" dirty="0" err="1" smtClean="0"/>
              <a:t>لتزامية</a:t>
            </a:r>
            <a:r>
              <a:rPr lang="ar-IQ" dirty="0" smtClean="0"/>
              <a:t>, وهما تابعتان </a:t>
            </a:r>
            <a:r>
              <a:rPr lang="ar-IQ" dirty="0"/>
              <a:t>لدلالة المطابقة.</a:t>
            </a:r>
          </a:p>
          <a:p>
            <a:pPr marL="0" indent="0" algn="just">
              <a:buNone/>
            </a:pPr>
            <a:r>
              <a:rPr lang="ar-IQ" dirty="0"/>
              <a:t> </a:t>
            </a:r>
            <a:r>
              <a:rPr lang="ar-IQ" dirty="0" smtClean="0"/>
              <a:t>فكلُّ </a:t>
            </a:r>
            <a:r>
              <a:rPr lang="ar-IQ" dirty="0"/>
              <a:t>ما يثبت للفظ بدلالة التضمن والالتزام، فقد ثبت له بدلالة المطابقة، وليس العكس</a:t>
            </a:r>
            <a:r>
              <a:rPr lang="ar-IQ" dirty="0" smtClean="0"/>
              <a:t>: مثلاً نقول: الإنسان حيوان ضاحك.</a:t>
            </a:r>
            <a:endParaRPr lang="ar-IQ" dirty="0"/>
          </a:p>
          <a:p>
            <a:pPr marL="0" indent="0" algn="just">
              <a:buNone/>
            </a:pPr>
            <a:r>
              <a:rPr lang="ar-IQ" dirty="0" smtClean="0"/>
              <a:t>فلفظ </a:t>
            </a:r>
            <a:r>
              <a:rPr lang="ar-IQ" dirty="0"/>
              <a:t>الإنسان يدل:</a:t>
            </a:r>
          </a:p>
          <a:p>
            <a:pPr marL="0" indent="0" algn="just">
              <a:buNone/>
            </a:pPr>
            <a:r>
              <a:rPr lang="ar-IQ" dirty="0"/>
              <a:t>- بالمطابقة على الحيوان الناطق. </a:t>
            </a:r>
          </a:p>
          <a:p>
            <a:pPr marL="0" indent="0" algn="just">
              <a:buNone/>
            </a:pPr>
            <a:r>
              <a:rPr lang="ar-IQ" dirty="0"/>
              <a:t>- بالتضمن يدل على الحيوان .</a:t>
            </a:r>
          </a:p>
          <a:p>
            <a:pPr marL="0" indent="0" algn="just">
              <a:buNone/>
            </a:pPr>
            <a:r>
              <a:rPr lang="ar-IQ" dirty="0" smtClean="0"/>
              <a:t>- </a:t>
            </a:r>
            <a:r>
              <a:rPr lang="ar-IQ" dirty="0"/>
              <a:t>بالالتزام يدل على الضحك.</a:t>
            </a:r>
            <a:endParaRPr lang="ar-IQ" dirty="0" smtClean="0"/>
          </a:p>
          <a:p>
            <a:pPr marL="0" indent="0" algn="just">
              <a:buNone/>
            </a:pPr>
            <a:r>
              <a:rPr lang="ar-IQ" dirty="0" smtClean="0"/>
              <a:t>وهو ينقسم إلى قسمين:</a:t>
            </a:r>
          </a:p>
          <a:p>
            <a:pPr marL="0" indent="0" algn="just">
              <a:buNone/>
            </a:pPr>
            <a:r>
              <a:rPr lang="ar-IQ" dirty="0" smtClean="0"/>
              <a:t>1- اللفظ </a:t>
            </a:r>
            <a:r>
              <a:rPr lang="ar-IQ" dirty="0"/>
              <a:t>المفرد: هو الذي لا يدل </a:t>
            </a:r>
            <a:r>
              <a:rPr lang="ar-IQ" dirty="0" smtClean="0"/>
              <a:t>جزئه </a:t>
            </a:r>
            <a:r>
              <a:rPr lang="ar-IQ" dirty="0"/>
              <a:t>على جزء معناه دلالة مقصودة، مثل لفظ: الصلاة، </a:t>
            </a:r>
            <a:r>
              <a:rPr lang="ar-IQ" dirty="0" smtClean="0"/>
              <a:t>التيمم....</a:t>
            </a:r>
          </a:p>
          <a:p>
            <a:pPr marL="0" indent="0" algn="just">
              <a:buNone/>
            </a:pPr>
            <a:r>
              <a:rPr lang="ar-IQ" dirty="0"/>
              <a:t>2- اللفظ المركب: وهو الذي يدل </a:t>
            </a:r>
            <a:r>
              <a:rPr lang="ar-IQ" dirty="0" smtClean="0"/>
              <a:t>جزئه على </a:t>
            </a:r>
            <a:r>
              <a:rPr lang="ar-IQ" dirty="0"/>
              <a:t>جزء معناه دلالة مقصودة، مثل قولهم جامعة </a:t>
            </a:r>
            <a:r>
              <a:rPr lang="ar-IQ" dirty="0" smtClean="0"/>
              <a:t>صلاح الدين، فإنّ </a:t>
            </a:r>
            <a:r>
              <a:rPr lang="ar-IQ" dirty="0"/>
              <a:t>كل جزء من أجزاء هذا التركيب يدل على جزء معناه دلالة </a:t>
            </a:r>
            <a:r>
              <a:rPr lang="ar-IQ" dirty="0" smtClean="0"/>
              <a:t>مقصودة.</a:t>
            </a:r>
          </a:p>
        </p:txBody>
      </p:sp>
    </p:spTree>
    <p:extLst>
      <p:ext uri="{BB962C8B-B14F-4D97-AF65-F5344CB8AC3E}">
        <p14:creationId xmlns:p14="http://schemas.microsoft.com/office/powerpoint/2010/main" val="24659168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23312" cy="6336704"/>
          </a:xfrm>
        </p:spPr>
        <p:txBody>
          <a:bodyPr>
            <a:normAutofit fontScale="92500"/>
          </a:bodyPr>
          <a:lstStyle/>
          <a:p>
            <a:pPr marL="0" indent="0" algn="just">
              <a:buNone/>
            </a:pPr>
            <a:r>
              <a:rPr lang="ar-IQ" dirty="0" smtClean="0">
                <a:solidFill>
                  <a:srgbClr val="FF0000"/>
                </a:solidFill>
              </a:rPr>
              <a:t>خامساً/ الإنشاء</a:t>
            </a:r>
            <a:r>
              <a:rPr lang="ar-IQ" dirty="0">
                <a:solidFill>
                  <a:srgbClr val="FF0000"/>
                </a:solidFill>
              </a:rPr>
              <a:t>: </a:t>
            </a:r>
            <a:r>
              <a:rPr lang="ar-IQ" dirty="0"/>
              <a:t>وهو ما لا يحتمل الصدق والكذب لذاته، كالأمر والنهي والدعاء والاستفهام والتمني والترجي والنداء....</a:t>
            </a:r>
          </a:p>
          <a:p>
            <a:pPr marL="0" indent="0" algn="just">
              <a:buNone/>
            </a:pPr>
            <a:r>
              <a:rPr lang="ar-IQ" dirty="0">
                <a:solidFill>
                  <a:srgbClr val="FF0000"/>
                </a:solidFill>
              </a:rPr>
              <a:t>سادساً/ الخبر: </a:t>
            </a:r>
            <a:r>
              <a:rPr lang="ar-IQ" dirty="0"/>
              <a:t>وهو ما يحتمل الصدق والكذب لذاته، مثل جاء زيد. </a:t>
            </a:r>
            <a:endParaRPr lang="ar-IQ" dirty="0" smtClean="0"/>
          </a:p>
          <a:p>
            <a:pPr marL="0" indent="0" algn="just">
              <a:buNone/>
            </a:pPr>
            <a:r>
              <a:rPr lang="ar-IQ" dirty="0" smtClean="0">
                <a:solidFill>
                  <a:srgbClr val="FF0000"/>
                </a:solidFill>
              </a:rPr>
              <a:t>سابعاً</a:t>
            </a:r>
            <a:r>
              <a:rPr lang="ar-IQ" dirty="0">
                <a:solidFill>
                  <a:srgbClr val="FF0000"/>
                </a:solidFill>
              </a:rPr>
              <a:t>/ </a:t>
            </a:r>
            <a:r>
              <a:rPr lang="ar-IQ" dirty="0" smtClean="0">
                <a:solidFill>
                  <a:srgbClr val="FF0000"/>
                </a:solidFill>
              </a:rPr>
              <a:t>الكلّي: </a:t>
            </a:r>
            <a:r>
              <a:rPr lang="ar-IQ" dirty="0" smtClean="0"/>
              <a:t>هو </a:t>
            </a:r>
            <a:r>
              <a:rPr lang="ar-IQ" dirty="0"/>
              <a:t>المفهوم الذي يصدق معناه على أفراد كثيرين، كالسيارة </a:t>
            </a:r>
            <a:r>
              <a:rPr lang="ar-IQ" dirty="0" smtClean="0"/>
              <a:t>فإنّ </a:t>
            </a:r>
            <a:r>
              <a:rPr lang="ar-IQ" dirty="0"/>
              <a:t>مفهومها يصدق على أفراد كثيرة، ولا يخص هذا المعنى سيارة بعينها، بل يصدق على أي سيارة، وهذا الذي يسميه الأصوليون بالمطلق وهو اللفظ الدال على معنى شائع في أفراد </a:t>
            </a:r>
            <a:r>
              <a:rPr lang="ar-IQ" dirty="0" smtClean="0"/>
              <a:t>جنسه.</a:t>
            </a:r>
          </a:p>
          <a:p>
            <a:pPr marL="0" indent="0" algn="just">
              <a:buNone/>
            </a:pPr>
            <a:r>
              <a:rPr lang="ar-IQ" dirty="0">
                <a:solidFill>
                  <a:srgbClr val="FF0000"/>
                </a:solidFill>
              </a:rPr>
              <a:t>ثامناً/ الجزئي: </a:t>
            </a:r>
            <a:r>
              <a:rPr lang="ar-IQ" dirty="0"/>
              <a:t>هو المفهوم الذي يصدق معناه على واحد بعينه، كلفظ صلاة العصر </a:t>
            </a:r>
            <a:r>
              <a:rPr lang="ar-IQ" dirty="0" smtClean="0"/>
              <a:t>فإنّها </a:t>
            </a:r>
            <a:r>
              <a:rPr lang="ar-IQ" dirty="0"/>
              <a:t>تدل على شيء واحد </a:t>
            </a:r>
            <a:r>
              <a:rPr lang="ar-IQ" dirty="0" smtClean="0"/>
              <a:t>بعينه, </a:t>
            </a:r>
            <a:r>
              <a:rPr lang="ar-IQ" dirty="0"/>
              <a:t>لا تشترك معه أفراد </a:t>
            </a:r>
            <a:r>
              <a:rPr lang="ar-IQ" dirty="0" smtClean="0"/>
              <a:t>أخرى. </a:t>
            </a:r>
            <a:r>
              <a:rPr lang="ar-IQ" dirty="0"/>
              <a:t>فالعبرة في الجزئي تشخصه ووجوده في الخارج، ومن قبيل </a:t>
            </a:r>
            <a:r>
              <a:rPr lang="ar-IQ" dirty="0" smtClean="0"/>
              <a:t>الجزئي؛ </a:t>
            </a:r>
            <a:r>
              <a:rPr lang="ar-IQ" dirty="0"/>
              <a:t>المعارف، والنكرات في سياق النفي، اللفظ العام، </a:t>
            </a:r>
            <a:r>
              <a:rPr lang="ar-IQ" dirty="0" smtClean="0"/>
              <a:t>لأنّ </a:t>
            </a:r>
            <a:r>
              <a:rPr lang="ar-IQ" dirty="0"/>
              <a:t>العام وإن صدق على أفراد كثيرين، </a:t>
            </a:r>
            <a:r>
              <a:rPr lang="ar-IQ" dirty="0" smtClean="0"/>
              <a:t>إلاّ </a:t>
            </a:r>
            <a:r>
              <a:rPr lang="ar-IQ" dirty="0"/>
              <a:t>أن العبرة فيه التشخص الخارجي. </a:t>
            </a:r>
          </a:p>
          <a:p>
            <a:pPr marL="0" indent="0" algn="just">
              <a:buNone/>
            </a:pPr>
            <a:endParaRPr lang="ar-IQ" dirty="0"/>
          </a:p>
          <a:p>
            <a:pPr marL="0" indent="0">
              <a:buNone/>
            </a:pPr>
            <a:endParaRPr lang="ar-IQ" dirty="0"/>
          </a:p>
        </p:txBody>
      </p:sp>
    </p:spTree>
    <p:extLst>
      <p:ext uri="{BB962C8B-B14F-4D97-AF65-F5344CB8AC3E}">
        <p14:creationId xmlns:p14="http://schemas.microsoft.com/office/powerpoint/2010/main" val="41288785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80720"/>
          </a:xfrm>
        </p:spPr>
        <p:txBody>
          <a:bodyPr>
            <a:normAutofit fontScale="92500" lnSpcReduction="20000"/>
          </a:bodyPr>
          <a:lstStyle/>
          <a:p>
            <a:pPr marL="0" indent="0" algn="just">
              <a:buNone/>
            </a:pPr>
            <a:r>
              <a:rPr lang="ar-IQ" dirty="0" smtClean="0">
                <a:solidFill>
                  <a:srgbClr val="FF0000"/>
                </a:solidFill>
              </a:rPr>
              <a:t>تاسعاً</a:t>
            </a:r>
            <a:r>
              <a:rPr lang="ar-IQ" dirty="0">
                <a:solidFill>
                  <a:srgbClr val="FF0000"/>
                </a:solidFill>
              </a:rPr>
              <a:t>/ </a:t>
            </a:r>
            <a:r>
              <a:rPr lang="ar-IQ" dirty="0" smtClean="0">
                <a:solidFill>
                  <a:srgbClr val="FF0000"/>
                </a:solidFill>
              </a:rPr>
              <a:t>المعقولات الأولية: </a:t>
            </a:r>
            <a:r>
              <a:rPr lang="ar-IQ" dirty="0"/>
              <a:t>هي الصور </a:t>
            </a:r>
            <a:r>
              <a:rPr lang="ar-IQ" dirty="0" smtClean="0"/>
              <a:t>الكلّية, </a:t>
            </a:r>
            <a:r>
              <a:rPr lang="ar-IQ" dirty="0"/>
              <a:t>أي المعاني الكلية المباشرة للأشياء في الذهن، أو قل هي ماهيات الأشياء، </a:t>
            </a:r>
            <a:r>
              <a:rPr lang="ar-IQ" dirty="0" smtClean="0"/>
              <a:t>إذاً </a:t>
            </a:r>
            <a:r>
              <a:rPr lang="ar-IQ" dirty="0"/>
              <a:t>فالمقولات تساوي المعقولات الأولية، وتساوي الماهيات، وهي المعاني الكلية التي يتلقاها الذهن مباشرة من </a:t>
            </a:r>
            <a:r>
              <a:rPr lang="ar-IQ" dirty="0" smtClean="0"/>
              <a:t>الواقع.</a:t>
            </a:r>
          </a:p>
          <a:p>
            <a:pPr marL="0" indent="0" algn="just">
              <a:buNone/>
            </a:pPr>
            <a:r>
              <a:rPr lang="ar-IQ" dirty="0">
                <a:solidFill>
                  <a:srgbClr val="FF0000"/>
                </a:solidFill>
              </a:rPr>
              <a:t>عاشراً/ </a:t>
            </a:r>
            <a:r>
              <a:rPr lang="ar-IQ" dirty="0" smtClean="0">
                <a:solidFill>
                  <a:srgbClr val="FF0000"/>
                </a:solidFill>
              </a:rPr>
              <a:t>المعقولات الثانية المنطقية: </a:t>
            </a:r>
            <a:r>
              <a:rPr lang="ar-IQ" dirty="0"/>
              <a:t>هي صفات وأحوال للمعقولات الأولية، ولذلك نقول: إن المعقولات الثانية منتزعة من المعقولات الأولية، ومعنى كونها مجموعة أوصاف وأحوال للمعقولات الأولية أننا لو لاحظنا مفهوم الكتاب الكلي فهو معقول أولي، أي ماهية الكتاب في الذهن معقول أولي، ولكن اتصاف الكتاب بكونه كلياً، فهذه الكلية أي مفهوما أو وصفها معقول ثان، ولهذا نقول المعقولات الثانية لم تؤخذ من الخارج، بينما المعقولات الأولية مأخوذة من الخارج </a:t>
            </a:r>
            <a:r>
              <a:rPr lang="ar-IQ" dirty="0" smtClean="0"/>
              <a:t>مباشرة.</a:t>
            </a:r>
          </a:p>
          <a:p>
            <a:pPr marL="0" indent="0" algn="just">
              <a:buNone/>
            </a:pPr>
            <a:r>
              <a:rPr lang="ar-IQ" dirty="0">
                <a:solidFill>
                  <a:srgbClr val="FF0000"/>
                </a:solidFill>
              </a:rPr>
              <a:t>حادي عشر/ </a:t>
            </a:r>
            <a:r>
              <a:rPr lang="ar-IQ" dirty="0" smtClean="0">
                <a:solidFill>
                  <a:srgbClr val="FF0000"/>
                </a:solidFill>
              </a:rPr>
              <a:t>المعقولات الثانية الفلسفية</a:t>
            </a:r>
            <a:r>
              <a:rPr lang="ar-IQ" dirty="0">
                <a:solidFill>
                  <a:srgbClr val="FF0000"/>
                </a:solidFill>
              </a:rPr>
              <a:t>: </a:t>
            </a:r>
            <a:r>
              <a:rPr lang="ar-IQ" dirty="0"/>
              <a:t>وهي عبارة عن المفاهيم الفلسفيّة مثل العلّة والمعلول والعلّيّة والإمكان والامتناع والوجوب </a:t>
            </a:r>
            <a:r>
              <a:rPr lang="ar-IQ" dirty="0" smtClean="0"/>
              <a:t>وهكذا، </a:t>
            </a:r>
            <a:r>
              <a:rPr lang="ar-IQ" dirty="0"/>
              <a:t>وهذه المعقولات تختلف عن المعقولات </a:t>
            </a:r>
            <a:r>
              <a:rPr lang="ar-IQ" dirty="0" smtClean="0"/>
              <a:t>الأوليّة، </a:t>
            </a:r>
            <a:r>
              <a:rPr lang="ar-IQ" dirty="0"/>
              <a:t>لأنّ تحصيلها لا يتمّ بواسطة ما تعكسه الحواس الى </a:t>
            </a:r>
            <a:r>
              <a:rPr lang="ar-IQ" dirty="0" smtClean="0"/>
              <a:t>الذهن، </a:t>
            </a:r>
            <a:r>
              <a:rPr lang="ar-IQ" dirty="0"/>
              <a:t>كما انّها ليست من المعقولات الثانية </a:t>
            </a:r>
            <a:r>
              <a:rPr lang="ar-IQ" dirty="0" smtClean="0"/>
              <a:t>المنطقيّة، </a:t>
            </a:r>
            <a:r>
              <a:rPr lang="ar-IQ" dirty="0"/>
              <a:t>لأنّ المعقولات المنطقيّة لا يمكن أن يكون لها مصداق في الخارج </a:t>
            </a:r>
            <a:r>
              <a:rPr lang="ar-IQ" dirty="0" smtClean="0"/>
              <a:t>.</a:t>
            </a:r>
            <a:endParaRPr lang="ar-IQ" dirty="0"/>
          </a:p>
        </p:txBody>
      </p:sp>
    </p:spTree>
    <p:extLst>
      <p:ext uri="{BB962C8B-B14F-4D97-AF65-F5344CB8AC3E}">
        <p14:creationId xmlns:p14="http://schemas.microsoft.com/office/powerpoint/2010/main" val="4159424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784976" cy="6336704"/>
          </a:xfrm>
        </p:spPr>
        <p:txBody>
          <a:bodyPr>
            <a:normAutofit fontScale="92500" lnSpcReduction="10000"/>
          </a:bodyPr>
          <a:lstStyle/>
          <a:p>
            <a:pPr marL="0" indent="0">
              <a:buNone/>
            </a:pPr>
            <a:r>
              <a:rPr lang="ar-IQ" dirty="0" smtClean="0">
                <a:solidFill>
                  <a:srgbClr val="FF0000"/>
                </a:solidFill>
              </a:rPr>
              <a:t>ثاني عشر/ الكليات الخمس في المنطق: </a:t>
            </a:r>
            <a:r>
              <a:rPr lang="ar-IQ" dirty="0" smtClean="0"/>
              <a:t>هي الحقائق المجردة التي لا تقع تحت حكم الحواس, وتدرك بالعقل. وهي:</a:t>
            </a:r>
          </a:p>
          <a:p>
            <a:pPr marL="0" indent="0">
              <a:buNone/>
            </a:pPr>
            <a:r>
              <a:rPr lang="ar-IQ" dirty="0" smtClean="0">
                <a:solidFill>
                  <a:srgbClr val="FF0000"/>
                </a:solidFill>
              </a:rPr>
              <a:t>1- النوع</a:t>
            </a:r>
            <a:r>
              <a:rPr lang="ar-IQ" dirty="0">
                <a:solidFill>
                  <a:srgbClr val="FF0000"/>
                </a:solidFill>
              </a:rPr>
              <a:t>: </a:t>
            </a:r>
            <a:r>
              <a:rPr lang="ar-IQ" dirty="0" smtClean="0"/>
              <a:t>وهو </a:t>
            </a:r>
            <a:r>
              <a:rPr lang="ar-IQ" dirty="0"/>
              <a:t>ما يصدق على كثيرين متفقين بالحقيقة، ويقع في جواب ما هو</a:t>
            </a:r>
            <a:r>
              <a:rPr lang="ar-IQ" dirty="0" smtClean="0"/>
              <a:t>. كالإنسان.</a:t>
            </a:r>
            <a:endParaRPr lang="ar-IQ" dirty="0"/>
          </a:p>
          <a:p>
            <a:pPr marL="0" indent="0">
              <a:buNone/>
            </a:pPr>
            <a:r>
              <a:rPr lang="ar-IQ" dirty="0" smtClean="0">
                <a:solidFill>
                  <a:srgbClr val="FF0000"/>
                </a:solidFill>
              </a:rPr>
              <a:t>2- الجنس: </a:t>
            </a:r>
            <a:r>
              <a:rPr lang="ar-IQ" dirty="0"/>
              <a:t>وهو ما يصدق على كثيرين مختلفين بالحقيقة، ويقع في جواب ما هو. كالحيوان. </a:t>
            </a:r>
            <a:r>
              <a:rPr lang="ar-IQ" dirty="0" smtClean="0"/>
              <a:t>والجنس أنواع:</a:t>
            </a:r>
          </a:p>
          <a:p>
            <a:pPr marL="0" indent="0">
              <a:buNone/>
            </a:pPr>
            <a:r>
              <a:rPr lang="ar-IQ" dirty="0" smtClean="0"/>
              <a:t>أ- </a:t>
            </a:r>
            <a:r>
              <a:rPr lang="ar-IQ" dirty="0"/>
              <a:t>جنس قريب: وهو ما لا جنس تحته بالنسبة إلى الماهية المراد تعريفها به، بل يكون تحته </a:t>
            </a:r>
            <a:r>
              <a:rPr lang="ar-IQ" dirty="0" smtClean="0"/>
              <a:t>الأنواع</a:t>
            </a:r>
            <a:r>
              <a:rPr lang="ar-IQ" dirty="0"/>
              <a:t>، كالحيوان لا جنس تحته، وإنما تحته الأنواع كالفرس والأسد </a:t>
            </a:r>
            <a:r>
              <a:rPr lang="ar-IQ" dirty="0" smtClean="0"/>
              <a:t>والذئب</a:t>
            </a:r>
            <a:r>
              <a:rPr lang="ar-IQ" dirty="0"/>
              <a:t>...</a:t>
            </a:r>
          </a:p>
          <a:p>
            <a:pPr marL="0" indent="0">
              <a:buNone/>
            </a:pPr>
            <a:r>
              <a:rPr lang="ar-IQ" dirty="0"/>
              <a:t>ب- جنس بعيد: وهو ما لا جنس فوقه بل تحته أجناس، كالجوهر ليس فوقه جنس، بل تحته أجناس وهي الجسم والنامي والحيوان.</a:t>
            </a:r>
          </a:p>
          <a:p>
            <a:pPr marL="0" indent="0">
              <a:buNone/>
            </a:pPr>
            <a:r>
              <a:rPr lang="ar-IQ" dirty="0"/>
              <a:t>ج- جنس متوسط: وهو ما فوقه جنس وتحته أجناس، كالنامي فإن تحته أجناسا وهي: شجر، وزرع، وحيوان، وفوقه أجناس أعلى منه، فإن فوقه الجسم المطلق وفوق الجسم المطلق الجوهر.</a:t>
            </a:r>
          </a:p>
          <a:p>
            <a:pPr marL="0" indent="0">
              <a:buNone/>
            </a:pPr>
            <a:endParaRPr lang="ar-IQ" dirty="0" smtClean="0"/>
          </a:p>
        </p:txBody>
      </p:sp>
    </p:spTree>
    <p:extLst>
      <p:ext uri="{BB962C8B-B14F-4D97-AF65-F5344CB8AC3E}">
        <p14:creationId xmlns:p14="http://schemas.microsoft.com/office/powerpoint/2010/main" val="31442927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76672"/>
            <a:ext cx="8856984" cy="6120680"/>
          </a:xfrm>
        </p:spPr>
        <p:txBody>
          <a:bodyPr>
            <a:normAutofit fontScale="92500"/>
          </a:bodyPr>
          <a:lstStyle/>
          <a:p>
            <a:pPr marL="0" indent="0">
              <a:buNone/>
            </a:pPr>
            <a:r>
              <a:rPr lang="ar-IQ" dirty="0" smtClean="0">
                <a:solidFill>
                  <a:srgbClr val="FF0000"/>
                </a:solidFill>
              </a:rPr>
              <a:t>3- </a:t>
            </a:r>
            <a:r>
              <a:rPr lang="ar-IQ" dirty="0">
                <a:solidFill>
                  <a:srgbClr val="FF0000"/>
                </a:solidFill>
              </a:rPr>
              <a:t>الفصل: </a:t>
            </a:r>
            <a:r>
              <a:rPr lang="ar-IQ" dirty="0" smtClean="0"/>
              <a:t>وهو </a:t>
            </a:r>
            <a:r>
              <a:rPr lang="ar-IQ" dirty="0"/>
              <a:t>ما يصدق على كثيرين متفقين بالحقيقة، ويقع في جواب أي شيء يميز الماهية ويكون </a:t>
            </a:r>
            <a:r>
              <a:rPr lang="ar-IQ" dirty="0" smtClean="0"/>
              <a:t>مندرجاً </a:t>
            </a:r>
            <a:r>
              <a:rPr lang="ar-IQ" dirty="0"/>
              <a:t>في </a:t>
            </a:r>
            <a:r>
              <a:rPr lang="ar-IQ" dirty="0" smtClean="0"/>
              <a:t>ذاتيتها. كالنطق </a:t>
            </a:r>
            <a:r>
              <a:rPr lang="ar-IQ" dirty="0"/>
              <a:t>للإنسان</a:t>
            </a:r>
            <a:r>
              <a:rPr lang="ar-IQ" dirty="0" smtClean="0"/>
              <a:t>. والفصل نوعان:</a:t>
            </a:r>
          </a:p>
          <a:p>
            <a:pPr>
              <a:buFontTx/>
              <a:buChar char="-"/>
            </a:pPr>
            <a:r>
              <a:rPr lang="ar-IQ" dirty="0" smtClean="0"/>
              <a:t>الفصل القريب: </a:t>
            </a:r>
            <a:r>
              <a:rPr lang="ar-IQ" dirty="0"/>
              <a:t>هو الفصل الذي يميزه عن </a:t>
            </a:r>
            <a:r>
              <a:rPr lang="ar-IQ" dirty="0" smtClean="0"/>
              <a:t>كلِّ </a:t>
            </a:r>
            <a:r>
              <a:rPr lang="ar-IQ" dirty="0"/>
              <a:t>مشاركاته في </a:t>
            </a:r>
            <a:r>
              <a:rPr lang="ar-IQ" dirty="0" smtClean="0"/>
              <a:t>الجنس.</a:t>
            </a:r>
          </a:p>
          <a:p>
            <a:pPr>
              <a:buFontTx/>
              <a:buChar char="-"/>
            </a:pPr>
            <a:r>
              <a:rPr lang="ar-IQ" dirty="0" smtClean="0"/>
              <a:t>الفصل البعيد: وهو الذي لا </a:t>
            </a:r>
            <a:r>
              <a:rPr lang="ar-IQ" dirty="0"/>
              <a:t>يميزه عن </a:t>
            </a:r>
            <a:r>
              <a:rPr lang="ar-IQ" dirty="0" smtClean="0"/>
              <a:t>كلِّ مشاركاته, </a:t>
            </a:r>
            <a:r>
              <a:rPr lang="ar-IQ" dirty="0"/>
              <a:t>بل عن بعضها</a:t>
            </a:r>
            <a:r>
              <a:rPr lang="ar-IQ" dirty="0" smtClean="0"/>
              <a:t>، كالناطق فإنّه يميِّز الإنسان عن غيره. </a:t>
            </a:r>
            <a:endParaRPr lang="ar-IQ" dirty="0"/>
          </a:p>
          <a:p>
            <a:pPr marL="0" indent="0">
              <a:buNone/>
            </a:pPr>
            <a:r>
              <a:rPr lang="ar-IQ" dirty="0">
                <a:solidFill>
                  <a:srgbClr val="FF0000"/>
                </a:solidFill>
              </a:rPr>
              <a:t>4- الخاص: </a:t>
            </a:r>
            <a:r>
              <a:rPr lang="ar-IQ" dirty="0" smtClean="0"/>
              <a:t>وهو </a:t>
            </a:r>
            <a:r>
              <a:rPr lang="ar-IQ" dirty="0"/>
              <a:t>ما يصدق على كثيرين متفقين في الحقيقة، ويقع في جواب أي شيء يميز الماهية، ويكون </a:t>
            </a:r>
            <a:r>
              <a:rPr lang="ar-IQ" dirty="0" smtClean="0"/>
              <a:t>مندرجاً </a:t>
            </a:r>
            <a:r>
              <a:rPr lang="ar-IQ" dirty="0"/>
              <a:t>في </a:t>
            </a:r>
            <a:r>
              <a:rPr lang="ar-IQ" dirty="0" err="1"/>
              <a:t>عرضياتها</a:t>
            </a:r>
            <a:r>
              <a:rPr lang="ar-IQ" dirty="0"/>
              <a:t>، ومن الأمثلة على </a:t>
            </a:r>
            <a:r>
              <a:rPr lang="ar-IQ" dirty="0" smtClean="0"/>
              <a:t>ذلك؛ </a:t>
            </a:r>
            <a:r>
              <a:rPr lang="ar-IQ" dirty="0"/>
              <a:t>كالضحك للإنسان. </a:t>
            </a:r>
          </a:p>
          <a:p>
            <a:pPr marL="0" indent="0">
              <a:buNone/>
            </a:pPr>
            <a:r>
              <a:rPr lang="ar-IQ" dirty="0">
                <a:solidFill>
                  <a:srgbClr val="FF0000"/>
                </a:solidFill>
              </a:rPr>
              <a:t>5- العام: </a:t>
            </a:r>
            <a:r>
              <a:rPr lang="ar-IQ" dirty="0"/>
              <a:t>وهو ما يصدق على كثيرين متفقين في الحقيقة، وليس </a:t>
            </a:r>
            <a:r>
              <a:rPr lang="ar-IQ" dirty="0" smtClean="0"/>
              <a:t>مختصاً </a:t>
            </a:r>
            <a:r>
              <a:rPr lang="ar-IQ" dirty="0"/>
              <a:t>بالماهية، ولا يقع في الجواب </a:t>
            </a:r>
            <a:r>
              <a:rPr lang="ar-IQ" dirty="0" smtClean="0"/>
              <a:t>أصلاً، </a:t>
            </a:r>
            <a:r>
              <a:rPr lang="ar-IQ" dirty="0"/>
              <a:t>ومن الأمثلة على </a:t>
            </a:r>
            <a:r>
              <a:rPr lang="ar-IQ" dirty="0" smtClean="0"/>
              <a:t>ذلك؛ كالمشي </a:t>
            </a:r>
            <a:r>
              <a:rPr lang="ar-IQ" dirty="0"/>
              <a:t>للإنسان وغيره.</a:t>
            </a:r>
          </a:p>
          <a:p>
            <a:pPr marL="0" indent="0">
              <a:buNone/>
            </a:pPr>
            <a:endParaRPr lang="ar-IQ" dirty="0"/>
          </a:p>
        </p:txBody>
      </p:sp>
    </p:spTree>
    <p:extLst>
      <p:ext uri="{BB962C8B-B14F-4D97-AF65-F5344CB8AC3E}">
        <p14:creationId xmlns:p14="http://schemas.microsoft.com/office/powerpoint/2010/main" val="783818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dirty="0" smtClean="0">
                <a:solidFill>
                  <a:srgbClr val="FF0000"/>
                </a:solidFill>
              </a:rPr>
              <a:t>تاريخ المنطق</a:t>
            </a:r>
            <a:endParaRPr lang="ar-IQ" dirty="0">
              <a:solidFill>
                <a:srgbClr val="FF0000"/>
              </a:solidFill>
            </a:endParaRPr>
          </a:p>
        </p:txBody>
      </p:sp>
      <p:sp>
        <p:nvSpPr>
          <p:cNvPr id="3" name="عنصر نائب للمحتوى 2"/>
          <p:cNvSpPr>
            <a:spLocks noGrp="1"/>
          </p:cNvSpPr>
          <p:nvPr>
            <p:ph idx="1"/>
          </p:nvPr>
        </p:nvSpPr>
        <p:spPr>
          <a:xfrm>
            <a:off x="107504" y="908720"/>
            <a:ext cx="8928992" cy="5760640"/>
          </a:xfrm>
        </p:spPr>
        <p:txBody>
          <a:bodyPr>
            <a:normAutofit fontScale="85000" lnSpcReduction="20000"/>
          </a:bodyPr>
          <a:lstStyle/>
          <a:p>
            <a:pPr algn="just" fontAlgn="base"/>
            <a:r>
              <a:rPr lang="ar-IQ" dirty="0" smtClean="0"/>
              <a:t>إنَّ </a:t>
            </a:r>
            <a:r>
              <a:rPr lang="ar-IQ" dirty="0"/>
              <a:t>الحديث عن علم المنطق يقترن بعلم الفلسفة في المنشأ </a:t>
            </a:r>
            <a:r>
              <a:rPr lang="ar-IQ" dirty="0" smtClean="0"/>
              <a:t>والتطور, </a:t>
            </a:r>
            <a:r>
              <a:rPr lang="ar-IQ" dirty="0"/>
              <a:t>كعلم الفقه </a:t>
            </a:r>
            <a:r>
              <a:rPr lang="ar-IQ" dirty="0" smtClean="0"/>
              <a:t>والأصول. فإنّ </a:t>
            </a:r>
            <a:r>
              <a:rPr lang="ar-IQ" dirty="0"/>
              <a:t>النظريات </a:t>
            </a:r>
            <a:r>
              <a:rPr lang="ar-IQ" dirty="0" smtClean="0"/>
              <a:t>الفلسفية, </a:t>
            </a:r>
            <a:r>
              <a:rPr lang="ar-IQ" dirty="0"/>
              <a:t>لفهم المسائل والواقع والحقيقة لا بد أن تلقي بظلالها على الآلة القانونية التي ستبحث عن تلك الحقيقة (المنطق)، وتعدد مدارس ومشارب الفلسفة سيعدد لنا المدارس المنطقية.</a:t>
            </a:r>
          </a:p>
          <a:p>
            <a:pPr algn="just" fontAlgn="base"/>
            <a:r>
              <a:rPr lang="ar-IQ" dirty="0" smtClean="0"/>
              <a:t>تقترن </a:t>
            </a:r>
            <a:r>
              <a:rPr lang="ar-IQ" dirty="0"/>
              <a:t>بداية نشأة المنطق إلى العصر </a:t>
            </a:r>
            <a:r>
              <a:rPr lang="ar-IQ" dirty="0" smtClean="0"/>
              <a:t>الإغريقي, </a:t>
            </a:r>
            <a:r>
              <a:rPr lang="ar-IQ" dirty="0"/>
              <a:t>من سقراط الذي كان تلميذاً لفيثاغورس، ومن بعده أفلاطون الذي كان تلميذاً لسقراط، وأرسطو طاليس الذي كان بدوره تلميذاً لأفلاطون.</a:t>
            </a:r>
          </a:p>
          <a:p>
            <a:pPr algn="just" fontAlgn="base"/>
            <a:r>
              <a:rPr lang="ar-IQ" dirty="0" smtClean="0"/>
              <a:t>تنسب </a:t>
            </a:r>
            <a:r>
              <a:rPr lang="ar-IQ" dirty="0"/>
              <a:t>بداية طرح مسائل المنطق إلى أرسطو طاليس (384ق.م-322ق.م)، وقد وقع اختلاف كبير في شخصية سقراط حيث </a:t>
            </a:r>
            <a:r>
              <a:rPr lang="ar-IQ" dirty="0" smtClean="0"/>
              <a:t>عدَّه </a:t>
            </a:r>
            <a:r>
              <a:rPr lang="ar-IQ" dirty="0"/>
              <a:t>البعض نبياً، ومن ثم أبيقور (342ق.م-270ق.م) الذي كان من فلاسفة الحس والمشاهدة</a:t>
            </a:r>
            <a:r>
              <a:rPr lang="ar-IQ" dirty="0" smtClean="0"/>
              <a:t>.</a:t>
            </a:r>
          </a:p>
          <a:p>
            <a:pPr algn="just" fontAlgn="base"/>
            <a:r>
              <a:rPr lang="ar-IQ" dirty="0"/>
              <a:t>في سنة 197هـ قام حنين بن اسحاق بترجمة فلسفة اليونان إلى اللغة العربية</a:t>
            </a:r>
            <a:r>
              <a:rPr lang="ar-IQ" dirty="0" smtClean="0"/>
              <a:t>.</a:t>
            </a:r>
          </a:p>
          <a:p>
            <a:pPr algn="just" fontAlgn="base"/>
            <a:r>
              <a:rPr lang="ar-IQ" dirty="0"/>
              <a:t>وبقي منطق أرسطو طاليس (الصوري) مهيمنا على الفكر المنطقي حتى العصور الوسطى, فلم يكن همهم في ذلك الوقت سوى فهم المنطق الأرسطي وهضم مطالبه، إلى حين النهضة الأوروبية, والتي شهدت انبثاق مدارك فلسفية غربية جديدة في عصر الحداثة، والتي ألقت بظلالها على الفكر المنطقي</a:t>
            </a:r>
          </a:p>
        </p:txBody>
      </p:sp>
    </p:spTree>
    <p:extLst>
      <p:ext uri="{BB962C8B-B14F-4D97-AF65-F5344CB8AC3E}">
        <p14:creationId xmlns:p14="http://schemas.microsoft.com/office/powerpoint/2010/main" val="33088837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928992" cy="6480720"/>
          </a:xfrm>
        </p:spPr>
        <p:txBody>
          <a:bodyPr>
            <a:normAutofit fontScale="85000" lnSpcReduction="20000"/>
          </a:bodyPr>
          <a:lstStyle/>
          <a:p>
            <a:pPr marL="0" indent="0" algn="just">
              <a:buNone/>
            </a:pPr>
            <a:r>
              <a:rPr lang="ar-IQ" dirty="0" smtClean="0">
                <a:solidFill>
                  <a:srgbClr val="FF0000"/>
                </a:solidFill>
              </a:rPr>
              <a:t>ثالث عشر</a:t>
            </a:r>
            <a:r>
              <a:rPr lang="ar-IQ" dirty="0">
                <a:solidFill>
                  <a:srgbClr val="FF0000"/>
                </a:solidFill>
              </a:rPr>
              <a:t>/ الحمل: </a:t>
            </a:r>
            <a:r>
              <a:rPr lang="ar-IQ" dirty="0"/>
              <a:t>هو الاتحاد بين شيئين، </a:t>
            </a:r>
            <a:r>
              <a:rPr lang="ar-IQ" dirty="0" smtClean="0"/>
              <a:t>فكأنّما </a:t>
            </a:r>
            <a:r>
              <a:rPr lang="ar-IQ" dirty="0"/>
              <a:t>حكمنا باتحاد الموضوع والمحمول </a:t>
            </a:r>
            <a:r>
              <a:rPr lang="ar-IQ" dirty="0" smtClean="0"/>
              <a:t>خارجاً، </a:t>
            </a:r>
            <a:r>
              <a:rPr lang="ar-IQ" dirty="0"/>
              <a:t>وهذا لا يعني </a:t>
            </a:r>
            <a:r>
              <a:rPr lang="ar-IQ" dirty="0" smtClean="0"/>
              <a:t>أنّهما </a:t>
            </a:r>
            <a:r>
              <a:rPr lang="ar-IQ" dirty="0"/>
              <a:t>شيء واحد، </a:t>
            </a:r>
            <a:r>
              <a:rPr lang="ar-IQ" dirty="0" smtClean="0"/>
              <a:t>لأنّه </a:t>
            </a:r>
            <a:r>
              <a:rPr lang="ar-IQ" dirty="0"/>
              <a:t>يستحيل حمل الشيء على نفسه، </a:t>
            </a:r>
            <a:r>
              <a:rPr lang="ar-IQ" dirty="0" smtClean="0"/>
              <a:t>ممّا </a:t>
            </a:r>
            <a:r>
              <a:rPr lang="ar-IQ" dirty="0"/>
              <a:t>يستدعي وجود جهة مغايرة بينهما، ليكونا شيئين. </a:t>
            </a:r>
            <a:r>
              <a:rPr lang="ar-IQ" dirty="0" smtClean="0"/>
              <a:t>لذا قرر </a:t>
            </a:r>
            <a:r>
              <a:rPr lang="ar-IQ" dirty="0"/>
              <a:t>علماء المنطق </a:t>
            </a:r>
            <a:r>
              <a:rPr lang="ar-IQ" dirty="0" smtClean="0"/>
              <a:t>أنّ </a:t>
            </a:r>
            <a:r>
              <a:rPr lang="ar-IQ" dirty="0"/>
              <a:t>فائدة الحمل مرهونة بتحقق شرط الاتحاد من جهة والمغايرة من جهة أخرى، </a:t>
            </a:r>
            <a:r>
              <a:rPr lang="ar-IQ" dirty="0" smtClean="0"/>
              <a:t>وإلاّ </a:t>
            </a:r>
            <a:r>
              <a:rPr lang="ar-IQ" dirty="0"/>
              <a:t>كان من حمل الشيء على نفسه، إذ الشيء لا يغاير نفسه</a:t>
            </a:r>
            <a:r>
              <a:rPr lang="ar-IQ" dirty="0" smtClean="0"/>
              <a:t>. وينقسم الحمل إلى قسمين:</a:t>
            </a:r>
          </a:p>
          <a:p>
            <a:pPr marL="0" indent="0" algn="just">
              <a:buNone/>
            </a:pPr>
            <a:r>
              <a:rPr lang="ar-IQ" dirty="0"/>
              <a:t>1-الحمل الطبعي</a:t>
            </a:r>
            <a:r>
              <a:rPr lang="ar-IQ" dirty="0" smtClean="0"/>
              <a:t>: إذا </a:t>
            </a:r>
            <a:r>
              <a:rPr lang="ar-IQ" dirty="0"/>
              <a:t>كان الحمل </a:t>
            </a:r>
            <a:r>
              <a:rPr lang="ar-IQ" dirty="0" smtClean="0"/>
              <a:t>ممّا </a:t>
            </a:r>
            <a:r>
              <a:rPr lang="ar-IQ" dirty="0" err="1"/>
              <a:t>يقتضيه</a:t>
            </a:r>
            <a:r>
              <a:rPr lang="ar-IQ" dirty="0"/>
              <a:t> الطبع سُمّي </a:t>
            </a:r>
            <a:r>
              <a:rPr lang="ar-IQ" dirty="0" smtClean="0"/>
              <a:t>طبعياً. </a:t>
            </a:r>
            <a:r>
              <a:rPr lang="ar-IQ" dirty="0"/>
              <a:t>كما هو الحال في الكليات الخمس. ويكون المحمول فيها أعم من </a:t>
            </a:r>
            <a:r>
              <a:rPr lang="ar-IQ" dirty="0" smtClean="0"/>
              <a:t>الموضوع.  مثل: الإنسان حيوان. فالإنسان(موضوع)  وحيوان( محمول). فالحيوان أعم من الإنسان.</a:t>
            </a:r>
          </a:p>
          <a:p>
            <a:pPr marL="0" indent="0" algn="just">
              <a:buNone/>
            </a:pPr>
            <a:r>
              <a:rPr lang="ar-IQ" dirty="0" smtClean="0"/>
              <a:t>2- الحمل الوضعي: هو الحمل الذي يكون فيه المحمول أخص من الموضوع, ولا </a:t>
            </a:r>
            <a:r>
              <a:rPr lang="ar-IQ" dirty="0" err="1" smtClean="0"/>
              <a:t>يقتضيه</a:t>
            </a:r>
            <a:r>
              <a:rPr lang="ar-IQ" dirty="0" smtClean="0"/>
              <a:t> الطبع </a:t>
            </a:r>
            <a:r>
              <a:rPr lang="ar-IQ" dirty="0" err="1" smtClean="0"/>
              <a:t>ويأباه</a:t>
            </a:r>
            <a:r>
              <a:rPr lang="ar-IQ" dirty="0" smtClean="0"/>
              <a:t>. مثل: الحيوان إنسان. فالحيوان موضوع والإنسان محمول. والمحمول أخص من الموضوع.</a:t>
            </a:r>
          </a:p>
          <a:p>
            <a:pPr marL="0" indent="0" algn="just">
              <a:buNone/>
            </a:pPr>
            <a:r>
              <a:rPr lang="ar-IQ" dirty="0" smtClean="0"/>
              <a:t>3- الحمل الذاتي أو الصناعي: وهو الحمل الذي يكون هناك مغايرة بين الموضوع والمحمول. لأنه لا يمكن حمل الشيء على نفسه. مثلاً: الإنسان حيوان ناطق.  فمفهوم الإنسان ومفهوم الحيوان الناطق واحد, إلاّ أنّ التغاير بينهما بالإجمال والتفصيل. وهذا يسمى حملاً ذاتياً. </a:t>
            </a:r>
          </a:p>
          <a:p>
            <a:pPr marL="0" indent="0" algn="just">
              <a:buNone/>
            </a:pPr>
            <a:r>
              <a:rPr lang="ar-IQ" dirty="0"/>
              <a:t> </a:t>
            </a:r>
            <a:r>
              <a:rPr lang="ar-IQ" dirty="0" smtClean="0"/>
              <a:t>والإنسان حيوان. فمفهوم الإنسان مغاير لمفهوم الحيوان, ولكن كلُّ ما صدق عليه الإنسان صدق عليه الحيوان. وهذا يسمي الحمل الشايع.</a:t>
            </a:r>
            <a:endParaRPr lang="ar-IQ" dirty="0"/>
          </a:p>
        </p:txBody>
      </p:sp>
    </p:spTree>
    <p:extLst>
      <p:ext uri="{BB962C8B-B14F-4D97-AF65-F5344CB8AC3E}">
        <p14:creationId xmlns:p14="http://schemas.microsoft.com/office/powerpoint/2010/main" val="2110594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856984" cy="6408712"/>
          </a:xfrm>
        </p:spPr>
        <p:txBody>
          <a:bodyPr>
            <a:normAutofit fontScale="92500" lnSpcReduction="20000"/>
          </a:bodyPr>
          <a:lstStyle/>
          <a:p>
            <a:pPr marL="0" indent="0">
              <a:buNone/>
            </a:pPr>
            <a:r>
              <a:rPr lang="ar-IQ" dirty="0">
                <a:solidFill>
                  <a:srgbClr val="FF0000"/>
                </a:solidFill>
              </a:rPr>
              <a:t>رابع عشر/ القضية: </a:t>
            </a:r>
            <a:r>
              <a:rPr lang="ar-IQ" dirty="0"/>
              <a:t>هي </a:t>
            </a:r>
            <a:r>
              <a:rPr lang="ar-IQ" dirty="0" smtClean="0"/>
              <a:t>كلُّ </a:t>
            </a:r>
            <a:r>
              <a:rPr lang="ar-IQ" dirty="0"/>
              <a:t>قول يحتمل الصدق والكذب لذاته.</a:t>
            </a:r>
          </a:p>
          <a:p>
            <a:pPr marL="0" indent="0" algn="just">
              <a:buNone/>
            </a:pPr>
            <a:r>
              <a:rPr lang="ar-IQ" dirty="0" smtClean="0"/>
              <a:t>وعلى </a:t>
            </a:r>
            <a:r>
              <a:rPr lang="ar-IQ" dirty="0"/>
              <a:t>هذا </a:t>
            </a:r>
            <a:r>
              <a:rPr lang="ar-IQ" dirty="0" smtClean="0"/>
              <a:t>فإنّ </a:t>
            </a:r>
            <a:r>
              <a:rPr lang="ar-IQ" dirty="0"/>
              <a:t>القضية عند المناطقة، هي </a:t>
            </a:r>
            <a:r>
              <a:rPr lang="ar-IQ" dirty="0" smtClean="0"/>
              <a:t>كلُّ </a:t>
            </a:r>
            <a:r>
              <a:rPr lang="ar-IQ" dirty="0"/>
              <a:t>خبر يمكن أن يوصف بالصدق أو الكذب</a:t>
            </a:r>
            <a:r>
              <a:rPr lang="ar-IQ" dirty="0" smtClean="0"/>
              <a:t>. مثل: دخل الأستاذ القاعة.</a:t>
            </a:r>
          </a:p>
          <a:p>
            <a:pPr marL="0" indent="0" algn="just">
              <a:buNone/>
            </a:pPr>
            <a:r>
              <a:rPr lang="ar-IQ" dirty="0" smtClean="0"/>
              <a:t>فإن كان الكلام مطابقاً للواقع, فتكون القضية صادقة. وإن كان الكلام مخالفاً للواقع؛ فالقضية كاذبة.</a:t>
            </a:r>
          </a:p>
          <a:p>
            <a:pPr marL="0" indent="0" algn="just">
              <a:buNone/>
            </a:pPr>
            <a:r>
              <a:rPr lang="ar-IQ" dirty="0" smtClean="0"/>
              <a:t>أقسام القضية:</a:t>
            </a:r>
          </a:p>
          <a:p>
            <a:pPr marL="0" indent="0" algn="just">
              <a:buNone/>
            </a:pPr>
            <a:r>
              <a:rPr lang="ar-IQ" dirty="0">
                <a:solidFill>
                  <a:srgbClr val="FF0000"/>
                </a:solidFill>
              </a:rPr>
              <a:t>أولاً: </a:t>
            </a:r>
            <a:r>
              <a:rPr lang="ar-IQ" dirty="0" smtClean="0">
                <a:solidFill>
                  <a:srgbClr val="FF0000"/>
                </a:solidFill>
              </a:rPr>
              <a:t>القضية </a:t>
            </a:r>
            <a:r>
              <a:rPr lang="ar-IQ" dirty="0" err="1" smtClean="0">
                <a:solidFill>
                  <a:srgbClr val="FF0000"/>
                </a:solidFill>
              </a:rPr>
              <a:t>الحملية</a:t>
            </a:r>
            <a:r>
              <a:rPr lang="ar-IQ" dirty="0" smtClean="0"/>
              <a:t>: وهي </a:t>
            </a:r>
            <a:r>
              <a:rPr lang="ar-IQ" dirty="0"/>
              <a:t>القضية التي يحكم فيها، بثبوت المحمول للموضوع، أو بنفي المحمول عن الموضوع</a:t>
            </a:r>
            <a:r>
              <a:rPr lang="ar-IQ" dirty="0" smtClean="0"/>
              <a:t>.</a:t>
            </a:r>
          </a:p>
          <a:p>
            <a:pPr marL="0" indent="0" algn="just">
              <a:buNone/>
            </a:pPr>
            <a:r>
              <a:rPr lang="ar-IQ" dirty="0" smtClean="0"/>
              <a:t>* </a:t>
            </a:r>
            <a:r>
              <a:rPr lang="ar-IQ" dirty="0"/>
              <a:t>من شيء نخبر عنه: يسميه المناطقة بالموضوع. </a:t>
            </a:r>
          </a:p>
          <a:p>
            <a:pPr marL="0" indent="0" algn="just">
              <a:buNone/>
            </a:pPr>
            <a:r>
              <a:rPr lang="ar-IQ" dirty="0" smtClean="0"/>
              <a:t>* وشيء </a:t>
            </a:r>
            <a:r>
              <a:rPr lang="ar-IQ" dirty="0"/>
              <a:t>نخبر به: يسميه المناطقة بالمحمول. </a:t>
            </a:r>
            <a:endParaRPr lang="ar-IQ" dirty="0" smtClean="0"/>
          </a:p>
          <a:p>
            <a:pPr marL="0" indent="0" algn="just">
              <a:buNone/>
            </a:pPr>
            <a:r>
              <a:rPr lang="ar-IQ" dirty="0">
                <a:solidFill>
                  <a:srgbClr val="FF0000"/>
                </a:solidFill>
              </a:rPr>
              <a:t>ثانياً: أقسام القضية </a:t>
            </a:r>
            <a:r>
              <a:rPr lang="ar-IQ" dirty="0" err="1">
                <a:solidFill>
                  <a:srgbClr val="FF0000"/>
                </a:solidFill>
              </a:rPr>
              <a:t>الحملية</a:t>
            </a:r>
            <a:r>
              <a:rPr lang="ar-IQ" dirty="0">
                <a:solidFill>
                  <a:srgbClr val="FF0000"/>
                </a:solidFill>
              </a:rPr>
              <a:t> باعتبار </a:t>
            </a:r>
            <a:r>
              <a:rPr lang="ar-IQ" dirty="0" smtClean="0">
                <a:solidFill>
                  <a:srgbClr val="FF0000"/>
                </a:solidFill>
              </a:rPr>
              <a:t>موضوعها: </a:t>
            </a:r>
            <a:r>
              <a:rPr lang="ar-IQ" dirty="0" smtClean="0"/>
              <a:t>الموضوع </a:t>
            </a:r>
            <a:r>
              <a:rPr lang="ar-IQ" dirty="0"/>
              <a:t>في القضية </a:t>
            </a:r>
            <a:r>
              <a:rPr lang="ar-IQ" dirty="0" err="1"/>
              <a:t>الحملية</a:t>
            </a:r>
            <a:r>
              <a:rPr lang="ar-IQ" dirty="0"/>
              <a:t>، </a:t>
            </a:r>
            <a:r>
              <a:rPr lang="ar-IQ" dirty="0" smtClean="0"/>
              <a:t>إمّا </a:t>
            </a:r>
            <a:r>
              <a:rPr lang="ar-IQ" dirty="0"/>
              <a:t>أن يكون جزئيا </a:t>
            </a:r>
            <a:r>
              <a:rPr lang="ar-IQ" dirty="0" smtClean="0"/>
              <a:t>وإمّا </a:t>
            </a:r>
            <a:r>
              <a:rPr lang="ar-IQ" dirty="0"/>
              <a:t>أن يكون كليا، والجزئي كما تقدم هو المعنى الذي يمنع تصوره من وقوع الشركة فيه، فهو معنى منطبق على فرد مشخص، </a:t>
            </a:r>
            <a:r>
              <a:rPr lang="ar-IQ" dirty="0" smtClean="0"/>
              <a:t>أمّا </a:t>
            </a:r>
            <a:r>
              <a:rPr lang="ar-IQ" dirty="0"/>
              <a:t>الكلي فهو المعنى الذي لا يمنع تصوره من وقوع الشركة فيه، فهو المعنى المنطبق على أفراد كثيرين</a:t>
            </a:r>
            <a:r>
              <a:rPr lang="ar-IQ" dirty="0" smtClean="0"/>
              <a:t>. وهي أنواع:</a:t>
            </a:r>
            <a:endParaRPr lang="ar-IQ" dirty="0"/>
          </a:p>
          <a:p>
            <a:endParaRPr lang="ar-IQ" dirty="0"/>
          </a:p>
          <a:p>
            <a:pPr marL="0" indent="0">
              <a:buNone/>
            </a:pPr>
            <a:endParaRPr lang="ar-IQ" dirty="0"/>
          </a:p>
          <a:p>
            <a:pPr marL="0" indent="0">
              <a:buNone/>
            </a:pPr>
            <a:endParaRPr lang="ar-IQ" dirty="0"/>
          </a:p>
        </p:txBody>
      </p:sp>
    </p:spTree>
    <p:extLst>
      <p:ext uri="{BB962C8B-B14F-4D97-AF65-F5344CB8AC3E}">
        <p14:creationId xmlns:p14="http://schemas.microsoft.com/office/powerpoint/2010/main" val="3993595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04664"/>
            <a:ext cx="8784976" cy="6264696"/>
          </a:xfrm>
        </p:spPr>
        <p:txBody>
          <a:bodyPr>
            <a:normAutofit fontScale="92500" lnSpcReduction="10000"/>
          </a:bodyPr>
          <a:lstStyle/>
          <a:p>
            <a:pPr marL="0" indent="0">
              <a:buNone/>
            </a:pPr>
            <a:r>
              <a:rPr lang="ar-IQ" dirty="0" smtClean="0"/>
              <a:t>* </a:t>
            </a:r>
            <a:r>
              <a:rPr lang="ar-IQ" dirty="0" smtClean="0">
                <a:solidFill>
                  <a:srgbClr val="FF0000"/>
                </a:solidFill>
              </a:rPr>
              <a:t>قضية </a:t>
            </a:r>
            <a:r>
              <a:rPr lang="ar-IQ" dirty="0" err="1">
                <a:solidFill>
                  <a:srgbClr val="FF0000"/>
                </a:solidFill>
              </a:rPr>
              <a:t>حملية</a:t>
            </a:r>
            <a:r>
              <a:rPr lang="ar-IQ" dirty="0">
                <a:solidFill>
                  <a:srgbClr val="FF0000"/>
                </a:solidFill>
              </a:rPr>
              <a:t> كلية: </a:t>
            </a:r>
            <a:r>
              <a:rPr lang="ar-IQ" dirty="0"/>
              <a:t>وهي ما كان موضوعها كليا، يصدق على كثيرين، </a:t>
            </a:r>
            <a:r>
              <a:rPr lang="ar-IQ" dirty="0" smtClean="0"/>
              <a:t>كقولنا: </a:t>
            </a:r>
            <a:r>
              <a:rPr lang="ar-IQ" dirty="0"/>
              <a:t>الإنسان </a:t>
            </a:r>
            <a:r>
              <a:rPr lang="ar-IQ" dirty="0" smtClean="0"/>
              <a:t>يموت.</a:t>
            </a:r>
          </a:p>
          <a:p>
            <a:pPr marL="0" indent="0" algn="just">
              <a:buNone/>
            </a:pPr>
            <a:r>
              <a:rPr lang="ar-IQ" dirty="0" smtClean="0"/>
              <a:t>* </a:t>
            </a:r>
            <a:r>
              <a:rPr lang="ar-IQ" dirty="0" smtClean="0">
                <a:solidFill>
                  <a:srgbClr val="FF0000"/>
                </a:solidFill>
              </a:rPr>
              <a:t>كلية </a:t>
            </a:r>
            <a:r>
              <a:rPr lang="ar-IQ" dirty="0">
                <a:solidFill>
                  <a:srgbClr val="FF0000"/>
                </a:solidFill>
              </a:rPr>
              <a:t>موجية: </a:t>
            </a:r>
            <a:r>
              <a:rPr lang="ar-IQ" dirty="0"/>
              <a:t>وهي القضية المسورة بسور كلي موجب يثبت فيه المحمول لجميع ما يصدق عليه الموضوع من مفهومات، </a:t>
            </a:r>
            <a:r>
              <a:rPr lang="ar-IQ" dirty="0" smtClean="0"/>
              <a:t>كقولك: </a:t>
            </a:r>
            <a:r>
              <a:rPr lang="ar-IQ" dirty="0"/>
              <a:t>كل إنسان ميت، فقد حكمنا ههنا بالموت على كل من تنطبق عليه حقيقة الإنسان. </a:t>
            </a:r>
          </a:p>
          <a:p>
            <a:pPr marL="0" indent="0" algn="just">
              <a:buNone/>
            </a:pPr>
            <a:r>
              <a:rPr lang="ar-IQ" dirty="0" smtClean="0"/>
              <a:t>* </a:t>
            </a:r>
            <a:r>
              <a:rPr lang="ar-IQ" dirty="0" smtClean="0">
                <a:solidFill>
                  <a:srgbClr val="FF0000"/>
                </a:solidFill>
              </a:rPr>
              <a:t>كلية </a:t>
            </a:r>
            <a:r>
              <a:rPr lang="ar-IQ" dirty="0">
                <a:solidFill>
                  <a:srgbClr val="FF0000"/>
                </a:solidFill>
              </a:rPr>
              <a:t>سالبة: </a:t>
            </a:r>
            <a:r>
              <a:rPr lang="ar-IQ" dirty="0"/>
              <a:t>وهي القضية المسورة بسور </a:t>
            </a:r>
            <a:r>
              <a:rPr lang="ar-IQ" dirty="0" smtClean="0"/>
              <a:t>كلِّي </a:t>
            </a:r>
            <a:r>
              <a:rPr lang="ar-IQ" dirty="0"/>
              <a:t>سالب ينتفي فيه المحمول عن جميع ما يصدق عليه الموضوع من مفهومات، </a:t>
            </a:r>
            <a:r>
              <a:rPr lang="ar-IQ" dirty="0" smtClean="0"/>
              <a:t>كقولك: </a:t>
            </a:r>
            <a:r>
              <a:rPr lang="ar-IQ" dirty="0"/>
              <a:t>لا أحد من الرجال في الدار، فقد حكمنا ههنا بنفي الوجود في الدار عن كل من تنطبق عليه حقيقة الرجولة. </a:t>
            </a:r>
            <a:endParaRPr lang="ar-IQ" dirty="0" smtClean="0"/>
          </a:p>
          <a:p>
            <a:pPr marL="0" indent="0" algn="just">
              <a:buNone/>
            </a:pPr>
            <a:r>
              <a:rPr lang="ar-IQ" dirty="0"/>
              <a:t>* </a:t>
            </a:r>
            <a:r>
              <a:rPr lang="ar-IQ" dirty="0">
                <a:solidFill>
                  <a:srgbClr val="FF0000"/>
                </a:solidFill>
              </a:rPr>
              <a:t>القضية الجزئية الموجبة: </a:t>
            </a:r>
            <a:r>
              <a:rPr lang="ar-IQ" dirty="0"/>
              <a:t>وهي القضية المسورة بسور جزئي موجب يثبت فيه المحمول لبعض ما يصدق عليه الموضوع من مفهومات، كقولك بعض الإنسان ميت، فقد حكمنا ههنا بالموت على بعض من تنطبق عليه حقيقة الإنسان.</a:t>
            </a:r>
          </a:p>
          <a:p>
            <a:pPr marL="0" indent="0">
              <a:buNone/>
            </a:pPr>
            <a:endParaRPr lang="ar-IQ" dirty="0"/>
          </a:p>
        </p:txBody>
      </p:sp>
    </p:spTree>
    <p:extLst>
      <p:ext uri="{BB962C8B-B14F-4D97-AF65-F5344CB8AC3E}">
        <p14:creationId xmlns:p14="http://schemas.microsoft.com/office/powerpoint/2010/main" val="36517448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336704"/>
          </a:xfrm>
        </p:spPr>
        <p:txBody>
          <a:bodyPr>
            <a:normAutofit fontScale="92500" lnSpcReduction="20000"/>
          </a:bodyPr>
          <a:lstStyle/>
          <a:p>
            <a:pPr marL="0" indent="0">
              <a:buNone/>
            </a:pPr>
            <a:r>
              <a:rPr lang="ar-IQ" dirty="0"/>
              <a:t>* </a:t>
            </a:r>
            <a:r>
              <a:rPr lang="ar-IQ" dirty="0">
                <a:solidFill>
                  <a:srgbClr val="FF0000"/>
                </a:solidFill>
              </a:rPr>
              <a:t>القضية الجزئية السالبة: </a:t>
            </a:r>
            <a:r>
              <a:rPr lang="ar-IQ" dirty="0"/>
              <a:t>وهي القضية المسورة بسور جزئي سالب ينتفي فيه المحمول عن بعض ما يصدق عليه الموضوع من مفهومات، </a:t>
            </a:r>
            <a:r>
              <a:rPr lang="ar-IQ" dirty="0" smtClean="0"/>
              <a:t>كقولك: </a:t>
            </a:r>
            <a:r>
              <a:rPr lang="ar-IQ" dirty="0"/>
              <a:t>ليس بعض الرجال في الدار، فقد حكمنا ههنا بنفي الوجود في الدار عن بعض من تنطبق عليه حقيقة الرجولة. </a:t>
            </a:r>
          </a:p>
          <a:p>
            <a:pPr marL="0" indent="0">
              <a:buNone/>
            </a:pPr>
            <a:r>
              <a:rPr lang="ar-IQ" dirty="0"/>
              <a:t>* </a:t>
            </a:r>
            <a:r>
              <a:rPr lang="ar-IQ" dirty="0">
                <a:solidFill>
                  <a:srgbClr val="FF0000"/>
                </a:solidFill>
              </a:rPr>
              <a:t>القضية المهملة الموجبة: </a:t>
            </a:r>
            <a:r>
              <a:rPr lang="ar-IQ" dirty="0"/>
              <a:t>وهي القضية الموجبة غير المسورة، يتردد فيه إثبات المحمول، بين بعض ما يصدق عليه الموضوع وبين </a:t>
            </a:r>
            <a:r>
              <a:rPr lang="ar-IQ" dirty="0" smtClean="0"/>
              <a:t>كلّ </a:t>
            </a:r>
            <a:r>
              <a:rPr lang="ar-IQ" dirty="0"/>
              <a:t>ما يصدق عليه الموضوع، </a:t>
            </a:r>
            <a:r>
              <a:rPr lang="ar-IQ" dirty="0" smtClean="0"/>
              <a:t>كقولك: الإنسان كاتب، </a:t>
            </a:r>
            <a:r>
              <a:rPr lang="ar-IQ" dirty="0"/>
              <a:t>فحكمنا ههنا بثبوت صفة </a:t>
            </a:r>
            <a:r>
              <a:rPr lang="ar-IQ" dirty="0" smtClean="0"/>
              <a:t>الكتابة </a:t>
            </a:r>
            <a:r>
              <a:rPr lang="ar-IQ" dirty="0"/>
              <a:t>للإنسان متردد بين كل أفراد الإنسان أو بعض أفراد الإنسان، فليس في القضية سور كلي أو جزئي يبين كمية الموضوع. </a:t>
            </a:r>
          </a:p>
          <a:p>
            <a:pPr marL="0" indent="0">
              <a:buNone/>
            </a:pPr>
            <a:r>
              <a:rPr lang="ar-IQ" dirty="0" smtClean="0"/>
              <a:t>* القضية </a:t>
            </a:r>
            <a:r>
              <a:rPr lang="ar-IQ" dirty="0"/>
              <a:t>المهملة السالبة: وهي القضية السالبة المهملة غير المسورة، يتردد فيه نفي المحمول، بين بعض ما يصدق عليه الموضوع وبين كل ما يصدق عليه الموضوع، </a:t>
            </a:r>
            <a:r>
              <a:rPr lang="ar-IQ" dirty="0" smtClean="0"/>
              <a:t>كقولك: الإنسان ليس بكاتب، </a:t>
            </a:r>
            <a:r>
              <a:rPr lang="ar-IQ" dirty="0"/>
              <a:t>فحكمنا ههنا بنفي صفة </a:t>
            </a:r>
            <a:r>
              <a:rPr lang="ar-IQ" dirty="0" smtClean="0"/>
              <a:t>الكتابة </a:t>
            </a:r>
            <a:r>
              <a:rPr lang="ar-IQ" dirty="0"/>
              <a:t>للإنسان متردد بين </a:t>
            </a:r>
            <a:r>
              <a:rPr lang="ar-IQ" dirty="0" smtClean="0"/>
              <a:t>كلّ </a:t>
            </a:r>
            <a:r>
              <a:rPr lang="ar-IQ" dirty="0"/>
              <a:t>أفراد الإنسان أو بعض أفراد الإنسان، فليس في القضية سور كلي أو جزئي يبين كمية الموضوع. </a:t>
            </a:r>
            <a:endParaRPr lang="ar-IQ" dirty="0" smtClean="0"/>
          </a:p>
          <a:p>
            <a:pPr marL="0" indent="0">
              <a:buNone/>
            </a:pPr>
            <a:r>
              <a:rPr lang="ar-IQ" dirty="0" smtClean="0"/>
              <a:t>* </a:t>
            </a:r>
            <a:r>
              <a:rPr lang="ar-IQ" dirty="0" smtClean="0">
                <a:solidFill>
                  <a:srgbClr val="FF0000"/>
                </a:solidFill>
              </a:rPr>
              <a:t>قضية </a:t>
            </a:r>
            <a:r>
              <a:rPr lang="ar-IQ" dirty="0" err="1">
                <a:solidFill>
                  <a:srgbClr val="FF0000"/>
                </a:solidFill>
              </a:rPr>
              <a:t>حملية</a:t>
            </a:r>
            <a:r>
              <a:rPr lang="ar-IQ" dirty="0">
                <a:solidFill>
                  <a:srgbClr val="FF0000"/>
                </a:solidFill>
              </a:rPr>
              <a:t> شخصية: </a:t>
            </a:r>
            <a:r>
              <a:rPr lang="ar-IQ" dirty="0"/>
              <a:t>وهي ما كان موضوعها </a:t>
            </a:r>
            <a:r>
              <a:rPr lang="ar-IQ" dirty="0" smtClean="0"/>
              <a:t>جزئياً, </a:t>
            </a:r>
            <a:r>
              <a:rPr lang="ar-IQ" dirty="0"/>
              <a:t>أي لا يصدق </a:t>
            </a:r>
            <a:r>
              <a:rPr lang="ar-IQ" dirty="0" smtClean="0"/>
              <a:t>إلاّ </a:t>
            </a:r>
            <a:r>
              <a:rPr lang="ar-IQ" dirty="0"/>
              <a:t>على واحد مشخص، </a:t>
            </a:r>
            <a:r>
              <a:rPr lang="ar-IQ" dirty="0" smtClean="0"/>
              <a:t>كقولنا: </a:t>
            </a:r>
            <a:r>
              <a:rPr lang="ar-IQ" dirty="0"/>
              <a:t>محمد رسول </a:t>
            </a:r>
            <a:r>
              <a:rPr lang="ar-IQ" dirty="0" smtClean="0"/>
              <a:t>الله.</a:t>
            </a:r>
            <a:endParaRPr lang="ar-IQ" dirty="0"/>
          </a:p>
          <a:p>
            <a:pPr marL="0" indent="0">
              <a:buNone/>
            </a:pPr>
            <a:endParaRPr lang="ar-IQ" dirty="0"/>
          </a:p>
        </p:txBody>
      </p:sp>
    </p:spTree>
    <p:extLst>
      <p:ext uri="{BB962C8B-B14F-4D97-AF65-F5344CB8AC3E}">
        <p14:creationId xmlns:p14="http://schemas.microsoft.com/office/powerpoint/2010/main" val="34519564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597352"/>
          </a:xfrm>
        </p:spPr>
        <p:txBody>
          <a:bodyPr>
            <a:normAutofit fontScale="92500" lnSpcReduction="20000"/>
          </a:bodyPr>
          <a:lstStyle/>
          <a:p>
            <a:pPr marL="0" indent="0">
              <a:buNone/>
            </a:pPr>
            <a:r>
              <a:rPr lang="ar-IQ" dirty="0" smtClean="0">
                <a:solidFill>
                  <a:srgbClr val="FF0000"/>
                </a:solidFill>
              </a:rPr>
              <a:t>ثالثاً</a:t>
            </a:r>
            <a:r>
              <a:rPr lang="ar-IQ" dirty="0">
                <a:solidFill>
                  <a:srgbClr val="FF0000"/>
                </a:solidFill>
              </a:rPr>
              <a:t>/ القضية الشرطية: </a:t>
            </a:r>
            <a:r>
              <a:rPr lang="ar-IQ" dirty="0"/>
              <a:t>وهي القضية التي يفيد فيها الحكم بقيد أو شرط، أو هي القضية التي حكم فيها بالاتصال بين نسبتين أو بعدمه، ومثال ذلك: إذا كانت الشمس طالعة فالنهار موجود، فالقضية الشرطية هي في الأصل:</a:t>
            </a:r>
          </a:p>
          <a:p>
            <a:pPr marL="0" indent="0">
              <a:buNone/>
            </a:pPr>
            <a:r>
              <a:rPr lang="ar-IQ" dirty="0" smtClean="0"/>
              <a:t>- قضية </a:t>
            </a:r>
            <a:r>
              <a:rPr lang="ar-IQ" dirty="0"/>
              <a:t>أولى: وهي الشرط وتسمى مقدم.</a:t>
            </a:r>
          </a:p>
          <a:p>
            <a:pPr marL="0" indent="0">
              <a:buNone/>
            </a:pPr>
            <a:r>
              <a:rPr lang="ar-IQ" dirty="0" smtClean="0"/>
              <a:t>- قضية </a:t>
            </a:r>
            <a:r>
              <a:rPr lang="ar-IQ" dirty="0"/>
              <a:t>ثانية: وهي جواب الشرط وتسمى تالي.</a:t>
            </a:r>
          </a:p>
          <a:p>
            <a:pPr marL="0" indent="0">
              <a:buNone/>
            </a:pPr>
            <a:r>
              <a:rPr lang="ar-IQ" dirty="0" smtClean="0"/>
              <a:t>- ربط </a:t>
            </a:r>
            <a:r>
              <a:rPr lang="ar-IQ" dirty="0"/>
              <a:t>بينهما بأداة الاتصال، والتي هي: إذا وإن ولو أو ربط بينهما بأداة </a:t>
            </a:r>
            <a:r>
              <a:rPr lang="ar-IQ" dirty="0" smtClean="0"/>
              <a:t>انفصال.</a:t>
            </a:r>
          </a:p>
          <a:p>
            <a:pPr marL="0" indent="0">
              <a:buNone/>
            </a:pPr>
            <a:r>
              <a:rPr lang="ar-IQ" dirty="0" smtClean="0"/>
              <a:t>والقضية الشرطية تنقسم إلى قسمين:</a:t>
            </a:r>
          </a:p>
          <a:p>
            <a:pPr marL="0" indent="0">
              <a:buNone/>
            </a:pPr>
            <a:r>
              <a:rPr lang="ar-IQ" dirty="0" smtClean="0"/>
              <a:t>أ - شرطية </a:t>
            </a:r>
            <a:r>
              <a:rPr lang="ar-IQ" dirty="0"/>
              <a:t>متصلة: هي التي حكم فيه بالاتصال بين نسبتين أو بعدمه، </a:t>
            </a:r>
            <a:r>
              <a:rPr lang="ar-IQ" dirty="0" smtClean="0"/>
              <a:t>كقولنا: </a:t>
            </a:r>
            <a:r>
              <a:rPr lang="ar-IQ" dirty="0"/>
              <a:t>إذا كانت الشمس </a:t>
            </a:r>
            <a:r>
              <a:rPr lang="ar-IQ" dirty="0" smtClean="0"/>
              <a:t>طالعة؛ </a:t>
            </a:r>
            <a:r>
              <a:rPr lang="ar-IQ" dirty="0"/>
              <a:t>فالنهار </a:t>
            </a:r>
            <a:r>
              <a:rPr lang="ar-IQ" dirty="0" smtClean="0"/>
              <a:t>موجود. </a:t>
            </a:r>
            <a:r>
              <a:rPr lang="ar-IQ" dirty="0"/>
              <a:t>فقد سميت هذه القضية بالمتصلة لاتصال طرفيها، أي اجتماعهما في الوجود، فليس وجود أحدهما </a:t>
            </a:r>
            <a:r>
              <a:rPr lang="ar-IQ" dirty="0" smtClean="0"/>
              <a:t>مانعاً </a:t>
            </a:r>
            <a:r>
              <a:rPr lang="ar-IQ" dirty="0"/>
              <a:t>من وجود الآخر</a:t>
            </a:r>
            <a:r>
              <a:rPr lang="ar-IQ" dirty="0" smtClean="0"/>
              <a:t>.</a:t>
            </a:r>
          </a:p>
          <a:p>
            <a:pPr marL="0" indent="0">
              <a:buNone/>
            </a:pPr>
            <a:r>
              <a:rPr lang="ar-IQ" dirty="0" smtClean="0"/>
              <a:t>ب - </a:t>
            </a:r>
            <a:r>
              <a:rPr lang="ar-IQ" dirty="0"/>
              <a:t>شرطية منفصلة</a:t>
            </a:r>
            <a:r>
              <a:rPr lang="ar-IQ" dirty="0" smtClean="0"/>
              <a:t>: هي </a:t>
            </a:r>
            <a:r>
              <a:rPr lang="ar-IQ" dirty="0"/>
              <a:t>التي يحكم فيها بالتنافي والعناد بين طرفيها، </a:t>
            </a:r>
            <a:r>
              <a:rPr lang="ar-IQ" dirty="0" smtClean="0"/>
              <a:t>كقولنا: </a:t>
            </a:r>
            <a:r>
              <a:rPr lang="ar-IQ" dirty="0"/>
              <a:t>العدد </a:t>
            </a:r>
            <a:r>
              <a:rPr lang="ar-IQ" dirty="0" smtClean="0"/>
              <a:t>إمّا </a:t>
            </a:r>
            <a:r>
              <a:rPr lang="ar-IQ" dirty="0"/>
              <a:t>زوج أو فرد، فقد سميت هذه القضية بالمنفصلة، لانفصال طرفيها، أي عدم اجتماعهما في الوجود. </a:t>
            </a:r>
          </a:p>
          <a:p>
            <a:pPr marL="0" indent="0">
              <a:buNone/>
            </a:pPr>
            <a:endParaRPr lang="ar-IQ" dirty="0"/>
          </a:p>
        </p:txBody>
      </p:sp>
    </p:spTree>
    <p:extLst>
      <p:ext uri="{BB962C8B-B14F-4D97-AF65-F5344CB8AC3E}">
        <p14:creationId xmlns:p14="http://schemas.microsoft.com/office/powerpoint/2010/main" val="3255353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84976" cy="6336704"/>
          </a:xfrm>
        </p:spPr>
        <p:txBody>
          <a:bodyPr>
            <a:normAutofit fontScale="92500" lnSpcReduction="10000"/>
          </a:bodyPr>
          <a:lstStyle/>
          <a:p>
            <a:pPr marL="0" indent="0">
              <a:buNone/>
            </a:pPr>
            <a:r>
              <a:rPr lang="ar-IQ" dirty="0" smtClean="0">
                <a:solidFill>
                  <a:srgbClr val="FF0000"/>
                </a:solidFill>
              </a:rPr>
              <a:t>خامس عشر</a:t>
            </a:r>
            <a:r>
              <a:rPr lang="ar-IQ" dirty="0">
                <a:solidFill>
                  <a:srgbClr val="FF0000"/>
                </a:solidFill>
              </a:rPr>
              <a:t>/ الاستدلال</a:t>
            </a:r>
            <a:r>
              <a:rPr lang="ar-IQ" dirty="0" smtClean="0">
                <a:solidFill>
                  <a:srgbClr val="FF0000"/>
                </a:solidFill>
              </a:rPr>
              <a:t>: </a:t>
            </a:r>
            <a:r>
              <a:rPr lang="ar-IQ" dirty="0" smtClean="0"/>
              <a:t>الاستدلال </a:t>
            </a:r>
            <a:r>
              <a:rPr lang="ar-IQ" dirty="0"/>
              <a:t>هو استنتاج قضية من قضية واحدة أو من عدة قضايا، أو هو الوصول إلى حكم تصديقي مجهول بواسطة حكم تصديقي معلوم، </a:t>
            </a:r>
            <a:r>
              <a:rPr lang="ar-IQ" dirty="0" smtClean="0"/>
              <a:t>والاستدلال </a:t>
            </a:r>
            <a:r>
              <a:rPr lang="ar-IQ" dirty="0"/>
              <a:t>هو المقصد الأسمى من علم المنطق، إذ به تعرف حقائق الأشياء، وبهذا ينقسم الاستدلال إلى:</a:t>
            </a:r>
          </a:p>
          <a:p>
            <a:pPr marL="0" indent="0">
              <a:buNone/>
            </a:pPr>
            <a:r>
              <a:rPr lang="ar-IQ" dirty="0" smtClean="0"/>
              <a:t>- استدلال </a:t>
            </a:r>
            <a:r>
              <a:rPr lang="ar-IQ" dirty="0"/>
              <a:t>غير </a:t>
            </a:r>
            <a:r>
              <a:rPr lang="ar-IQ" dirty="0" smtClean="0"/>
              <a:t>مباشر: </a:t>
            </a:r>
            <a:r>
              <a:rPr lang="ar-IQ" dirty="0"/>
              <a:t>وهو الاستدلال الذي يحتاج الباحث </a:t>
            </a:r>
            <a:r>
              <a:rPr lang="ar-IQ" dirty="0" smtClean="0"/>
              <a:t>فيه </a:t>
            </a:r>
            <a:r>
              <a:rPr lang="ar-IQ" dirty="0"/>
              <a:t>إلى أكثر من قضية </a:t>
            </a:r>
            <a:r>
              <a:rPr lang="ar-IQ" dirty="0" smtClean="0"/>
              <a:t>واحدة, </a:t>
            </a:r>
            <a:r>
              <a:rPr lang="ar-IQ" dirty="0"/>
              <a:t>للوصول إلى </a:t>
            </a:r>
            <a:r>
              <a:rPr lang="ar-IQ" dirty="0" smtClean="0"/>
              <a:t>النتيجة. </a:t>
            </a:r>
            <a:r>
              <a:rPr lang="ar-IQ" dirty="0"/>
              <a:t>كالقياس والتمثيل </a:t>
            </a:r>
            <a:r>
              <a:rPr lang="ar-IQ" dirty="0" smtClean="0"/>
              <a:t>والاستقراء. </a:t>
            </a:r>
          </a:p>
          <a:p>
            <a:pPr marL="0" indent="0">
              <a:buNone/>
            </a:pPr>
            <a:r>
              <a:rPr lang="ar-IQ" dirty="0" smtClean="0"/>
              <a:t>- استدلال مباشر: وهو الاستدلال بقضية واحدة على قاضية ثانية، أو هو الاستدلال بصدق قضية على صدق أخرى أو كذبها، أو الاستدلال بكذب قضية على صدق قضية أخرى أو كذبها، كقولنا مثلا: </a:t>
            </a:r>
          </a:p>
          <a:p>
            <a:pPr marL="0" indent="0">
              <a:buNone/>
            </a:pPr>
            <a:r>
              <a:rPr lang="ar-IQ" dirty="0" smtClean="0"/>
              <a:t> كلُّ </a:t>
            </a:r>
            <a:r>
              <a:rPr lang="ar-IQ" dirty="0"/>
              <a:t>إنسان </a:t>
            </a:r>
            <a:r>
              <a:rPr lang="ar-IQ" dirty="0" smtClean="0"/>
              <a:t>مفكر. </a:t>
            </a:r>
            <a:r>
              <a:rPr lang="ar-IQ" dirty="0"/>
              <a:t>فإن صدق هذه القضية وهي قضية كلية </a:t>
            </a:r>
            <a:r>
              <a:rPr lang="ar-IQ" dirty="0" smtClean="0"/>
              <a:t>موجبة.  يستلزم:</a:t>
            </a:r>
            <a:endParaRPr lang="ar-IQ" dirty="0"/>
          </a:p>
          <a:p>
            <a:pPr marL="0" indent="0">
              <a:buNone/>
            </a:pPr>
            <a:r>
              <a:rPr lang="ar-IQ" dirty="0"/>
              <a:t>    </a:t>
            </a:r>
            <a:r>
              <a:rPr lang="ar-IQ" dirty="0" smtClean="0"/>
              <a:t>- صدق </a:t>
            </a:r>
            <a:r>
              <a:rPr lang="ar-IQ" dirty="0"/>
              <a:t>قولنا: بعض الإنسان مفكر وهي قضية جزئية موجبة.</a:t>
            </a:r>
          </a:p>
          <a:p>
            <a:pPr marL="0" indent="0">
              <a:buNone/>
            </a:pPr>
            <a:r>
              <a:rPr lang="ar-IQ" dirty="0"/>
              <a:t>    </a:t>
            </a:r>
            <a:r>
              <a:rPr lang="ar-IQ" dirty="0" smtClean="0"/>
              <a:t>- كذب </a:t>
            </a:r>
            <a:r>
              <a:rPr lang="ar-IQ" dirty="0"/>
              <a:t>قولنا: بعض الإنسان ليس بمفكر وهي قضية جزئية سالبة.</a:t>
            </a:r>
          </a:p>
          <a:p>
            <a:pPr marL="0" indent="0">
              <a:buNone/>
            </a:pPr>
            <a:endParaRPr lang="ar-IQ" dirty="0"/>
          </a:p>
        </p:txBody>
      </p:sp>
    </p:spTree>
    <p:extLst>
      <p:ext uri="{BB962C8B-B14F-4D97-AF65-F5344CB8AC3E}">
        <p14:creationId xmlns:p14="http://schemas.microsoft.com/office/powerpoint/2010/main" val="4128154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92500" lnSpcReduction="20000"/>
          </a:bodyPr>
          <a:lstStyle/>
          <a:p>
            <a:pPr fontAlgn="base"/>
            <a:r>
              <a:rPr lang="ar-IQ" dirty="0" smtClean="0"/>
              <a:t>فعلى </a:t>
            </a:r>
            <a:r>
              <a:rPr lang="ar-IQ" dirty="0"/>
              <a:t>سبيل المدرسة العقلية لدى مؤسسها ديكارت 1656 أنكر المنهج الأرسطي في المنطق واعتبره منهجاً </a:t>
            </a:r>
            <a:r>
              <a:rPr lang="ar-IQ" dirty="0" smtClean="0"/>
              <a:t>عقيماً. وبناء </a:t>
            </a:r>
            <a:r>
              <a:rPr lang="ar-IQ" dirty="0"/>
              <a:t>على فلسفته من سحب المنهج الرياضي على باقي </a:t>
            </a:r>
            <a:r>
              <a:rPr lang="ar-IQ" dirty="0" smtClean="0"/>
              <a:t>العلوم, </a:t>
            </a:r>
            <a:r>
              <a:rPr lang="ar-IQ" dirty="0"/>
              <a:t>فكان منطقه منطقاً رياضياً </a:t>
            </a:r>
            <a:r>
              <a:rPr lang="ar-IQ" dirty="0" smtClean="0"/>
              <a:t>قياسياً. وكذلك </a:t>
            </a:r>
            <a:r>
              <a:rPr lang="ar-IQ" dirty="0" err="1"/>
              <a:t>مابرناش</a:t>
            </a:r>
            <a:r>
              <a:rPr lang="ar-IQ" dirty="0"/>
              <a:t> 1606م الذي أرجع سبب خطأ تفكير الإنسان -والذي يهدف علم المنطق لعلاجه – إلى اندماج عقل الإنسان بجسمه.</a:t>
            </a:r>
          </a:p>
          <a:p>
            <a:pPr fontAlgn="base"/>
            <a:r>
              <a:rPr lang="ar-IQ" dirty="0"/>
              <a:t>وقد برزت خمس مدارس معرفية في هذا </a:t>
            </a:r>
            <a:r>
              <a:rPr lang="ar-IQ" dirty="0" smtClean="0"/>
              <a:t>العصر:</a:t>
            </a:r>
            <a:endParaRPr lang="ar-IQ" dirty="0"/>
          </a:p>
          <a:p>
            <a:pPr marL="0" indent="0" fontAlgn="base">
              <a:buNone/>
            </a:pPr>
            <a:r>
              <a:rPr lang="ar-IQ" dirty="0"/>
              <a:t>أ- المدرسة العقلية: والتي يرجع تأسيسها للعالم </a:t>
            </a:r>
            <a:r>
              <a:rPr lang="ar-IQ" dirty="0" err="1"/>
              <a:t>رينيه</a:t>
            </a:r>
            <a:r>
              <a:rPr lang="ar-IQ" dirty="0"/>
              <a:t> ديكارت.</a:t>
            </a:r>
          </a:p>
          <a:p>
            <a:pPr marL="0" indent="0" fontAlgn="base">
              <a:buNone/>
            </a:pPr>
            <a:r>
              <a:rPr lang="ar-IQ" dirty="0"/>
              <a:t>ب- المدرسة الحسية: والتي يرجع تأسيسها للعالم جون لك 1632م .</a:t>
            </a:r>
          </a:p>
          <a:p>
            <a:pPr marL="0" indent="0" fontAlgn="base">
              <a:buNone/>
            </a:pPr>
            <a:r>
              <a:rPr lang="ar-IQ" dirty="0" smtClean="0"/>
              <a:t>ج-المدرسة </a:t>
            </a:r>
            <a:r>
              <a:rPr lang="ar-IQ" dirty="0"/>
              <a:t>النسبية: ونقصد بها النسبية الفلسفية، وليس النسبية العلمية التي تعود لغاليليو.</a:t>
            </a:r>
          </a:p>
          <a:p>
            <a:pPr marL="0" indent="0" fontAlgn="base">
              <a:buNone/>
            </a:pPr>
            <a:r>
              <a:rPr lang="ar-IQ" dirty="0"/>
              <a:t>د- المدرسة الديالكتيكية: وهي ترجع في حقيقتها إلى الفلسفة المادية الميكانيكية، والتي تنسب للمفكر اليوناني </a:t>
            </a:r>
            <a:r>
              <a:rPr lang="ar-IQ" dirty="0" err="1"/>
              <a:t>ديموقراطيس</a:t>
            </a:r>
            <a:r>
              <a:rPr lang="ar-IQ" dirty="0"/>
              <a:t>، والذي عاش في القرن الخامس عشر قبل الميلاد، إلا أنها تطورت من النظرية المادية الميكانيكية إلى المادة الديالكتيكية في القرن التاسع عشر الميلادي.</a:t>
            </a:r>
          </a:p>
          <a:p>
            <a:pPr marL="0" indent="0" fontAlgn="base">
              <a:buNone/>
            </a:pPr>
            <a:r>
              <a:rPr lang="ar-IQ" dirty="0"/>
              <a:t>و- نظرية التحليل النفسي:  وتعود إلى مؤسسها عالم النفس النمساوي  </a:t>
            </a:r>
            <a:r>
              <a:rPr lang="ar-IQ" dirty="0" err="1"/>
              <a:t>سيجموند</a:t>
            </a:r>
            <a:r>
              <a:rPr lang="ar-IQ" dirty="0"/>
              <a:t> فرويد.</a:t>
            </a:r>
          </a:p>
          <a:p>
            <a:endParaRPr lang="ar-IQ" dirty="0"/>
          </a:p>
        </p:txBody>
      </p:sp>
    </p:spTree>
    <p:extLst>
      <p:ext uri="{BB962C8B-B14F-4D97-AF65-F5344CB8AC3E}">
        <p14:creationId xmlns:p14="http://schemas.microsoft.com/office/powerpoint/2010/main" val="2119086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408712"/>
          </a:xfrm>
        </p:spPr>
        <p:txBody>
          <a:bodyPr>
            <a:normAutofit fontScale="92500" lnSpcReduction="20000"/>
          </a:bodyPr>
          <a:lstStyle/>
          <a:p>
            <a:r>
              <a:rPr lang="ar-IQ" dirty="0"/>
              <a:t>إنّ هذه النظريات الفكرية والمدارس المعرفية كان لا </a:t>
            </a:r>
            <a:r>
              <a:rPr lang="ar-IQ" dirty="0" smtClean="0"/>
              <a:t>بدّ </a:t>
            </a:r>
            <a:r>
              <a:rPr lang="ar-IQ" dirty="0"/>
              <a:t>أن تتمخض عن أدوات مختلفة في الوصول للمعرفة، وبالتالي عن مناهج علم منطق مختلفة، بالإضافة إلى أن المنطق الصوري (الأرسطي) كان يعالج العلوم البرهانية.</a:t>
            </a:r>
          </a:p>
          <a:p>
            <a:r>
              <a:rPr lang="ar-IQ" dirty="0" smtClean="0"/>
              <a:t>وكانت </a:t>
            </a:r>
            <a:r>
              <a:rPr lang="ar-IQ" dirty="0"/>
              <a:t>الثورة العلمية في عصر الحداثة تحتاج إلى علم منطق يعالج مختلف العلوم والمجالات العلمية التي انبثقت وتفتحت، فاختلاف المدارس </a:t>
            </a:r>
            <a:r>
              <a:rPr lang="ar-IQ" dirty="0" smtClean="0"/>
              <a:t>الفكرية, </a:t>
            </a:r>
            <a:r>
              <a:rPr lang="ar-IQ" dirty="0"/>
              <a:t>كان يؤثر على مسائل المنطق، واختلاف الحاجة له والغاية منه كان يؤثر على سعة دائرة موضوعه، حتى أدخل ديفيد لويس علم المناهج مع علم المنطق، فخرج المنطق الاجتماعي والمنطق القياسي والمنطق المادي</a:t>
            </a:r>
            <a:r>
              <a:rPr lang="ar-IQ" dirty="0" smtClean="0"/>
              <a:t>.</a:t>
            </a:r>
          </a:p>
          <a:p>
            <a:r>
              <a:rPr lang="ar-IQ" dirty="0" smtClean="0"/>
              <a:t>بعض علماء المسلمين </a:t>
            </a:r>
            <a:r>
              <a:rPr lang="ar-IQ" dirty="0"/>
              <a:t>أصروا على أنها </a:t>
            </a:r>
            <a:r>
              <a:rPr lang="ar-IQ" dirty="0" smtClean="0"/>
              <a:t>تعدُّ </a:t>
            </a:r>
            <a:r>
              <a:rPr lang="ar-IQ" dirty="0"/>
              <a:t>من مدارس الشك، وادّعى </a:t>
            </a:r>
            <a:r>
              <a:rPr lang="ar-IQ" dirty="0" smtClean="0"/>
              <a:t>أصحاب هذه المدارس </a:t>
            </a:r>
            <a:r>
              <a:rPr lang="ar-IQ" dirty="0"/>
              <a:t>أنهم من أنصار اليقين، هذا الاختلاف من جهة، واختلاف الحاجة لعلم المنطق بين الإسلاميين </a:t>
            </a:r>
            <a:r>
              <a:rPr lang="ar-IQ" dirty="0" smtClean="0"/>
              <a:t>والغربيين, </a:t>
            </a:r>
            <a:r>
              <a:rPr lang="ar-IQ" dirty="0"/>
              <a:t>جعل الإسلاميين يبقون على منطق أرسطو الصوري، فهو من جهة أقرب لطبيعة العلوم الشرعية، ومن جهة </a:t>
            </a:r>
            <a:r>
              <a:rPr lang="ar-IQ" dirty="0" smtClean="0"/>
              <a:t>أخرى, </a:t>
            </a:r>
            <a:r>
              <a:rPr lang="ar-IQ" dirty="0"/>
              <a:t>إنكارهم المعرفي للمدارس الفلسفية </a:t>
            </a:r>
            <a:r>
              <a:rPr lang="ar-IQ" dirty="0" smtClean="0"/>
              <a:t>الغربية؛ </a:t>
            </a:r>
            <a:r>
              <a:rPr lang="ar-IQ" dirty="0"/>
              <a:t>يجعلهم يرفضون المنطق </a:t>
            </a:r>
            <a:r>
              <a:rPr lang="ar-IQ" dirty="0" err="1"/>
              <a:t>المتمخض</a:t>
            </a:r>
            <a:r>
              <a:rPr lang="ar-IQ" dirty="0"/>
              <a:t> عنها.</a:t>
            </a:r>
          </a:p>
        </p:txBody>
      </p:sp>
    </p:spTree>
    <p:extLst>
      <p:ext uri="{BB962C8B-B14F-4D97-AF65-F5344CB8AC3E}">
        <p14:creationId xmlns:p14="http://schemas.microsoft.com/office/powerpoint/2010/main" val="3146816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56984" cy="6480720"/>
          </a:xfrm>
        </p:spPr>
        <p:txBody>
          <a:bodyPr>
            <a:normAutofit/>
          </a:bodyPr>
          <a:lstStyle/>
          <a:p>
            <a:r>
              <a:rPr lang="ar-IQ" dirty="0"/>
              <a:t>وقد </a:t>
            </a:r>
            <a:r>
              <a:rPr lang="ar-IQ" dirty="0" smtClean="0"/>
              <a:t>اعتاد مؤرخو </a:t>
            </a:r>
            <a:r>
              <a:rPr lang="ar-IQ" dirty="0"/>
              <a:t>المنطق حصر بدايات تطور </a:t>
            </a:r>
            <a:r>
              <a:rPr lang="ar-IQ" dirty="0" smtClean="0"/>
              <a:t>علم </a:t>
            </a:r>
            <a:r>
              <a:rPr lang="ar-IQ" dirty="0"/>
              <a:t>المنطق في </a:t>
            </a:r>
            <a:r>
              <a:rPr lang="ar-IQ" dirty="0" smtClean="0"/>
              <a:t>بلاد اليونان قديماً وتركزت الدراسات </a:t>
            </a:r>
            <a:r>
              <a:rPr lang="ar-IQ" dirty="0"/>
              <a:t>حول كشف </a:t>
            </a:r>
            <a:r>
              <a:rPr lang="ar-IQ" dirty="0" smtClean="0"/>
              <a:t>مساهمات الفلاسفة </a:t>
            </a:r>
            <a:r>
              <a:rPr lang="ar-IQ" dirty="0"/>
              <a:t>اليونان </a:t>
            </a:r>
            <a:r>
              <a:rPr lang="ar-IQ" dirty="0" smtClean="0"/>
              <a:t>الأقدمين </a:t>
            </a:r>
            <a:r>
              <a:rPr lang="ar-IQ" dirty="0"/>
              <a:t>في تطور ه</a:t>
            </a:r>
            <a:r>
              <a:rPr lang="ar-IQ" dirty="0" smtClean="0"/>
              <a:t>ذا العلم </a:t>
            </a:r>
            <a:r>
              <a:rPr lang="ar-IQ" dirty="0"/>
              <a:t>وما أنجزوه </a:t>
            </a:r>
            <a:r>
              <a:rPr lang="ar-IQ" dirty="0" smtClean="0"/>
              <a:t>في: </a:t>
            </a:r>
          </a:p>
          <a:p>
            <a:pPr marL="0" indent="0">
              <a:buNone/>
            </a:pPr>
            <a:r>
              <a:rPr lang="ar-IQ" dirty="0" smtClean="0"/>
              <a:t> 1-تحليل اللغة 2 </a:t>
            </a:r>
            <a:r>
              <a:rPr lang="ar-IQ" dirty="0"/>
              <a:t>-دراسة </a:t>
            </a:r>
            <a:r>
              <a:rPr lang="ar-IQ" dirty="0" smtClean="0"/>
              <a:t>العلم </a:t>
            </a:r>
            <a:r>
              <a:rPr lang="ar-IQ" dirty="0"/>
              <a:t>الرياضي </a:t>
            </a:r>
            <a:r>
              <a:rPr lang="ar-IQ" dirty="0" smtClean="0"/>
              <a:t> </a:t>
            </a:r>
            <a:r>
              <a:rPr lang="ar-IQ" dirty="0"/>
              <a:t>3 -بناء أنظمة </a:t>
            </a:r>
            <a:r>
              <a:rPr lang="ar-IQ" dirty="0" smtClean="0"/>
              <a:t>فلسفية </a:t>
            </a:r>
            <a:r>
              <a:rPr lang="ar-IQ" dirty="0"/>
              <a:t>4 -ابتغاء معرفة القوانين المنطقية المستخدمة في الحجج </a:t>
            </a:r>
            <a:r>
              <a:rPr lang="ar-IQ" dirty="0" smtClean="0"/>
              <a:t>والتحليل </a:t>
            </a:r>
            <a:r>
              <a:rPr lang="ar-IQ" dirty="0"/>
              <a:t>والمناقشة </a:t>
            </a:r>
            <a:r>
              <a:rPr lang="ar-IQ" dirty="0" smtClean="0"/>
              <a:t>. </a:t>
            </a:r>
          </a:p>
          <a:p>
            <a:pPr marL="0" indent="0">
              <a:buNone/>
            </a:pPr>
            <a:r>
              <a:rPr lang="ar-IQ" dirty="0" smtClean="0"/>
              <a:t>هذا ولقد تضمن الفكر الفلسفي اليوناني قبل أرسطو, في سياق بحثه عن الحقيقة، مباحث ذات صلة بالمنطق. إذ ساهمت </a:t>
            </a:r>
            <a:r>
              <a:rPr lang="ar-IQ" dirty="0"/>
              <a:t>في تكوين البناء المنطقي المتكامل الذي شيده </a:t>
            </a:r>
            <a:r>
              <a:rPr lang="ar-IQ" dirty="0" smtClean="0"/>
              <a:t>أرسطو بعد أن استوعب ذلك الفكر </a:t>
            </a:r>
            <a:r>
              <a:rPr lang="ar-IQ" dirty="0"/>
              <a:t>في جميع </a:t>
            </a:r>
            <a:r>
              <a:rPr lang="ar-IQ" dirty="0" smtClean="0"/>
              <a:t>جوانبه: (– الطبيعية - </a:t>
            </a:r>
            <a:r>
              <a:rPr lang="ar-IQ" dirty="0"/>
              <a:t>والمعرفية – </a:t>
            </a:r>
            <a:r>
              <a:rPr lang="ar-IQ" dirty="0" smtClean="0"/>
              <a:t>والخلقية </a:t>
            </a:r>
            <a:r>
              <a:rPr lang="ar-IQ" dirty="0"/>
              <a:t>– و</a:t>
            </a:r>
            <a:r>
              <a:rPr lang="ar-IQ" dirty="0" smtClean="0"/>
              <a:t>الميتافيزيقية - والجمالية </a:t>
            </a:r>
            <a:r>
              <a:rPr lang="ar-IQ" dirty="0"/>
              <a:t>– </a:t>
            </a:r>
            <a:r>
              <a:rPr lang="ar-IQ" dirty="0" smtClean="0"/>
              <a:t>والمنطقية).</a:t>
            </a:r>
            <a:endParaRPr lang="ar-IQ" dirty="0"/>
          </a:p>
        </p:txBody>
      </p:sp>
    </p:spTree>
    <p:extLst>
      <p:ext uri="{BB962C8B-B14F-4D97-AF65-F5344CB8AC3E}">
        <p14:creationId xmlns:p14="http://schemas.microsoft.com/office/powerpoint/2010/main" val="2221339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ar-IQ" dirty="0" smtClean="0">
                <a:solidFill>
                  <a:srgbClr val="FF0000"/>
                </a:solidFill>
              </a:rPr>
              <a:t>تعريف المنطق</a:t>
            </a:r>
            <a:endParaRPr lang="ar-IQ" dirty="0">
              <a:solidFill>
                <a:srgbClr val="FF0000"/>
              </a:solidFill>
            </a:endParaRPr>
          </a:p>
        </p:txBody>
      </p:sp>
      <p:sp>
        <p:nvSpPr>
          <p:cNvPr id="3" name="عنصر نائب للمحتوى 2"/>
          <p:cNvSpPr>
            <a:spLocks noGrp="1"/>
          </p:cNvSpPr>
          <p:nvPr>
            <p:ph idx="1"/>
          </p:nvPr>
        </p:nvSpPr>
        <p:spPr>
          <a:xfrm>
            <a:off x="107504" y="908720"/>
            <a:ext cx="8856984" cy="5760640"/>
          </a:xfrm>
        </p:spPr>
        <p:txBody>
          <a:bodyPr>
            <a:normAutofit lnSpcReduction="10000"/>
          </a:bodyPr>
          <a:lstStyle/>
          <a:p>
            <a:pPr marL="0" indent="0">
              <a:buNone/>
            </a:pPr>
            <a:r>
              <a:rPr lang="ar-IQ" dirty="0" smtClean="0">
                <a:solidFill>
                  <a:srgbClr val="FF0000"/>
                </a:solidFill>
              </a:rPr>
              <a:t>أولاً: تعريف المنطق لغة</a:t>
            </a:r>
          </a:p>
          <a:p>
            <a:pPr marL="0" indent="0" algn="just">
              <a:buNone/>
            </a:pPr>
            <a:r>
              <a:rPr lang="ar-IQ" dirty="0" smtClean="0"/>
              <a:t>المنطق مشتق من النطق, نطق ينطق, أي يتكلم. وهي الكلمة الدالة على معنى.</a:t>
            </a:r>
          </a:p>
          <a:p>
            <a:pPr marL="0" indent="0" algn="just">
              <a:buNone/>
            </a:pPr>
            <a:r>
              <a:rPr lang="ar-IQ" dirty="0" smtClean="0"/>
              <a:t>قالوا: إنَّ النطق عبارة عن: الأصوات المقطعة التي يُظهرها اللسان وتعيها الآذان، قال تعالى: {مَا لَكُمْ لَا تَنطِقُونَ}. </a:t>
            </a:r>
          </a:p>
          <a:p>
            <a:pPr marL="0" indent="0" algn="just">
              <a:buNone/>
            </a:pPr>
            <a:r>
              <a:rPr lang="ar-IQ" dirty="0" smtClean="0"/>
              <a:t>وأمّا المنطقيون؛ فيُطلقون كلمة النطق على تلك القوّة التي يكون النطق بها، وهي موجودة في الإنسان خاصة, وتسمَّى العقل أو الفكر. ومن هنا نشاهد بأنَّهم عَرَّفوا الإنسانَ بأنَّه:(حيوانٌ ناطقٌ).</a:t>
            </a:r>
          </a:p>
          <a:p>
            <a:pPr marL="0" indent="0" algn="just">
              <a:buNone/>
            </a:pPr>
            <a:r>
              <a:rPr lang="ar-IQ" dirty="0" smtClean="0"/>
              <a:t>والمقصود بالحيوان؛ الموجود الحيّ</a:t>
            </a:r>
            <a:r>
              <a:rPr lang="ar-IQ" dirty="0"/>
              <a:t>.</a:t>
            </a:r>
            <a:r>
              <a:rPr lang="ar-IQ" dirty="0" smtClean="0"/>
              <a:t> وبالناطق؛ العاقل المتفكِّر.</a:t>
            </a:r>
          </a:p>
          <a:p>
            <a:pPr marL="0" indent="0" algn="just">
              <a:buNone/>
            </a:pPr>
            <a:r>
              <a:rPr lang="ar-IQ" dirty="0" smtClean="0"/>
              <a:t>فإذاً المقصود من النطق هنا التعقُّل الذي هو من مميِّزات الإنسان, والمنطق هو العلم الذي يرتبط بهذا الأمر.</a:t>
            </a:r>
            <a:endParaRPr lang="ar-IQ" dirty="0"/>
          </a:p>
        </p:txBody>
      </p:sp>
    </p:spTree>
    <p:extLst>
      <p:ext uri="{BB962C8B-B14F-4D97-AF65-F5344CB8AC3E}">
        <p14:creationId xmlns:p14="http://schemas.microsoft.com/office/powerpoint/2010/main" val="1312554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2459</TotalTime>
  <Words>8265</Words>
  <Application>Microsoft Office PowerPoint</Application>
  <PresentationFormat>عرض على الشاشة (3:4)‏</PresentationFormat>
  <Paragraphs>332</Paragraphs>
  <Slides>55</Slides>
  <Notes>0</Notes>
  <HiddenSlides>0</HiddenSlides>
  <MMClips>0</MMClips>
  <ScaleCrop>false</ScaleCrop>
  <HeadingPairs>
    <vt:vector size="4" baseType="variant">
      <vt:variant>
        <vt:lpstr>نسق</vt:lpstr>
      </vt:variant>
      <vt:variant>
        <vt:i4>1</vt:i4>
      </vt:variant>
      <vt:variant>
        <vt:lpstr>عناوين الشرائح</vt:lpstr>
      </vt:variant>
      <vt:variant>
        <vt:i4>55</vt:i4>
      </vt:variant>
    </vt:vector>
  </HeadingPairs>
  <TitlesOfParts>
    <vt:vector size="56" baseType="lpstr">
      <vt:lpstr>نسق Office</vt:lpstr>
      <vt:lpstr>علم المنطق المرحلة الرابعة/ الفصل الأول كلِّية العلوم الإسلامية/ قسم التربية الدينية السنة الدراسية(2022-2023) إعداد أ.د.فتحي جوهر مزوري  fathi.farmazi@su.edu.krd 07504603044</vt:lpstr>
      <vt:lpstr>المقدمة</vt:lpstr>
      <vt:lpstr>نشأة علم المنطق</vt:lpstr>
      <vt:lpstr>عرض تقديمي في PowerPoint</vt:lpstr>
      <vt:lpstr>تاريخ المنطق</vt:lpstr>
      <vt:lpstr>عرض تقديمي في PowerPoint</vt:lpstr>
      <vt:lpstr>عرض تقديمي في PowerPoint</vt:lpstr>
      <vt:lpstr>عرض تقديمي في PowerPoint</vt:lpstr>
      <vt:lpstr>تعريف المنطق</vt:lpstr>
      <vt:lpstr>عرض تقديمي في PowerPoint</vt:lpstr>
      <vt:lpstr>أسماء المنطق</vt:lpstr>
      <vt:lpstr>أهمية المنطق</vt:lpstr>
      <vt:lpstr>فائدة المنطق</vt:lpstr>
      <vt:lpstr>الغاية من المنطق</vt:lpstr>
      <vt:lpstr>موضوع المنطق</vt:lpstr>
      <vt:lpstr>عرض تقديمي في PowerPoint</vt:lpstr>
      <vt:lpstr>عرض تقديمي في PowerPoint</vt:lpstr>
      <vt:lpstr>عرض تقديمي في PowerPoint</vt:lpstr>
      <vt:lpstr>علاقة علم المنطق بالعلوم الأخرى</vt:lpstr>
      <vt:lpstr> العلم والعقل</vt:lpstr>
      <vt:lpstr>أنواع المنطق</vt:lpstr>
      <vt:lpstr>عرض تقديمي في PowerPoint</vt:lpstr>
      <vt:lpstr>أنواع المنطق فيما يتعلق بذات الإنسان</vt:lpstr>
      <vt:lpstr>عرض تقديمي في PowerPoint</vt:lpstr>
      <vt:lpstr>الحجة المنطقية</vt:lpstr>
      <vt:lpstr>أنواع الحجج المنطقية</vt:lpstr>
      <vt:lpstr>عرض تقديمي في PowerPoint</vt:lpstr>
      <vt:lpstr>عرض تقديمي في PowerPoint</vt:lpstr>
      <vt:lpstr>عرض تقديمي في PowerPoint</vt:lpstr>
      <vt:lpstr>قواعد المنطق</vt:lpstr>
      <vt:lpstr>لماذا ندرس المنطق</vt:lpstr>
      <vt:lpstr>عرض تقديمي في PowerPoint</vt:lpstr>
      <vt:lpstr>حكم الاشتغال بالمنطق</vt:lpstr>
      <vt:lpstr>العلم وعلاقته بعلم المنطق</vt:lpstr>
      <vt:lpstr>عرض تقديمي في PowerPoint</vt:lpstr>
      <vt:lpstr>عرض تقديمي في PowerPoint</vt:lpstr>
      <vt:lpstr>عرض تقديمي في PowerPoint</vt:lpstr>
      <vt:lpstr>أقسام العلم الحصولي</vt:lpstr>
      <vt:lpstr>عرض تقديمي في PowerPoint</vt:lpstr>
      <vt:lpstr>أسباب توجه النفس لإدراك البديهيات</vt:lpstr>
      <vt:lpstr>تعريف الألفاظ  المنطقية ودلالاتها</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المنطق أ.م.د.فتحي جوهر</dc:title>
  <dc:creator>fathe</dc:creator>
  <cp:lastModifiedBy>fathe</cp:lastModifiedBy>
  <cp:revision>104</cp:revision>
  <dcterms:created xsi:type="dcterms:W3CDTF">2021-09-01T18:12:36Z</dcterms:created>
  <dcterms:modified xsi:type="dcterms:W3CDTF">2022-09-16T14:49:37Z</dcterms:modified>
</cp:coreProperties>
</file>