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2" r:id="rId3"/>
    <p:sldId id="257" r:id="rId4"/>
    <p:sldId id="259" r:id="rId5"/>
    <p:sldId id="260" r:id="rId6"/>
    <p:sldId id="258" r:id="rId7"/>
    <p:sldId id="309" r:id="rId8"/>
    <p:sldId id="261" r:id="rId9"/>
    <p:sldId id="263" r:id="rId10"/>
    <p:sldId id="328" r:id="rId11"/>
    <p:sldId id="291" r:id="rId12"/>
    <p:sldId id="278" r:id="rId13"/>
    <p:sldId id="279" r:id="rId14"/>
    <p:sldId id="280" r:id="rId15"/>
    <p:sldId id="281" r:id="rId16"/>
    <p:sldId id="282" r:id="rId17"/>
    <p:sldId id="277" r:id="rId18"/>
    <p:sldId id="264" r:id="rId19"/>
    <p:sldId id="267" r:id="rId20"/>
    <p:sldId id="268" r:id="rId21"/>
    <p:sldId id="265" r:id="rId22"/>
    <p:sldId id="329" r:id="rId23"/>
    <p:sldId id="287" r:id="rId24"/>
    <p:sldId id="266" r:id="rId25"/>
    <p:sldId id="270" r:id="rId26"/>
    <p:sldId id="276" r:id="rId27"/>
    <p:sldId id="271" r:id="rId28"/>
    <p:sldId id="272" r:id="rId29"/>
    <p:sldId id="273" r:id="rId30"/>
    <p:sldId id="274" r:id="rId31"/>
    <p:sldId id="275" r:id="rId32"/>
    <p:sldId id="269" r:id="rId33"/>
    <p:sldId id="283" r:id="rId34"/>
    <p:sldId id="285" r:id="rId35"/>
    <p:sldId id="286" r:id="rId36"/>
    <p:sldId id="288" r:id="rId37"/>
    <p:sldId id="289" r:id="rId38"/>
    <p:sldId id="290" r:id="rId39"/>
    <p:sldId id="293" r:id="rId40"/>
    <p:sldId id="294" r:id="rId41"/>
    <p:sldId id="295" r:id="rId42"/>
    <p:sldId id="296" r:id="rId43"/>
    <p:sldId id="330" r:id="rId44"/>
    <p:sldId id="297" r:id="rId45"/>
    <p:sldId id="302" r:id="rId46"/>
    <p:sldId id="298" r:id="rId47"/>
    <p:sldId id="299" r:id="rId48"/>
    <p:sldId id="300" r:id="rId49"/>
    <p:sldId id="301" r:id="rId50"/>
    <p:sldId id="304" r:id="rId51"/>
    <p:sldId id="305" r:id="rId52"/>
    <p:sldId id="306" r:id="rId53"/>
    <p:sldId id="307" r:id="rId54"/>
    <p:sldId id="308" r:id="rId55"/>
    <p:sldId id="310" r:id="rId56"/>
    <p:sldId id="311" r:id="rId57"/>
    <p:sldId id="312" r:id="rId58"/>
    <p:sldId id="313" r:id="rId59"/>
    <p:sldId id="314" r:id="rId60"/>
    <p:sldId id="315" r:id="rId61"/>
    <p:sldId id="316" r:id="rId62"/>
    <p:sldId id="317" r:id="rId63"/>
    <p:sldId id="319" r:id="rId64"/>
    <p:sldId id="320" r:id="rId65"/>
    <p:sldId id="321" r:id="rId66"/>
    <p:sldId id="318" r:id="rId67"/>
    <p:sldId id="322" r:id="rId68"/>
    <p:sldId id="323" r:id="rId69"/>
    <p:sldId id="324" r:id="rId70"/>
    <p:sldId id="325" r:id="rId71"/>
    <p:sldId id="326" r:id="rId72"/>
    <p:sldId id="327" r:id="rId7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69094" autoAdjust="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A51180A-8F96-4FDC-B2D4-2E7DD29428A8}" type="datetimeFigureOut">
              <a:rPr lang="ar-IQ" smtClean="0"/>
              <a:t>19/06/1444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354297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51180A-8F96-4FDC-B2D4-2E7DD29428A8}" type="datetimeFigureOut">
              <a:rPr lang="ar-IQ" smtClean="0"/>
              <a:t>19/06/1444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240098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51180A-8F96-4FDC-B2D4-2E7DD29428A8}" type="datetimeFigureOut">
              <a:rPr lang="ar-IQ" smtClean="0"/>
              <a:t>19/06/1444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107315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51180A-8F96-4FDC-B2D4-2E7DD29428A8}" type="datetimeFigureOut">
              <a:rPr lang="ar-IQ" smtClean="0"/>
              <a:t>19/06/1444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123200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A51180A-8F96-4FDC-B2D4-2E7DD29428A8}" type="datetimeFigureOut">
              <a:rPr lang="ar-IQ" smtClean="0"/>
              <a:t>19/06/1444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79831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A51180A-8F96-4FDC-B2D4-2E7DD29428A8}" type="datetimeFigureOut">
              <a:rPr lang="ar-IQ" smtClean="0"/>
              <a:t>19/06/1444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30668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A51180A-8F96-4FDC-B2D4-2E7DD29428A8}" type="datetimeFigureOut">
              <a:rPr lang="ar-IQ" smtClean="0"/>
              <a:t>19/06/1444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383627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A51180A-8F96-4FDC-B2D4-2E7DD29428A8}" type="datetimeFigureOut">
              <a:rPr lang="ar-IQ" smtClean="0"/>
              <a:t>19/06/1444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217955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A51180A-8F96-4FDC-B2D4-2E7DD29428A8}" type="datetimeFigureOut">
              <a:rPr lang="ar-IQ" smtClean="0"/>
              <a:t>19/06/1444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319867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51180A-8F96-4FDC-B2D4-2E7DD29428A8}" type="datetimeFigureOut">
              <a:rPr lang="ar-IQ" smtClean="0"/>
              <a:t>19/06/1444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79238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51180A-8F96-4FDC-B2D4-2E7DD29428A8}" type="datetimeFigureOut">
              <a:rPr lang="ar-IQ" smtClean="0"/>
              <a:t>19/06/1444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18E697-174D-46AE-9047-AE2F36A7BE64}" type="slidenum">
              <a:rPr lang="ar-IQ" smtClean="0"/>
              <a:t>‹#›</a:t>
            </a:fld>
            <a:endParaRPr lang="ar-IQ"/>
          </a:p>
        </p:txBody>
      </p:sp>
    </p:spTree>
    <p:extLst>
      <p:ext uri="{BB962C8B-B14F-4D97-AF65-F5344CB8AC3E}">
        <p14:creationId xmlns:p14="http://schemas.microsoft.com/office/powerpoint/2010/main" val="157103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A51180A-8F96-4FDC-B2D4-2E7DD29428A8}" type="datetimeFigureOut">
              <a:rPr lang="ar-IQ" smtClean="0"/>
              <a:t>19/06/1444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18E697-174D-46AE-9047-AE2F36A7BE64}" type="slidenum">
              <a:rPr lang="ar-IQ" smtClean="0"/>
              <a:t>‹#›</a:t>
            </a:fld>
            <a:endParaRPr lang="ar-IQ"/>
          </a:p>
        </p:txBody>
      </p:sp>
    </p:spTree>
    <p:extLst>
      <p:ext uri="{BB962C8B-B14F-4D97-AF65-F5344CB8AC3E}">
        <p14:creationId xmlns:p14="http://schemas.microsoft.com/office/powerpoint/2010/main" val="1349659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404664"/>
            <a:ext cx="8784976" cy="5616624"/>
          </a:xfrm>
        </p:spPr>
        <p:txBody>
          <a:bodyPr>
            <a:normAutofit/>
          </a:bodyPr>
          <a:lstStyle/>
          <a:p>
            <a:r>
              <a:rPr lang="ar-IQ" sz="5300" dirty="0" smtClean="0">
                <a:latin typeface="Monotype Koufi" pitchFamily="2" charset="-78"/>
                <a:ea typeface="Monotype Koufi" pitchFamily="2" charset="-78"/>
                <a:cs typeface="Monotype Koufi" pitchFamily="2" charset="-78"/>
              </a:rPr>
              <a:t>فلسفة التربية</a:t>
            </a:r>
            <a:r>
              <a:rPr lang="ar-IQ" dirty="0" smtClean="0"/>
              <a:t/>
            </a:r>
            <a:br>
              <a:rPr lang="ar-IQ" dirty="0" smtClean="0"/>
            </a:br>
            <a:r>
              <a:rPr lang="ar-IQ" sz="2400" dirty="0" smtClean="0"/>
              <a:t>إعداد</a:t>
            </a:r>
            <a:br>
              <a:rPr lang="ar-IQ" sz="2400" dirty="0" smtClean="0"/>
            </a:br>
            <a:r>
              <a:rPr lang="ar-IQ" sz="2400" dirty="0" err="1" smtClean="0"/>
              <a:t>أ.د.فتحي</a:t>
            </a:r>
            <a:r>
              <a:rPr lang="ar-IQ" sz="2400" dirty="0" smtClean="0"/>
              <a:t> جوهر مزوري</a:t>
            </a:r>
            <a:br>
              <a:rPr lang="ar-IQ" sz="2400" dirty="0" smtClean="0"/>
            </a:br>
            <a:r>
              <a:rPr lang="ar-IQ" sz="2400" dirty="0" smtClean="0"/>
              <a:t>قسم التربية الدينية/ كلّية </a:t>
            </a:r>
            <a:r>
              <a:rPr lang="ar-IQ" sz="2400" dirty="0"/>
              <a:t>العلوم الإسلامية</a:t>
            </a:r>
            <a:br>
              <a:rPr lang="ar-IQ" sz="2400" dirty="0"/>
            </a:br>
            <a:r>
              <a:rPr lang="ar-IQ" sz="2400" dirty="0" smtClean="0"/>
              <a:t>المرحلة الرابعة/ الفصل </a:t>
            </a:r>
            <a:r>
              <a:rPr lang="ar-IQ" sz="2400" dirty="0"/>
              <a:t>الثاني</a:t>
            </a:r>
            <a:r>
              <a:rPr lang="ar-IQ" sz="2400" dirty="0" smtClean="0"/>
              <a:t/>
            </a:r>
            <a:br>
              <a:rPr lang="ar-IQ" sz="2400" dirty="0" smtClean="0"/>
            </a:br>
            <a:r>
              <a:rPr lang="ar-IQ" sz="2400" dirty="0" smtClean="0"/>
              <a:t>السنة الدراسية(2022-2023)</a:t>
            </a:r>
            <a:br>
              <a:rPr lang="ar-IQ" sz="2400" dirty="0" smtClean="0"/>
            </a:br>
            <a:r>
              <a:rPr lang="en-US" sz="2400" dirty="0" err="1" smtClean="0"/>
              <a:t>fathi.farmazi@su.edu.krd</a:t>
            </a:r>
            <a:r>
              <a:rPr lang="en-US" sz="2400" dirty="0" smtClean="0"/>
              <a:t/>
            </a:r>
            <a:br>
              <a:rPr lang="en-US" sz="2400" dirty="0" smtClean="0"/>
            </a:br>
            <a:r>
              <a:rPr lang="en-US" sz="2400" dirty="0" smtClean="0"/>
              <a:t>07504603044</a:t>
            </a:r>
            <a:endParaRPr lang="ar-IQ" sz="2400" dirty="0"/>
          </a:p>
        </p:txBody>
      </p:sp>
    </p:spTree>
    <p:extLst>
      <p:ext uri="{BB962C8B-B14F-4D97-AF65-F5344CB8AC3E}">
        <p14:creationId xmlns:p14="http://schemas.microsoft.com/office/powerpoint/2010/main" val="76464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a:solidFill>
                  <a:srgbClr val="FF0000"/>
                </a:solidFill>
              </a:rPr>
              <a:t>شروط الأهداف التربوية </a:t>
            </a:r>
          </a:p>
        </p:txBody>
      </p:sp>
      <p:sp>
        <p:nvSpPr>
          <p:cNvPr id="3" name="عنصر نائب للمحتوى 2"/>
          <p:cNvSpPr>
            <a:spLocks noGrp="1"/>
          </p:cNvSpPr>
          <p:nvPr>
            <p:ph idx="1"/>
          </p:nvPr>
        </p:nvSpPr>
        <p:spPr>
          <a:xfrm>
            <a:off x="107504" y="836712"/>
            <a:ext cx="8856984" cy="5904656"/>
          </a:xfrm>
        </p:spPr>
        <p:txBody>
          <a:bodyPr>
            <a:normAutofit fontScale="92500" lnSpcReduction="20000"/>
          </a:bodyPr>
          <a:lstStyle/>
          <a:p>
            <a:pPr marL="0" indent="0">
              <a:buNone/>
            </a:pPr>
            <a:r>
              <a:rPr lang="ar-IQ" dirty="0"/>
              <a:t>والأهداف التربوية تدعو إلى الأفضل دوماً، ولهذا يمكن القول أن هناك مواصفات أو شروط لا بد منها, كي تؤدي تلك الأهداف الغرض الذي وضعت من أجله. لهذا فإنه من الواجب أن يكون الهدف التربوي :</a:t>
            </a:r>
          </a:p>
          <a:p>
            <a:pPr marL="0" indent="0">
              <a:buNone/>
            </a:pPr>
            <a:r>
              <a:rPr lang="ar-IQ" dirty="0"/>
              <a:t>1- عاماً لكل الناس.</a:t>
            </a:r>
          </a:p>
          <a:p>
            <a:pPr marL="0" indent="0">
              <a:buNone/>
            </a:pPr>
            <a:r>
              <a:rPr lang="ar-IQ" dirty="0"/>
              <a:t>2- شاملاً جوانب الحياة المختلفة.</a:t>
            </a:r>
          </a:p>
          <a:p>
            <a:pPr marL="0" indent="0">
              <a:buNone/>
            </a:pPr>
            <a:r>
              <a:rPr lang="ar-IQ" dirty="0"/>
              <a:t>3- مؤدياً إلى التوازن والتوافق وعدم التعارض بين الجوانب المختلفة.</a:t>
            </a:r>
          </a:p>
          <a:p>
            <a:pPr marL="0" indent="0">
              <a:buNone/>
            </a:pPr>
            <a:r>
              <a:rPr lang="ar-IQ" dirty="0"/>
              <a:t>4- أن يكون مرناً مسايراً لاختلاف الظروف والأحوال والعصور والأقطار.</a:t>
            </a:r>
          </a:p>
          <a:p>
            <a:pPr marL="0" indent="0">
              <a:buNone/>
            </a:pPr>
            <a:r>
              <a:rPr lang="ar-IQ" dirty="0"/>
              <a:t>5- صالحاً للبقاء والاستمرار ومناسب للكائن الإنساني، موافقاً لفطرته وغير متعارض مع الحق.</a:t>
            </a:r>
          </a:p>
          <a:p>
            <a:pPr marL="0" indent="0">
              <a:buNone/>
            </a:pPr>
            <a:r>
              <a:rPr lang="ar-IQ" dirty="0"/>
              <a:t>6- متوافقاً غير متصادم مع المصالح المختلفة, وأن يكون واضحاً في الفهم ويفهمه المربي والطالب.</a:t>
            </a:r>
          </a:p>
          <a:p>
            <a:pPr marL="0" indent="0">
              <a:buNone/>
            </a:pPr>
            <a:r>
              <a:rPr lang="ar-IQ" dirty="0"/>
              <a:t>7- أن يكون واقعياً ميسراً في التطبيق, وأن يكون مؤثراً في سلوك المربي والطالب.</a:t>
            </a:r>
          </a:p>
        </p:txBody>
      </p:sp>
    </p:spTree>
    <p:extLst>
      <p:ext uri="{BB962C8B-B14F-4D97-AF65-F5344CB8AC3E}">
        <p14:creationId xmlns:p14="http://schemas.microsoft.com/office/powerpoint/2010/main" val="357777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315416"/>
            <a:ext cx="8712968" cy="734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652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8072"/>
          </a:xfrm>
        </p:spPr>
        <p:txBody>
          <a:bodyPr>
            <a:normAutofit fontScale="90000"/>
          </a:bodyPr>
          <a:lstStyle/>
          <a:p>
            <a:r>
              <a:rPr lang="ar-IQ" dirty="0" smtClean="0">
                <a:solidFill>
                  <a:srgbClr val="FF0000"/>
                </a:solidFill>
              </a:rPr>
              <a:t>قيمة الفلسفة في التربية</a:t>
            </a:r>
            <a:endParaRPr lang="ar-IQ" dirty="0">
              <a:solidFill>
                <a:srgbClr val="FF0000"/>
              </a:solidFill>
            </a:endParaRPr>
          </a:p>
        </p:txBody>
      </p:sp>
      <p:sp>
        <p:nvSpPr>
          <p:cNvPr id="3" name="عنصر نائب للمحتوى 2"/>
          <p:cNvSpPr>
            <a:spLocks noGrp="1"/>
          </p:cNvSpPr>
          <p:nvPr>
            <p:ph idx="1"/>
          </p:nvPr>
        </p:nvSpPr>
        <p:spPr>
          <a:xfrm>
            <a:off x="107504" y="836712"/>
            <a:ext cx="8928992" cy="5976664"/>
          </a:xfrm>
        </p:spPr>
        <p:txBody>
          <a:bodyPr>
            <a:normAutofit fontScale="85000" lnSpcReduction="10000"/>
          </a:bodyPr>
          <a:lstStyle/>
          <a:p>
            <a:pPr marL="0" indent="0">
              <a:buNone/>
            </a:pPr>
            <a:r>
              <a:rPr lang="ar-IQ" dirty="0" smtClean="0"/>
              <a:t>نحن أمام إشكال  وتساءل مهم, وهو: هل التربية  علم مستقل تحقق أهدافها التربوية, أم لابدّ من ربطها بعلوم أخرى؟</a:t>
            </a:r>
          </a:p>
          <a:p>
            <a:pPr marL="0" indent="0">
              <a:buNone/>
            </a:pPr>
            <a:r>
              <a:rPr lang="ar-IQ" dirty="0" smtClean="0"/>
              <a:t>هذا </a:t>
            </a:r>
            <a:r>
              <a:rPr lang="ar-IQ" dirty="0"/>
              <a:t>الإشكال </a:t>
            </a:r>
            <a:r>
              <a:rPr lang="ar-IQ" dirty="0" smtClean="0"/>
              <a:t>يجعل </a:t>
            </a:r>
            <a:r>
              <a:rPr lang="ar-IQ" dirty="0"/>
              <a:t>من علوم التربية </a:t>
            </a:r>
            <a:r>
              <a:rPr lang="ar-IQ" dirty="0">
                <a:solidFill>
                  <a:srgbClr val="FF0000"/>
                </a:solidFill>
              </a:rPr>
              <a:t>لدى البعض </a:t>
            </a:r>
            <a:r>
              <a:rPr lang="ar-IQ" dirty="0" smtClean="0">
                <a:solidFill>
                  <a:srgbClr val="FF0000"/>
                </a:solidFill>
              </a:rPr>
              <a:t>علوماً </a:t>
            </a:r>
            <a:r>
              <a:rPr lang="ar-IQ" dirty="0">
                <a:solidFill>
                  <a:srgbClr val="FF0000"/>
                </a:solidFill>
              </a:rPr>
              <a:t>قائمة مستقلة فارضة ذاتها على التربية، محددة </a:t>
            </a:r>
            <a:r>
              <a:rPr lang="ar-IQ" dirty="0" smtClean="0">
                <a:solidFill>
                  <a:srgbClr val="FF0000"/>
                </a:solidFill>
              </a:rPr>
              <a:t>هويتها. </a:t>
            </a:r>
            <a:r>
              <a:rPr lang="ar-IQ" dirty="0">
                <a:solidFill>
                  <a:srgbClr val="FF0000"/>
                </a:solidFill>
              </a:rPr>
              <a:t>ولدى البعض الآخر </a:t>
            </a:r>
            <a:r>
              <a:rPr lang="ar-IQ" dirty="0" smtClean="0">
                <a:solidFill>
                  <a:srgbClr val="FF0000"/>
                </a:solidFill>
              </a:rPr>
              <a:t>أنّ علوم التربية مجرد طفيليات, أي لابدّ من ربطها بعلوم أخرى.</a:t>
            </a:r>
            <a:r>
              <a:rPr lang="ar-IQ" dirty="0" smtClean="0"/>
              <a:t> </a:t>
            </a:r>
            <a:r>
              <a:rPr lang="ar-IQ" dirty="0"/>
              <a:t>أمام </a:t>
            </a:r>
            <a:r>
              <a:rPr lang="ar-IQ" dirty="0" smtClean="0"/>
              <a:t>كلِّ </a:t>
            </a:r>
            <a:r>
              <a:rPr lang="ar-IQ" dirty="0"/>
              <a:t>هذا </a:t>
            </a:r>
            <a:r>
              <a:rPr lang="ar-IQ" dirty="0" smtClean="0"/>
              <a:t>تأتي </a:t>
            </a:r>
            <a:r>
              <a:rPr lang="ar-IQ" dirty="0"/>
              <a:t>فلسفة التربية بإشكالات </a:t>
            </a:r>
            <a:r>
              <a:rPr lang="ar-IQ" dirty="0" smtClean="0"/>
              <a:t>أخرى, </a:t>
            </a:r>
            <a:r>
              <a:rPr lang="ar-IQ" dirty="0"/>
              <a:t>باعتبار </a:t>
            </a:r>
            <a:r>
              <a:rPr lang="ar-IQ" dirty="0" smtClean="0"/>
              <a:t>أنّ </a:t>
            </a:r>
            <a:r>
              <a:rPr lang="ar-IQ" dirty="0"/>
              <a:t>ا</a:t>
            </a:r>
            <a:r>
              <a:rPr lang="ar-IQ" dirty="0" smtClean="0"/>
              <a:t>ندماجها </a:t>
            </a:r>
            <a:r>
              <a:rPr lang="ar-IQ" dirty="0"/>
              <a:t>ضمن أسرة علوم التربية لم يكن بالأمر </a:t>
            </a:r>
            <a:r>
              <a:rPr lang="ar-IQ" dirty="0" smtClean="0"/>
              <a:t>الهيِّن والمستساغ, </a:t>
            </a:r>
            <a:r>
              <a:rPr lang="ar-IQ" dirty="0"/>
              <a:t>من طرف جميع الدارسين، لما يطرحه هذا الاندماج من مفارقات </a:t>
            </a:r>
            <a:r>
              <a:rPr lang="ar-IQ" dirty="0" err="1"/>
              <a:t>إ</a:t>
            </a:r>
            <a:r>
              <a:rPr lang="ar-IQ" dirty="0" err="1" smtClean="0"/>
              <a:t>بستمولوجية</a:t>
            </a:r>
            <a:r>
              <a:rPr lang="ar-IQ" dirty="0" smtClean="0"/>
              <a:t> (معرفية). </a:t>
            </a:r>
          </a:p>
          <a:p>
            <a:pPr marL="0" indent="0">
              <a:buNone/>
            </a:pPr>
            <a:r>
              <a:rPr lang="ar-IQ" dirty="0" smtClean="0">
                <a:solidFill>
                  <a:srgbClr val="FF0000"/>
                </a:solidFill>
              </a:rPr>
              <a:t>فلماذا </a:t>
            </a:r>
            <a:r>
              <a:rPr lang="ar-IQ" dirty="0">
                <a:solidFill>
                  <a:srgbClr val="FF0000"/>
                </a:solidFill>
              </a:rPr>
              <a:t>فلسفة التربية إذن</a:t>
            </a:r>
            <a:r>
              <a:rPr lang="ar-IQ" dirty="0" smtClean="0">
                <a:solidFill>
                  <a:srgbClr val="FF0000"/>
                </a:solidFill>
              </a:rPr>
              <a:t>؟</a:t>
            </a:r>
          </a:p>
          <a:p>
            <a:pPr marL="0" indent="0">
              <a:buNone/>
            </a:pPr>
            <a:r>
              <a:rPr lang="ar-IQ" dirty="0"/>
              <a:t> </a:t>
            </a:r>
            <a:r>
              <a:rPr lang="ar-IQ" dirty="0" smtClean="0"/>
              <a:t>إنّ قيمة </a:t>
            </a:r>
            <a:r>
              <a:rPr lang="ar-IQ" dirty="0"/>
              <a:t>وأهمية حضور الفلسفة في ميدان التربية في وقت يبدو فيه </a:t>
            </a:r>
            <a:r>
              <a:rPr lang="ar-IQ" dirty="0" smtClean="0"/>
              <a:t>أنّ </a:t>
            </a:r>
            <a:r>
              <a:rPr lang="ar-IQ" dirty="0"/>
              <a:t>العلوم عامة والعلوم الإنسانية خاصة، قادرة وحدها على أن </a:t>
            </a:r>
            <a:r>
              <a:rPr lang="ar-IQ" dirty="0" smtClean="0"/>
              <a:t>تمدَّ </a:t>
            </a:r>
            <a:r>
              <a:rPr lang="ar-IQ" dirty="0"/>
              <a:t>الفعل التربوي بكل ما يحتاجه من أدوات منهجية ووسائل عمل ضرورية، </a:t>
            </a:r>
            <a:r>
              <a:rPr lang="ar-IQ" dirty="0" smtClean="0"/>
              <a:t>فإنّ </a:t>
            </a:r>
            <a:r>
              <a:rPr lang="ar-IQ" dirty="0"/>
              <a:t>فلسفة التربية تستمد أساسها من طبيعة الموضوع الذي تهتم به التربية ذاتها، وهو الإنسان في علاقته بالمجتمع... ومن المعروف </a:t>
            </a:r>
            <a:r>
              <a:rPr lang="ar-IQ" dirty="0" smtClean="0"/>
              <a:t>أنّ </a:t>
            </a:r>
            <a:r>
              <a:rPr lang="ar-IQ" dirty="0"/>
              <a:t>العلاقة بين </a:t>
            </a:r>
            <a:r>
              <a:rPr lang="ar-IQ" dirty="0" smtClean="0"/>
              <a:t>الفرد </a:t>
            </a:r>
            <a:r>
              <a:rPr lang="ar-IQ" dirty="0"/>
              <a:t>والمجتمع، ظلت عبر تطور الفكر البشري </a:t>
            </a:r>
            <a:r>
              <a:rPr lang="ar-IQ" dirty="0" smtClean="0"/>
              <a:t>موضوعاً فلسفياً محضاً، </a:t>
            </a:r>
            <a:r>
              <a:rPr lang="ar-IQ" dirty="0"/>
              <a:t>لا يمكن مقاربته </a:t>
            </a:r>
            <a:r>
              <a:rPr lang="ar-IQ" dirty="0" smtClean="0"/>
              <a:t>إلاً </a:t>
            </a:r>
            <a:r>
              <a:rPr lang="ar-IQ" dirty="0"/>
              <a:t>من منظور فلسفي خالص. </a:t>
            </a:r>
          </a:p>
        </p:txBody>
      </p:sp>
    </p:spTree>
    <p:extLst>
      <p:ext uri="{BB962C8B-B14F-4D97-AF65-F5344CB8AC3E}">
        <p14:creationId xmlns:p14="http://schemas.microsoft.com/office/powerpoint/2010/main" val="190536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92500" lnSpcReduction="10000"/>
          </a:bodyPr>
          <a:lstStyle/>
          <a:p>
            <a:pPr marL="0" indent="0">
              <a:buNone/>
            </a:pPr>
            <a:r>
              <a:rPr lang="ar-IQ" dirty="0" smtClean="0"/>
              <a:t>إنّ </a:t>
            </a:r>
            <a:r>
              <a:rPr lang="ar-IQ" dirty="0"/>
              <a:t>ضعف الإنسان الجسدي قد جعله في حاجة أكثر من حيوان آخر إلى الحياة في المجتمع. </a:t>
            </a:r>
            <a:r>
              <a:rPr lang="ar-IQ" dirty="0" smtClean="0"/>
              <a:t>ولعلّ </a:t>
            </a:r>
            <a:r>
              <a:rPr lang="ar-IQ" dirty="0"/>
              <a:t>النزعة الاجتماعية لديه ليست في أصولها الخوف </a:t>
            </a:r>
            <a:r>
              <a:rPr lang="ar-IQ" dirty="0" smtClean="0"/>
              <a:t>والقلق, </a:t>
            </a:r>
            <a:r>
              <a:rPr lang="ar-IQ" dirty="0"/>
              <a:t>اللذين نعمل على التخفيف منهما، ولكن بظهور الحياة في </a:t>
            </a:r>
            <a:r>
              <a:rPr lang="ar-IQ" dirty="0" smtClean="0"/>
              <a:t>المجتمع؛ </a:t>
            </a:r>
            <a:r>
              <a:rPr lang="ar-IQ" dirty="0"/>
              <a:t>تظهر الحاجة إلى التربية، وليس ثمة تربية حيوانية، إذا فهمنا كلمة التربية على حقيقتها، </a:t>
            </a:r>
            <a:r>
              <a:rPr lang="ar-IQ" dirty="0" smtClean="0"/>
              <a:t>لأنّ </a:t>
            </a:r>
            <a:r>
              <a:rPr lang="ar-IQ" dirty="0"/>
              <a:t>الحيوان ما يلبث </a:t>
            </a:r>
            <a:r>
              <a:rPr lang="ar-IQ" dirty="0" smtClean="0"/>
              <a:t>سريعاً حتّى </a:t>
            </a:r>
            <a:r>
              <a:rPr lang="ar-IQ" dirty="0"/>
              <a:t>يكتفي بذاته ولا يحتاج إلى عون غيره. </a:t>
            </a:r>
            <a:r>
              <a:rPr lang="ar-IQ" dirty="0" smtClean="0"/>
              <a:t>أمّا </a:t>
            </a:r>
            <a:r>
              <a:rPr lang="ar-IQ" dirty="0"/>
              <a:t>لدى الإنسان، فالتربية ضرورية للفرد، فبواسطتها يحقق </a:t>
            </a:r>
            <a:r>
              <a:rPr lang="ar-IQ" dirty="0" smtClean="0"/>
              <a:t>إنسانيته</a:t>
            </a:r>
            <a:r>
              <a:rPr lang="ar-IQ" dirty="0"/>
              <a:t>. وكذلك ضرورية للمجتمع نفسه، وذلك لكي يتيح لكليهما أن يستخلص الفائدة اللازمة من تلك الممتلكات الجمعية، كالصناعة اليدوية، واللغة والمعرفة العقلية والفنية وغيرها من الصفات </a:t>
            </a:r>
            <a:r>
              <a:rPr lang="ar-IQ" dirty="0" smtClean="0"/>
              <a:t>الروحية, </a:t>
            </a:r>
            <a:r>
              <a:rPr lang="ar-IQ" dirty="0"/>
              <a:t>التي يعوض بها النوع الإنساني عن نقائصه البيولوجية الجسدية. لذا، </a:t>
            </a:r>
            <a:r>
              <a:rPr lang="ar-IQ" dirty="0" smtClean="0"/>
              <a:t>فإنّ </a:t>
            </a:r>
            <a:r>
              <a:rPr lang="ar-IQ" dirty="0"/>
              <a:t>وضع مذهب في التربية ليس </a:t>
            </a:r>
            <a:r>
              <a:rPr lang="ar-IQ" dirty="0" smtClean="0"/>
              <a:t>ممكناً إلاّ </a:t>
            </a:r>
            <a:r>
              <a:rPr lang="ar-IQ" dirty="0"/>
              <a:t>بمقدار ما يستند إلى فلسفة للإنسان ضمن الوجود. </a:t>
            </a:r>
            <a:endParaRPr lang="ar-IQ" dirty="0" smtClean="0"/>
          </a:p>
          <a:p>
            <a:pPr marL="0" indent="0">
              <a:buNone/>
            </a:pPr>
            <a:r>
              <a:rPr lang="ar-IQ" dirty="0"/>
              <a:t>فلقد علمتنا </a:t>
            </a:r>
            <a:r>
              <a:rPr lang="ar-IQ" dirty="0" smtClean="0"/>
              <a:t>العلوم البيولوجية أنّ </a:t>
            </a:r>
            <a:r>
              <a:rPr lang="ar-IQ" dirty="0"/>
              <a:t>الإنسان ليس </a:t>
            </a:r>
            <a:r>
              <a:rPr lang="ar-IQ" dirty="0" smtClean="0"/>
              <a:t>إنساناً </a:t>
            </a:r>
            <a:r>
              <a:rPr lang="ar-IQ" dirty="0"/>
              <a:t>بفضل مادته التي هي مادة عضوية جسدية. ولا بفضل صورته الخاصة بجنسه. ولا بفضل التداخل الخلاق بين المادة </a:t>
            </a:r>
            <a:r>
              <a:rPr lang="ar-IQ" dirty="0" smtClean="0"/>
              <a:t>والصورة. وإنّما بعقله وفكره وإبداعاته الفكرية</a:t>
            </a:r>
            <a:endParaRPr lang="ar-IQ" dirty="0"/>
          </a:p>
        </p:txBody>
      </p:sp>
    </p:spTree>
    <p:extLst>
      <p:ext uri="{BB962C8B-B14F-4D97-AF65-F5344CB8AC3E}">
        <p14:creationId xmlns:p14="http://schemas.microsoft.com/office/powerpoint/2010/main" val="3056549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85000" lnSpcReduction="20000"/>
          </a:bodyPr>
          <a:lstStyle/>
          <a:p>
            <a:pPr marL="0" indent="0">
              <a:buNone/>
            </a:pPr>
            <a:r>
              <a:rPr lang="ar-IQ" dirty="0"/>
              <a:t>ثم </a:t>
            </a:r>
            <a:r>
              <a:rPr lang="ar-IQ" dirty="0" smtClean="0"/>
              <a:t>إنّ </a:t>
            </a:r>
            <a:r>
              <a:rPr lang="ar-IQ" dirty="0"/>
              <a:t>علم الاجتماع قد علمنا أنه ليس ثمة مجتمع دون تربية، وليس ثمة تربية دون مجتمع. غير </a:t>
            </a:r>
            <a:r>
              <a:rPr lang="ar-IQ" dirty="0" smtClean="0"/>
              <a:t>أنّ </a:t>
            </a:r>
            <a:r>
              <a:rPr lang="ar-IQ" dirty="0"/>
              <a:t>وظيفة المذاهب كانت </a:t>
            </a:r>
            <a:r>
              <a:rPr lang="ar-IQ" dirty="0" smtClean="0"/>
              <a:t>دوماً </a:t>
            </a:r>
            <a:r>
              <a:rPr lang="ar-IQ" dirty="0"/>
              <a:t>استخلاص رسالة الإنسان بغية وضعه غاية لتلك التربية</a:t>
            </a:r>
            <a:r>
              <a:rPr lang="ar-IQ" dirty="0" smtClean="0"/>
              <a:t>.</a:t>
            </a:r>
            <a:endParaRPr lang="ar-IQ" dirty="0"/>
          </a:p>
          <a:p>
            <a:pPr marL="0" indent="0">
              <a:buNone/>
            </a:pPr>
            <a:r>
              <a:rPr lang="ar-IQ" dirty="0" smtClean="0"/>
              <a:t>وعلمنا </a:t>
            </a:r>
            <a:r>
              <a:rPr lang="ar-IQ" dirty="0"/>
              <a:t>علم النفس </a:t>
            </a:r>
            <a:r>
              <a:rPr lang="ar-IQ" dirty="0" smtClean="0"/>
              <a:t>أيضاً, أنّ </a:t>
            </a:r>
            <a:r>
              <a:rPr lang="ar-IQ" dirty="0"/>
              <a:t>النمو النفسي لدى الإنسان يقوده من حالة نفسية غير متميزة إلى توكيد شخصيته أمام الكون عن طريق تقوية وظيفة إدراك الواقع لديه. تلك الوظيفة التي تمكنه من إدراك ذلك الكون والتكيف معه، واتخاذ موقف منه. وهذا لا يتم </a:t>
            </a:r>
            <a:r>
              <a:rPr lang="ar-IQ" dirty="0" smtClean="0"/>
              <a:t>إلاّ </a:t>
            </a:r>
            <a:r>
              <a:rPr lang="ar-IQ" dirty="0"/>
              <a:t>عن طريق التربية</a:t>
            </a:r>
            <a:r>
              <a:rPr lang="ar-IQ" dirty="0" smtClean="0"/>
              <a:t>.</a:t>
            </a:r>
            <a:endParaRPr lang="ar-IQ" dirty="0"/>
          </a:p>
          <a:p>
            <a:pPr marL="0" indent="0">
              <a:buNone/>
            </a:pPr>
            <a:r>
              <a:rPr lang="ar-IQ" dirty="0">
                <a:solidFill>
                  <a:srgbClr val="FF0000"/>
                </a:solidFill>
              </a:rPr>
              <a:t>فالبيولوجيا وعلم الاجتماع وعلم النفس</a:t>
            </a:r>
            <a:r>
              <a:rPr lang="ar-IQ" dirty="0"/>
              <a:t>، تتضافر جهودها إذن من أجل أن تجعلنا ندرك تدرج المستويات التي ينتشر وفقها </a:t>
            </a:r>
            <a:r>
              <a:rPr lang="ar-IQ" dirty="0" smtClean="0"/>
              <a:t>الوجود:</a:t>
            </a:r>
            <a:endParaRPr lang="ar-IQ" dirty="0"/>
          </a:p>
          <a:p>
            <a:pPr marL="0" indent="0">
              <a:buNone/>
            </a:pPr>
            <a:r>
              <a:rPr lang="ar-IQ" dirty="0" smtClean="0"/>
              <a:t>1ـ </a:t>
            </a:r>
            <a:r>
              <a:rPr lang="ar-IQ" dirty="0"/>
              <a:t>المستوى </a:t>
            </a:r>
            <a:r>
              <a:rPr lang="ar-IQ" dirty="0" smtClean="0"/>
              <a:t>المادي, </a:t>
            </a:r>
            <a:r>
              <a:rPr lang="ar-IQ" dirty="0"/>
              <a:t>الذي هو مستوى الجسد ( المستوى البيولوجي ).</a:t>
            </a:r>
          </a:p>
          <a:p>
            <a:pPr marL="0" indent="0">
              <a:buNone/>
            </a:pPr>
            <a:r>
              <a:rPr lang="ar-IQ" dirty="0" smtClean="0"/>
              <a:t>2ـ </a:t>
            </a:r>
            <a:r>
              <a:rPr lang="ar-IQ" dirty="0"/>
              <a:t>المستوى </a:t>
            </a:r>
            <a:r>
              <a:rPr lang="ar-IQ" dirty="0" smtClean="0"/>
              <a:t>الاجتماعي, </a:t>
            </a:r>
            <a:r>
              <a:rPr lang="ar-IQ" dirty="0"/>
              <a:t>الذي هو مستوى الزمرة الاجتماعية في واقعه العملي </a:t>
            </a:r>
            <a:r>
              <a:rPr lang="ar-IQ" dirty="0" smtClean="0"/>
              <a:t>أولاً، </a:t>
            </a:r>
            <a:r>
              <a:rPr lang="ar-IQ" dirty="0"/>
              <a:t>ثم في وجوده التاريخي الثقافي. </a:t>
            </a:r>
            <a:r>
              <a:rPr lang="ar-IQ" dirty="0" smtClean="0"/>
              <a:t>وأخيراً، </a:t>
            </a:r>
            <a:r>
              <a:rPr lang="ar-IQ" dirty="0"/>
              <a:t>في إسهامه في الثروات الروحية للحضارة.</a:t>
            </a:r>
          </a:p>
          <a:p>
            <a:pPr marL="0" indent="0">
              <a:buNone/>
            </a:pPr>
            <a:r>
              <a:rPr lang="ar-IQ" dirty="0" smtClean="0"/>
              <a:t>3ـ </a:t>
            </a:r>
            <a:r>
              <a:rPr lang="ar-IQ" dirty="0"/>
              <a:t>المستوى </a:t>
            </a:r>
            <a:r>
              <a:rPr lang="ar-IQ" dirty="0" smtClean="0"/>
              <a:t>النفسي, </a:t>
            </a:r>
            <a:r>
              <a:rPr lang="ar-IQ" dirty="0"/>
              <a:t>الذي هو مستوى الوعي الذي يتم فيه تركيب الكل، ذلك </a:t>
            </a:r>
            <a:r>
              <a:rPr lang="ar-IQ" dirty="0" smtClean="0"/>
              <a:t>أنّ </a:t>
            </a:r>
            <a:r>
              <a:rPr lang="ar-IQ" dirty="0"/>
              <a:t>السبيل الوحيد للعثور على الإنسان هو بالبداهة، أن تفترض أن الجسد ليس سوى انعكاس للوعي في العالم، وأن الكائن الاجتماعي ليس سوى انعكاس للوعي في الزمرة الاجتماعية، </a:t>
            </a:r>
            <a:r>
              <a:rPr lang="ar-IQ" dirty="0" smtClean="0"/>
              <a:t>وأنّ </a:t>
            </a:r>
            <a:r>
              <a:rPr lang="ar-IQ" dirty="0"/>
              <a:t>الوعي نفسه، </a:t>
            </a:r>
            <a:r>
              <a:rPr lang="ar-IQ" dirty="0" smtClean="0"/>
              <a:t> </a:t>
            </a:r>
            <a:r>
              <a:rPr lang="ar-IQ" dirty="0"/>
              <a:t>ليس سوى عودة الإنسان إلى ذاته.</a:t>
            </a:r>
          </a:p>
          <a:p>
            <a:pPr marL="0" indent="0">
              <a:buNone/>
            </a:pPr>
            <a:endParaRPr lang="ar-IQ" dirty="0"/>
          </a:p>
        </p:txBody>
      </p:sp>
    </p:spTree>
    <p:extLst>
      <p:ext uri="{BB962C8B-B14F-4D97-AF65-F5344CB8AC3E}">
        <p14:creationId xmlns:p14="http://schemas.microsoft.com/office/powerpoint/2010/main" val="985885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85000" lnSpcReduction="20000"/>
          </a:bodyPr>
          <a:lstStyle/>
          <a:p>
            <a:pPr marL="0" indent="0">
              <a:buNone/>
            </a:pPr>
            <a:r>
              <a:rPr lang="ar-IQ" dirty="0"/>
              <a:t>فمن هو الإنسان إذن؟ وما هي منازعه؟ تلك في الواقع مشكلة التربية الأولى والأخيرة، أي المشكلة التي تشكل ما نسميه فلسفة التربية، والتي هي قبل </a:t>
            </a:r>
            <a:r>
              <a:rPr lang="ar-IQ" dirty="0" smtClean="0"/>
              <a:t>كلِّ </a:t>
            </a:r>
            <a:r>
              <a:rPr lang="ar-IQ" dirty="0"/>
              <a:t>شيء فلسفة الإنسان. وعلى هذا الأساس، تستطيع التربية أن تؤدي رسالتها، أي طبع الإنسان بطابع الوعي، بأن تمنحه الاستقلال الذي تتوقف عليه سيطرته على ذاته، وبالتالي على الأشياء، طبيعية كانت أو اجتماعية. </a:t>
            </a:r>
            <a:endParaRPr lang="ar-IQ" dirty="0" smtClean="0"/>
          </a:p>
          <a:p>
            <a:pPr marL="0" indent="0">
              <a:buNone/>
            </a:pPr>
            <a:r>
              <a:rPr lang="ar-IQ" dirty="0"/>
              <a:t>وهكذا تعتمد فلسفة التربية على الفلسفة العامة، إلى حد </a:t>
            </a:r>
            <a:r>
              <a:rPr lang="ar-IQ" dirty="0" smtClean="0"/>
              <a:t>أنّ </a:t>
            </a:r>
            <a:r>
              <a:rPr lang="ar-IQ" dirty="0"/>
              <a:t>مشكلات التربية ذات طابع فلسفي عام، ولا نستطيع أن </a:t>
            </a:r>
            <a:r>
              <a:rPr lang="ar-IQ" dirty="0" smtClean="0"/>
              <a:t>ننتقد </a:t>
            </a:r>
            <a:r>
              <a:rPr lang="ar-IQ" dirty="0"/>
              <a:t>السياسات التربوية القائمة، أو أن نقترح سياسات </a:t>
            </a:r>
            <a:r>
              <a:rPr lang="ar-IQ" dirty="0" smtClean="0"/>
              <a:t>جديدة, </a:t>
            </a:r>
            <a:r>
              <a:rPr lang="ar-IQ" dirty="0"/>
              <a:t>بدون النظر في المشكلات الفلسفية العامة من </a:t>
            </a:r>
            <a:r>
              <a:rPr lang="ar-IQ" dirty="0" smtClean="0"/>
              <a:t>قبيل:</a:t>
            </a:r>
            <a:endParaRPr lang="ar-IQ" dirty="0"/>
          </a:p>
          <a:p>
            <a:pPr marL="0" indent="0">
              <a:buNone/>
            </a:pPr>
            <a:r>
              <a:rPr lang="ar-IQ" dirty="0"/>
              <a:t>1ـ طبيعة الحياة التي ينبغي أن تفضي إليها التربية.</a:t>
            </a:r>
          </a:p>
          <a:p>
            <a:pPr marL="0" indent="0">
              <a:buNone/>
            </a:pPr>
            <a:r>
              <a:rPr lang="ar-IQ" dirty="0"/>
              <a:t>2ـ طبيعة الإنسان نفسه، لأننا </a:t>
            </a:r>
            <a:r>
              <a:rPr lang="ar-IQ" dirty="0" smtClean="0"/>
              <a:t>إنّما </a:t>
            </a:r>
            <a:r>
              <a:rPr lang="ar-IQ" dirty="0"/>
              <a:t>نربي الإنسان.</a:t>
            </a:r>
          </a:p>
          <a:p>
            <a:pPr marL="0" indent="0">
              <a:buNone/>
            </a:pPr>
            <a:r>
              <a:rPr lang="ar-IQ" dirty="0"/>
              <a:t>3ـ طبيعة المجتمع، </a:t>
            </a:r>
            <a:r>
              <a:rPr lang="ar-IQ" dirty="0" smtClean="0"/>
              <a:t>لأنّ </a:t>
            </a:r>
            <a:r>
              <a:rPr lang="ar-IQ" dirty="0"/>
              <a:t>التربية عملية اجتماعية.</a:t>
            </a:r>
          </a:p>
          <a:p>
            <a:pPr marL="0" indent="0">
              <a:buNone/>
            </a:pPr>
            <a:r>
              <a:rPr lang="ar-IQ" dirty="0"/>
              <a:t>4ـ طبيعة الحقيقة التي تسعى </a:t>
            </a:r>
            <a:r>
              <a:rPr lang="ar-IQ" dirty="0" smtClean="0"/>
              <a:t>كلُّ </a:t>
            </a:r>
            <a:r>
              <a:rPr lang="ar-IQ" dirty="0"/>
              <a:t>معرفة </a:t>
            </a:r>
            <a:r>
              <a:rPr lang="ar-IQ" dirty="0" smtClean="0"/>
              <a:t>الوصول إليها.</a:t>
            </a:r>
            <a:endParaRPr lang="ar-IQ" dirty="0"/>
          </a:p>
          <a:p>
            <a:pPr marL="0" indent="0">
              <a:buNone/>
            </a:pPr>
            <a:r>
              <a:rPr lang="ar-IQ" dirty="0"/>
              <a:t>ففلسفة التربية إذن، تتضمن تطبيق التفكير الفلسفي على ميدان التربية، في مجال الخبرة الإنسانية. وبذلك تصبح الفلسفة، كما يقول جون ديوي : " النظرة العامة للتربية ". وهكذا تكون فلسفة التربية هي النشاط الفكري المنظم الذي يتخذ الفلسفة وسيلة لتنظيم العملية التربوية وتنسيقها والعمل على انسجامها، وتوضيح القيم والأهداف التي تسعى إلى تحقيقها.</a:t>
            </a:r>
          </a:p>
          <a:p>
            <a:pPr marL="0" indent="0">
              <a:buNone/>
            </a:pPr>
            <a:endParaRPr lang="ar-IQ" dirty="0"/>
          </a:p>
        </p:txBody>
      </p:sp>
    </p:spTree>
    <p:extLst>
      <p:ext uri="{BB962C8B-B14F-4D97-AF65-F5344CB8AC3E}">
        <p14:creationId xmlns:p14="http://schemas.microsoft.com/office/powerpoint/2010/main" val="2200882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525344"/>
          </a:xfrm>
        </p:spPr>
        <p:txBody>
          <a:bodyPr>
            <a:normAutofit fontScale="92500" lnSpcReduction="20000"/>
          </a:bodyPr>
          <a:lstStyle/>
          <a:p>
            <a:pPr marL="0" indent="0">
              <a:buNone/>
            </a:pPr>
            <a:r>
              <a:rPr lang="ar-IQ" dirty="0"/>
              <a:t>وعلى هذا تكون الفلسفة وفلسفة التربية والخبرة الإنسانية، مكونات ثلاث لكل واحد </a:t>
            </a:r>
            <a:r>
              <a:rPr lang="ar-IQ" dirty="0" smtClean="0"/>
              <a:t>كيان متكامل</a:t>
            </a:r>
            <a:r>
              <a:rPr lang="ar-IQ" dirty="0"/>
              <a:t>. ونتيجة لذلك، أننا إذا نظرنا إلى ما أصاب المجتمعات الحاضرة والحياة الإنسانية من تغيرات كثيرة، بعيدة المدى، عميقة الأثر، فإننا نجد </a:t>
            </a:r>
            <a:r>
              <a:rPr lang="ar-IQ" dirty="0" smtClean="0"/>
              <a:t>أنّ </a:t>
            </a:r>
            <a:r>
              <a:rPr lang="ar-IQ" dirty="0"/>
              <a:t>التيارات الفكرية، </a:t>
            </a:r>
            <a:r>
              <a:rPr lang="ar-IQ" dirty="0" smtClean="0"/>
              <a:t>الاجتماعية </a:t>
            </a:r>
            <a:r>
              <a:rPr lang="ar-IQ" dirty="0"/>
              <a:t>و </a:t>
            </a:r>
            <a:r>
              <a:rPr lang="ar-IQ" dirty="0" smtClean="0"/>
              <a:t>السياسية </a:t>
            </a:r>
            <a:r>
              <a:rPr lang="ar-IQ" dirty="0"/>
              <a:t>و </a:t>
            </a:r>
            <a:r>
              <a:rPr lang="ar-IQ" dirty="0" smtClean="0"/>
              <a:t>الاقتصادية  والثقافية</a:t>
            </a:r>
            <a:r>
              <a:rPr lang="ar-IQ" dirty="0"/>
              <a:t>، لا يمكن أن ينتج عنها تغير جذري أساسي حقيقي ما لم تكن التربية الوسيلة لذلك، متصلة بالخبرة الإنسانية الممتدة النواحي والمتشعبة الاتجاهات</a:t>
            </a:r>
            <a:r>
              <a:rPr lang="ar-IQ" dirty="0" smtClean="0"/>
              <a:t>...</a:t>
            </a:r>
            <a:endParaRPr lang="ar-IQ" dirty="0"/>
          </a:p>
          <a:p>
            <a:pPr marL="0" indent="0">
              <a:buNone/>
            </a:pPr>
            <a:r>
              <a:rPr lang="ar-IQ" dirty="0"/>
              <a:t>وإذا كانت الخبرة الإنسانية في أوسع معانيها هي الميدان الذي تلتقي فيه الفلسفة والتربية، </a:t>
            </a:r>
            <a:r>
              <a:rPr lang="ar-IQ" dirty="0" smtClean="0"/>
              <a:t>فإنّ </a:t>
            </a:r>
            <a:r>
              <a:rPr lang="ar-IQ" dirty="0"/>
              <a:t>هذا الميدان يؤدي </a:t>
            </a:r>
            <a:r>
              <a:rPr lang="ar-IQ" dirty="0" smtClean="0"/>
              <a:t>أيضاً </a:t>
            </a:r>
            <a:r>
              <a:rPr lang="ar-IQ" dirty="0"/>
              <a:t>إلى مزج بين الفلسفة والتربية، تنتج عنه فلسفة </a:t>
            </a:r>
            <a:r>
              <a:rPr lang="ar-IQ" dirty="0" smtClean="0"/>
              <a:t>التربية, </a:t>
            </a:r>
            <a:r>
              <a:rPr lang="ar-IQ" dirty="0"/>
              <a:t>التي تعتمد على هذا المزج للوصول إلى نظريات تربوية وتفسيرات أساسية للعملية التربوية</a:t>
            </a:r>
            <a:r>
              <a:rPr lang="ar-IQ" dirty="0" smtClean="0"/>
              <a:t>.</a:t>
            </a:r>
            <a:endParaRPr lang="ar-IQ" dirty="0"/>
          </a:p>
          <a:p>
            <a:pPr marL="0" indent="0">
              <a:buNone/>
            </a:pPr>
            <a:r>
              <a:rPr lang="ar-IQ" dirty="0"/>
              <a:t>وهكذا نخلص إلى القول، </a:t>
            </a:r>
            <a:r>
              <a:rPr lang="ar-IQ" dirty="0" smtClean="0"/>
              <a:t>أنّ </a:t>
            </a:r>
            <a:r>
              <a:rPr lang="ar-IQ" dirty="0"/>
              <a:t>الفلسفة، بصفة عامة، تتجه نحو تعريف الإنسان نفسه، </a:t>
            </a:r>
            <a:r>
              <a:rPr lang="ar-IQ" dirty="0" smtClean="0"/>
              <a:t>أمّا </a:t>
            </a:r>
            <a:r>
              <a:rPr lang="ar-IQ" dirty="0"/>
              <a:t>فلسفة التربية، فموضوعها أن تكشف للطفل </a:t>
            </a:r>
            <a:r>
              <a:rPr lang="ar-IQ" dirty="0" smtClean="0"/>
              <a:t>كشفاً تدريجياً </a:t>
            </a:r>
            <a:r>
              <a:rPr lang="ar-IQ" dirty="0"/>
              <a:t>عن الكائن الذي يدعي لأن </a:t>
            </a:r>
            <a:r>
              <a:rPr lang="ar-IQ" dirty="0" smtClean="0"/>
              <a:t>يكوِّنه</a:t>
            </a:r>
            <a:r>
              <a:rPr lang="ar-IQ" dirty="0"/>
              <a:t>. ولذا سيتم التركيز على محورين بارزين من المحاور الكبرى التي تهتم بها فلسفة التربية، وهما : إشكالية تعريف التربية وغاياتها وأهدافها، وكذا قيمتها وإمكاناتها وحدودها.</a:t>
            </a:r>
          </a:p>
          <a:p>
            <a:pPr marL="0" indent="0">
              <a:buNone/>
            </a:pPr>
            <a:endParaRPr lang="ar-IQ" dirty="0"/>
          </a:p>
        </p:txBody>
      </p:sp>
    </p:spTree>
    <p:extLst>
      <p:ext uri="{BB962C8B-B14F-4D97-AF65-F5344CB8AC3E}">
        <p14:creationId xmlns:p14="http://schemas.microsoft.com/office/powerpoint/2010/main" val="132126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576064"/>
          </a:xfrm>
        </p:spPr>
        <p:txBody>
          <a:bodyPr>
            <a:normAutofit fontScale="90000"/>
          </a:bodyPr>
          <a:lstStyle/>
          <a:p>
            <a:r>
              <a:rPr lang="ar-IQ" dirty="0" smtClean="0">
                <a:solidFill>
                  <a:srgbClr val="FF0000"/>
                </a:solidFill>
              </a:rPr>
              <a:t>العلاقة </a:t>
            </a:r>
            <a:r>
              <a:rPr lang="ar-IQ" dirty="0">
                <a:solidFill>
                  <a:srgbClr val="FF0000"/>
                </a:solidFill>
              </a:rPr>
              <a:t>بين الفلسفة والتربية </a:t>
            </a:r>
          </a:p>
        </p:txBody>
      </p:sp>
      <p:sp>
        <p:nvSpPr>
          <p:cNvPr id="3" name="عنصر نائب للمحتوى 2"/>
          <p:cNvSpPr>
            <a:spLocks noGrp="1"/>
          </p:cNvSpPr>
          <p:nvPr>
            <p:ph idx="1"/>
          </p:nvPr>
        </p:nvSpPr>
        <p:spPr>
          <a:xfrm>
            <a:off x="107504" y="692696"/>
            <a:ext cx="8856984" cy="5976664"/>
          </a:xfrm>
        </p:spPr>
        <p:txBody>
          <a:bodyPr>
            <a:normAutofit fontScale="85000" lnSpcReduction="20000"/>
          </a:bodyPr>
          <a:lstStyle/>
          <a:p>
            <a:pPr marL="0" indent="0">
              <a:buNone/>
            </a:pPr>
            <a:r>
              <a:rPr lang="ar-IQ" dirty="0" smtClean="0"/>
              <a:t>توجد </a:t>
            </a:r>
            <a:r>
              <a:rPr lang="ar-IQ" dirty="0"/>
              <a:t>علاقة قوية بين الفلسفة والتربية؛ حيث اهتمّ العديد من الفلاسفة خلال العصور الحديثة والوسطى والقديمة بدراسة الفلسفة في بداية حياتهم، ومن ثمّ يكملون دراستهم في فلسفة </a:t>
            </a:r>
            <a:r>
              <a:rPr lang="ar-IQ" dirty="0" smtClean="0"/>
              <a:t>التربيّة. </a:t>
            </a:r>
            <a:r>
              <a:rPr lang="ar-IQ" dirty="0"/>
              <a:t>فقال الفيلسوف </a:t>
            </a:r>
            <a:r>
              <a:rPr lang="ar-IQ" dirty="0" smtClean="0"/>
              <a:t>سقراط: إنّ </a:t>
            </a:r>
            <a:r>
              <a:rPr lang="ar-IQ" dirty="0"/>
              <a:t>التربية والفلسفة </a:t>
            </a:r>
            <a:r>
              <a:rPr lang="ar-IQ" dirty="0" smtClean="0"/>
              <a:t>مظهران </a:t>
            </a:r>
            <a:r>
              <a:rPr lang="ar-IQ" dirty="0"/>
              <a:t>يختلفان عن بعضهما لموضوع واحد؛ حيث يُشكّل أحدهما الفلسفة الخاصة بالحياة، أمّا الآخر يوضّح أسلوب تطبيق الفلسفة ضمن شؤون وأحوال </a:t>
            </a:r>
            <a:r>
              <a:rPr lang="ar-IQ" dirty="0" smtClean="0"/>
              <a:t>الحياة.  </a:t>
            </a:r>
            <a:r>
              <a:rPr lang="ar-IQ" dirty="0"/>
              <a:t>كما تُمثّل الفلسفة المجهود المُفسّرَ للقضايا النظرية والفكرية، بينما تُمثّل التربية البيئة العلميّة التي تُترجِمُ القضايا إلى عدّة مهارات وعادات واتّجاهات</a:t>
            </a:r>
            <a:r>
              <a:rPr lang="ar-IQ" dirty="0" smtClean="0"/>
              <a:t>.</a:t>
            </a:r>
          </a:p>
          <a:p>
            <a:pPr marL="0" indent="0">
              <a:buNone/>
            </a:pPr>
            <a:r>
              <a:rPr lang="ar-IQ" dirty="0" smtClean="0"/>
              <a:t> إنّ </a:t>
            </a:r>
            <a:r>
              <a:rPr lang="ar-IQ" dirty="0"/>
              <a:t>الفلسفة دون الاعتماد على التربية تُصبح مجموعة من النظريات ذات الطبيعة الجامدة، بينما لا تستطيع التربية التخلي عن الفلسفة؛ بسبب حاجتها إلى بناء نظرة شاملة وكاملة حول أهداف المجتمع والحياة الإنسانيّة؛ حتّى تتمكّن من إعداد القضايا التربويّة بناءً على استخدام نظرة </a:t>
            </a:r>
            <a:r>
              <a:rPr lang="ar-IQ" dirty="0" smtClean="0"/>
              <a:t>شموليّة. </a:t>
            </a:r>
            <a:r>
              <a:rPr lang="ar-IQ" dirty="0"/>
              <a:t>ومن الممكن تلخيص العلاقة بين الفلسفة والتربية وفقاً للنقاط </a:t>
            </a:r>
            <a:r>
              <a:rPr lang="ar-IQ" dirty="0" smtClean="0"/>
              <a:t>الآتية:</a:t>
            </a:r>
          </a:p>
          <a:p>
            <a:pPr marL="0" indent="0">
              <a:buNone/>
            </a:pPr>
            <a:r>
              <a:rPr lang="ar-IQ" dirty="0" smtClean="0"/>
              <a:t>- المساعدة </a:t>
            </a:r>
            <a:r>
              <a:rPr lang="ar-IQ" dirty="0"/>
              <a:t>على فهم أنواع النشاطات الإنسانيّة والعملية التربويّة</a:t>
            </a:r>
            <a:r>
              <a:rPr lang="ar-IQ" dirty="0" smtClean="0"/>
              <a:t>.</a:t>
            </a:r>
          </a:p>
          <a:p>
            <a:pPr marL="0" indent="0">
              <a:buNone/>
            </a:pPr>
            <a:r>
              <a:rPr lang="ar-IQ" dirty="0" smtClean="0"/>
              <a:t>- تعزيز </a:t>
            </a:r>
            <a:r>
              <a:rPr lang="ar-IQ" dirty="0"/>
              <a:t>فهم وإدراك العلاقة بين مجالات الحياة والأعمال التربويّة</a:t>
            </a:r>
            <a:r>
              <a:rPr lang="ar-IQ" dirty="0" smtClean="0"/>
              <a:t>.</a:t>
            </a:r>
          </a:p>
          <a:p>
            <a:pPr marL="0" indent="0">
              <a:buNone/>
            </a:pPr>
            <a:r>
              <a:rPr lang="ar-IQ" dirty="0" smtClean="0"/>
              <a:t>- تعتمد </a:t>
            </a:r>
            <a:r>
              <a:rPr lang="ar-IQ" dirty="0"/>
              <a:t>فلسفة التربية على عدّة فرضيات رئيسيّة، وتُساهم في تحقيق التنظيم للفكر التربويّ.</a:t>
            </a:r>
          </a:p>
        </p:txBody>
      </p:sp>
    </p:spTree>
    <p:extLst>
      <p:ext uri="{BB962C8B-B14F-4D97-AF65-F5344CB8AC3E}">
        <p14:creationId xmlns:p14="http://schemas.microsoft.com/office/powerpoint/2010/main" val="1514525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أهداف فلسفة التربية</a:t>
            </a:r>
            <a:endParaRPr lang="ar-IQ" dirty="0">
              <a:solidFill>
                <a:srgbClr val="FF0000"/>
              </a:solidFill>
            </a:endParaRPr>
          </a:p>
        </p:txBody>
      </p:sp>
      <p:sp>
        <p:nvSpPr>
          <p:cNvPr id="3" name="عنصر نائب للمحتوى 2"/>
          <p:cNvSpPr>
            <a:spLocks noGrp="1"/>
          </p:cNvSpPr>
          <p:nvPr>
            <p:ph idx="1"/>
          </p:nvPr>
        </p:nvSpPr>
        <p:spPr>
          <a:xfrm>
            <a:off x="107504" y="764704"/>
            <a:ext cx="8928992" cy="5904656"/>
          </a:xfrm>
        </p:spPr>
        <p:txBody>
          <a:bodyPr>
            <a:normAutofit fontScale="85000" lnSpcReduction="20000"/>
          </a:bodyPr>
          <a:lstStyle/>
          <a:p>
            <a:pPr marL="0" indent="0">
              <a:buNone/>
            </a:pPr>
            <a:r>
              <a:rPr lang="ar-IQ" dirty="0" smtClean="0"/>
              <a:t> </a:t>
            </a:r>
            <a:r>
              <a:rPr lang="ar-IQ" dirty="0" smtClean="0">
                <a:solidFill>
                  <a:srgbClr val="FF0000"/>
                </a:solidFill>
              </a:rPr>
              <a:t>لأهمية فلسفة التربية ينظر إليها ويتم اعتمادها من زوايا متخلفة, لتحقيق أهداف منها:</a:t>
            </a:r>
          </a:p>
          <a:p>
            <a:pPr marL="0" indent="0">
              <a:buNone/>
            </a:pPr>
            <a:r>
              <a:rPr lang="ar-IQ" dirty="0" smtClean="0"/>
              <a:t>- تحقيق الفهم المطلوب للأبعاد التربوية، الأمر الذي يساعد في تعديل الأخطاء.</a:t>
            </a:r>
          </a:p>
          <a:p>
            <a:pPr marL="0" indent="0">
              <a:buNone/>
            </a:pPr>
            <a:r>
              <a:rPr lang="ar-IQ" dirty="0" smtClean="0"/>
              <a:t>- تحديد عوامل التطور والنمو في المجتمعات التربوية.</a:t>
            </a:r>
          </a:p>
          <a:p>
            <a:pPr marL="0" indent="0">
              <a:buNone/>
            </a:pPr>
            <a:r>
              <a:rPr lang="ar-IQ" dirty="0" smtClean="0"/>
              <a:t>- تنظيم الفكر التربوي، وذلك كون فلسفة التربية أحد جوانب الفلسفة التجريبية.</a:t>
            </a:r>
          </a:p>
          <a:p>
            <a:pPr marL="0" indent="0">
              <a:buNone/>
            </a:pPr>
            <a:r>
              <a:rPr lang="ar-IQ" dirty="0" smtClean="0"/>
              <a:t>- تفسير المصطلحات والفرضيات والمفاهيم التي تعتمد عليها النظريات التربوية.</a:t>
            </a:r>
          </a:p>
          <a:p>
            <a:pPr marL="0" indent="0">
              <a:buNone/>
            </a:pPr>
            <a:r>
              <a:rPr lang="ar-IQ" dirty="0" smtClean="0"/>
              <a:t>- التعرف على العلاقة الموجودة بشكل طبيعي بين الحياة اليومية والعلم التربوي.</a:t>
            </a:r>
          </a:p>
          <a:p>
            <a:pPr marL="0" indent="0">
              <a:buNone/>
            </a:pPr>
            <a:r>
              <a:rPr lang="ar-IQ" dirty="0" smtClean="0"/>
              <a:t>- تحديد الأدوات والأساليب التربوية التي تساهم في تحديد السياسة التربوية، ووضع النظام الخاص بالتعليم، ومكونات المناهج وأهدافها.</a:t>
            </a:r>
          </a:p>
          <a:p>
            <a:pPr marL="0" indent="0">
              <a:buNone/>
            </a:pPr>
            <a:r>
              <a:rPr lang="ar-IQ" dirty="0" smtClean="0"/>
              <a:t>- تحويل النشاطات التربوية إلى وظائف واضحة وواعية.</a:t>
            </a:r>
          </a:p>
          <a:p>
            <a:pPr marL="0" indent="0">
              <a:buNone/>
            </a:pPr>
            <a:r>
              <a:rPr lang="ar-IQ" dirty="0" smtClean="0"/>
              <a:t>- تعزيز القدرة على طرح وإعداد الأسئلة المتعلقة بالتربية، ودعم البحث </a:t>
            </a:r>
            <a:r>
              <a:rPr lang="ar-IQ" dirty="0"/>
              <a:t>و</a:t>
            </a:r>
            <a:r>
              <a:rPr lang="ar-IQ" dirty="0" smtClean="0"/>
              <a:t>التنفيذ.</a:t>
            </a:r>
          </a:p>
          <a:p>
            <a:pPr marL="0" indent="0">
              <a:buNone/>
            </a:pPr>
            <a:r>
              <a:rPr lang="ar-IQ" dirty="0" smtClean="0"/>
              <a:t>- المساهمة في بناء طرق فكرية حديثة تساهم في النمو التربوي.</a:t>
            </a:r>
          </a:p>
          <a:p>
            <a:pPr marL="0" indent="0">
              <a:buNone/>
            </a:pPr>
            <a:r>
              <a:rPr lang="ar-IQ" dirty="0" smtClean="0"/>
              <a:t>- التخلص من التناقض الموجود, بين كلٍّ من الجانب النظري والجانب العملي في التربية.</a:t>
            </a:r>
          </a:p>
        </p:txBody>
      </p:sp>
    </p:spTree>
    <p:extLst>
      <p:ext uri="{BB962C8B-B14F-4D97-AF65-F5344CB8AC3E}">
        <p14:creationId xmlns:p14="http://schemas.microsoft.com/office/powerpoint/2010/main" val="394176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lnSpcReduction="10000"/>
          </a:bodyPr>
          <a:lstStyle/>
          <a:p>
            <a:pPr marL="0" indent="0">
              <a:buNone/>
            </a:pPr>
            <a:r>
              <a:rPr lang="ar-IQ" sz="3000" dirty="0" smtClean="0"/>
              <a:t>-  تنمية الفضول والاستعداد للاستفسار.</a:t>
            </a:r>
          </a:p>
          <a:p>
            <a:pPr marL="0" indent="0" algn="just">
              <a:buNone/>
            </a:pPr>
            <a:r>
              <a:rPr lang="ar-IQ" sz="3000" dirty="0" smtClean="0"/>
              <a:t>- رعاية الإبداع وانتاج المعرفة والطلبة المطلعين.</a:t>
            </a:r>
          </a:p>
          <a:p>
            <a:pPr marL="0" indent="0" algn="just">
              <a:buNone/>
            </a:pPr>
            <a:r>
              <a:rPr lang="ar-IQ" sz="3000" dirty="0" smtClean="0"/>
              <a:t>- تعزيز التفاهم والتفكير والشعور والعمل الأخلاقي.</a:t>
            </a:r>
          </a:p>
          <a:p>
            <a:pPr marL="0" indent="0" algn="just">
              <a:buNone/>
            </a:pPr>
            <a:r>
              <a:rPr lang="ar-IQ" sz="3000" dirty="0" smtClean="0"/>
              <a:t>- تعزيز النمو والتنمية وتحقيق الذات.</a:t>
            </a:r>
          </a:p>
          <a:p>
            <a:pPr marL="0" indent="0" algn="just">
              <a:buNone/>
            </a:pPr>
            <a:r>
              <a:rPr lang="ar-IQ" sz="3000" dirty="0" smtClean="0"/>
              <a:t>- تربية الأشخاص</a:t>
            </a:r>
            <a:r>
              <a:rPr lang="ar-IQ" sz="3000" dirty="0"/>
              <a:t> </a:t>
            </a:r>
            <a:r>
              <a:rPr lang="ar-IQ" sz="3000" dirty="0" smtClean="0"/>
              <a:t>وتحقيق الإمكانات.</a:t>
            </a:r>
          </a:p>
          <a:p>
            <a:pPr marL="0" indent="0" algn="just">
              <a:buNone/>
            </a:pPr>
            <a:r>
              <a:rPr lang="ar-IQ" sz="3000" dirty="0" smtClean="0"/>
              <a:t>- التغلب على الإقليمية والانغلاق  وضيق الأفق.</a:t>
            </a:r>
          </a:p>
          <a:p>
            <a:pPr marL="0" indent="0" algn="just">
              <a:buNone/>
            </a:pPr>
            <a:r>
              <a:rPr lang="ar-IQ" sz="3000" dirty="0" smtClean="0"/>
              <a:t>- فلسفة </a:t>
            </a:r>
            <a:r>
              <a:rPr lang="ar-IQ" sz="3000" dirty="0"/>
              <a:t>التربية تعمل على إزالة الفوارق بين بني الإنسان, ونقلهم إلى حياة جديدة قوامها التعاون والمحبة.</a:t>
            </a:r>
          </a:p>
          <a:p>
            <a:pPr marL="0" indent="0" algn="just">
              <a:buNone/>
            </a:pPr>
            <a:r>
              <a:rPr lang="ar-IQ" sz="3000" dirty="0" smtClean="0"/>
              <a:t>- فلسفة </a:t>
            </a:r>
            <a:r>
              <a:rPr lang="ar-IQ" sz="3000" dirty="0"/>
              <a:t>التربية تساعد </a:t>
            </a:r>
            <a:r>
              <a:rPr lang="ar-IQ" sz="3000" dirty="0" smtClean="0"/>
              <a:t>الإنسان على </a:t>
            </a:r>
            <a:r>
              <a:rPr lang="ar-IQ" sz="3000" dirty="0"/>
              <a:t>اكتشاف نفسه وفهم شخصيته وأحلامه وتطلعاته وطبيعة العلاقات بينه وبين بقية الأفراد والمجتمع.</a:t>
            </a:r>
          </a:p>
          <a:p>
            <a:pPr marL="0" indent="0" algn="just">
              <a:buNone/>
            </a:pPr>
            <a:r>
              <a:rPr lang="ar-IQ" sz="3000" dirty="0" smtClean="0"/>
              <a:t>- خلق </a:t>
            </a:r>
            <a:r>
              <a:rPr lang="ar-IQ" sz="3000" dirty="0"/>
              <a:t>الإنسان </a:t>
            </a:r>
            <a:r>
              <a:rPr lang="ar-IQ" sz="3000" dirty="0" smtClean="0"/>
              <a:t>الموضوعي </a:t>
            </a:r>
            <a:r>
              <a:rPr lang="ar-IQ" sz="3000" dirty="0"/>
              <a:t>الذي لا يقتصر على تطبيق الأساليب الموضوعية, بل يحاول تحرير الإنسان من أهوائه ونزواته, ويفكر تفكيراً </a:t>
            </a:r>
            <a:r>
              <a:rPr lang="ar-IQ" sz="3000" dirty="0" smtClean="0"/>
              <a:t>علمياً, </a:t>
            </a:r>
            <a:r>
              <a:rPr lang="ar-IQ" sz="3000" dirty="0"/>
              <a:t>في كافة شؤون حياته.</a:t>
            </a:r>
          </a:p>
          <a:p>
            <a:pPr>
              <a:buFontTx/>
              <a:buChar char="-"/>
            </a:pPr>
            <a:endParaRPr lang="ar-IQ" dirty="0" smtClean="0"/>
          </a:p>
          <a:p>
            <a:pPr marL="0" indent="0">
              <a:buNone/>
            </a:pPr>
            <a:endParaRPr lang="ar-IQ" dirty="0"/>
          </a:p>
        </p:txBody>
      </p:sp>
    </p:spTree>
    <p:extLst>
      <p:ext uri="{BB962C8B-B14F-4D97-AF65-F5344CB8AC3E}">
        <p14:creationId xmlns:p14="http://schemas.microsoft.com/office/powerpoint/2010/main" val="98994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أسئلة عامة حول فلسفة التربية</a:t>
            </a:r>
            <a:endParaRPr lang="ar-IQ" dirty="0">
              <a:solidFill>
                <a:srgbClr val="FF0000"/>
              </a:solidFill>
            </a:endParaRPr>
          </a:p>
        </p:txBody>
      </p:sp>
      <p:sp>
        <p:nvSpPr>
          <p:cNvPr id="3" name="عنصر نائب للمحتوى 2"/>
          <p:cNvSpPr>
            <a:spLocks noGrp="1"/>
          </p:cNvSpPr>
          <p:nvPr>
            <p:ph idx="1"/>
          </p:nvPr>
        </p:nvSpPr>
        <p:spPr>
          <a:xfrm>
            <a:off x="107504" y="980728"/>
            <a:ext cx="8856984" cy="5688632"/>
          </a:xfrm>
        </p:spPr>
        <p:txBody>
          <a:bodyPr>
            <a:normAutofit fontScale="92500" lnSpcReduction="10000"/>
          </a:bodyPr>
          <a:lstStyle/>
          <a:p>
            <a:r>
              <a:rPr lang="ar-IQ" dirty="0" smtClean="0">
                <a:solidFill>
                  <a:srgbClr val="0070C0"/>
                </a:solidFill>
              </a:rPr>
              <a:t>ماذا نقصد بالتربية؟ </a:t>
            </a:r>
          </a:p>
          <a:p>
            <a:r>
              <a:rPr lang="ar-IQ" dirty="0" smtClean="0">
                <a:solidFill>
                  <a:srgbClr val="0070C0"/>
                </a:solidFill>
              </a:rPr>
              <a:t>هل التربية والتعليم شيء واحد, أم هناك فرق بينهما؟</a:t>
            </a:r>
          </a:p>
          <a:p>
            <a:r>
              <a:rPr lang="ar-IQ" dirty="0" smtClean="0">
                <a:solidFill>
                  <a:srgbClr val="0070C0"/>
                </a:solidFill>
              </a:rPr>
              <a:t>ما الفلسفة؟</a:t>
            </a:r>
          </a:p>
          <a:p>
            <a:r>
              <a:rPr lang="ar-IQ" dirty="0" smtClean="0">
                <a:solidFill>
                  <a:srgbClr val="0070C0"/>
                </a:solidFill>
              </a:rPr>
              <a:t>ما علاقة الفلسفة بالتربية؟</a:t>
            </a:r>
          </a:p>
          <a:p>
            <a:r>
              <a:rPr lang="ar-IQ" dirty="0" smtClean="0">
                <a:solidFill>
                  <a:srgbClr val="0070C0"/>
                </a:solidFill>
              </a:rPr>
              <a:t>ما الغاية من ربط الفلسفة بالتربية؟</a:t>
            </a:r>
          </a:p>
          <a:p>
            <a:r>
              <a:rPr lang="ar-IQ" dirty="0" smtClean="0">
                <a:solidFill>
                  <a:srgbClr val="0070C0"/>
                </a:solidFill>
              </a:rPr>
              <a:t>أين تجد الفرق بين التربية بمفهومها العام, والتربية الإسلامية؟</a:t>
            </a:r>
          </a:p>
          <a:p>
            <a:r>
              <a:rPr lang="ar-IQ" dirty="0" smtClean="0">
                <a:solidFill>
                  <a:srgbClr val="0070C0"/>
                </a:solidFill>
              </a:rPr>
              <a:t>إذا كان هناك فرق بين التربية بشكل عام, والتربية الإسلامية؛ فلابدّ أن يكون هناك فرق بين الفلسفة والفلسفة الإسلامية أيضاً؟</a:t>
            </a:r>
          </a:p>
          <a:p>
            <a:r>
              <a:rPr lang="ar-IQ" dirty="0" smtClean="0">
                <a:solidFill>
                  <a:srgbClr val="0070C0"/>
                </a:solidFill>
              </a:rPr>
              <a:t>هل من الضروري أن يكون للتربية فلسفة معينة؟</a:t>
            </a:r>
          </a:p>
          <a:p>
            <a:r>
              <a:rPr lang="ar-IQ" dirty="0" smtClean="0">
                <a:solidFill>
                  <a:srgbClr val="0070C0"/>
                </a:solidFill>
              </a:rPr>
              <a:t>هل كلُّ الفلسفات يمكن أن تحقق الأهداف المرجوة من التربية؟</a:t>
            </a:r>
          </a:p>
          <a:p>
            <a:r>
              <a:rPr lang="ar-IQ" dirty="0" smtClean="0">
                <a:solidFill>
                  <a:srgbClr val="0070C0"/>
                </a:solidFill>
              </a:rPr>
              <a:t>هل الفلسفات التربوية وأهدافها تتشابه؟</a:t>
            </a:r>
            <a:endParaRPr lang="ar-IQ" dirty="0">
              <a:solidFill>
                <a:srgbClr val="0070C0"/>
              </a:solidFill>
            </a:endParaRPr>
          </a:p>
        </p:txBody>
      </p:sp>
    </p:spTree>
    <p:extLst>
      <p:ext uri="{BB962C8B-B14F-4D97-AF65-F5344CB8AC3E}">
        <p14:creationId xmlns:p14="http://schemas.microsoft.com/office/powerpoint/2010/main" val="2037451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a:bodyPr>
          <a:lstStyle/>
          <a:p>
            <a:pPr marL="0" indent="0">
              <a:buNone/>
            </a:pPr>
            <a:r>
              <a:rPr lang="ar-IQ" dirty="0" smtClean="0"/>
              <a:t>- تعظيم الحرية أو السعادة أو احترام الذات.</a:t>
            </a:r>
          </a:p>
          <a:p>
            <a:pPr marL="0" indent="0">
              <a:buNone/>
            </a:pPr>
            <a:r>
              <a:rPr lang="ar-IQ" dirty="0" smtClean="0"/>
              <a:t>- تنمية الرعاية والاهتمام والمواقف والميول ذات الصلة.</a:t>
            </a:r>
          </a:p>
          <a:p>
            <a:pPr marL="0" indent="0">
              <a:buNone/>
            </a:pPr>
            <a:r>
              <a:rPr lang="ar-IQ" dirty="0" smtClean="0"/>
              <a:t>- تعزيز مشاعر المجتمع والتضامن والمواطنة والعقلية المدنية.</a:t>
            </a:r>
          </a:p>
          <a:p>
            <a:pPr marL="0" indent="0">
              <a:buNone/>
            </a:pPr>
            <a:r>
              <a:rPr lang="ar-IQ" dirty="0" smtClean="0"/>
              <a:t>- إنتاج مواطنين صالحين لبناء حضارة الإنسان. </a:t>
            </a:r>
          </a:p>
          <a:p>
            <a:pPr marL="0" indent="0">
              <a:buNone/>
            </a:pPr>
            <a:r>
              <a:rPr lang="ar-IQ" dirty="0" smtClean="0"/>
              <a:t>- حماية الطلاب من الآثار الضارة للحضارة.</a:t>
            </a:r>
          </a:p>
          <a:p>
            <a:pPr marL="0" indent="0">
              <a:buNone/>
            </a:pPr>
            <a:r>
              <a:rPr lang="ar-IQ" dirty="0" smtClean="0"/>
              <a:t>- تنمية التقوى والإيمان الديني والوفاء الروحي وتعزيز النقاء الأيديولوجي.</a:t>
            </a:r>
          </a:p>
          <a:p>
            <a:pPr marL="0" indent="0">
              <a:buNone/>
            </a:pPr>
            <a:r>
              <a:rPr lang="ar-IQ" dirty="0" smtClean="0"/>
              <a:t>- تنمية الوعي السياسي وتنمية </a:t>
            </a:r>
            <a:r>
              <a:rPr lang="ar-IQ" dirty="0"/>
              <a:t>العمل </a:t>
            </a:r>
            <a:r>
              <a:rPr lang="ar-IQ" dirty="0" smtClean="0"/>
              <a:t>وتطوير </a:t>
            </a:r>
            <a:r>
              <a:rPr lang="ar-IQ" dirty="0"/>
              <a:t>الحكم </a:t>
            </a:r>
            <a:r>
              <a:rPr lang="ar-IQ" dirty="0" smtClean="0"/>
              <a:t>السليم</a:t>
            </a:r>
            <a:r>
              <a:rPr lang="ar-IQ" dirty="0"/>
              <a:t>.</a:t>
            </a:r>
            <a:r>
              <a:rPr lang="ar-IQ" dirty="0" smtClean="0"/>
              <a:t> </a:t>
            </a:r>
          </a:p>
          <a:p>
            <a:pPr marL="0" indent="0">
              <a:buNone/>
            </a:pPr>
            <a:r>
              <a:rPr lang="ar-IQ" dirty="0" smtClean="0"/>
              <a:t>- تكامل أو موازنة احتياجات ومصالح  الفرد والمجتمع الأكبر.</a:t>
            </a:r>
          </a:p>
          <a:p>
            <a:pPr marL="0" indent="0">
              <a:buNone/>
            </a:pPr>
            <a:r>
              <a:rPr lang="ar-IQ" dirty="0" smtClean="0"/>
              <a:t>- تنشئة المهارات والتوجهات المكونة للعقلانية أو التفكير النقدي.</a:t>
            </a:r>
          </a:p>
          <a:p>
            <a:pPr marL="0" indent="0">
              <a:buNone/>
            </a:pPr>
            <a:endParaRPr lang="ar-IQ" dirty="0"/>
          </a:p>
        </p:txBody>
      </p:sp>
    </p:spTree>
    <p:extLst>
      <p:ext uri="{BB962C8B-B14F-4D97-AF65-F5344CB8AC3E}">
        <p14:creationId xmlns:p14="http://schemas.microsoft.com/office/powerpoint/2010/main" val="774677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504056"/>
          </a:xfrm>
        </p:spPr>
        <p:txBody>
          <a:bodyPr>
            <a:normAutofit fontScale="90000"/>
          </a:bodyPr>
          <a:lstStyle/>
          <a:p>
            <a:r>
              <a:rPr lang="ar-IQ" dirty="0" smtClean="0">
                <a:solidFill>
                  <a:srgbClr val="FF0000"/>
                </a:solidFill>
              </a:rPr>
              <a:t>اتجاهات فلسفة التربية</a:t>
            </a:r>
            <a:endParaRPr lang="ar-IQ" dirty="0">
              <a:solidFill>
                <a:srgbClr val="FF0000"/>
              </a:solidFill>
            </a:endParaRPr>
          </a:p>
        </p:txBody>
      </p:sp>
      <p:sp>
        <p:nvSpPr>
          <p:cNvPr id="3" name="عنصر نائب للمحتوى 2"/>
          <p:cNvSpPr>
            <a:spLocks noGrp="1"/>
          </p:cNvSpPr>
          <p:nvPr>
            <p:ph idx="1"/>
          </p:nvPr>
        </p:nvSpPr>
        <p:spPr>
          <a:xfrm>
            <a:off x="323528" y="1052736"/>
            <a:ext cx="8712968" cy="5616624"/>
          </a:xfrm>
        </p:spPr>
        <p:txBody>
          <a:bodyPr>
            <a:noAutofit/>
          </a:bodyPr>
          <a:lstStyle/>
          <a:p>
            <a:pPr marL="0" indent="0">
              <a:buNone/>
            </a:pPr>
            <a:endParaRPr lang="ar-IQ" sz="2000" dirty="0" smtClean="0"/>
          </a:p>
          <a:p>
            <a:pPr marL="0" indent="0">
              <a:buNone/>
            </a:pPr>
            <a:r>
              <a:rPr lang="ar-IQ" sz="2800" dirty="0" smtClean="0"/>
              <a:t>يوجد العديد من الاتجاهات الحديثة, التي عملت على دراسة فلسفة التربية، ومن أهمها:</a:t>
            </a:r>
          </a:p>
          <a:p>
            <a:pPr marL="0" indent="0" algn="just">
              <a:buNone/>
            </a:pPr>
            <a:r>
              <a:rPr lang="ar-IQ" sz="2800" dirty="0" smtClean="0">
                <a:solidFill>
                  <a:srgbClr val="FF0000"/>
                </a:solidFill>
              </a:rPr>
              <a:t>أولاً: الاتجاه الطبيعي </a:t>
            </a:r>
          </a:p>
          <a:p>
            <a:pPr marL="0" indent="0" algn="just">
              <a:buNone/>
            </a:pPr>
            <a:r>
              <a:rPr lang="ar-IQ" sz="2800" dirty="0" smtClean="0"/>
              <a:t>ينتمي هذا الاتجاه إلى الفيلسوف والمفكر الفرنسي جان جاك روسو، إلاّ أنّ أصول هذا الاتجاه تعود إلى الفلسفة الإسلامية، وتحديداً لابن طفيل، وابن سينا، واللذَين ساهمت دراستهما في ظهور المعالم والملامح للاتجاه الطبيعي في فلسفة التربية. ويذكر هذا الاتجاه أن الطفل يولد وهو يمتلك العديد من المهارات الفكرية، ويجب احترامها، ومساندة الأطفال لتنميتها، كما يذكر هذا الاتجاه أنّ تفاعل الطفل خلال السنوات الأولى من عمره مع الطبيعة, تساعد على الحصول على خبرة عقلية وحسيّة قوية</a:t>
            </a:r>
            <a:r>
              <a:rPr lang="ar-IQ" sz="2000" dirty="0" smtClean="0"/>
              <a:t>.</a:t>
            </a:r>
          </a:p>
        </p:txBody>
      </p:sp>
    </p:spTree>
    <p:extLst>
      <p:ext uri="{BB962C8B-B14F-4D97-AF65-F5344CB8AC3E}">
        <p14:creationId xmlns:p14="http://schemas.microsoft.com/office/powerpoint/2010/main" val="1726767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568952" cy="6120680"/>
          </a:xfrm>
        </p:spPr>
        <p:txBody>
          <a:bodyPr>
            <a:normAutofit lnSpcReduction="10000"/>
          </a:bodyPr>
          <a:lstStyle/>
          <a:p>
            <a:pPr marL="0" indent="0" algn="just">
              <a:buNone/>
            </a:pPr>
            <a:r>
              <a:rPr lang="ar-IQ" sz="3000" dirty="0">
                <a:solidFill>
                  <a:srgbClr val="FF0000"/>
                </a:solidFill>
              </a:rPr>
              <a:t>ثانياً: الاتجاه البراغماتي </a:t>
            </a:r>
          </a:p>
          <a:p>
            <a:pPr marL="0" indent="0" algn="just">
              <a:buNone/>
            </a:pPr>
            <a:r>
              <a:rPr lang="ar-IQ" sz="3000" dirty="0"/>
              <a:t>يهدف هذا الاتجاه الفلسفي إلى تعليم الإنسان كيفية التفكير، الأمر الذي يساعد على تعزيز التكيف مع المجتمع الذي يعيش فيه، بشكل دائم وطبيعي. كما أنّه يهدف إلى تعزيز خبرات الطلبة, التي تمكّنهم من العيش بسعادة. </a:t>
            </a:r>
          </a:p>
          <a:p>
            <a:pPr marL="0" indent="0" algn="just">
              <a:buNone/>
            </a:pPr>
            <a:r>
              <a:rPr lang="ar-IQ" sz="3000" dirty="0">
                <a:solidFill>
                  <a:srgbClr val="FF0000"/>
                </a:solidFill>
              </a:rPr>
              <a:t>ثالثاً: الاتجاه التكويني</a:t>
            </a:r>
          </a:p>
          <a:p>
            <a:pPr marL="0" indent="0" algn="just">
              <a:buNone/>
            </a:pPr>
            <a:r>
              <a:rPr lang="ar-IQ" sz="3000" dirty="0"/>
              <a:t>هذا العلم يهتم بدراسة البنية الذهنية الديناميكية، أي التي تنمو وتتكامل عبر مراحل زمنية متدرجة. وهذا العلم يهتم بدراسة تطور المعرفة والمنطق عند الطفل، فوجد أنّ المعرفة أو الذكاء يمر بمراحل نمو، وفي كل مرحلة يتكون بنية معينة. ويهتم علم الوراثة النفسية بقوانين وراثة الظواهر النفسية، وبتأثير الوراثة على ظهور ونمو الوظائف </a:t>
            </a:r>
            <a:r>
              <a:rPr lang="ar-IQ" sz="3000" dirty="0" smtClean="0"/>
              <a:t>النفسية. </a:t>
            </a:r>
            <a:r>
              <a:rPr lang="ar-IQ" sz="3000" dirty="0"/>
              <a:t>والنظرية التكوينية في علم </a:t>
            </a:r>
            <a:r>
              <a:rPr lang="ar-IQ" sz="3000" dirty="0" smtClean="0"/>
              <a:t>النفس, </a:t>
            </a:r>
            <a:r>
              <a:rPr lang="ar-IQ" sz="3000" dirty="0"/>
              <a:t>هي التي تؤكد التفسير التكويني للظاهرة النفسية، أي تفسيرها في تاريخ نشوئها و نموها</a:t>
            </a:r>
            <a:r>
              <a:rPr lang="ar-IQ" dirty="0"/>
              <a:t>.</a:t>
            </a:r>
          </a:p>
          <a:p>
            <a:pPr marL="0" indent="0" algn="just">
              <a:buNone/>
            </a:pPr>
            <a:endParaRPr lang="ar-IQ" dirty="0"/>
          </a:p>
        </p:txBody>
      </p:sp>
    </p:spTree>
    <p:extLst>
      <p:ext uri="{BB962C8B-B14F-4D97-AF65-F5344CB8AC3E}">
        <p14:creationId xmlns:p14="http://schemas.microsoft.com/office/powerpoint/2010/main" val="3682418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ميادين فلسفة التربية</a:t>
            </a:r>
            <a:endParaRPr lang="ar-IQ" dirty="0">
              <a:solidFill>
                <a:srgbClr val="FF0000"/>
              </a:solidFill>
            </a:endParaRPr>
          </a:p>
        </p:txBody>
      </p:sp>
      <p:sp>
        <p:nvSpPr>
          <p:cNvPr id="3" name="عنصر نائب للمحتوى 2"/>
          <p:cNvSpPr>
            <a:spLocks noGrp="1"/>
          </p:cNvSpPr>
          <p:nvPr>
            <p:ph idx="1"/>
          </p:nvPr>
        </p:nvSpPr>
        <p:spPr>
          <a:xfrm>
            <a:off x="179512" y="980728"/>
            <a:ext cx="8784976" cy="5760640"/>
          </a:xfrm>
        </p:spPr>
        <p:txBody>
          <a:bodyPr>
            <a:normAutofit/>
          </a:bodyPr>
          <a:lstStyle/>
          <a:p>
            <a:pPr marL="0" indent="0">
              <a:buNone/>
            </a:pPr>
            <a:r>
              <a:rPr lang="ar-IQ" dirty="0" smtClean="0"/>
              <a:t>تشمل ميادين التفلسف التربوي ما يلي:</a:t>
            </a:r>
          </a:p>
          <a:p>
            <a:pPr marL="0" indent="0">
              <a:buNone/>
            </a:pPr>
            <a:r>
              <a:rPr lang="ar-IQ" dirty="0" smtClean="0"/>
              <a:t>- الإنسان</a:t>
            </a:r>
          </a:p>
          <a:p>
            <a:pPr marL="0" indent="0">
              <a:buNone/>
            </a:pPr>
            <a:r>
              <a:rPr lang="ar-IQ" dirty="0" smtClean="0"/>
              <a:t>- الطبيعة </a:t>
            </a:r>
          </a:p>
          <a:p>
            <a:pPr marL="0" indent="0">
              <a:buNone/>
            </a:pPr>
            <a:r>
              <a:rPr lang="ar-IQ" dirty="0" smtClean="0"/>
              <a:t>- الطبيعة الإنسانية</a:t>
            </a:r>
          </a:p>
          <a:p>
            <a:pPr marL="0" indent="0">
              <a:buNone/>
            </a:pPr>
            <a:r>
              <a:rPr lang="ar-IQ" dirty="0" smtClean="0"/>
              <a:t>- الوجود</a:t>
            </a:r>
          </a:p>
          <a:p>
            <a:pPr marL="0" indent="0">
              <a:buNone/>
            </a:pPr>
            <a:r>
              <a:rPr lang="ar-IQ" dirty="0" smtClean="0"/>
              <a:t>- المعرفة</a:t>
            </a:r>
          </a:p>
          <a:p>
            <a:pPr marL="0" indent="0">
              <a:buNone/>
            </a:pPr>
            <a:r>
              <a:rPr lang="ar-IQ" dirty="0" smtClean="0"/>
              <a:t>- القيم والأخلاق</a:t>
            </a:r>
          </a:p>
          <a:p>
            <a:pPr marL="0" indent="0">
              <a:buNone/>
            </a:pPr>
            <a:r>
              <a:rPr lang="ar-IQ" dirty="0" smtClean="0"/>
              <a:t>والهدف من التفلسف التربوي في هذه الميادين؛ هو معرفتها وفهمها وتسيرها وفق متطلبات الحياة, واستخدامها لأجل الرفاهية والتقدم والازدهار.  </a:t>
            </a:r>
            <a:endParaRPr lang="ar-IQ" dirty="0"/>
          </a:p>
        </p:txBody>
      </p:sp>
    </p:spTree>
    <p:extLst>
      <p:ext uri="{BB962C8B-B14F-4D97-AF65-F5344CB8AC3E}">
        <p14:creationId xmlns:p14="http://schemas.microsoft.com/office/powerpoint/2010/main" val="986031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خصائص فلسفة التربية</a:t>
            </a:r>
            <a:endParaRPr lang="ar-IQ" dirty="0">
              <a:solidFill>
                <a:srgbClr val="FF0000"/>
              </a:solidFill>
            </a:endParaRPr>
          </a:p>
        </p:txBody>
      </p:sp>
      <p:sp>
        <p:nvSpPr>
          <p:cNvPr id="3" name="عنصر نائب للمحتوى 2"/>
          <p:cNvSpPr>
            <a:spLocks noGrp="1"/>
          </p:cNvSpPr>
          <p:nvPr>
            <p:ph idx="1"/>
          </p:nvPr>
        </p:nvSpPr>
        <p:spPr>
          <a:xfrm>
            <a:off x="179512" y="836712"/>
            <a:ext cx="8784976" cy="5904656"/>
          </a:xfrm>
        </p:spPr>
        <p:txBody>
          <a:bodyPr>
            <a:normAutofit fontScale="85000" lnSpcReduction="20000"/>
          </a:bodyPr>
          <a:lstStyle/>
          <a:p>
            <a:pPr marL="0" indent="0">
              <a:buNone/>
            </a:pPr>
            <a:r>
              <a:rPr lang="ar-IQ" dirty="0" smtClean="0"/>
              <a:t>تمتاز فلسفة التربية بامتلاكها مجموعةً من الخصائص والسمات التي تميزها عن أنواع الفلسفة الأخرى، ومنها:</a:t>
            </a:r>
          </a:p>
          <a:p>
            <a:pPr marL="0" indent="0">
              <a:buNone/>
            </a:pPr>
            <a:r>
              <a:rPr lang="ar-IQ" dirty="0" smtClean="0">
                <a:solidFill>
                  <a:srgbClr val="FF0000"/>
                </a:solidFill>
              </a:rPr>
              <a:t>- الإرشاد والتوجيه: </a:t>
            </a:r>
            <a:r>
              <a:rPr lang="ar-IQ" dirty="0" smtClean="0"/>
              <a:t>تعمل الفلسفة التربوية على توضيح ما يعيق إتمام العملية التربوية من المشاكل والإجراءات والمعوقات، كما أنها تكشف عن أهم الطرق والحلول التي تساعد في حل المشاكل.</a:t>
            </a:r>
          </a:p>
          <a:p>
            <a:pPr marL="0" indent="0">
              <a:buNone/>
            </a:pPr>
            <a:r>
              <a:rPr lang="ar-IQ" dirty="0" smtClean="0">
                <a:solidFill>
                  <a:srgbClr val="FF0000"/>
                </a:solidFill>
              </a:rPr>
              <a:t>- الوصف: </a:t>
            </a:r>
            <a:r>
              <a:rPr lang="ar-IQ" dirty="0" smtClean="0"/>
              <a:t>تصف أبعاد المشكلة وصفاً دقيقاً، وذلك لمعرفة أسبابها ومعالجتها بأفضل الطرق، والحصول على نتائج جيدة.</a:t>
            </a:r>
          </a:p>
          <a:p>
            <a:pPr marL="0" indent="0">
              <a:buNone/>
            </a:pPr>
            <a:r>
              <a:rPr lang="ar-IQ" dirty="0" smtClean="0">
                <a:solidFill>
                  <a:srgbClr val="FF0000"/>
                </a:solidFill>
              </a:rPr>
              <a:t>- التأمل: </a:t>
            </a:r>
            <a:r>
              <a:rPr lang="ar-IQ" dirty="0" smtClean="0"/>
              <a:t>يطلق هذا المصطلح والذي يصف إحدى خصائص فلسفة التربية إلى النظر بعناية واهتمام إلى كافة العناصر التربوية وأجزائها، والتي تتضمن المعرفة، والطبيعة البشرية.</a:t>
            </a:r>
          </a:p>
          <a:p>
            <a:pPr marL="0" indent="0">
              <a:buNone/>
            </a:pPr>
            <a:r>
              <a:rPr lang="ar-IQ" dirty="0" smtClean="0">
                <a:solidFill>
                  <a:srgbClr val="FF0000"/>
                </a:solidFill>
              </a:rPr>
              <a:t>- النقد: </a:t>
            </a:r>
            <a:r>
              <a:rPr lang="ar-IQ" dirty="0" smtClean="0"/>
              <a:t>تعد واحدةً من الخصائص المميزة والتي لا تتواجد في كافة أنواع الفلسفة؛ حيث يمكن توجيه النقد للتربية بالاعتماد على المعلومات المتوفرة.</a:t>
            </a:r>
          </a:p>
          <a:p>
            <a:pPr marL="0" indent="0">
              <a:buNone/>
            </a:pPr>
            <a:r>
              <a:rPr lang="ar-IQ" dirty="0" smtClean="0">
                <a:solidFill>
                  <a:srgbClr val="FF0000"/>
                </a:solidFill>
              </a:rPr>
              <a:t>- التحليل والتركيب: </a:t>
            </a:r>
            <a:r>
              <a:rPr lang="ar-IQ" dirty="0" smtClean="0"/>
              <a:t>يتم ذلك من خلال تسليط الضوء على كافة الأمور والتفاصيل التي يمكن استعمالها وتوظيفها للتحقق من النتائج المترتبة على فلسفة التربية، ويمكن تحديدها في النظريات، والقوانين، والتشريعات، والأفكار.</a:t>
            </a:r>
            <a:endParaRPr lang="ar-IQ" dirty="0"/>
          </a:p>
        </p:txBody>
      </p:sp>
    </p:spTree>
    <p:extLst>
      <p:ext uri="{BB962C8B-B14F-4D97-AF65-F5344CB8AC3E}">
        <p14:creationId xmlns:p14="http://schemas.microsoft.com/office/powerpoint/2010/main" val="1381173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smtClean="0">
                <a:solidFill>
                  <a:srgbClr val="FF0000"/>
                </a:solidFill>
              </a:rPr>
              <a:t>وظيفة فلسفة التربية</a:t>
            </a:r>
            <a:endParaRPr lang="ar-IQ" dirty="0">
              <a:solidFill>
                <a:srgbClr val="FF0000"/>
              </a:solidFill>
            </a:endParaRPr>
          </a:p>
        </p:txBody>
      </p:sp>
      <p:sp>
        <p:nvSpPr>
          <p:cNvPr id="3" name="عنصر نائب للمحتوى 2"/>
          <p:cNvSpPr>
            <a:spLocks noGrp="1"/>
          </p:cNvSpPr>
          <p:nvPr>
            <p:ph idx="1"/>
          </p:nvPr>
        </p:nvSpPr>
        <p:spPr>
          <a:xfrm>
            <a:off x="107504" y="908720"/>
            <a:ext cx="8856984" cy="5832648"/>
          </a:xfrm>
        </p:spPr>
        <p:txBody>
          <a:bodyPr>
            <a:normAutofit fontScale="85000" lnSpcReduction="10000"/>
          </a:bodyPr>
          <a:lstStyle/>
          <a:p>
            <a:pPr marL="0" indent="0">
              <a:buNone/>
            </a:pPr>
            <a:r>
              <a:rPr lang="ar-IQ" dirty="0" smtClean="0"/>
              <a:t>تتفق فلسفة التربية مع الفلسفة العامة في طبيعة وظيفتها النظرية والتطبيقية. وفلسفة التربية لها جانبان: النظري والعملي:</a:t>
            </a:r>
          </a:p>
          <a:p>
            <a:pPr marL="0" indent="0">
              <a:buNone/>
            </a:pPr>
            <a:r>
              <a:rPr lang="ar-IQ" dirty="0" smtClean="0">
                <a:solidFill>
                  <a:srgbClr val="FF0000"/>
                </a:solidFill>
              </a:rPr>
              <a:t>الجانب النظري</a:t>
            </a:r>
            <a:r>
              <a:rPr lang="ar-IQ" dirty="0" smtClean="0"/>
              <a:t>: تتناول الطبيعـة الإنسـانية ، لأنّ مجال اهتمامها هو (المتعلم ), بوصفه فرداً مرة، وبوصفه جزءاً من المجتمع مرات، وتتسع معطيات هذا الجانب النظري؛ لتشمل الوجود بصوره المادية(الفيزيقية), وغير المادية (الميتا فيزيقية).فالمعلم والمتعلم, كلاهما يحتاج إلى فهم العالم المحيط به, ليفهم كيف يؤثّر فيه ويتأثر به. وهذا الفهم يقود العقل الإنساني خلال عمليات التربية والتعليم؛ إلى فحص مدى عقلانية الأفكار والسياسات التربوية ومدى توافقها مع الأفكار الأخرى. </a:t>
            </a:r>
            <a:endParaRPr lang="ar-IQ" dirty="0"/>
          </a:p>
          <a:p>
            <a:pPr marL="0" indent="0">
              <a:buNone/>
            </a:pPr>
            <a:r>
              <a:rPr lang="ar-IQ" dirty="0" smtClean="0">
                <a:solidFill>
                  <a:srgbClr val="FF0000"/>
                </a:solidFill>
              </a:rPr>
              <a:t>الجانب الطبيعي العملي</a:t>
            </a:r>
            <a:r>
              <a:rPr lang="ar-IQ" dirty="0" smtClean="0"/>
              <a:t>: فتتمثل في تحديد الغايات التي تبتغيها التربية وتسعى إلى تحقيقها، والوسائل التي تتوسل بها لتحقيق تلك الغايات. وفلسفة التربية بهذا</a:t>
            </a:r>
          </a:p>
          <a:p>
            <a:pPr marL="0" indent="0">
              <a:buNone/>
            </a:pPr>
            <a:r>
              <a:rPr lang="ar-IQ" dirty="0" smtClean="0"/>
              <a:t>التوجه العملي؛ تقدّم المساعدة لأطراف العملية التربوية على اتخاذ القرارات أو فهم وتمحيص ومراجعة المقولات النظرية والمبادئ والأسس السائدة التي تقوم عليها عملية التربية .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2177480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336704"/>
          </a:xfrm>
        </p:spPr>
        <p:txBody>
          <a:bodyPr>
            <a:normAutofit/>
          </a:bodyPr>
          <a:lstStyle/>
          <a:p>
            <a:pPr marL="0" indent="0">
              <a:buNone/>
            </a:pPr>
            <a:r>
              <a:rPr lang="ar-IQ" dirty="0" smtClean="0"/>
              <a:t>ويمكن حصر </a:t>
            </a:r>
            <a:r>
              <a:rPr lang="ar-IQ" dirty="0" smtClean="0">
                <a:solidFill>
                  <a:srgbClr val="FF0000"/>
                </a:solidFill>
              </a:rPr>
              <a:t>وظيفة فلسفة التربية </a:t>
            </a:r>
            <a:r>
              <a:rPr lang="ar-IQ" dirty="0" smtClean="0"/>
              <a:t>في النقاط التالية:</a:t>
            </a:r>
          </a:p>
          <a:p>
            <a:pPr marL="0" indent="0">
              <a:buNone/>
            </a:pPr>
            <a:r>
              <a:rPr lang="ar-IQ" dirty="0" smtClean="0"/>
              <a:t>1- تساعدنا على التفكير في المفاهيم و المشكلات التربوية بصورة واضحة و دقيقة و عميقة و منتظمة.</a:t>
            </a:r>
            <a:r>
              <a:rPr lang="ar-IQ" dirty="0"/>
              <a:t> </a:t>
            </a:r>
            <a:r>
              <a:rPr lang="ar-IQ" dirty="0" smtClean="0"/>
              <a:t>وهذا بدوره يؤدي إلى وعي أكثر و إدراك لأبعاد الموضوعات الهامة. وتساعدنا هذه الفلسفة أيضاً على تقويم الحجج والأدلة التي تقوم عليها الآراء التربوية، ممّا يساعد على تحرر عقلي من التصلُّب في الرأي وسلطان الأفكار التقليدية القديمة، يترتب على كل هذا تحسين السياسات, ممّا ينعكس ايجابياً على القرارات التربوية.</a:t>
            </a:r>
          </a:p>
          <a:p>
            <a:pPr marL="0" indent="0">
              <a:buNone/>
            </a:pPr>
            <a:r>
              <a:rPr lang="ar-IQ" dirty="0" smtClean="0"/>
              <a:t>2- تساعدنا على تصور التفاعل بين الأهداف  الأغراض التربوية و المواقف التربوية المحددة والربط بينها,</a:t>
            </a:r>
            <a:r>
              <a:rPr lang="ar-IQ" dirty="0"/>
              <a:t> </a:t>
            </a:r>
            <a:r>
              <a:rPr lang="ar-IQ" dirty="0" smtClean="0"/>
              <a:t>لتوجيه قراراتنا ممّا يسمح برؤية أوضح للأهداف الجديدة, بالإضافة إلى أنّها تدفعنا للتحرك من أجل تحقيق هذه الأهداف.</a:t>
            </a:r>
          </a:p>
          <a:p>
            <a:pPr marL="0" indent="0">
              <a:buNone/>
            </a:pPr>
            <a:endParaRPr lang="ar-IQ" dirty="0"/>
          </a:p>
        </p:txBody>
      </p:sp>
    </p:spTree>
    <p:extLst>
      <p:ext uri="{BB962C8B-B14F-4D97-AF65-F5344CB8AC3E}">
        <p14:creationId xmlns:p14="http://schemas.microsoft.com/office/powerpoint/2010/main" val="1653355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smtClean="0">
                <a:solidFill>
                  <a:srgbClr val="FF0000"/>
                </a:solidFill>
              </a:rPr>
              <a:t>فلسفة التربية أساس السياسة التعليمية</a:t>
            </a:r>
            <a:endParaRPr lang="ar-IQ" dirty="0">
              <a:solidFill>
                <a:srgbClr val="FF0000"/>
              </a:solidFill>
            </a:endParaRPr>
          </a:p>
        </p:txBody>
      </p:sp>
      <p:sp>
        <p:nvSpPr>
          <p:cNvPr id="3" name="عنصر نائب للمحتوى 2"/>
          <p:cNvSpPr>
            <a:spLocks noGrp="1"/>
          </p:cNvSpPr>
          <p:nvPr>
            <p:ph idx="1"/>
          </p:nvPr>
        </p:nvSpPr>
        <p:spPr>
          <a:xfrm>
            <a:off x="179512" y="908720"/>
            <a:ext cx="8784976" cy="5760640"/>
          </a:xfrm>
        </p:spPr>
        <p:txBody>
          <a:bodyPr>
            <a:normAutofit fontScale="92500" lnSpcReduction="20000"/>
          </a:bodyPr>
          <a:lstStyle/>
          <a:p>
            <a:pPr marL="0" indent="0">
              <a:buNone/>
            </a:pPr>
            <a:r>
              <a:rPr lang="ar-IQ" dirty="0"/>
              <a:t>ل</a:t>
            </a:r>
            <a:r>
              <a:rPr lang="ar-IQ" dirty="0" smtClean="0"/>
              <a:t>قد بات من الضروري أن ينظر إلى التعليم من زاوية أنّه سياسة عامة ذات أهمية خاصة، لها آثار ونتائج تنعكس على بقية السياسات العامة الأخرى: الصحية والزراعية والاقتصادية والمالية والنقدية والضريبية والأمنية والبيئية والاجتماعية وغيرها، هذه السياسة... وتبعاً لذلك, فإنّ أية سياسة عامة، محكوم عليها بالإخفاق سلفًا, ما لم تستند إلى فلسفة صارمة للتربية. وأنّ تتضمن ملامح محددة لسياسة تعليمية ترفدها فلسفة تربوية تبتغي بناء الإنسان، ومن هنا لا بدّ لأية سياسة عامة لدولة من الدول أن تتضمن ثلاثة جوانب وهي:</a:t>
            </a:r>
          </a:p>
          <a:p>
            <a:pPr marL="0" indent="0">
              <a:buNone/>
            </a:pPr>
            <a:r>
              <a:rPr lang="ar-IQ" dirty="0" smtClean="0"/>
              <a:t>-صنع السياسة التعليمية.</a:t>
            </a:r>
          </a:p>
          <a:p>
            <a:pPr marL="0" indent="0">
              <a:buNone/>
            </a:pPr>
            <a:r>
              <a:rPr lang="ar-IQ" dirty="0" smtClean="0"/>
              <a:t>-تنفيذ السياسة التعليمية.</a:t>
            </a:r>
          </a:p>
          <a:p>
            <a:pPr marL="0" indent="0">
              <a:buNone/>
            </a:pPr>
            <a:r>
              <a:rPr lang="ar-IQ" dirty="0" smtClean="0"/>
              <a:t>-تقييم السياسة التعليمية. </a:t>
            </a:r>
          </a:p>
          <a:p>
            <a:pPr marL="0" indent="0">
              <a:buNone/>
            </a:pPr>
            <a:r>
              <a:rPr lang="ar-IQ" dirty="0" smtClean="0"/>
              <a:t>أي وضع برنامج وطني للسياسة التعليمية, ثمّ تنفيذه على أرض الواقع, ثمّ تقييم ما إذا حقق هذا البرنامج النتائج المطلوبة أم لا.</a:t>
            </a:r>
          </a:p>
          <a:p>
            <a:pPr marL="0" indent="0">
              <a:buNone/>
            </a:pPr>
            <a:endParaRPr lang="ar-IQ" dirty="0"/>
          </a:p>
        </p:txBody>
      </p:sp>
    </p:spTree>
    <p:extLst>
      <p:ext uri="{BB962C8B-B14F-4D97-AF65-F5344CB8AC3E}">
        <p14:creationId xmlns:p14="http://schemas.microsoft.com/office/powerpoint/2010/main" val="3660161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smtClean="0">
                <a:solidFill>
                  <a:srgbClr val="FF0000"/>
                </a:solidFill>
              </a:rPr>
              <a:t>شروط  وضع السياسة التعليمية</a:t>
            </a:r>
            <a:endParaRPr lang="ar-IQ" dirty="0">
              <a:solidFill>
                <a:srgbClr val="FF0000"/>
              </a:solidFill>
            </a:endParaRPr>
          </a:p>
        </p:txBody>
      </p:sp>
      <p:sp>
        <p:nvSpPr>
          <p:cNvPr id="3" name="عنصر نائب للمحتوى 2"/>
          <p:cNvSpPr>
            <a:spLocks noGrp="1"/>
          </p:cNvSpPr>
          <p:nvPr>
            <p:ph idx="1"/>
          </p:nvPr>
        </p:nvSpPr>
        <p:spPr>
          <a:xfrm>
            <a:off x="107504" y="908720"/>
            <a:ext cx="8928992" cy="5760640"/>
          </a:xfrm>
        </p:spPr>
        <p:txBody>
          <a:bodyPr>
            <a:normAutofit fontScale="92500" lnSpcReduction="10000"/>
          </a:bodyPr>
          <a:lstStyle/>
          <a:p>
            <a:pPr marL="0" indent="0">
              <a:buNone/>
            </a:pPr>
            <a:r>
              <a:rPr lang="ar-IQ" dirty="0" smtClean="0"/>
              <a:t>إنّ وضع سياسة تعلمية تحقق أهداف الفلسفة التربوية ليس سهلاً, ولابدَّ من أن تتوفر فيها شروط منها:</a:t>
            </a:r>
          </a:p>
          <a:p>
            <a:pPr marL="0" indent="0">
              <a:buNone/>
            </a:pPr>
            <a:r>
              <a:rPr lang="ar-IQ" dirty="0" smtClean="0"/>
              <a:t>- أن لا تكون سياسة تبدو عشوائية ارتجالية، بل يجب أن يسبقها تحديد الأهداف</a:t>
            </a:r>
            <a:r>
              <a:rPr lang="ar-IQ" dirty="0"/>
              <a:t> </a:t>
            </a:r>
            <a:r>
              <a:rPr lang="ar-IQ" dirty="0" smtClean="0"/>
              <a:t>بدقة، وتحديد الأهداف تتحكم فيه حقائق الموارد المادية والبشرية. </a:t>
            </a:r>
          </a:p>
          <a:p>
            <a:pPr marL="0" indent="0">
              <a:buNone/>
            </a:pPr>
            <a:r>
              <a:rPr lang="ar-IQ" dirty="0" smtClean="0"/>
              <a:t>- أن يعتمد على الأسس العلمية والموضوعية والعقلانية في الإعداد لهذه السياسات، أي بمعنى آخر يجب أن نكون على درجة كبيرة من الوضوح عندما نحدد الأهداف التي يترتب عليها تحديد الأولويات، غير أن درجة الوضوح هذه هي الأخرى تتطلب أن نكون على دراية بالبيئة التي يتم فيها صنع السياسة العامة – أي البيئة السياسية والاقتصادية والإدارية والاجتماعية والثقافية- إذ لا يمكن أن نقدم برنامجاً رشيداً وعلمياً وموضوعياً إلاّ</a:t>
            </a:r>
            <a:r>
              <a:rPr lang="ar-IQ" dirty="0"/>
              <a:t> </a:t>
            </a:r>
            <a:r>
              <a:rPr lang="ar-IQ" dirty="0" smtClean="0"/>
              <a:t>بتوافر المعلومات الدقيقة والإحصائيات الصحيحة عن هذه البيئة.</a:t>
            </a:r>
            <a:endParaRPr lang="ar-IQ" dirty="0"/>
          </a:p>
        </p:txBody>
      </p:sp>
    </p:spTree>
    <p:extLst>
      <p:ext uri="{BB962C8B-B14F-4D97-AF65-F5344CB8AC3E}">
        <p14:creationId xmlns:p14="http://schemas.microsoft.com/office/powerpoint/2010/main" val="1195448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55000" lnSpcReduction="20000"/>
          </a:bodyPr>
          <a:lstStyle/>
          <a:p>
            <a:pPr marL="0" indent="0" algn="just">
              <a:buNone/>
            </a:pPr>
            <a:r>
              <a:rPr lang="ar-IQ" sz="4500" dirty="0" smtClean="0"/>
              <a:t>- على الخبراء الحكوميين أو أعضاء الهيئات التعليمية المختصة، الذين يصنعون السياسة العامة للتعليم, والسياسات العامة الأخرى، يجب أن يكونوا على دراية تامة بتوجهات فلسفة المجتمع، ويستخلصون منها ملامح فلسفة تربوية، قابلة للتطبيق، ومحكومة – عملياً - بحجم الموارد المتاحة والأهداف المطلوب تحقيقها والقوى أو الشرائح الاجتماعية</a:t>
            </a:r>
            <a:r>
              <a:rPr lang="ar-IQ" sz="4500" dirty="0"/>
              <a:t> </a:t>
            </a:r>
            <a:r>
              <a:rPr lang="ar-IQ" sz="4500" dirty="0" smtClean="0"/>
              <a:t>التي تخدمها أو لا تخدمها تلك السياسة. </a:t>
            </a:r>
          </a:p>
          <a:p>
            <a:pPr marL="0" indent="0" algn="just">
              <a:buNone/>
            </a:pPr>
            <a:r>
              <a:rPr lang="ar-IQ" sz="4500" dirty="0" smtClean="0"/>
              <a:t>- ثمّ عليهم أن يكونوا على دراية بآليات التنفيذ وقدرات الجهاز التعليمي الإداري المنفذ للبرنامج والمؤسسات المختلفة التابعة له. لأنّ أية سياسة عامة لا تنفذ بطريقة جيدة, لا تعطي نتائج جيدة منذ البداية.</a:t>
            </a:r>
          </a:p>
          <a:p>
            <a:pPr marL="0" indent="0" algn="just">
              <a:buNone/>
            </a:pPr>
            <a:r>
              <a:rPr lang="ar-IQ" sz="4500" dirty="0" smtClean="0"/>
              <a:t>- وأن يكونوا على دراية بآليات تقييم السياسة العامة , وذلك لمعرفة مدى اتفاق النتائج مع الأهداف المعلنة, قبل بدء التنفيذ، والتقييم في حد ذاته لا يتم بعد تنفيذ السياسة العامة فقط, بل يسبق عملية إقرار تلك السياسة على شكل دراسات, التي تقوم أساساً على طرح المشروع برمته للنقاش والدراسة , من قبل جميع القوى الاجتماعية صاحبة المصلحة في تلك السياسة أو التي ليس لها مصلحة فيها. </a:t>
            </a:r>
          </a:p>
          <a:p>
            <a:pPr marL="0" indent="0" algn="just">
              <a:buNone/>
            </a:pPr>
            <a:r>
              <a:rPr lang="ar-IQ" sz="4500" dirty="0" smtClean="0"/>
              <a:t>- وعلى المسؤولين عن صنع السياسة العامة يفترض فيهم أنّهم واعون بأنهم يمارسون نشاطاً سياسياً ويؤدون التزاماً قانونياً عاماً, يمس جميع أفراد المجتمع. فيجب أن يتجاهلوا خلافاتهم الفكرية والشخصية، لأنّ تنازعهم أحياناً قد يؤدي إلى وضع مناهج علمية مختلفة ومتعارضة في بعض الأحيان, قد يضر التشبث بها المصلحة الوطنية.</a:t>
            </a:r>
          </a:p>
        </p:txBody>
      </p:sp>
    </p:spTree>
    <p:extLst>
      <p:ext uri="{BB962C8B-B14F-4D97-AF65-F5344CB8AC3E}">
        <p14:creationId xmlns:p14="http://schemas.microsoft.com/office/powerpoint/2010/main" val="272213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008112"/>
          </a:xfrm>
        </p:spPr>
        <p:txBody>
          <a:bodyPr>
            <a:normAutofit fontScale="90000"/>
          </a:bodyPr>
          <a:lstStyle/>
          <a:p>
            <a:r>
              <a:rPr lang="ar-IQ" dirty="0" smtClean="0">
                <a:solidFill>
                  <a:srgbClr val="FF0000"/>
                </a:solidFill>
              </a:rPr>
              <a:t>تعريف مصطلحات:</a:t>
            </a:r>
            <a:r>
              <a:rPr lang="ar-IQ" dirty="0" smtClean="0"/>
              <a:t/>
            </a:r>
            <a:br>
              <a:rPr lang="ar-IQ" dirty="0" smtClean="0"/>
            </a:br>
            <a:r>
              <a:rPr lang="ar-IQ" dirty="0" smtClean="0">
                <a:solidFill>
                  <a:srgbClr val="0070C0"/>
                </a:solidFill>
              </a:rPr>
              <a:t> الفلسفة- التربية - فلسفة التربية</a:t>
            </a:r>
            <a:endParaRPr lang="ar-IQ" dirty="0">
              <a:solidFill>
                <a:srgbClr val="0070C0"/>
              </a:solidFill>
            </a:endParaRPr>
          </a:p>
        </p:txBody>
      </p:sp>
      <p:sp>
        <p:nvSpPr>
          <p:cNvPr id="3" name="عنصر نائب للمحتوى 2"/>
          <p:cNvSpPr>
            <a:spLocks noGrp="1"/>
          </p:cNvSpPr>
          <p:nvPr>
            <p:ph idx="1"/>
          </p:nvPr>
        </p:nvSpPr>
        <p:spPr>
          <a:xfrm>
            <a:off x="179512" y="1484784"/>
            <a:ext cx="8712968" cy="5184576"/>
          </a:xfrm>
        </p:spPr>
        <p:txBody>
          <a:bodyPr>
            <a:normAutofit fontScale="92500" lnSpcReduction="20000"/>
          </a:bodyPr>
          <a:lstStyle/>
          <a:p>
            <a:pPr marL="0" indent="0" algn="just">
              <a:buNone/>
            </a:pPr>
            <a:r>
              <a:rPr lang="ar-IQ" dirty="0">
                <a:solidFill>
                  <a:srgbClr val="FF0000"/>
                </a:solidFill>
              </a:rPr>
              <a:t>ت</a:t>
            </a:r>
            <a:r>
              <a:rPr lang="ar-IQ" dirty="0" smtClean="0">
                <a:solidFill>
                  <a:srgbClr val="FF0000"/>
                </a:solidFill>
              </a:rPr>
              <a:t>عريف الفلسفة:  </a:t>
            </a:r>
            <a:r>
              <a:rPr lang="ar-IQ" dirty="0" smtClean="0"/>
              <a:t>كانت الفلسفة  تطلق قديماً على كلِّ العلوم، وكان يطلق على كل العلوم كلمة الحكمة. والفلسفة كلمة يونانية، تعود إلى الكلمة : (</a:t>
            </a:r>
            <a:r>
              <a:rPr lang="en-US" dirty="0" smtClean="0"/>
              <a:t>( </a:t>
            </a:r>
            <a:r>
              <a:rPr lang="en-US" dirty="0" err="1" smtClean="0"/>
              <a:t>philosophia</a:t>
            </a:r>
            <a:r>
              <a:rPr lang="en-US" dirty="0" smtClean="0"/>
              <a:t> </a:t>
            </a:r>
            <a:r>
              <a:rPr lang="ar-IQ" dirty="0" smtClean="0"/>
              <a:t>اليونانية وتتألف من مقطعين:</a:t>
            </a:r>
            <a:r>
              <a:rPr lang="en-US" dirty="0" smtClean="0"/>
              <a:t>.(</a:t>
            </a:r>
            <a:r>
              <a:rPr lang="en-US" dirty="0" err="1" smtClean="0"/>
              <a:t>philo</a:t>
            </a:r>
            <a:r>
              <a:rPr lang="en-US" dirty="0" smtClean="0"/>
              <a:t> )</a:t>
            </a:r>
            <a:r>
              <a:rPr lang="ar-IQ" dirty="0" smtClean="0"/>
              <a:t> ويعني الحب. و</a:t>
            </a:r>
            <a:r>
              <a:rPr lang="en-US" dirty="0" smtClean="0"/>
              <a:t>(</a:t>
            </a:r>
            <a:r>
              <a:rPr lang="en-US" dirty="0" err="1" smtClean="0"/>
              <a:t>sophia</a:t>
            </a:r>
            <a:r>
              <a:rPr lang="en-US" dirty="0" smtClean="0"/>
              <a:t> )</a:t>
            </a:r>
            <a:r>
              <a:rPr lang="ar-IQ" dirty="0" smtClean="0"/>
              <a:t>. ويعني: الحكمة أو المعرفة، أي محبة الحكمة. أو حب الحكمة.</a:t>
            </a:r>
          </a:p>
          <a:p>
            <a:pPr marL="0" indent="0" algn="just">
              <a:buNone/>
            </a:pPr>
            <a:r>
              <a:rPr lang="ar-IQ" dirty="0" smtClean="0"/>
              <a:t> للفلسفة تعاريف عديدة منها:</a:t>
            </a:r>
          </a:p>
          <a:p>
            <a:pPr marL="0" indent="0" algn="just">
              <a:buNone/>
            </a:pPr>
            <a:r>
              <a:rPr lang="ar-IQ" dirty="0" smtClean="0">
                <a:solidFill>
                  <a:srgbClr val="FF0000"/>
                </a:solidFill>
              </a:rPr>
              <a:t>أولاً: </a:t>
            </a:r>
            <a:r>
              <a:rPr lang="ar-IQ" dirty="0" smtClean="0"/>
              <a:t>الفلسفة هي العلم الكلّي الذي يبحث في أصول وغايات الكون والطبيعة والإنسان. وغاية هذا العلم النهائية؛ هو كشف الحقيقة. إذن فالحكمة هي: </a:t>
            </a:r>
          </a:p>
          <a:p>
            <a:pPr marL="0" indent="0" algn="just">
              <a:buNone/>
            </a:pPr>
            <a:r>
              <a:rPr lang="ar-IQ" dirty="0" smtClean="0">
                <a:solidFill>
                  <a:srgbClr val="FF0000"/>
                </a:solidFill>
              </a:rPr>
              <a:t>- فهم الطبيعة ونظام الكون.</a:t>
            </a:r>
          </a:p>
          <a:p>
            <a:pPr marL="0" indent="0" algn="just">
              <a:buNone/>
            </a:pPr>
            <a:r>
              <a:rPr lang="ar-IQ" dirty="0" smtClean="0">
                <a:solidFill>
                  <a:srgbClr val="FF0000"/>
                </a:solidFill>
              </a:rPr>
              <a:t>- اعتراف الإنسان بعدم معرفته.</a:t>
            </a:r>
          </a:p>
          <a:p>
            <a:pPr marL="0" indent="0">
              <a:buNone/>
            </a:pPr>
            <a:r>
              <a:rPr lang="ar-IQ" dirty="0" smtClean="0">
                <a:solidFill>
                  <a:srgbClr val="FF0000"/>
                </a:solidFill>
              </a:rPr>
              <a:t>- معرفة الذات الإنسانية.</a:t>
            </a:r>
          </a:p>
          <a:p>
            <a:endParaRPr lang="ar-IQ" dirty="0" smtClean="0"/>
          </a:p>
        </p:txBody>
      </p:sp>
    </p:spTree>
    <p:extLst>
      <p:ext uri="{BB962C8B-B14F-4D97-AF65-F5344CB8AC3E}">
        <p14:creationId xmlns:p14="http://schemas.microsoft.com/office/powerpoint/2010/main" val="2245155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smtClean="0">
                <a:solidFill>
                  <a:srgbClr val="FF0000"/>
                </a:solidFill>
              </a:rPr>
              <a:t>تطبيقات الفلسفة على التربية</a:t>
            </a:r>
            <a:endParaRPr lang="ar-IQ" dirty="0">
              <a:solidFill>
                <a:srgbClr val="FF0000"/>
              </a:solidFill>
            </a:endParaRPr>
          </a:p>
        </p:txBody>
      </p:sp>
      <p:sp>
        <p:nvSpPr>
          <p:cNvPr id="3" name="عنصر نائب للمحتوى 2"/>
          <p:cNvSpPr>
            <a:spLocks noGrp="1"/>
          </p:cNvSpPr>
          <p:nvPr>
            <p:ph idx="1"/>
          </p:nvPr>
        </p:nvSpPr>
        <p:spPr>
          <a:xfrm>
            <a:off x="107504" y="764704"/>
            <a:ext cx="8928992" cy="5976664"/>
          </a:xfrm>
        </p:spPr>
        <p:txBody>
          <a:bodyPr>
            <a:normAutofit fontScale="85000" lnSpcReduction="20000"/>
          </a:bodyPr>
          <a:lstStyle/>
          <a:p>
            <a:pPr marL="0" indent="0">
              <a:buNone/>
            </a:pPr>
            <a:r>
              <a:rPr lang="ar-IQ" dirty="0" smtClean="0"/>
              <a:t>تسعى فلسفة التربية إلى فهم التربية في مجموعها وتفسيرها بمفاهيم عامة, بغية تحديد الغايات التربوية و ترشيد سياستها,</a:t>
            </a:r>
          </a:p>
          <a:p>
            <a:pPr marL="0" indent="0">
              <a:buNone/>
            </a:pPr>
            <a:r>
              <a:rPr lang="ar-IQ" dirty="0" smtClean="0"/>
              <a:t>وكذلك تفسير المكتشفات العلمية المتجددة وفق علاقتها بالتربية. ويمكن القول أنّ معظم المشكلات التربوية الرئيسية هي في صميمها مشكلات تربوية, ذلك أنّ </a:t>
            </a:r>
            <a:r>
              <a:rPr lang="ar-IQ" dirty="0"/>
              <a:t>ا</a:t>
            </a:r>
            <a:r>
              <a:rPr lang="ar-IQ" dirty="0" smtClean="0"/>
              <a:t>نتقاد مثل عُليا تربوية, أو سياسات تربوية، أو </a:t>
            </a:r>
            <a:r>
              <a:rPr lang="ar-IQ" dirty="0"/>
              <a:t>ا</a:t>
            </a:r>
            <a:r>
              <a:rPr lang="ar-IQ" dirty="0" smtClean="0"/>
              <a:t>قتراح مثل عُليا يلزمنا بالأخذ بعين الاعتبار تلك المُشكلات الفلسفية العامة مثل: طبيعة الحياة الصالحة, التي ينبغي أن تؤدي إليها التربية. وطبيعة الإنسان ذاته، وطبيعة المجتمع، وطبيعة الحقيقة النهائية, التي تنشد المعرفة سبر أغوارها. </a:t>
            </a:r>
          </a:p>
          <a:p>
            <a:pPr marL="0" indent="0">
              <a:buNone/>
            </a:pPr>
            <a:r>
              <a:rPr lang="ar-IQ" dirty="0" smtClean="0"/>
              <a:t>ولمعرفة وجوه أو أنواع فلسفة التربية  نلخص الكلام في السطور التالية:</a:t>
            </a:r>
          </a:p>
          <a:p>
            <a:pPr marL="0" indent="0">
              <a:buNone/>
            </a:pPr>
            <a:r>
              <a:rPr lang="ar-IQ" dirty="0" smtClean="0">
                <a:solidFill>
                  <a:srgbClr val="FF0000"/>
                </a:solidFill>
              </a:rPr>
              <a:t>1-الفلسفة التربوية تأملية :</a:t>
            </a:r>
          </a:p>
          <a:p>
            <a:pPr marL="0" indent="0">
              <a:buNone/>
            </a:pPr>
            <a:r>
              <a:rPr lang="ar-IQ" dirty="0" smtClean="0"/>
              <a:t>فهي تسعى إلى إقامة نظريات حول طبيعة الإنسان والمجتمع والعالم, و ذلك عن طريق تنظيم المعلومات المتصارعة والمتعلقة بالبحث التربوي والعلوم الإنسانية والعمل على تفسيرها. وذلك إما باستنتاج تلك النظريات من نظريات فلسفية عامة وتطبيقها على التربية أو بالانطلاق من مشكلات تربوية بالذات، ثمّ وضعها في إطار فلسفي قادر على حلها. إن التربية تثير عدة مشكلات لا تستطيع هي أو العلم القيام بحلها كل على حده.</a:t>
            </a:r>
          </a:p>
          <a:p>
            <a:pPr marL="0" indent="0">
              <a:buNone/>
            </a:pPr>
            <a:endParaRPr lang="ar-IQ" dirty="0"/>
          </a:p>
        </p:txBody>
      </p:sp>
    </p:spTree>
    <p:extLst>
      <p:ext uri="{BB962C8B-B14F-4D97-AF65-F5344CB8AC3E}">
        <p14:creationId xmlns:p14="http://schemas.microsoft.com/office/powerpoint/2010/main" val="3949169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62500" lnSpcReduction="20000"/>
          </a:bodyPr>
          <a:lstStyle/>
          <a:p>
            <a:pPr marL="0" indent="0">
              <a:buNone/>
            </a:pPr>
            <a:r>
              <a:rPr lang="ar-IQ" sz="4000" dirty="0" smtClean="0">
                <a:solidFill>
                  <a:srgbClr val="FF0000"/>
                </a:solidFill>
              </a:rPr>
              <a:t>2-الفلسفة التربوية إرشادية :</a:t>
            </a:r>
          </a:p>
          <a:p>
            <a:pPr marL="0" indent="0">
              <a:buNone/>
            </a:pPr>
            <a:r>
              <a:rPr lang="ar-IQ" sz="4000" dirty="0" smtClean="0"/>
              <a:t>وتقوم بتحديد الغايات التي يجب على التربية أن تستهدفها و الوسائل العامة التي ينبغي أن تستخدمها لبلوغ تلك الأهداف, وتحديد وتفسير الأهداف والوسائل القائمة المتعلقة بنظامنا التعليمي, وتقترح أهدافاً ووسائل أكثر صلاحاً لكي تؤخذ في الاعتبار. ولتحقيق هذه الغاية فإنّ الوقائع حتى و لو كانت محددة, فإنّها لا يمكن أن تكون كافية, فالوقائع لا تعدو أن تشير على نحو دقيق إلى حد ما, إلى النتائج المترتبة على </a:t>
            </a:r>
            <a:r>
              <a:rPr lang="ar-IQ" sz="4000" dirty="0"/>
              <a:t>ا</a:t>
            </a:r>
            <a:r>
              <a:rPr lang="ar-IQ" sz="4000" dirty="0" smtClean="0"/>
              <a:t>نتهاج سياسة بالذات ، وهي في حد ذاتها لا تقول ما إذا كانت هذه السياسات مرغوبة أم لا. وحتى إذا كانت مرغوبة, فإنّها لا تقول ما إذا كانت تبرر إهمال السياسات الأخرى . ولا يمكن وضع أهداف التربية ولا أي من وسائلها إِلا من خلال معايير صحيحة. يقوم بتمحيصها ووضعها فيلسوف التربية. فالتربية كفرع من فروع المعرفة , لا يمكن أن تقوم وحدها, وإنّما على توجيه فلسفي لها.</a:t>
            </a:r>
          </a:p>
          <a:p>
            <a:pPr marL="0" indent="0">
              <a:buNone/>
            </a:pPr>
            <a:r>
              <a:rPr lang="ar-IQ" sz="4000" dirty="0" smtClean="0">
                <a:solidFill>
                  <a:srgbClr val="FF0000"/>
                </a:solidFill>
              </a:rPr>
              <a:t>3-الفلسفة التربوية تحليلية ونقدية:</a:t>
            </a:r>
          </a:p>
          <a:p>
            <a:pPr marL="0" indent="0">
              <a:buNone/>
            </a:pPr>
            <a:r>
              <a:rPr lang="ar-IQ" sz="4000" dirty="0" smtClean="0"/>
              <a:t>تسعى إلى تحليل نظرياتها التأملية والإرشادية. وكذلك وزن معقولية مثلنا العليا التربوية واتساقها مع المثل العليا الأخرى. ثمّ فحص الدور الذي يلعبه التفكير غير المتفحص والتفكير الذي توجهه الرغبة. وأيضاً </a:t>
            </a:r>
            <a:r>
              <a:rPr lang="ar-IQ" sz="4000" dirty="0"/>
              <a:t>ا</a:t>
            </a:r>
            <a:r>
              <a:rPr lang="ar-IQ" sz="4000" dirty="0" smtClean="0"/>
              <a:t>ختبار المنطق الموجود في مفاهيمنا</a:t>
            </a:r>
          </a:p>
          <a:p>
            <a:pPr marL="0" indent="0">
              <a:buNone/>
            </a:pPr>
            <a:r>
              <a:rPr lang="ar-IQ" sz="4000" dirty="0" smtClean="0"/>
              <a:t>و كفاءته في مجابهة الحقائق التي ننشد تفسيرها. وذلك بفضح المتناقضات الموجودة بين نظرياتنا, وتوجيه الأنظار إلى مجموعة النظريات الدقيقة التي تبقى بعد إزالة المتناقضات. </a:t>
            </a:r>
          </a:p>
          <a:p>
            <a:pPr marL="0" indent="0">
              <a:buNone/>
            </a:pPr>
            <a:endParaRPr lang="ar-IQ" dirty="0"/>
          </a:p>
        </p:txBody>
      </p:sp>
    </p:spTree>
    <p:extLst>
      <p:ext uri="{BB962C8B-B14F-4D97-AF65-F5344CB8AC3E}">
        <p14:creationId xmlns:p14="http://schemas.microsoft.com/office/powerpoint/2010/main" val="4249569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20080"/>
          </a:xfrm>
        </p:spPr>
        <p:txBody>
          <a:bodyPr>
            <a:normAutofit fontScale="90000"/>
          </a:bodyPr>
          <a:lstStyle/>
          <a:p>
            <a:r>
              <a:rPr lang="ar-IQ" dirty="0" smtClean="0">
                <a:solidFill>
                  <a:srgbClr val="FF0000"/>
                </a:solidFill>
              </a:rPr>
              <a:t>فلسفة التربية واستشراف المستقبل</a:t>
            </a:r>
            <a:endParaRPr lang="ar-IQ" dirty="0">
              <a:solidFill>
                <a:srgbClr val="FF0000"/>
              </a:solidFill>
            </a:endParaRPr>
          </a:p>
        </p:txBody>
      </p:sp>
      <p:sp>
        <p:nvSpPr>
          <p:cNvPr id="3" name="عنصر نائب للمحتوى 2"/>
          <p:cNvSpPr>
            <a:spLocks noGrp="1"/>
          </p:cNvSpPr>
          <p:nvPr>
            <p:ph idx="1"/>
          </p:nvPr>
        </p:nvSpPr>
        <p:spPr>
          <a:xfrm>
            <a:off x="107504" y="1052736"/>
            <a:ext cx="8856984" cy="5688632"/>
          </a:xfrm>
        </p:spPr>
        <p:txBody>
          <a:bodyPr>
            <a:normAutofit fontScale="77500" lnSpcReduction="20000"/>
          </a:bodyPr>
          <a:lstStyle/>
          <a:p>
            <a:pPr marL="0" indent="0">
              <a:buNone/>
            </a:pPr>
            <a:r>
              <a:rPr lang="ar-IQ" dirty="0" smtClean="0"/>
              <a:t>- فلسفة التربية القائمة على  (الوجود), تمضي مـن الوجـود إلـى  (الماهية), بمعنى: أنّها تنطلق أساساً من تحليل الواقع ودراسته ، وتستخلص اتجاهاتها المستقبلية، وتسعى لاستشراف مستقبلها من هذا التحليل.</a:t>
            </a:r>
          </a:p>
          <a:p>
            <a:pPr marL="0" indent="0">
              <a:buNone/>
            </a:pPr>
            <a:r>
              <a:rPr lang="ar-IQ" dirty="0" smtClean="0"/>
              <a:t>- إننا حقاً بحاجة إلى فلسفة تربوية جديدة تقود التغيير التربوي الشامل, انطلاقاً من معرفة الواقع وفحصه وتحليله ونقده، ثم الانطلاق بعد ذلك لرسم غايات وأهداف ممكنة التحقيق، لا تلقى مقاومة من المجتمع، لأنّها منبثقة عنه، وتحاول أن تجيب عن تساؤلات المجتمع المستقبلية، وحين تجيب عن بعض التساؤلات المتعلقة بهواجسه ومخاوفه من المؤثرات  الواقعية . ومن ثمّ تكون فلسفة التربية المرجوة عامل تجديد  للتربية والمجتمع . لأنّ  الاهتمام بالمستقبل أضحى هدفاً مشتركاً لجميع العلوم والأنشطة في مختلف الجوانب العلمية والسياسية والاقتصادية</a:t>
            </a:r>
            <a:r>
              <a:rPr lang="ar-IQ" dirty="0"/>
              <a:t> </a:t>
            </a:r>
            <a:r>
              <a:rPr lang="ar-IQ" dirty="0" smtClean="0"/>
              <a:t>والثقافية ، ومن غير المتصور أن تبقى التربية بعيدة عن هذا الاهتمام وخارج هذا الهدف.</a:t>
            </a:r>
          </a:p>
          <a:p>
            <a:pPr marL="0" indent="0">
              <a:buNone/>
            </a:pPr>
            <a:r>
              <a:rPr lang="ar-IQ" dirty="0" smtClean="0"/>
              <a:t>- ونحن بحاجة إلى تأكيد أنّ فلسفة التربية، والسياسة التعليمية، يتوقف</a:t>
            </a:r>
          </a:p>
          <a:p>
            <a:pPr marL="0" indent="0">
              <a:buNone/>
            </a:pPr>
            <a:r>
              <a:rPr lang="ar-IQ" dirty="0" smtClean="0"/>
              <a:t>نجاحها على مدى إيمانها بالإنسان الذي تستهدف بناءه، وهو في مرحلة الجامعة ,وما</a:t>
            </a:r>
          </a:p>
          <a:p>
            <a:pPr marL="0" indent="0">
              <a:buNone/>
            </a:pPr>
            <a:r>
              <a:rPr lang="ar-IQ" dirty="0" smtClean="0"/>
              <a:t>قبل الجامعة. الطالب الذي يشغله التطلع إلى أمامه ، ويغريه أن يسعى إلى غايات</a:t>
            </a:r>
          </a:p>
          <a:p>
            <a:pPr marL="0" indent="0">
              <a:buNone/>
            </a:pPr>
            <a:r>
              <a:rPr lang="ar-IQ" dirty="0" smtClean="0"/>
              <a:t>يُسهم في تحقيقها, فعندما تبدو أمامه رؤى علمية حضارية تستجيب لحاجاته فعلاً </a:t>
            </a:r>
            <a:r>
              <a:rPr lang="ar-IQ" dirty="0" err="1" smtClean="0"/>
              <a:t>وتعبِّرعن</a:t>
            </a:r>
            <a:r>
              <a:rPr lang="ar-IQ" dirty="0" smtClean="0"/>
              <a:t> تطلعاته؛ فإنّه يدعمها, والمجتمع من ورائه يلتف حولها ويساندها، ويشارك في </a:t>
            </a:r>
            <a:r>
              <a:rPr lang="ar-IQ" dirty="0"/>
              <a:t>ا</a:t>
            </a:r>
            <a:r>
              <a:rPr lang="ar-IQ" dirty="0" smtClean="0"/>
              <a:t>نجازها. </a:t>
            </a:r>
            <a:endParaRPr lang="ar-IQ" dirty="0"/>
          </a:p>
        </p:txBody>
      </p:sp>
    </p:spTree>
    <p:extLst>
      <p:ext uri="{BB962C8B-B14F-4D97-AF65-F5344CB8AC3E}">
        <p14:creationId xmlns:p14="http://schemas.microsoft.com/office/powerpoint/2010/main" val="148556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فلسفة التربية ودورها الخطير في المجتمع</a:t>
            </a:r>
            <a:endParaRPr lang="ar-IQ" dirty="0">
              <a:solidFill>
                <a:srgbClr val="FF0000"/>
              </a:solidFill>
            </a:endParaRPr>
          </a:p>
        </p:txBody>
      </p:sp>
      <p:sp>
        <p:nvSpPr>
          <p:cNvPr id="3" name="عنصر نائب للمحتوى 2"/>
          <p:cNvSpPr>
            <a:spLocks noGrp="1"/>
          </p:cNvSpPr>
          <p:nvPr>
            <p:ph idx="1"/>
          </p:nvPr>
        </p:nvSpPr>
        <p:spPr>
          <a:xfrm>
            <a:off x="179512" y="836712"/>
            <a:ext cx="8856983" cy="5904656"/>
          </a:xfrm>
        </p:spPr>
        <p:txBody>
          <a:bodyPr>
            <a:normAutofit fontScale="85000" lnSpcReduction="10000"/>
          </a:bodyPr>
          <a:lstStyle/>
          <a:p>
            <a:pPr marL="0" indent="0" algn="just">
              <a:buNone/>
            </a:pPr>
            <a:r>
              <a:rPr lang="ar-IQ" dirty="0" smtClean="0"/>
              <a:t>لأهمية فلسفة التربية ودورها الخطير في المجتمع فإنّها بحاجة </a:t>
            </a:r>
            <a:r>
              <a:rPr lang="ar-IQ" dirty="0"/>
              <a:t>دائمة </a:t>
            </a:r>
            <a:r>
              <a:rPr lang="ar-IQ" dirty="0" smtClean="0"/>
              <a:t>إلى </a:t>
            </a:r>
            <a:r>
              <a:rPr lang="ar-IQ" dirty="0"/>
              <a:t>اعادة فحص </a:t>
            </a:r>
            <a:r>
              <a:rPr lang="ar-IQ" dirty="0" smtClean="0"/>
              <a:t>وتقييـ وتشخيص الصعوبات والإشكاليات والتحديات </a:t>
            </a:r>
            <a:r>
              <a:rPr lang="ar-IQ" dirty="0"/>
              <a:t>التي تعرض </a:t>
            </a:r>
            <a:r>
              <a:rPr lang="ar-IQ" dirty="0" smtClean="0"/>
              <a:t>مسيرة عملها وأهدافها وتساؤلاتها وميادينها واتجاهاتها الفلسفية ولا </a:t>
            </a:r>
            <a:r>
              <a:rPr lang="ar-IQ" dirty="0"/>
              <a:t>سيما فيما </a:t>
            </a:r>
            <a:r>
              <a:rPr lang="ar-IQ" dirty="0" smtClean="0"/>
              <a:t>يتعلق بالعملية التربوية والتعليمية بعناصرها </a:t>
            </a:r>
            <a:r>
              <a:rPr lang="ar-IQ" dirty="0"/>
              <a:t>كافة, </a:t>
            </a:r>
            <a:r>
              <a:rPr lang="ar-IQ" dirty="0" smtClean="0"/>
              <a:t>لأجل تحليل ومعرفة الأساليب والخطط </a:t>
            </a:r>
            <a:r>
              <a:rPr lang="ar-IQ" dirty="0"/>
              <a:t> </a:t>
            </a:r>
            <a:r>
              <a:rPr lang="ar-IQ" dirty="0" smtClean="0"/>
              <a:t>والأهداف والمناهج لنقدها تعديلها وفق الأهداف والغايات </a:t>
            </a:r>
            <a:r>
              <a:rPr lang="ar-IQ" dirty="0"/>
              <a:t>التي </a:t>
            </a:r>
            <a:r>
              <a:rPr lang="ar-IQ" dirty="0" smtClean="0"/>
              <a:t>يتطلع </a:t>
            </a:r>
            <a:r>
              <a:rPr lang="ar-IQ" dirty="0"/>
              <a:t>إ</a:t>
            </a:r>
            <a:r>
              <a:rPr lang="ar-IQ" dirty="0" smtClean="0"/>
              <a:t>ليها </a:t>
            </a:r>
            <a:r>
              <a:rPr lang="ar-IQ" dirty="0"/>
              <a:t>المجتمع </a:t>
            </a:r>
            <a:r>
              <a:rPr lang="ar-IQ" dirty="0" smtClean="0"/>
              <a:t>ومستجدات العصر, وضغوطه ومتغيراته المختلفة من خلال عملية </a:t>
            </a:r>
            <a:r>
              <a:rPr lang="ar-IQ" dirty="0"/>
              <a:t>التربية </a:t>
            </a:r>
            <a:r>
              <a:rPr lang="ar-IQ" dirty="0" smtClean="0"/>
              <a:t>والتنشئة والتعليـم لتزويد </a:t>
            </a:r>
            <a:r>
              <a:rPr lang="ar-IQ" dirty="0"/>
              <a:t>الناشئة </a:t>
            </a:r>
            <a:r>
              <a:rPr lang="ar-IQ" dirty="0" smtClean="0"/>
              <a:t>بالأفكار والمعارف وطريقة </a:t>
            </a:r>
            <a:r>
              <a:rPr lang="ar-IQ" dirty="0"/>
              <a:t>تحصيل العلوم. </a:t>
            </a:r>
            <a:r>
              <a:rPr lang="ar-IQ" dirty="0" smtClean="0"/>
              <a:t>والمعرفة والتكنولوجيا والمعلومات وما نوعها وحجمها وكيفية التعامل معها</a:t>
            </a:r>
            <a:r>
              <a:rPr lang="ar-IQ" dirty="0"/>
              <a:t>, </a:t>
            </a:r>
            <a:r>
              <a:rPr lang="ar-IQ" dirty="0" smtClean="0"/>
              <a:t>و</a:t>
            </a:r>
            <a:r>
              <a:rPr lang="ar-IQ" dirty="0"/>
              <a:t>ه</a:t>
            </a:r>
            <a:r>
              <a:rPr lang="ar-IQ" dirty="0" smtClean="0"/>
              <a:t>ذا الأمر يتطلب من فلسفة </a:t>
            </a:r>
            <a:r>
              <a:rPr lang="ar-IQ" dirty="0"/>
              <a:t>التربية القائدة </a:t>
            </a:r>
            <a:r>
              <a:rPr lang="ar-IQ" dirty="0" smtClean="0"/>
              <a:t>والموجهة للنظام التربوي بأسره, نقلة نوعية </a:t>
            </a:r>
            <a:r>
              <a:rPr lang="ar-IQ" dirty="0"/>
              <a:t>في </a:t>
            </a:r>
            <a:r>
              <a:rPr lang="ar-IQ" dirty="0" smtClean="0"/>
              <a:t>برامجه وأساليبه وأهدافه بوجه خاص للأجل تسديد </a:t>
            </a:r>
            <a:r>
              <a:rPr lang="ar-IQ" dirty="0"/>
              <a:t>خطاه </a:t>
            </a:r>
            <a:r>
              <a:rPr lang="ar-IQ" dirty="0" smtClean="0"/>
              <a:t>وتصحيح مسيرته, لا </a:t>
            </a:r>
            <a:r>
              <a:rPr lang="ar-IQ" dirty="0"/>
              <a:t>سيما </a:t>
            </a:r>
            <a:r>
              <a:rPr lang="ar-IQ" dirty="0" smtClean="0"/>
              <a:t>من أجل تسخيره </a:t>
            </a:r>
            <a:r>
              <a:rPr lang="ar-IQ" dirty="0"/>
              <a:t>لخدمة </a:t>
            </a:r>
            <a:r>
              <a:rPr lang="ar-IQ" dirty="0" smtClean="0"/>
              <a:t>الإنسان وتحقيق سعادته. وبالتالي من أجل الاضطلاع </a:t>
            </a:r>
            <a:r>
              <a:rPr lang="ar-IQ" dirty="0"/>
              <a:t>بغرس </a:t>
            </a:r>
            <a:r>
              <a:rPr lang="ar-IQ" dirty="0" smtClean="0"/>
              <a:t>القيـم والأخلاق </a:t>
            </a:r>
            <a:r>
              <a:rPr lang="ar-IQ" dirty="0"/>
              <a:t>و</a:t>
            </a:r>
            <a:r>
              <a:rPr lang="ar-IQ" dirty="0" smtClean="0"/>
              <a:t>المبادئ الإنسانية </a:t>
            </a:r>
            <a:r>
              <a:rPr lang="ar-IQ" dirty="0"/>
              <a:t>التي تساعد </a:t>
            </a:r>
            <a:r>
              <a:rPr lang="ar-IQ" dirty="0" smtClean="0"/>
              <a:t>على ترشيد مسيرته </a:t>
            </a:r>
            <a:r>
              <a:rPr lang="ar-IQ" dirty="0"/>
              <a:t>الجبارة التي </a:t>
            </a:r>
            <a:r>
              <a:rPr lang="ar-IQ" dirty="0" smtClean="0"/>
              <a:t>في ثناياها الخير والشر, لأننا مقبلون سراعاً على عالم ليس كالعوامل لا نعرف عنه </a:t>
            </a:r>
            <a:r>
              <a:rPr lang="ar-IQ" dirty="0"/>
              <a:t>الشيء </a:t>
            </a:r>
            <a:r>
              <a:rPr lang="ar-IQ" dirty="0" smtClean="0"/>
              <a:t>الكثير, واليقين الوحيد الذي نملكه </a:t>
            </a:r>
            <a:r>
              <a:rPr lang="ar-IQ" dirty="0"/>
              <a:t> </a:t>
            </a:r>
            <a:r>
              <a:rPr lang="ar-IQ" dirty="0" smtClean="0"/>
              <a:t>هو عدم </a:t>
            </a:r>
            <a:r>
              <a:rPr lang="ar-IQ" dirty="0"/>
              <a:t>اليقين . </a:t>
            </a:r>
          </a:p>
        </p:txBody>
      </p:sp>
    </p:spTree>
    <p:extLst>
      <p:ext uri="{BB962C8B-B14F-4D97-AF65-F5344CB8AC3E}">
        <p14:creationId xmlns:p14="http://schemas.microsoft.com/office/powerpoint/2010/main" val="186593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408712"/>
          </a:xfrm>
        </p:spPr>
        <p:txBody>
          <a:bodyPr>
            <a:normAutofit fontScale="92500" lnSpcReduction="10000"/>
          </a:bodyPr>
          <a:lstStyle/>
          <a:p>
            <a:pPr marL="0" indent="0" algn="just">
              <a:buNone/>
            </a:pPr>
            <a:r>
              <a:rPr lang="ar-IQ" dirty="0"/>
              <a:t>وهذا يلقي على التربية وفلسفتها مسؤولية تشكيل منظومة متكاملة من الأخلاق والقيم والسلوكيات تعمل بتناسق وانسجام وتناغـم, لكي تحافظ على استقرار المجتمع وثبات مقوماته نسبياً , لأنها جزء حي من نظام مجتمع وتمثل النظام المعياري لشخصيات أفراده, وتعمل أيضاً على تكويف المهارات وفقاً لتقسيم متخصص للمعمل يقوم على الاعتمادية ومعايير الجدارة والاستحقاق. وبلا شكَ  أنّ الفلسفة التربوية كما يقدمه المفكر التربوي  هو ليس بعيد عن متغيرات ومتطلبات العصر الذي يعيشه, مستوعباً  هذه المستجدات والمعطيات التي يمر بها عصره, لا  سيما تلك التي تمس نظامه الاجتماعي ومقوماته الأساسية, وهذا يستدعي من فلسفة التربية أن تقدم فهماً  وتصوراً  فكرياً  </a:t>
            </a:r>
            <a:r>
              <a:rPr lang="ar-IQ" dirty="0" smtClean="0"/>
              <a:t>جديداً, لعلاقة </a:t>
            </a:r>
            <a:r>
              <a:rPr lang="ar-IQ" dirty="0"/>
              <a:t>الإنسان بمجتمعه </a:t>
            </a:r>
            <a:r>
              <a:rPr lang="ar-IQ" dirty="0" smtClean="0"/>
              <a:t>وفهماً جديداً </a:t>
            </a:r>
            <a:r>
              <a:rPr lang="ar-IQ" dirty="0"/>
              <a:t>للطبيعة </a:t>
            </a:r>
            <a:r>
              <a:rPr lang="ar-IQ" dirty="0" smtClean="0"/>
              <a:t>الإنسانية, </a:t>
            </a:r>
            <a:r>
              <a:rPr lang="ar-IQ" dirty="0"/>
              <a:t>ولمعنى الوجود </a:t>
            </a:r>
            <a:r>
              <a:rPr lang="ar-IQ" dirty="0" smtClean="0"/>
              <a:t>ومقوماته, الإنسانية </a:t>
            </a:r>
            <a:r>
              <a:rPr lang="ar-IQ" dirty="0"/>
              <a:t>والاجتماعية, بالإضافة الى توضيح طبيعة القيم والأخلاق. وهذا يعني أيضاً </a:t>
            </a:r>
            <a:r>
              <a:rPr lang="ar-IQ" dirty="0" smtClean="0"/>
              <a:t>أنّ </a:t>
            </a:r>
            <a:r>
              <a:rPr lang="ar-IQ" dirty="0"/>
              <a:t>على الخطاب التربوي الفلسفي أن يقدم الدعم والإسناد والاستجابة لرؤية العملية التربوية في نطاق روح </a:t>
            </a:r>
            <a:r>
              <a:rPr lang="ar-IQ" dirty="0" smtClean="0"/>
              <a:t>العصر.</a:t>
            </a:r>
            <a:endParaRPr lang="ar-IQ" dirty="0"/>
          </a:p>
        </p:txBody>
      </p:sp>
    </p:spTree>
    <p:extLst>
      <p:ext uri="{BB962C8B-B14F-4D97-AF65-F5344CB8AC3E}">
        <p14:creationId xmlns:p14="http://schemas.microsoft.com/office/powerpoint/2010/main" val="2607885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smtClean="0">
                <a:solidFill>
                  <a:srgbClr val="FF0000"/>
                </a:solidFill>
              </a:rPr>
              <a:t>فلسفة التربية في عصر التطور والتكنولوجيا</a:t>
            </a:r>
            <a:endParaRPr lang="ar-IQ" dirty="0">
              <a:solidFill>
                <a:srgbClr val="FF0000"/>
              </a:solidFill>
            </a:endParaRPr>
          </a:p>
        </p:txBody>
      </p:sp>
      <p:sp>
        <p:nvSpPr>
          <p:cNvPr id="3" name="عنصر نائب للمحتوى 2"/>
          <p:cNvSpPr>
            <a:spLocks noGrp="1"/>
          </p:cNvSpPr>
          <p:nvPr>
            <p:ph idx="1"/>
          </p:nvPr>
        </p:nvSpPr>
        <p:spPr>
          <a:xfrm>
            <a:off x="107504" y="980728"/>
            <a:ext cx="8928992" cy="5688632"/>
          </a:xfrm>
        </p:spPr>
        <p:txBody>
          <a:bodyPr>
            <a:normAutofit lnSpcReduction="10000"/>
          </a:bodyPr>
          <a:lstStyle/>
          <a:p>
            <a:pPr marL="0" indent="0">
              <a:buNone/>
            </a:pPr>
            <a:r>
              <a:rPr lang="ar-IQ" dirty="0" smtClean="0"/>
              <a:t>إنّ على فلسفة </a:t>
            </a:r>
            <a:r>
              <a:rPr lang="ar-IQ" dirty="0"/>
              <a:t>التربية </a:t>
            </a:r>
            <a:r>
              <a:rPr lang="ar-IQ" dirty="0" smtClean="0"/>
              <a:t>أن </a:t>
            </a:r>
            <a:r>
              <a:rPr lang="ar-IQ" dirty="0"/>
              <a:t>تأخذ </a:t>
            </a:r>
            <a:r>
              <a:rPr lang="ar-IQ" dirty="0" smtClean="0"/>
              <a:t>بعين الاعتبار التغلغل التقني </a:t>
            </a:r>
            <a:r>
              <a:rPr lang="ar-IQ" dirty="0"/>
              <a:t>في النسيج </a:t>
            </a:r>
            <a:r>
              <a:rPr lang="ar-IQ" dirty="0" smtClean="0"/>
              <a:t>الاجتماعي للأمم ذلك التغلغل الذي </a:t>
            </a:r>
            <a:r>
              <a:rPr lang="ar-IQ" dirty="0"/>
              <a:t>غير طريقة </a:t>
            </a:r>
            <a:r>
              <a:rPr lang="ar-IQ" dirty="0" smtClean="0"/>
              <a:t>وجود تلك </a:t>
            </a:r>
            <a:r>
              <a:rPr lang="ar-IQ" dirty="0"/>
              <a:t>المجتمعات في </a:t>
            </a:r>
            <a:r>
              <a:rPr lang="ar-IQ" dirty="0" smtClean="0"/>
              <a:t>العالم, فضلاً عن </a:t>
            </a:r>
            <a:r>
              <a:rPr lang="ar-IQ" dirty="0"/>
              <a:t>تغيره لطبيعة </a:t>
            </a:r>
            <a:r>
              <a:rPr lang="ar-IQ" dirty="0" smtClean="0"/>
              <a:t>الواقع الذي يدركونه, إنّه واقع تم تشكيله بالتكنولوجيا المتقدمة, الأمر الذي </a:t>
            </a:r>
            <a:r>
              <a:rPr lang="ar-IQ" dirty="0"/>
              <a:t>استدعى </a:t>
            </a:r>
            <a:r>
              <a:rPr lang="ar-IQ" dirty="0" smtClean="0"/>
              <a:t>وجود وسائط </a:t>
            </a:r>
            <a:r>
              <a:rPr lang="ar-IQ" dirty="0"/>
              <a:t>تعتمد </a:t>
            </a:r>
            <a:r>
              <a:rPr lang="ar-IQ" dirty="0" smtClean="0"/>
              <a:t>عليها حواسنا من </a:t>
            </a:r>
            <a:r>
              <a:rPr lang="ar-IQ" dirty="0"/>
              <a:t>أ</a:t>
            </a:r>
            <a:r>
              <a:rPr lang="ar-IQ" dirty="0" smtClean="0"/>
              <a:t>جل إدراكه, والتي </a:t>
            </a:r>
            <a:r>
              <a:rPr lang="ar-IQ" dirty="0"/>
              <a:t>تتميز </a:t>
            </a:r>
            <a:r>
              <a:rPr lang="ar-IQ" dirty="0" smtClean="0"/>
              <a:t>بالافتراضية والفورية والتفاعلية, لأنّ التغيرات باتت سريعة والتواصل بات سهلاً, فالناس الذين يعيشون في أماكن متفرقة ومتباعدة, ويتكلمون بلغات مختلفة ويحملون ثقافات وأفكار مختلفة ومتباينة, ولكن نجد أنّ أنشطتهم مشتركة, إنّه مجتمع الانترنيت( التكنو-اجتماعي), فهي ظاهرة لم يسبق لها مثيل في التاريخ </a:t>
            </a:r>
            <a:r>
              <a:rPr lang="ar-IQ" dirty="0"/>
              <a:t>البشري. لذا يتحتم </a:t>
            </a:r>
            <a:r>
              <a:rPr lang="ar-IQ" dirty="0" smtClean="0"/>
              <a:t>إشاعة مزيد من </a:t>
            </a:r>
            <a:r>
              <a:rPr lang="ar-IQ" dirty="0"/>
              <a:t>التعاون </a:t>
            </a:r>
            <a:r>
              <a:rPr lang="ar-IQ" dirty="0" smtClean="0"/>
              <a:t>الإنساني</a:t>
            </a:r>
            <a:r>
              <a:rPr lang="ar-IQ" dirty="0"/>
              <a:t>, </a:t>
            </a:r>
            <a:r>
              <a:rPr lang="ar-IQ" dirty="0" smtClean="0"/>
              <a:t>حيث أصبح هذا المجتمع يحمل مؤشرات مهمة, نشير إليها في النقاط التالية:</a:t>
            </a:r>
            <a:endParaRPr lang="ar-IQ" dirty="0"/>
          </a:p>
        </p:txBody>
      </p:sp>
    </p:spTree>
    <p:extLst>
      <p:ext uri="{BB962C8B-B14F-4D97-AF65-F5344CB8AC3E}">
        <p14:creationId xmlns:p14="http://schemas.microsoft.com/office/powerpoint/2010/main" val="37661423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336704"/>
          </a:xfrm>
        </p:spPr>
        <p:txBody>
          <a:bodyPr>
            <a:normAutofit fontScale="92500"/>
          </a:bodyPr>
          <a:lstStyle/>
          <a:p>
            <a:pPr marL="0" indent="0">
              <a:buNone/>
            </a:pPr>
            <a:r>
              <a:rPr lang="ar-IQ" dirty="0" smtClean="0"/>
              <a:t>1.الدوافع والحاجات الاجتماعية </a:t>
            </a:r>
            <a:r>
              <a:rPr lang="ar-IQ" dirty="0"/>
              <a:t>التي </a:t>
            </a:r>
            <a:r>
              <a:rPr lang="ar-IQ" dirty="0" smtClean="0"/>
              <a:t>أفرزت الانترنت, كحاجة تطورية بمستوى التقدم الإنساني الحديث, والعلمي والتكنولوجي والصناعي الاجتماعي والاقتصاد والثقافي, ومن أهم تلك الحاجات؛ الحاجة إلى الأمن والحماية والاتصال والتجارة والحاجات القانونية والإدارية والتنظيمية والسياسية والتعليمية </a:t>
            </a:r>
            <a:r>
              <a:rPr lang="ar-IQ" dirty="0"/>
              <a:t>كالبحث </a:t>
            </a:r>
            <a:r>
              <a:rPr lang="ar-IQ" dirty="0" smtClean="0"/>
              <a:t>العلمي والاستراتيجي.</a:t>
            </a:r>
          </a:p>
          <a:p>
            <a:pPr marL="0" indent="0">
              <a:buNone/>
            </a:pPr>
            <a:r>
              <a:rPr lang="ar-IQ" dirty="0" smtClean="0"/>
              <a:t>2.تتعلق </a:t>
            </a:r>
            <a:r>
              <a:rPr lang="ar-IQ" dirty="0"/>
              <a:t>بتغير البيئة </a:t>
            </a:r>
            <a:r>
              <a:rPr lang="ar-IQ" dirty="0" smtClean="0"/>
              <a:t>الاجتماعية للإنسان, وأن عوامل </a:t>
            </a:r>
            <a:r>
              <a:rPr lang="ar-IQ" dirty="0"/>
              <a:t>التغير </a:t>
            </a:r>
            <a:r>
              <a:rPr lang="ar-IQ" dirty="0" smtClean="0"/>
              <a:t>وطبيعته المعهودة أصبحت مثار جدل وتساؤل جذري, وتواجه </a:t>
            </a:r>
            <a:r>
              <a:rPr lang="ar-IQ" dirty="0"/>
              <a:t>تغيرات جديدة في </a:t>
            </a:r>
            <a:r>
              <a:rPr lang="ar-IQ" dirty="0" smtClean="0"/>
              <a:t>التقدم العلمي </a:t>
            </a:r>
            <a:r>
              <a:rPr lang="ar-IQ" dirty="0"/>
              <a:t>التي </a:t>
            </a:r>
            <a:r>
              <a:rPr lang="ar-IQ" dirty="0" smtClean="0"/>
              <a:t>تقدمها, واحتمالات </a:t>
            </a:r>
            <a:r>
              <a:rPr lang="ar-IQ" dirty="0"/>
              <a:t>حضارة</a:t>
            </a:r>
          </a:p>
          <a:p>
            <a:pPr marL="0" indent="0">
              <a:buNone/>
            </a:pPr>
            <a:r>
              <a:rPr lang="ar-IQ" dirty="0" smtClean="0"/>
              <a:t>إنسانية </a:t>
            </a:r>
            <a:r>
              <a:rPr lang="ar-IQ" dirty="0"/>
              <a:t>جديدة </a:t>
            </a:r>
            <a:r>
              <a:rPr lang="ar-IQ" dirty="0" smtClean="0"/>
              <a:t>يعيشها </a:t>
            </a:r>
            <a:r>
              <a:rPr lang="ar-IQ" dirty="0"/>
              <a:t>مؤشرات </a:t>
            </a:r>
            <a:r>
              <a:rPr lang="ar-IQ" dirty="0" smtClean="0"/>
              <a:t>إنسان هذا الزمان </a:t>
            </a:r>
            <a:r>
              <a:rPr lang="ar-IQ" dirty="0"/>
              <a:t>في </a:t>
            </a:r>
            <a:r>
              <a:rPr lang="ar-IQ" dirty="0" smtClean="0"/>
              <a:t>حداثته.</a:t>
            </a:r>
          </a:p>
          <a:p>
            <a:pPr marL="0" indent="0">
              <a:buNone/>
            </a:pPr>
            <a:r>
              <a:rPr lang="ar-IQ" dirty="0" smtClean="0"/>
              <a:t>3.مرتكزات </a:t>
            </a:r>
            <a:r>
              <a:rPr lang="ar-IQ" dirty="0"/>
              <a:t>جديدة متعددة </a:t>
            </a:r>
            <a:r>
              <a:rPr lang="ar-IQ" dirty="0" smtClean="0"/>
              <a:t>ومهمة, </a:t>
            </a:r>
            <a:r>
              <a:rPr lang="ar-IQ" dirty="0"/>
              <a:t>لمجتمع </a:t>
            </a:r>
            <a:r>
              <a:rPr lang="ar-IQ" dirty="0" smtClean="0"/>
              <a:t>بشري جديد هو </a:t>
            </a:r>
            <a:r>
              <a:rPr lang="ar-IQ" dirty="0"/>
              <a:t>مجتمع </a:t>
            </a:r>
            <a:r>
              <a:rPr lang="ar-IQ" dirty="0" smtClean="0"/>
              <a:t>الانترنت. ل</a:t>
            </a:r>
            <a:r>
              <a:rPr lang="ar-IQ" dirty="0"/>
              <a:t>ه</a:t>
            </a:r>
            <a:r>
              <a:rPr lang="ar-IQ" dirty="0" smtClean="0"/>
              <a:t> مقوماته وآلياته وتوجهاته المتنوعة, ويعتمد على تحولات أساسية </a:t>
            </a:r>
            <a:r>
              <a:rPr lang="ar-IQ" dirty="0"/>
              <a:t>في نمط </a:t>
            </a:r>
            <a:r>
              <a:rPr lang="ar-IQ" dirty="0" smtClean="0"/>
              <a:t>التعامل البشري </a:t>
            </a:r>
            <a:r>
              <a:rPr lang="ar-IQ" dirty="0"/>
              <a:t>في </a:t>
            </a:r>
            <a:r>
              <a:rPr lang="ar-IQ" dirty="0" smtClean="0"/>
              <a:t>الاتصا</a:t>
            </a:r>
            <a:r>
              <a:rPr lang="ar-IQ" dirty="0"/>
              <a:t>ل</a:t>
            </a:r>
            <a:r>
              <a:rPr lang="ar-IQ" dirty="0" smtClean="0"/>
              <a:t> والتجارة والقانون....</a:t>
            </a:r>
            <a:r>
              <a:rPr lang="ar-IQ" dirty="0"/>
              <a:t>ا</a:t>
            </a:r>
            <a:r>
              <a:rPr lang="ar-IQ" dirty="0" smtClean="0"/>
              <a:t>لخ. </a:t>
            </a:r>
            <a:endParaRPr lang="ar-IQ" dirty="0"/>
          </a:p>
        </p:txBody>
      </p:sp>
    </p:spTree>
    <p:extLst>
      <p:ext uri="{BB962C8B-B14F-4D97-AF65-F5344CB8AC3E}">
        <p14:creationId xmlns:p14="http://schemas.microsoft.com/office/powerpoint/2010/main" val="2014836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92500" lnSpcReduction="10000"/>
          </a:bodyPr>
          <a:lstStyle/>
          <a:p>
            <a:pPr marL="0" indent="0">
              <a:buNone/>
            </a:pPr>
            <a:r>
              <a:rPr lang="ar-IQ" dirty="0"/>
              <a:t>4- </a:t>
            </a:r>
            <a:r>
              <a:rPr lang="ar-IQ" dirty="0" smtClean="0"/>
              <a:t>نظا</a:t>
            </a:r>
            <a:r>
              <a:rPr lang="ar-IQ" dirty="0"/>
              <a:t>م</a:t>
            </a:r>
            <a:r>
              <a:rPr lang="ar-IQ" dirty="0" smtClean="0"/>
              <a:t> </a:t>
            </a:r>
            <a:r>
              <a:rPr lang="ar-IQ" dirty="0"/>
              <a:t>اجتماعي </a:t>
            </a:r>
            <a:r>
              <a:rPr lang="ar-IQ" dirty="0" smtClean="0"/>
              <a:t>الكتروني جديد, يقدم نفسه </a:t>
            </a:r>
            <a:r>
              <a:rPr lang="ar-IQ" dirty="0"/>
              <a:t>لبني </a:t>
            </a:r>
            <a:r>
              <a:rPr lang="ar-IQ" dirty="0" smtClean="0"/>
              <a:t>الإنسان, قادماً من الخيال والافتراض والوهم, وحاوياً شروطه الاجتماعية والتكنولوجية ومختلف عناصره وعلاقاته وحدوده....</a:t>
            </a:r>
          </a:p>
          <a:p>
            <a:pPr marL="0" indent="0">
              <a:buNone/>
            </a:pPr>
            <a:r>
              <a:rPr lang="ar-IQ" dirty="0"/>
              <a:t>5 - احداث تغير </a:t>
            </a:r>
            <a:r>
              <a:rPr lang="ar-IQ" dirty="0" smtClean="0"/>
              <a:t>في </a:t>
            </a:r>
            <a:r>
              <a:rPr lang="ar-IQ" dirty="0"/>
              <a:t>الجماعات البشرية </a:t>
            </a:r>
            <a:r>
              <a:rPr lang="ar-IQ" dirty="0" smtClean="0"/>
              <a:t>المتأثرة بهذه التقنية, يحمل </a:t>
            </a:r>
            <a:r>
              <a:rPr lang="ar-IQ" dirty="0"/>
              <a:t>في </a:t>
            </a:r>
            <a:r>
              <a:rPr lang="ar-IQ" dirty="0" smtClean="0"/>
              <a:t>طياته  تغير المفاهيم الأساسية, وكيفية دراستها وبحثها ومعرفتها واحتمال احداث </a:t>
            </a:r>
            <a:r>
              <a:rPr lang="ar-IQ" dirty="0"/>
              <a:t>تغير في </a:t>
            </a:r>
            <a:r>
              <a:rPr lang="ar-IQ" dirty="0" smtClean="0"/>
              <a:t>علم الاجتماع وموضوعاته</a:t>
            </a:r>
            <a:endParaRPr lang="ar-IQ" dirty="0"/>
          </a:p>
          <a:p>
            <a:pPr marL="0" indent="0">
              <a:buNone/>
            </a:pPr>
            <a:r>
              <a:rPr lang="ar-IQ" dirty="0" smtClean="0"/>
              <a:t>ومناهجه وأدواته, والتربية وفلسفتها  وأهدافها وأساليبها, الأمر الذي يفتح باب القلق للإنسان والبحث العلمي.</a:t>
            </a:r>
          </a:p>
          <a:p>
            <a:pPr marL="0" indent="0">
              <a:buNone/>
            </a:pPr>
            <a:r>
              <a:rPr lang="ar-IQ" dirty="0"/>
              <a:t>6 - </a:t>
            </a:r>
            <a:r>
              <a:rPr lang="ar-IQ" dirty="0" smtClean="0"/>
              <a:t>التحكم </a:t>
            </a:r>
            <a:r>
              <a:rPr lang="ar-IQ" dirty="0"/>
              <a:t>الجديد في المجتمع </a:t>
            </a:r>
            <a:r>
              <a:rPr lang="ar-IQ" dirty="0" smtClean="0"/>
              <a:t>المعلوماتي </a:t>
            </a:r>
            <a:r>
              <a:rPr lang="ar-IQ" dirty="0" err="1" smtClean="0"/>
              <a:t>الإنترنيتي</a:t>
            </a:r>
            <a:r>
              <a:rPr lang="ar-IQ" dirty="0" smtClean="0"/>
              <a:t> وظهور التكنوقراطية الآلية بدلاً من وجود التكنوقراطية </a:t>
            </a:r>
            <a:r>
              <a:rPr lang="ar-IQ" dirty="0"/>
              <a:t>البشرية </a:t>
            </a:r>
            <a:r>
              <a:rPr lang="ar-IQ" dirty="0" smtClean="0"/>
              <a:t>وتأثيراتهما </a:t>
            </a:r>
            <a:r>
              <a:rPr lang="ar-IQ" dirty="0"/>
              <a:t>في المجتمعات </a:t>
            </a:r>
            <a:r>
              <a:rPr lang="ar-IQ" dirty="0" smtClean="0"/>
              <a:t>الإنسانية.</a:t>
            </a:r>
          </a:p>
          <a:p>
            <a:pPr marL="0" indent="0">
              <a:buNone/>
            </a:pPr>
            <a:r>
              <a:rPr lang="ar-IQ" dirty="0"/>
              <a:t>7- تنظيرات الثقافة </a:t>
            </a:r>
            <a:r>
              <a:rPr lang="ar-IQ" dirty="0" smtClean="0"/>
              <a:t>المعلوماتية الجديدة, </a:t>
            </a:r>
            <a:r>
              <a:rPr lang="ar-IQ" dirty="0"/>
              <a:t>بحسب </a:t>
            </a:r>
            <a:r>
              <a:rPr lang="ar-IQ" dirty="0" smtClean="0"/>
              <a:t>شروطها </a:t>
            </a:r>
            <a:r>
              <a:rPr lang="ar-IQ" dirty="0"/>
              <a:t>التقنية </a:t>
            </a:r>
            <a:r>
              <a:rPr lang="ar-IQ" dirty="0" smtClean="0"/>
              <a:t>والثقافية المطروحة  والمفروضة,  وهيمنتها بشكك أو  بآخر على مختلف الظواهر البشرية, لإنسان اليوم والغد.</a:t>
            </a:r>
            <a:endParaRPr lang="ar-IQ" dirty="0"/>
          </a:p>
        </p:txBody>
      </p:sp>
    </p:spTree>
    <p:extLst>
      <p:ext uri="{BB962C8B-B14F-4D97-AF65-F5344CB8AC3E}">
        <p14:creationId xmlns:p14="http://schemas.microsoft.com/office/powerpoint/2010/main" val="2611353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المطلوب من الإنسان في عصر التكنولوجيا</a:t>
            </a:r>
            <a:endParaRPr lang="ar-IQ" dirty="0">
              <a:solidFill>
                <a:srgbClr val="FF0000"/>
              </a:solidFill>
            </a:endParaRPr>
          </a:p>
        </p:txBody>
      </p:sp>
      <p:sp>
        <p:nvSpPr>
          <p:cNvPr id="3" name="عنصر نائب للمحتوى 2"/>
          <p:cNvSpPr>
            <a:spLocks noGrp="1"/>
          </p:cNvSpPr>
          <p:nvPr>
            <p:ph idx="1"/>
          </p:nvPr>
        </p:nvSpPr>
        <p:spPr>
          <a:xfrm>
            <a:off x="107504" y="692696"/>
            <a:ext cx="8928992" cy="6048672"/>
          </a:xfrm>
        </p:spPr>
        <p:txBody>
          <a:bodyPr>
            <a:normAutofit fontScale="77500" lnSpcReduction="20000"/>
          </a:bodyPr>
          <a:lstStyle/>
          <a:p>
            <a:pPr marL="0" indent="0">
              <a:buNone/>
            </a:pPr>
            <a:r>
              <a:rPr lang="ar-IQ" dirty="0" smtClean="0"/>
              <a:t>1- إنسان يتسم بقدرة </a:t>
            </a:r>
            <a:r>
              <a:rPr lang="ar-IQ" dirty="0"/>
              <a:t>كبيرة </a:t>
            </a:r>
            <a:r>
              <a:rPr lang="ar-IQ" dirty="0" smtClean="0"/>
              <a:t>على تمثل معطيات التكنولوجيا </a:t>
            </a:r>
            <a:r>
              <a:rPr lang="ar-IQ" dirty="0"/>
              <a:t>الحديثة </a:t>
            </a:r>
            <a:r>
              <a:rPr lang="ar-IQ" dirty="0" smtClean="0"/>
              <a:t>ومواكبة تطورها وتقادمها, بأنّه يمتلك قدرة فائقة على </a:t>
            </a:r>
            <a:r>
              <a:rPr lang="ar-IQ" dirty="0"/>
              <a:t>بناء المعرفة </a:t>
            </a:r>
            <a:r>
              <a:rPr lang="ar-IQ" dirty="0" smtClean="0"/>
              <a:t>ومعالجة المعلومات والوصول إليها.</a:t>
            </a:r>
            <a:endParaRPr lang="ar-IQ" dirty="0"/>
          </a:p>
          <a:p>
            <a:pPr marL="0" indent="0">
              <a:buNone/>
            </a:pPr>
            <a:r>
              <a:rPr lang="ar-IQ" dirty="0" smtClean="0"/>
              <a:t>2-إنسان </a:t>
            </a:r>
            <a:r>
              <a:rPr lang="ar-IQ" dirty="0"/>
              <a:t>متفرد </a:t>
            </a:r>
            <a:r>
              <a:rPr lang="ar-IQ" dirty="0" smtClean="0"/>
              <a:t>بخصوصياته وبعيد عن الروح </a:t>
            </a:r>
            <a:r>
              <a:rPr lang="ar-IQ" dirty="0"/>
              <a:t>النمطية</a:t>
            </a:r>
            <a:r>
              <a:rPr lang="ar-IQ" dirty="0" smtClean="0"/>
              <a:t>.</a:t>
            </a:r>
          </a:p>
          <a:p>
            <a:pPr marL="0" indent="0">
              <a:buNone/>
            </a:pPr>
            <a:r>
              <a:rPr lang="ar-IQ" dirty="0" smtClean="0"/>
              <a:t>3-إنسان قادر على </a:t>
            </a:r>
            <a:r>
              <a:rPr lang="ar-IQ" dirty="0"/>
              <a:t>ممارسة النقد </a:t>
            </a:r>
            <a:r>
              <a:rPr lang="ar-IQ" dirty="0" smtClean="0"/>
              <a:t>والتفكير النقدي.</a:t>
            </a:r>
            <a:endParaRPr lang="ar-IQ" dirty="0"/>
          </a:p>
          <a:p>
            <a:pPr marL="0" indent="0">
              <a:buNone/>
            </a:pPr>
            <a:r>
              <a:rPr lang="ar-IQ" dirty="0" smtClean="0"/>
              <a:t>4-إنسان مشبَّع </a:t>
            </a:r>
            <a:r>
              <a:rPr lang="ar-IQ" dirty="0"/>
              <a:t>بإمكانيات </a:t>
            </a:r>
            <a:r>
              <a:rPr lang="ar-IQ" dirty="0" smtClean="0"/>
              <a:t>التعلم </a:t>
            </a:r>
            <a:r>
              <a:rPr lang="ar-IQ" dirty="0"/>
              <a:t>الذاتي و</a:t>
            </a:r>
            <a:r>
              <a:rPr lang="ar-IQ" dirty="0" smtClean="0"/>
              <a:t>مهارته.</a:t>
            </a:r>
            <a:endParaRPr lang="ar-IQ" dirty="0"/>
          </a:p>
          <a:p>
            <a:pPr marL="0" indent="0">
              <a:buNone/>
            </a:pPr>
            <a:r>
              <a:rPr lang="ar-IQ" dirty="0" smtClean="0"/>
              <a:t>5-إنسان يتميز بروح الابداع والابتكار والتجديد</a:t>
            </a:r>
            <a:r>
              <a:rPr lang="ar-IQ" dirty="0"/>
              <a:t>.</a:t>
            </a:r>
          </a:p>
          <a:p>
            <a:pPr marL="0" indent="0">
              <a:buNone/>
            </a:pPr>
            <a:r>
              <a:rPr lang="ar-IQ" dirty="0" smtClean="0"/>
              <a:t>6-إنسان يمتلك في شخصيته إيماناً كبيراً بالحرية الإنسانية.</a:t>
            </a:r>
            <a:endParaRPr lang="ar-IQ" dirty="0"/>
          </a:p>
          <a:p>
            <a:pPr marL="0" indent="0">
              <a:buNone/>
            </a:pPr>
            <a:r>
              <a:rPr lang="ar-IQ" dirty="0" smtClean="0"/>
              <a:t>7- إنسان مطلع على احتمالات التغير السريع </a:t>
            </a:r>
            <a:r>
              <a:rPr lang="ar-IQ" dirty="0"/>
              <a:t>في عصر </a:t>
            </a:r>
            <a:r>
              <a:rPr lang="ar-IQ" dirty="0" smtClean="0"/>
              <a:t>لا يعرف إلاّ  نمط </a:t>
            </a:r>
            <a:r>
              <a:rPr lang="ar-IQ" dirty="0"/>
              <a:t>التغير</a:t>
            </a:r>
            <a:r>
              <a:rPr lang="ar-IQ" dirty="0" smtClean="0"/>
              <a:t>.</a:t>
            </a:r>
          </a:p>
          <a:p>
            <a:pPr marL="0" indent="0">
              <a:buNone/>
            </a:pPr>
            <a:r>
              <a:rPr lang="ar-IQ" dirty="0" smtClean="0"/>
              <a:t>8-إنسان يمتلك  </a:t>
            </a:r>
            <a:r>
              <a:rPr lang="ar-IQ" dirty="0"/>
              <a:t>القدرة </a:t>
            </a:r>
            <a:r>
              <a:rPr lang="ar-IQ" dirty="0" smtClean="0"/>
              <a:t>على مواجهة </a:t>
            </a:r>
            <a:r>
              <a:rPr lang="ar-IQ" dirty="0"/>
              <a:t>التحديات التي </a:t>
            </a:r>
            <a:r>
              <a:rPr lang="ar-IQ" dirty="0" smtClean="0"/>
              <a:t>تفرضها </a:t>
            </a:r>
            <a:r>
              <a:rPr lang="ar-IQ" dirty="0"/>
              <a:t>المفاجآت التي </a:t>
            </a:r>
            <a:r>
              <a:rPr lang="ar-IQ" dirty="0" smtClean="0"/>
              <a:t>يفجرها منطق المجهول في عالم لا يكفّ عن </a:t>
            </a:r>
            <a:r>
              <a:rPr lang="ar-IQ" dirty="0"/>
              <a:t>المفاجآت </a:t>
            </a:r>
            <a:r>
              <a:rPr lang="ar-IQ" dirty="0" smtClean="0"/>
              <a:t>النوعية</a:t>
            </a:r>
            <a:r>
              <a:rPr lang="ar-IQ" dirty="0"/>
              <a:t>.</a:t>
            </a:r>
          </a:p>
          <a:p>
            <a:pPr marL="0" indent="0">
              <a:buNone/>
            </a:pPr>
            <a:r>
              <a:rPr lang="ar-IQ" dirty="0" smtClean="0"/>
              <a:t>9- إنسان يمتلك القدرة على التكيف والعمل والعيش </a:t>
            </a:r>
            <a:r>
              <a:rPr lang="ar-IQ" dirty="0"/>
              <a:t>في </a:t>
            </a:r>
            <a:r>
              <a:rPr lang="ar-IQ" dirty="0" smtClean="0"/>
              <a:t>كلِّ مكان من هذا العالـم المتغير.</a:t>
            </a:r>
          </a:p>
          <a:p>
            <a:pPr marL="0" indent="0">
              <a:buNone/>
            </a:pPr>
            <a:r>
              <a:rPr lang="ar-IQ" dirty="0" smtClean="0"/>
              <a:t>10-إنسان  يمتلك جماع المواصفات السيكولوجية الضرورية </a:t>
            </a:r>
            <a:r>
              <a:rPr lang="ar-IQ" dirty="0"/>
              <a:t>في عصر </a:t>
            </a:r>
            <a:r>
              <a:rPr lang="ar-IQ" dirty="0" smtClean="0"/>
              <a:t>تصدم فيها المتغيرات والتحولات الأسطورية. وتأسيساً  على هذه الضرورة, يجب أن  </a:t>
            </a:r>
            <a:r>
              <a:rPr lang="ar-IQ" dirty="0"/>
              <a:t>يتمتع بالثقة </a:t>
            </a:r>
            <a:r>
              <a:rPr lang="ar-IQ" dirty="0" smtClean="0"/>
              <a:t>والجدارة </a:t>
            </a:r>
            <a:r>
              <a:rPr lang="ar-IQ" dirty="0"/>
              <a:t> </a:t>
            </a:r>
            <a:r>
              <a:rPr lang="ar-IQ" dirty="0" smtClean="0"/>
              <a:t>والاستحقاق  والقدرة على التحمل والإزاحة والإسقاط والاحتما</a:t>
            </a:r>
            <a:r>
              <a:rPr lang="ar-IQ" dirty="0"/>
              <a:t>ل</a:t>
            </a:r>
            <a:r>
              <a:rPr lang="ar-IQ" dirty="0" smtClean="0"/>
              <a:t>.</a:t>
            </a:r>
            <a:endParaRPr lang="ar-IQ" dirty="0"/>
          </a:p>
        </p:txBody>
      </p:sp>
    </p:spTree>
    <p:extLst>
      <p:ext uri="{BB962C8B-B14F-4D97-AF65-F5344CB8AC3E}">
        <p14:creationId xmlns:p14="http://schemas.microsoft.com/office/powerpoint/2010/main" val="1374017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مشكلات فلسفة التربية المعاصرة</a:t>
            </a:r>
            <a:endParaRPr lang="ar-IQ" dirty="0">
              <a:solidFill>
                <a:srgbClr val="FF0000"/>
              </a:solidFill>
            </a:endParaRPr>
          </a:p>
        </p:txBody>
      </p:sp>
      <p:sp>
        <p:nvSpPr>
          <p:cNvPr id="3" name="عنصر نائب للمحتوى 2"/>
          <p:cNvSpPr>
            <a:spLocks noGrp="1"/>
          </p:cNvSpPr>
          <p:nvPr>
            <p:ph idx="1"/>
          </p:nvPr>
        </p:nvSpPr>
        <p:spPr>
          <a:xfrm>
            <a:off x="179512" y="764704"/>
            <a:ext cx="8784976" cy="5904656"/>
          </a:xfrm>
        </p:spPr>
        <p:txBody>
          <a:bodyPr>
            <a:normAutofit fontScale="92500" lnSpcReduction="10000"/>
          </a:bodyPr>
          <a:lstStyle/>
          <a:p>
            <a:pPr marL="0" indent="0">
              <a:buNone/>
            </a:pPr>
            <a:r>
              <a:rPr lang="ar-IQ" dirty="0" smtClean="0"/>
              <a:t>1- التربية الحديثة تعمل تحت تيار بلا هدف وبلا رحمة, وأنّه ليس هناك مقاييس محددة للحكم على تيارات الحياة.</a:t>
            </a:r>
          </a:p>
          <a:p>
            <a:pPr marL="0" indent="0">
              <a:buNone/>
            </a:pPr>
            <a:r>
              <a:rPr lang="ar-IQ" dirty="0" smtClean="0"/>
              <a:t>2- أهداف التربية الحديثة غائمة ومتضاربة, ولا تولّد  ولاءً قوّياً.</a:t>
            </a:r>
          </a:p>
          <a:p>
            <a:pPr marL="0" indent="0">
              <a:buNone/>
            </a:pPr>
            <a:r>
              <a:rPr lang="ar-IQ" dirty="0" smtClean="0"/>
              <a:t>3- إنّ التربية الحديثة أوجدت خيبة أمل بمقاييس التربية, وأنّها تشدّد على ضرورة  مراعاة رغبات المتعلم. فهي تشدد على تحقيق رغبات الإنسان, دون الاهتمام بما يحقق مصلحة الإنسان.</a:t>
            </a:r>
          </a:p>
          <a:p>
            <a:pPr marL="0" indent="0">
              <a:buNone/>
            </a:pPr>
            <a:r>
              <a:rPr lang="ar-IQ" dirty="0" smtClean="0"/>
              <a:t>4- إنّ الإطار الاجتماعي يعطي الطالب حرية زائدة ولا يخضعه للسلطة والقانون بالقدر المطلوب.</a:t>
            </a:r>
          </a:p>
          <a:p>
            <a:pPr marL="0" indent="0">
              <a:buNone/>
            </a:pPr>
            <a:r>
              <a:rPr lang="ar-IQ" dirty="0" smtClean="0"/>
              <a:t>5- التربية الحديثة قد غالت في تجنب التعصب الديني, حتّى أدّت إلى </a:t>
            </a:r>
            <a:r>
              <a:rPr lang="ar-IQ" dirty="0"/>
              <a:t>ا</a:t>
            </a:r>
            <a:r>
              <a:rPr lang="ar-IQ" dirty="0" smtClean="0"/>
              <a:t>همال الدين نفسه. فأصبح تعليماً لا دينياً, لا تهتم بالإيجابيات الدينية والاستفادة من الدّين, رغم دور الدّين المؤثر في تكوين الفرد.</a:t>
            </a:r>
          </a:p>
          <a:p>
            <a:pPr marL="0" indent="0">
              <a:buNone/>
            </a:pPr>
            <a:r>
              <a:rPr lang="ar-IQ" dirty="0" smtClean="0"/>
              <a:t>6- إنّ المفاهيم الديموقراطية التي تهتم بها التربية الحديثة غير مؤكّدة, وتقوم على مجرد الاعتقاد الضئيل. </a:t>
            </a:r>
            <a:endParaRPr lang="ar-IQ" dirty="0"/>
          </a:p>
        </p:txBody>
      </p:sp>
    </p:spTree>
    <p:extLst>
      <p:ext uri="{BB962C8B-B14F-4D97-AF65-F5344CB8AC3E}">
        <p14:creationId xmlns:p14="http://schemas.microsoft.com/office/powerpoint/2010/main" val="389637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20000"/>
          </a:bodyPr>
          <a:lstStyle/>
          <a:p>
            <a:pPr marL="0" indent="0">
              <a:buNone/>
            </a:pPr>
            <a:r>
              <a:rPr lang="ar-IQ" dirty="0" smtClean="0">
                <a:solidFill>
                  <a:srgbClr val="FF0000"/>
                </a:solidFill>
              </a:rPr>
              <a:t>ثانياً</a:t>
            </a:r>
            <a:r>
              <a:rPr lang="ar-IQ" dirty="0" smtClean="0"/>
              <a:t>: الفلسفة جهد عقلي يستهدف الكشف عن معارف جديدة او النزوع إلى طلب المعرفة من أجل معرفة الحقيقة.</a:t>
            </a:r>
          </a:p>
          <a:p>
            <a:pPr marL="0" indent="0">
              <a:buNone/>
            </a:pPr>
            <a:r>
              <a:rPr lang="ar-IQ" dirty="0" smtClean="0">
                <a:solidFill>
                  <a:srgbClr val="FF0000"/>
                </a:solidFill>
              </a:rPr>
              <a:t>ثالثاً</a:t>
            </a:r>
            <a:r>
              <a:rPr lang="ar-IQ" dirty="0" smtClean="0"/>
              <a:t>: الفلسفة هي بساطة، لكنها بساطة يتوصل إليها بعد مجهود شاق. </a:t>
            </a:r>
          </a:p>
          <a:p>
            <a:pPr marL="0" indent="0">
              <a:buNone/>
            </a:pPr>
            <a:r>
              <a:rPr lang="ar-IQ" dirty="0" smtClean="0">
                <a:solidFill>
                  <a:srgbClr val="FF0000"/>
                </a:solidFill>
              </a:rPr>
              <a:t>رابعاً</a:t>
            </a:r>
            <a:r>
              <a:rPr lang="ar-IQ" dirty="0" smtClean="0"/>
              <a:t>: الفلسفة هو الشك في كلِّ شيء، والإيمِّان بكلِّ شيء.</a:t>
            </a:r>
          </a:p>
          <a:p>
            <a:pPr marL="0" indent="0">
              <a:buNone/>
            </a:pPr>
            <a:r>
              <a:rPr lang="ar-IQ" dirty="0" smtClean="0">
                <a:solidFill>
                  <a:srgbClr val="FF0000"/>
                </a:solidFill>
              </a:rPr>
              <a:t>خامساً</a:t>
            </a:r>
            <a:r>
              <a:rPr lang="ar-IQ" dirty="0" smtClean="0"/>
              <a:t>: الفلسفة لا تعرف التوقف، وليس لها حدود. ووسيلتها في ذلك خلق المشاكل، عن طريق طرح الأسئلة.</a:t>
            </a:r>
          </a:p>
          <a:p>
            <a:pPr marL="0" indent="0">
              <a:buNone/>
            </a:pPr>
            <a:r>
              <a:rPr lang="ar-IQ" dirty="0" smtClean="0">
                <a:solidFill>
                  <a:srgbClr val="FF0000"/>
                </a:solidFill>
              </a:rPr>
              <a:t>سادساً</a:t>
            </a:r>
            <a:r>
              <a:rPr lang="ar-IQ" dirty="0" smtClean="0"/>
              <a:t>: الفلسفة تحاول الوصول إلى الحقيقة، ولا تحاول تقديم الحلول لمشاكل، وإنّما في تفنيد الحلول الموضوعية.</a:t>
            </a:r>
          </a:p>
          <a:p>
            <a:pPr marL="0" indent="0">
              <a:buNone/>
            </a:pPr>
            <a:r>
              <a:rPr lang="ar-IQ" dirty="0" smtClean="0">
                <a:solidFill>
                  <a:srgbClr val="FF0000"/>
                </a:solidFill>
              </a:rPr>
              <a:t>سابعاً</a:t>
            </a:r>
            <a:r>
              <a:rPr lang="ar-IQ" dirty="0" smtClean="0"/>
              <a:t>: يذهب البعض إلى أنَّ الفلسفة لا محل لها من الإعراب، لأنَّها هو الإعراب نفسه، ولها مكان في كل مكان وزمان.</a:t>
            </a:r>
          </a:p>
          <a:p>
            <a:pPr marL="0" indent="0">
              <a:buNone/>
            </a:pPr>
            <a:r>
              <a:rPr lang="ar-IQ" dirty="0" smtClean="0">
                <a:solidFill>
                  <a:srgbClr val="FF0000"/>
                </a:solidFill>
              </a:rPr>
              <a:t>ثامناً</a:t>
            </a:r>
            <a:r>
              <a:rPr lang="ar-IQ" dirty="0" smtClean="0"/>
              <a:t>: الفلسفة هو التفكير في التفكير ذاته، يمكن تطبيقه على كلِّ علم. </a:t>
            </a:r>
          </a:p>
          <a:p>
            <a:pPr marL="0" indent="0">
              <a:buNone/>
            </a:pPr>
            <a:r>
              <a:rPr lang="ar-IQ" dirty="0" smtClean="0">
                <a:solidFill>
                  <a:srgbClr val="FF0000"/>
                </a:solidFill>
              </a:rPr>
              <a:t>تاسعاً</a:t>
            </a:r>
            <a:r>
              <a:rPr lang="ar-IQ" dirty="0" smtClean="0"/>
              <a:t>: الفلسفة هي محاولة دقيقة منظمة للربط بين الكون والحياة البشرية على نحو له مغزاه. </a:t>
            </a:r>
          </a:p>
          <a:p>
            <a:pPr marL="0" indent="0">
              <a:buNone/>
            </a:pPr>
            <a:r>
              <a:rPr lang="ar-IQ" dirty="0" smtClean="0">
                <a:solidFill>
                  <a:srgbClr val="FF0000"/>
                </a:solidFill>
              </a:rPr>
              <a:t>عاشراً</a:t>
            </a:r>
            <a:r>
              <a:rPr lang="ar-IQ" dirty="0" smtClean="0"/>
              <a:t>: الفلسفة محاولة إنسانية صالحة </a:t>
            </a:r>
            <a:r>
              <a:rPr lang="ar-IQ" dirty="0" err="1" smtClean="0"/>
              <a:t>للاستكناه</a:t>
            </a:r>
            <a:r>
              <a:rPr lang="ar-IQ" dirty="0" smtClean="0"/>
              <a:t> والبحث والتجربة.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784464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smtClean="0">
                <a:solidFill>
                  <a:srgbClr val="FF0000"/>
                </a:solidFill>
              </a:rPr>
              <a:t>تعريف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764704"/>
            <a:ext cx="8856984" cy="5904656"/>
          </a:xfrm>
        </p:spPr>
        <p:txBody>
          <a:bodyPr>
            <a:normAutofit fontScale="92500" lnSpcReduction="20000"/>
          </a:bodyPr>
          <a:lstStyle/>
          <a:p>
            <a:pPr marL="0" indent="0">
              <a:buNone/>
            </a:pPr>
            <a:r>
              <a:rPr lang="ar-IQ" dirty="0" smtClean="0"/>
              <a:t>يمكن أن نعرِّف التربية الإسلامية أو فلسفة التربية الإسلامية بما يلي:</a:t>
            </a:r>
          </a:p>
          <a:p>
            <a:pPr marL="0" indent="0">
              <a:buNone/>
            </a:pPr>
            <a:r>
              <a:rPr lang="ar-IQ" dirty="0" smtClean="0"/>
              <a:t>- التربية الإسلامية هي تربية هادفة ومقيدة بقيود المبادئ الدينية وتحقيق غايات إنسانية نبيلة والوصول إلى السعادة الحقيقية.</a:t>
            </a:r>
          </a:p>
          <a:p>
            <a:pPr marL="0" indent="0">
              <a:buNone/>
            </a:pPr>
            <a:r>
              <a:rPr lang="ar-IQ" dirty="0" smtClean="0"/>
              <a:t>- هو دراسة جذور التربية وأصولها النظرية  ومقاصدها الأساسية وانعكاساتها التربوية.</a:t>
            </a:r>
          </a:p>
          <a:p>
            <a:pPr marL="0" indent="0">
              <a:buNone/>
            </a:pPr>
            <a:r>
              <a:rPr lang="ar-IQ" dirty="0" smtClean="0"/>
              <a:t>- فلسفة التربية الإسلامية هي الأفكار المستنبطة من القرآن الكريم والسنة النبوية والفكر التربوي الإسلامي المرتبطة بتربية أفراد المجتمع المسلم على التفاعل الإيجابي والأخذ والعطاء والمشاركة في صنع الحضارة الإنسانية.</a:t>
            </a:r>
          </a:p>
          <a:p>
            <a:pPr marL="0" indent="0">
              <a:buNone/>
            </a:pPr>
            <a:r>
              <a:rPr lang="ar-IQ" dirty="0" smtClean="0"/>
              <a:t>- فلسفة التربية الإسلامية هي </a:t>
            </a:r>
            <a:r>
              <a:rPr lang="ar-IQ" dirty="0"/>
              <a:t>التربية التي تتطلع إلى  </a:t>
            </a:r>
            <a:r>
              <a:rPr lang="ar-IQ" dirty="0" smtClean="0"/>
              <a:t>تهذيب الإنسان وبناء علاقاته بالخالق والكون والحياة وما بعد الحياة</a:t>
            </a:r>
            <a:r>
              <a:rPr lang="ar-IQ" dirty="0"/>
              <a:t>. </a:t>
            </a:r>
            <a:endParaRPr lang="ar-IQ" dirty="0" smtClean="0"/>
          </a:p>
          <a:p>
            <a:pPr marL="0" indent="0">
              <a:buNone/>
            </a:pPr>
            <a:r>
              <a:rPr lang="ar-IQ" dirty="0" smtClean="0"/>
              <a:t>- </a:t>
            </a:r>
            <a:r>
              <a:rPr lang="ar-IQ" dirty="0"/>
              <a:t>الفلسفة التربوية </a:t>
            </a:r>
            <a:r>
              <a:rPr lang="ar-IQ" dirty="0" smtClean="0"/>
              <a:t>الإسلامية, يقصد </a:t>
            </a:r>
            <a:r>
              <a:rPr lang="ar-IQ" dirty="0"/>
              <a:t>بها تطبيق المنهج الإسلامي على التربية. فهي النشاط الفكري </a:t>
            </a:r>
            <a:r>
              <a:rPr lang="ar-IQ" dirty="0" smtClean="0"/>
              <a:t>الإسلامي, </a:t>
            </a:r>
            <a:r>
              <a:rPr lang="ar-IQ" dirty="0"/>
              <a:t>الذي يعمل على تنظيم العملية التربوية وتنسيقها وتوضيح القِيَم والأهداف التي تسعى لتحقيقها.</a:t>
            </a:r>
          </a:p>
          <a:p>
            <a:pPr marL="0" indent="0">
              <a:buNone/>
            </a:pPr>
            <a:endParaRPr lang="ar-IQ" dirty="0"/>
          </a:p>
        </p:txBody>
      </p:sp>
    </p:spTree>
    <p:extLst>
      <p:ext uri="{BB962C8B-B14F-4D97-AF65-F5344CB8AC3E}">
        <p14:creationId xmlns:p14="http://schemas.microsoft.com/office/powerpoint/2010/main" val="2774919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مميزات فلسفة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908720"/>
            <a:ext cx="8784976" cy="5688632"/>
          </a:xfrm>
        </p:spPr>
        <p:txBody>
          <a:bodyPr>
            <a:normAutofit fontScale="85000" lnSpcReduction="20000"/>
          </a:bodyPr>
          <a:lstStyle/>
          <a:p>
            <a:r>
              <a:rPr lang="ar-IQ" dirty="0" smtClean="0"/>
              <a:t>تتميز التربية الإسلامية بما يلي:</a:t>
            </a:r>
          </a:p>
          <a:p>
            <a:pPr marL="0" indent="0">
              <a:buNone/>
            </a:pPr>
            <a:r>
              <a:rPr lang="ar-IQ" dirty="0" smtClean="0"/>
              <a:t>1- يتسم الفكر التربوي الإسلامي بالسعة والمرونة  والواقعية, ممّا يجعله قادراً مواجهة التطور البشري.</a:t>
            </a:r>
          </a:p>
          <a:p>
            <a:pPr marL="0" indent="0">
              <a:buNone/>
            </a:pPr>
            <a:r>
              <a:rPr lang="ar-IQ" dirty="0" smtClean="0"/>
              <a:t>2- وتحرص التربية الإسلامية تنشئة أفراد المجتمع المسلم على الوعي بالتحديات التي تواجهها الشعوب الإسلامية, واستلهام الدروس والمبادئ والتصورات لإعادة بناء الإنسان, ليتغلب على تلك التحديات.</a:t>
            </a:r>
          </a:p>
          <a:p>
            <a:pPr marL="0" indent="0">
              <a:buNone/>
            </a:pPr>
            <a:r>
              <a:rPr lang="ar-IQ" dirty="0" smtClean="0"/>
              <a:t>3- وتحرص فلسفة التربية الإسلامية على تنمية جوانب عديدة في الإنسان, لتحقيق التفاعل الحضاري وتنميته. وذلك من خلال ما يلي:</a:t>
            </a:r>
          </a:p>
          <a:p>
            <a:pPr marL="0" indent="0">
              <a:buNone/>
            </a:pPr>
            <a:r>
              <a:rPr lang="ar-IQ" dirty="0"/>
              <a:t> </a:t>
            </a:r>
            <a:r>
              <a:rPr lang="ar-IQ" dirty="0" smtClean="0"/>
              <a:t> أ-إيمان المسلم  بالشرائع والأديان الأخرى وتدعيم القيم المشتركة بين الشعوب.</a:t>
            </a:r>
          </a:p>
          <a:p>
            <a:pPr marL="0" indent="0">
              <a:buNone/>
            </a:pPr>
            <a:r>
              <a:rPr lang="ar-IQ" dirty="0" smtClean="0"/>
              <a:t> ب- الدعوة إلى حرية الاعتقاد.</a:t>
            </a:r>
          </a:p>
          <a:p>
            <a:pPr marL="0" indent="0">
              <a:buNone/>
            </a:pPr>
            <a:r>
              <a:rPr lang="ar-IQ" dirty="0"/>
              <a:t> </a:t>
            </a:r>
            <a:r>
              <a:rPr lang="ar-IQ" dirty="0" smtClean="0"/>
              <a:t>ج- التربية على التسامح وقبول الآخر والمختلف والتشجيع على الحوار.</a:t>
            </a:r>
          </a:p>
          <a:p>
            <a:pPr marL="0" indent="0">
              <a:buNone/>
            </a:pPr>
            <a:r>
              <a:rPr lang="ar-IQ" dirty="0"/>
              <a:t> </a:t>
            </a:r>
            <a:r>
              <a:rPr lang="ar-IQ" dirty="0" smtClean="0"/>
              <a:t>د-التربية على نبذ العنف والتطرف, والتأكيد على حسن التعامل.</a:t>
            </a:r>
          </a:p>
          <a:p>
            <a:pPr marL="0" indent="0">
              <a:buNone/>
            </a:pPr>
            <a:r>
              <a:rPr lang="ar-IQ" dirty="0"/>
              <a:t> </a:t>
            </a:r>
            <a:r>
              <a:rPr lang="ar-IQ" dirty="0" smtClean="0"/>
              <a:t>هـ- الدعوة إلى التعايش السلمي بين فئات المجتمع, وتحقيق العدالة بين الشعوب.</a:t>
            </a:r>
          </a:p>
          <a:p>
            <a:pPr marL="0" indent="0">
              <a:buNone/>
            </a:pPr>
            <a:r>
              <a:rPr lang="ar-IQ" dirty="0" smtClean="0"/>
              <a:t> و- التربية الإسلامية تنمي احترام العهود والمواثيق, والانفتاح على الثقافات. </a:t>
            </a:r>
          </a:p>
          <a:p>
            <a:pPr marL="0" indent="0">
              <a:buNone/>
            </a:pPr>
            <a:endParaRPr lang="ar-IQ" dirty="0"/>
          </a:p>
        </p:txBody>
      </p:sp>
    </p:spTree>
    <p:extLst>
      <p:ext uri="{BB962C8B-B14F-4D97-AF65-F5344CB8AC3E}">
        <p14:creationId xmlns:p14="http://schemas.microsoft.com/office/powerpoint/2010/main" val="272339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اتجاهات فلسفة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1124744"/>
            <a:ext cx="8928992" cy="5544616"/>
          </a:xfrm>
        </p:spPr>
        <p:txBody>
          <a:bodyPr>
            <a:normAutofit fontScale="77500" lnSpcReduction="20000"/>
          </a:bodyPr>
          <a:lstStyle/>
          <a:p>
            <a:r>
              <a:rPr lang="ar-IQ" dirty="0" smtClean="0"/>
              <a:t>لكون الإسلام نظام شامل للحياة, فلابدّ أن تكون فلسفتها واتجاهاتها التربوية أيضاً شاملة, ويمكن بيانها فيما يلي:</a:t>
            </a:r>
          </a:p>
          <a:p>
            <a:pPr marL="0" indent="0">
              <a:buNone/>
            </a:pPr>
            <a:r>
              <a:rPr lang="ar-IQ" dirty="0" smtClean="0">
                <a:solidFill>
                  <a:srgbClr val="FF0000"/>
                </a:solidFill>
              </a:rPr>
              <a:t>أولاً: في مجال العلاقة بين الخالق والإنسان. في هذا المجال تهتم فلسفة التربية بما يلي:</a:t>
            </a:r>
          </a:p>
          <a:p>
            <a:pPr marL="0" indent="0">
              <a:buNone/>
            </a:pPr>
            <a:r>
              <a:rPr lang="ar-IQ" dirty="0" smtClean="0"/>
              <a:t>1-معنى العبودية وأهميتها.</a:t>
            </a:r>
          </a:p>
          <a:p>
            <a:pPr marL="0" indent="0">
              <a:buNone/>
            </a:pPr>
            <a:r>
              <a:rPr lang="ar-IQ" dirty="0" smtClean="0"/>
              <a:t>2-مظاهر العبادة, الديني والاجتماعي والكوني.</a:t>
            </a:r>
          </a:p>
          <a:p>
            <a:pPr marL="0" indent="0">
              <a:buNone/>
            </a:pPr>
            <a:r>
              <a:rPr lang="ar-IQ" dirty="0" smtClean="0"/>
              <a:t>3- كمال العبادة. من خلال محبة الله والعلم بنعمه, والتوكل عليه والخوف الخشية...</a:t>
            </a:r>
          </a:p>
          <a:p>
            <a:pPr marL="0" indent="0">
              <a:buNone/>
            </a:pPr>
            <a:r>
              <a:rPr lang="ar-IQ" dirty="0" smtClean="0"/>
              <a:t>4- أثر غياب العبادة في التربية الحديثة.  </a:t>
            </a:r>
          </a:p>
          <a:p>
            <a:pPr marL="0" indent="0">
              <a:buNone/>
            </a:pPr>
            <a:r>
              <a:rPr lang="ar-IQ" dirty="0" smtClean="0">
                <a:solidFill>
                  <a:srgbClr val="FF0000"/>
                </a:solidFill>
              </a:rPr>
              <a:t>ثانياً: في جال العلاقة بين الإنسان والكون. وهي علاقة تسخير واعمار, وفي هذا المجال تهتم فلسفة التربية بما يلي:</a:t>
            </a:r>
          </a:p>
          <a:p>
            <a:pPr marL="0" indent="0">
              <a:buNone/>
            </a:pPr>
            <a:r>
              <a:rPr lang="ar-IQ" dirty="0" smtClean="0"/>
              <a:t>1- معنى التسخير وأهميته وأهدافه.</a:t>
            </a:r>
          </a:p>
          <a:p>
            <a:pPr marL="0" indent="0">
              <a:buNone/>
            </a:pPr>
            <a:r>
              <a:rPr lang="ar-IQ" dirty="0" smtClean="0"/>
              <a:t>2- الاعمار وأهميته بالنسبة للإنسان والحياة.</a:t>
            </a:r>
          </a:p>
          <a:p>
            <a:pPr marL="0" indent="0">
              <a:buNone/>
            </a:pPr>
            <a:r>
              <a:rPr lang="ar-IQ" dirty="0" smtClean="0"/>
              <a:t>3- ميادين التسخير والاعمار.</a:t>
            </a:r>
          </a:p>
          <a:p>
            <a:pPr marL="0" indent="0">
              <a:buNone/>
            </a:pPr>
            <a:r>
              <a:rPr lang="ar-IQ" dirty="0" smtClean="0"/>
              <a:t>4- علاقة التسخير مع علاقة الصراع مع الطبيعة.</a:t>
            </a:r>
          </a:p>
          <a:p>
            <a:pPr marL="0" indent="0">
              <a:buNone/>
            </a:pPr>
            <a:endParaRPr lang="ar-IQ" dirty="0"/>
          </a:p>
        </p:txBody>
      </p:sp>
    </p:spTree>
    <p:extLst>
      <p:ext uri="{BB962C8B-B14F-4D97-AF65-F5344CB8AC3E}">
        <p14:creationId xmlns:p14="http://schemas.microsoft.com/office/powerpoint/2010/main" val="2080637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48680"/>
            <a:ext cx="8712968" cy="6048672"/>
          </a:xfrm>
        </p:spPr>
        <p:txBody>
          <a:bodyPr>
            <a:normAutofit fontScale="92500"/>
          </a:bodyPr>
          <a:lstStyle/>
          <a:p>
            <a:pPr marL="0" indent="0">
              <a:buNone/>
            </a:pPr>
            <a:r>
              <a:rPr lang="ar-IQ" dirty="0">
                <a:solidFill>
                  <a:srgbClr val="FF0000"/>
                </a:solidFill>
              </a:rPr>
              <a:t>ثالثاً: في مجال علاقة الإنسان بالإنسان. وهي علاقة تبنى على تحقيق العدل والإحسان والمساواة., وفي هذا المجال تهتم فلسفة التربية بتحقيق ما يلي:</a:t>
            </a:r>
          </a:p>
          <a:p>
            <a:pPr marL="0" indent="0">
              <a:buNone/>
            </a:pPr>
            <a:r>
              <a:rPr lang="ar-IQ" dirty="0"/>
              <a:t>1-تحقيق العدالة, وهي الحد الأدنى للعلاقات بين بني الإنسان.</a:t>
            </a:r>
          </a:p>
          <a:p>
            <a:pPr marL="0" indent="0">
              <a:buNone/>
            </a:pPr>
            <a:r>
              <a:rPr lang="ar-IQ" dirty="0"/>
              <a:t>2-تحقيق الإحسان, وبحسب فلسفة التربية الإسلامية هي العلاقة الطبيعية  التي يجب أن تربط الإنسان بأخيه الإنسان.</a:t>
            </a:r>
          </a:p>
          <a:p>
            <a:pPr marL="0" indent="0">
              <a:buNone/>
            </a:pPr>
            <a:r>
              <a:rPr lang="ar-IQ" dirty="0"/>
              <a:t>3- علاقة العدل والإحسان وعلاقة الصراع والبقاء للأقوى في الفلسفات المعاصرة.</a:t>
            </a:r>
          </a:p>
          <a:p>
            <a:pPr marL="0" indent="0">
              <a:buNone/>
            </a:pPr>
            <a:r>
              <a:rPr lang="ar-IQ" dirty="0"/>
              <a:t>4- العلاقات الإنسانية في نظم التربية في العالم الإسلامي المعاصر</a:t>
            </a:r>
            <a:r>
              <a:rPr lang="ar-IQ" dirty="0" smtClean="0"/>
              <a:t>.</a:t>
            </a:r>
          </a:p>
          <a:p>
            <a:pPr marL="0" indent="0">
              <a:buNone/>
            </a:pPr>
            <a:r>
              <a:rPr lang="ar-IQ" dirty="0">
                <a:solidFill>
                  <a:srgbClr val="FF0000"/>
                </a:solidFill>
              </a:rPr>
              <a:t>رابعاً: في مجال العلاقة بين الإنسان والحياة. وهي علاقة مبنية على العمل والابتلاء والصبر على مصاعب الحياة وكيفية مواجهتها. وفي هذا المجال تهتم التربية بما يلي:</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635203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669360"/>
          </a:xfrm>
        </p:spPr>
        <p:txBody>
          <a:bodyPr>
            <a:normAutofit fontScale="92500" lnSpcReduction="20000"/>
          </a:bodyPr>
          <a:lstStyle/>
          <a:p>
            <a:pPr marL="0" indent="0">
              <a:buNone/>
            </a:pPr>
            <a:r>
              <a:rPr lang="ar-IQ" dirty="0" smtClean="0"/>
              <a:t>1- معنى الابتلاء وألوانه وأشكاله.</a:t>
            </a:r>
          </a:p>
          <a:p>
            <a:pPr marL="0" indent="0">
              <a:buNone/>
            </a:pPr>
            <a:r>
              <a:rPr lang="ar-IQ" dirty="0" smtClean="0"/>
              <a:t>2- قوانين الابتلاء-البتلاء بالشر- الاستسلام للشر- تناول الخير لدفع الشر- اختيار الوسيلة لمواجهة الشر- لكل من الخير والشر بداية وزوال...</a:t>
            </a:r>
          </a:p>
          <a:p>
            <a:pPr marL="0" indent="0">
              <a:buNone/>
            </a:pPr>
            <a:r>
              <a:rPr lang="ar-IQ" dirty="0" smtClean="0"/>
              <a:t>3- الابتلاء والاختلاف والدرجية. درجية في النبوة والرسالة- درجية في الجزاء </a:t>
            </a:r>
            <a:r>
              <a:rPr lang="ar-IQ" dirty="0" err="1" smtClean="0"/>
              <a:t>الأخروي</a:t>
            </a:r>
            <a:r>
              <a:rPr lang="ar-IQ" dirty="0" smtClean="0"/>
              <a:t>- درجية في الإسلام والإيمان- في العلم –في المعيشة-في العطاء – في المكانة الاجتماعية...</a:t>
            </a:r>
          </a:p>
          <a:p>
            <a:pPr marL="0" indent="0">
              <a:buNone/>
            </a:pPr>
            <a:r>
              <a:rPr lang="ar-IQ" dirty="0" smtClean="0"/>
              <a:t>4- الابتلاء والفتنة.</a:t>
            </a:r>
          </a:p>
          <a:p>
            <a:pPr marL="0" indent="0">
              <a:buNone/>
            </a:pPr>
            <a:r>
              <a:rPr lang="ar-IQ" dirty="0" smtClean="0"/>
              <a:t>5- علاقة البتلاء وعلاقة المتعة والاستهلاك في الفلسفات المعاصرة.</a:t>
            </a:r>
          </a:p>
          <a:p>
            <a:pPr marL="0" indent="0">
              <a:buNone/>
            </a:pPr>
            <a:r>
              <a:rPr lang="ar-IQ" dirty="0" smtClean="0">
                <a:solidFill>
                  <a:srgbClr val="FF0000"/>
                </a:solidFill>
              </a:rPr>
              <a:t>خامساً: في مجال علاقة الإنسان بالآخرة, وهي علاقة مسؤولية وجزاء, وفي هذا المجال تهتم التربية بما يلي:</a:t>
            </a:r>
          </a:p>
          <a:p>
            <a:pPr marL="0" indent="0">
              <a:buNone/>
            </a:pPr>
            <a:r>
              <a:rPr lang="ar-IQ" dirty="0" smtClean="0"/>
              <a:t>1-معنى المسؤولية وأقسامها. مسؤولية الرسل عن أداء رسالتهم- مسؤولية الأمم وموقفها من الرسلات- مسؤولية القيادات الدينية- مسؤولية الفرد عن نفسه.</a:t>
            </a:r>
          </a:p>
          <a:p>
            <a:pPr marL="0" indent="0">
              <a:buNone/>
            </a:pPr>
            <a:r>
              <a:rPr lang="ar-IQ" dirty="0" smtClean="0"/>
              <a:t>2- علاقة المسؤولية في التربية الإسلامية ومقارنتها بنظرية الحقوق في الفلسفات المعاصرة.</a:t>
            </a:r>
            <a:endParaRPr lang="ar-IQ" dirty="0"/>
          </a:p>
        </p:txBody>
      </p:sp>
    </p:spTree>
    <p:extLst>
      <p:ext uri="{BB962C8B-B14F-4D97-AF65-F5344CB8AC3E}">
        <p14:creationId xmlns:p14="http://schemas.microsoft.com/office/powerpoint/2010/main" val="7614643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خصائص فلسفة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836712"/>
            <a:ext cx="8856984" cy="5289451"/>
          </a:xfrm>
        </p:spPr>
        <p:txBody>
          <a:bodyPr>
            <a:normAutofit fontScale="85000" lnSpcReduction="20000"/>
          </a:bodyPr>
          <a:lstStyle/>
          <a:p>
            <a:pPr marL="0" indent="0">
              <a:buNone/>
            </a:pPr>
            <a:r>
              <a:rPr lang="ar-IQ" dirty="0"/>
              <a:t>تمتاز التربية الإسلاميّة بمجموعة من الخصائص التي تكوّن ملامحها العامة، وتبيّن مفهومها الحضاري، </a:t>
            </a:r>
            <a:r>
              <a:rPr lang="ar-IQ" dirty="0" smtClean="0"/>
              <a:t>ومن هذه الخصائص:</a:t>
            </a:r>
          </a:p>
          <a:p>
            <a:pPr marL="0" indent="0">
              <a:buNone/>
            </a:pPr>
            <a:r>
              <a:rPr lang="ar-IQ" dirty="0" smtClean="0"/>
              <a:t>1-الخُلق </a:t>
            </a:r>
            <a:r>
              <a:rPr lang="ar-IQ" dirty="0"/>
              <a:t>الهادف: جعل الإسلام التربية من أهم أشكال العبادة، وأسماها قدراً؛ فيُعدّ المُعلّم عابداً لله -تعالى- إذا علّم الناس الخير والصلاح، كما ويعدّ المتعلّم عابداً </a:t>
            </a:r>
            <a:r>
              <a:rPr lang="ar-IQ" dirty="0" smtClean="0"/>
              <a:t>لله. </a:t>
            </a:r>
          </a:p>
          <a:p>
            <a:pPr marL="0" indent="0">
              <a:buNone/>
            </a:pPr>
            <a:r>
              <a:rPr lang="ar-IQ" dirty="0"/>
              <a:t>2-الوحدة والشمول: </a:t>
            </a:r>
            <a:r>
              <a:rPr lang="ar-IQ" dirty="0" smtClean="0"/>
              <a:t>تدعو </a:t>
            </a:r>
            <a:r>
              <a:rPr lang="ar-IQ" dirty="0"/>
              <a:t>الشريعة الإسلامية جميع الناس إلى التعاون على الخير والبر، والأمر بالمعروف والنهي عن المنكر؛ فالإسلام يدعو إلى العناية بجميع مجالات المعرفة التي تعود على الفرد والمجتمع بالنفع والفائدة </a:t>
            </a:r>
            <a:r>
              <a:rPr lang="ar-IQ" dirty="0" smtClean="0"/>
              <a:t>والوحدة</a:t>
            </a:r>
          </a:p>
          <a:p>
            <a:pPr marL="0" indent="0">
              <a:buNone/>
            </a:pPr>
            <a:r>
              <a:rPr lang="ar-IQ" dirty="0"/>
              <a:t>3-التوازن الدقيق: تقوم التربية الإسلامية على تحقيق التوازن الدقيق في جميع حياة الإنسان؛ فهي تدعو إلى التوازن بين العلم النظري، والتطبيق العملي الذي يعود على الفرد والمجتمع </a:t>
            </a:r>
            <a:r>
              <a:rPr lang="ar-IQ" dirty="0" smtClean="0"/>
              <a:t>بالنفع</a:t>
            </a:r>
          </a:p>
          <a:p>
            <a:pPr marL="0" indent="0">
              <a:buNone/>
            </a:pPr>
            <a:r>
              <a:rPr lang="ar-IQ" dirty="0"/>
              <a:t>4-المرونة: اتّصفت الشريعة الإسلامية بالمرونة ولم تضع في مصادر تشريعها من قرآن أو سنة منهجاً محدداً جامداً يسير عليه </a:t>
            </a:r>
            <a:r>
              <a:rPr lang="ar-IQ" dirty="0" smtClean="0"/>
              <a:t>الناس</a:t>
            </a:r>
          </a:p>
          <a:p>
            <a:pPr marL="0" indent="0">
              <a:buNone/>
            </a:pPr>
            <a:r>
              <a:rPr lang="ar-IQ" dirty="0"/>
              <a:t>5-الجمع بين الطابع الفردي والجماعي: تهتمّ التربية الإسلاميّة بتكوين الفرد المسلم الصالح، وتبيّن الأمانة التي يتحمّلها كلّ مسلم أمام الله </a:t>
            </a:r>
          </a:p>
        </p:txBody>
      </p:sp>
    </p:spTree>
    <p:extLst>
      <p:ext uri="{BB962C8B-B14F-4D97-AF65-F5344CB8AC3E}">
        <p14:creationId xmlns:p14="http://schemas.microsoft.com/office/powerpoint/2010/main" val="888008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مبادئ فلسفة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79512" y="908720"/>
            <a:ext cx="8784976" cy="5760640"/>
          </a:xfrm>
        </p:spPr>
        <p:txBody>
          <a:bodyPr>
            <a:normAutofit/>
          </a:bodyPr>
          <a:lstStyle/>
          <a:p>
            <a:pPr marL="0" indent="0">
              <a:buNone/>
            </a:pPr>
            <a:r>
              <a:rPr lang="ar-IQ" dirty="0" smtClean="0"/>
              <a:t>1- ضرورة </a:t>
            </a:r>
            <a:r>
              <a:rPr lang="ar-IQ" dirty="0"/>
              <a:t>تكافؤ الفرص </a:t>
            </a:r>
            <a:r>
              <a:rPr lang="ar-IQ" dirty="0" smtClean="0"/>
              <a:t>التعليمية, </a:t>
            </a:r>
            <a:r>
              <a:rPr lang="ar-IQ" dirty="0"/>
              <a:t>وذلك عبر إتاحة فرصة التعليم لمن يرغب فيها دون حصره على فئة أو طبقة </a:t>
            </a:r>
            <a:r>
              <a:rPr lang="ar-IQ" dirty="0" smtClean="0"/>
              <a:t>معينة.</a:t>
            </a:r>
          </a:p>
          <a:p>
            <a:pPr marL="0" indent="0">
              <a:buNone/>
            </a:pPr>
            <a:r>
              <a:rPr lang="ar-IQ" dirty="0" smtClean="0"/>
              <a:t>2- اتسامها </a:t>
            </a:r>
            <a:r>
              <a:rPr lang="ar-IQ" dirty="0"/>
              <a:t>بطابع شمولي: اذ احتوت على جانب تربوي وديني وفني دون أن تغفل نوع على حساب </a:t>
            </a:r>
            <a:r>
              <a:rPr lang="ar-IQ" dirty="0" smtClean="0"/>
              <a:t>آخر.</a:t>
            </a:r>
          </a:p>
          <a:p>
            <a:pPr marL="0" indent="0">
              <a:buNone/>
            </a:pPr>
            <a:r>
              <a:rPr lang="ar-IQ" dirty="0" smtClean="0"/>
              <a:t>3- إتاحة </a:t>
            </a:r>
            <a:r>
              <a:rPr lang="ar-IQ" dirty="0"/>
              <a:t>الفرصة للمعلم كي يختار مواد وطرق التدريس الملائمة وان يضع الاختبار إلا صح</a:t>
            </a:r>
            <a:r>
              <a:rPr lang="ar-IQ" dirty="0" smtClean="0"/>
              <a:t>. </a:t>
            </a:r>
            <a:r>
              <a:rPr lang="ar-IQ" dirty="0"/>
              <a:t>	</a:t>
            </a:r>
            <a:endParaRPr lang="ar-IQ" dirty="0" smtClean="0"/>
          </a:p>
          <a:p>
            <a:pPr marL="0" indent="0">
              <a:buNone/>
            </a:pPr>
            <a:r>
              <a:rPr lang="ar-IQ" dirty="0" smtClean="0"/>
              <a:t>4- الاهتمام </a:t>
            </a:r>
            <a:r>
              <a:rPr lang="ar-IQ" dirty="0"/>
              <a:t>بالميول والرغبات والحاجات والاستعداد لدى </a:t>
            </a:r>
            <a:r>
              <a:rPr lang="ar-IQ" dirty="0" smtClean="0"/>
              <a:t>الطالب.</a:t>
            </a:r>
          </a:p>
          <a:p>
            <a:pPr marL="0" indent="0">
              <a:buNone/>
            </a:pPr>
            <a:r>
              <a:rPr lang="ar-IQ" dirty="0" smtClean="0"/>
              <a:t>5- استخدام </a:t>
            </a:r>
            <a:r>
              <a:rPr lang="ar-IQ" dirty="0"/>
              <a:t>مبدأ الثواب والعقاب في </a:t>
            </a:r>
            <a:r>
              <a:rPr lang="ar-IQ" dirty="0" smtClean="0"/>
              <a:t>التعليم.</a:t>
            </a:r>
          </a:p>
          <a:p>
            <a:pPr marL="0" indent="0">
              <a:buNone/>
            </a:pPr>
            <a:r>
              <a:rPr lang="ar-IQ" dirty="0"/>
              <a:t>6</a:t>
            </a:r>
            <a:r>
              <a:rPr lang="ar-IQ" dirty="0" smtClean="0"/>
              <a:t>- أصبح </a:t>
            </a:r>
            <a:r>
              <a:rPr lang="ar-IQ" dirty="0"/>
              <a:t>للمرأة حق شرعي في التعلم شأنها شأن </a:t>
            </a:r>
            <a:r>
              <a:rPr lang="ar-IQ" dirty="0" smtClean="0"/>
              <a:t>الرجل.</a:t>
            </a:r>
            <a:r>
              <a:rPr lang="ar-IQ" dirty="0"/>
              <a:t>	</a:t>
            </a:r>
            <a:endParaRPr lang="ar-IQ" dirty="0" smtClean="0"/>
          </a:p>
          <a:p>
            <a:pPr marL="0" indent="0">
              <a:buNone/>
            </a:pPr>
            <a:r>
              <a:rPr lang="ar-IQ" dirty="0" smtClean="0"/>
              <a:t>7- بث </a:t>
            </a:r>
            <a:r>
              <a:rPr lang="ar-IQ" dirty="0"/>
              <a:t>فكرة العلم للعلم لا من أجل الكسب والإثراء المادي.</a:t>
            </a:r>
          </a:p>
        </p:txBody>
      </p:sp>
    </p:spTree>
    <p:extLst>
      <p:ext uri="{BB962C8B-B14F-4D97-AF65-F5344CB8AC3E}">
        <p14:creationId xmlns:p14="http://schemas.microsoft.com/office/powerpoint/2010/main" val="22552818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buNone/>
            </a:pPr>
            <a:r>
              <a:rPr lang="ar-IQ" sz="4500" dirty="0" smtClean="0">
                <a:solidFill>
                  <a:srgbClr val="FF0000"/>
                </a:solidFill>
              </a:rPr>
              <a:t>مصادر التربية الإسلامية:</a:t>
            </a:r>
          </a:p>
          <a:p>
            <a:pPr marL="0" indent="0">
              <a:buNone/>
            </a:pPr>
            <a:r>
              <a:rPr lang="ar-IQ" dirty="0"/>
              <a:t>1</a:t>
            </a:r>
            <a:r>
              <a:rPr lang="ar-IQ" dirty="0" smtClean="0"/>
              <a:t>- القرآن الكريم.</a:t>
            </a:r>
            <a:r>
              <a:rPr lang="ar-IQ" dirty="0"/>
              <a:t>	</a:t>
            </a:r>
            <a:endParaRPr lang="ar-IQ" dirty="0" smtClean="0"/>
          </a:p>
          <a:p>
            <a:pPr marL="0" indent="0">
              <a:buNone/>
            </a:pPr>
            <a:r>
              <a:rPr lang="ar-IQ" dirty="0" smtClean="0"/>
              <a:t>2- الأحاديث النبوية الشريفة.</a:t>
            </a:r>
          </a:p>
          <a:p>
            <a:pPr marL="0" indent="0">
              <a:buNone/>
            </a:pPr>
            <a:r>
              <a:rPr lang="ar-IQ" dirty="0" smtClean="0"/>
              <a:t>3- اجتهادات العلماء والمفكرين.</a:t>
            </a:r>
          </a:p>
          <a:p>
            <a:pPr marL="0" indent="0">
              <a:buNone/>
            </a:pPr>
            <a:r>
              <a:rPr lang="ar-IQ" sz="4500" dirty="0" smtClean="0">
                <a:solidFill>
                  <a:srgbClr val="FF0000"/>
                </a:solidFill>
              </a:rPr>
              <a:t>طابع </a:t>
            </a:r>
            <a:r>
              <a:rPr lang="ar-IQ" sz="4500" dirty="0">
                <a:solidFill>
                  <a:srgbClr val="FF0000"/>
                </a:solidFill>
              </a:rPr>
              <a:t>التربية </a:t>
            </a:r>
            <a:r>
              <a:rPr lang="ar-IQ" sz="4500" dirty="0" smtClean="0">
                <a:solidFill>
                  <a:srgbClr val="FF0000"/>
                </a:solidFill>
              </a:rPr>
              <a:t>الإسلامية:</a:t>
            </a:r>
          </a:p>
          <a:p>
            <a:pPr marL="0" indent="0">
              <a:buNone/>
            </a:pPr>
            <a:r>
              <a:rPr lang="ar-IQ" dirty="0" smtClean="0"/>
              <a:t>1- الطابع الشمولي.</a:t>
            </a:r>
          </a:p>
          <a:p>
            <a:pPr marL="0" indent="0">
              <a:buNone/>
            </a:pPr>
            <a:r>
              <a:rPr lang="ar-IQ" dirty="0" smtClean="0"/>
              <a:t>2- مزج </a:t>
            </a:r>
            <a:r>
              <a:rPr lang="ar-IQ" dirty="0"/>
              <a:t>العلم بالعقيدة </a:t>
            </a:r>
            <a:r>
              <a:rPr lang="ar-IQ" dirty="0" smtClean="0"/>
              <a:t>والعمل.</a:t>
            </a:r>
          </a:p>
          <a:p>
            <a:pPr marL="0" indent="0">
              <a:buNone/>
            </a:pPr>
            <a:r>
              <a:rPr lang="ar-IQ" dirty="0" smtClean="0"/>
              <a:t>3- الاستمرار والتجدد.</a:t>
            </a:r>
          </a:p>
          <a:p>
            <a:pPr marL="0" indent="0">
              <a:buNone/>
            </a:pPr>
            <a:r>
              <a:rPr lang="ar-IQ" dirty="0" smtClean="0"/>
              <a:t>4- المساواة </a:t>
            </a:r>
            <a:r>
              <a:rPr lang="ar-IQ" dirty="0"/>
              <a:t>بين الآخرين</a:t>
            </a:r>
            <a:r>
              <a:rPr lang="ar-IQ" dirty="0" smtClean="0"/>
              <a:t>.</a:t>
            </a:r>
          </a:p>
          <a:p>
            <a:pPr marL="0" indent="0">
              <a:buNone/>
            </a:pPr>
            <a:r>
              <a:rPr lang="ar-IQ" dirty="0"/>
              <a:t>5-تقوم على تعليم المسلم أن يراعي العدل </a:t>
            </a:r>
            <a:r>
              <a:rPr lang="ar-IQ" dirty="0" smtClean="0"/>
              <a:t>والعدالة.</a:t>
            </a:r>
          </a:p>
          <a:p>
            <a:pPr marL="0" indent="0">
              <a:buNone/>
            </a:pPr>
            <a:r>
              <a:rPr lang="ar-IQ" dirty="0"/>
              <a:t>6-تقوم على تحقيق الحرية </a:t>
            </a:r>
            <a:r>
              <a:rPr lang="ar-IQ" dirty="0" smtClean="0"/>
              <a:t>للمسلم وحرية الإرادة والتصرف, </a:t>
            </a:r>
            <a:r>
              <a:rPr lang="ar-IQ" dirty="0"/>
              <a:t>مادام يوافق </a:t>
            </a:r>
            <a:r>
              <a:rPr lang="ar-IQ" dirty="0" smtClean="0"/>
              <a:t>الشرع.</a:t>
            </a:r>
          </a:p>
          <a:p>
            <a:pPr marL="0" indent="0">
              <a:buNone/>
            </a:pPr>
            <a:r>
              <a:rPr lang="ar-IQ" dirty="0" smtClean="0"/>
              <a:t>7-تربية </a:t>
            </a:r>
            <a:r>
              <a:rPr lang="ar-IQ" dirty="0"/>
              <a:t>محافظة مجددة، إنسانية عالمية، فهي محافظة بما تقوم عليه من مبادئ سماوية </a:t>
            </a:r>
            <a:r>
              <a:rPr lang="ar-IQ" dirty="0" smtClean="0"/>
              <a:t>خالدة.</a:t>
            </a:r>
          </a:p>
          <a:p>
            <a:pPr marL="0" indent="0">
              <a:buNone/>
            </a:pPr>
            <a:r>
              <a:rPr lang="ar-IQ" dirty="0" smtClean="0"/>
              <a:t>8-تربية انسانية </a:t>
            </a:r>
            <a:r>
              <a:rPr lang="ar-IQ" dirty="0"/>
              <a:t>تنظر الى الانسان باعتباره خليفة الله على </a:t>
            </a:r>
            <a:r>
              <a:rPr lang="ar-IQ" dirty="0" smtClean="0"/>
              <a:t>الارض.</a:t>
            </a:r>
          </a:p>
          <a:p>
            <a:pPr marL="0" indent="0">
              <a:buNone/>
            </a:pPr>
            <a:r>
              <a:rPr lang="ar-IQ" sz="4500" dirty="0" smtClean="0">
                <a:solidFill>
                  <a:srgbClr val="FF0000"/>
                </a:solidFill>
              </a:rPr>
              <a:t>وظائف </a:t>
            </a:r>
            <a:r>
              <a:rPr lang="ar-IQ" sz="4500" dirty="0">
                <a:solidFill>
                  <a:srgbClr val="FF0000"/>
                </a:solidFill>
              </a:rPr>
              <a:t>التربية </a:t>
            </a:r>
            <a:r>
              <a:rPr lang="ar-IQ" sz="4500" dirty="0" smtClean="0">
                <a:solidFill>
                  <a:srgbClr val="FF0000"/>
                </a:solidFill>
              </a:rPr>
              <a:t>الإسلامية:</a:t>
            </a:r>
          </a:p>
          <a:p>
            <a:pPr marL="0" indent="0">
              <a:buNone/>
            </a:pPr>
            <a:r>
              <a:rPr lang="ar-IQ" dirty="0" smtClean="0"/>
              <a:t>1- جمع </a:t>
            </a:r>
            <a:r>
              <a:rPr lang="ar-IQ" dirty="0"/>
              <a:t>وتحليل الحقائق المتصلة بتربية الإنسان من القرآن والسنة وتوضيح المبادئ والأحكام المتعلقة </a:t>
            </a:r>
            <a:r>
              <a:rPr lang="ar-IQ" dirty="0" smtClean="0"/>
              <a:t>بها . </a:t>
            </a:r>
          </a:p>
          <a:p>
            <a:pPr marL="0" indent="0">
              <a:buNone/>
            </a:pPr>
            <a:r>
              <a:rPr lang="ar-IQ" dirty="0" smtClean="0"/>
              <a:t>2- الكشف </a:t>
            </a:r>
            <a:r>
              <a:rPr lang="ar-IQ" dirty="0"/>
              <a:t>عن الوشائج التي تربط العلم </a:t>
            </a:r>
            <a:r>
              <a:rPr lang="ar-IQ" dirty="0" smtClean="0"/>
              <a:t>بالدّين .</a:t>
            </a:r>
            <a:endParaRPr lang="ar-IQ" dirty="0"/>
          </a:p>
          <a:p>
            <a:pPr marL="0" indent="0">
              <a:buNone/>
            </a:pPr>
            <a:r>
              <a:rPr lang="ar-IQ" dirty="0" smtClean="0"/>
              <a:t>3- توضيح </a:t>
            </a:r>
            <a:r>
              <a:rPr lang="ar-IQ" dirty="0"/>
              <a:t>المفاهيم والمبادئ التي تستند إليها ووضعها موضع </a:t>
            </a:r>
            <a:r>
              <a:rPr lang="ar-IQ" dirty="0" smtClean="0"/>
              <a:t>التطبيق, والبحث </a:t>
            </a:r>
            <a:r>
              <a:rPr lang="ar-IQ" dirty="0"/>
              <a:t>عن المعارف والأهداف اللازمة لبناء الذات.</a:t>
            </a:r>
          </a:p>
        </p:txBody>
      </p:sp>
    </p:spTree>
    <p:extLst>
      <p:ext uri="{BB962C8B-B14F-4D97-AF65-F5344CB8AC3E}">
        <p14:creationId xmlns:p14="http://schemas.microsoft.com/office/powerpoint/2010/main" val="2460231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solidFill>
                  <a:srgbClr val="FF0000"/>
                </a:solidFill>
              </a:rPr>
              <a:t>أهداف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620688"/>
            <a:ext cx="8928992" cy="6120680"/>
          </a:xfrm>
        </p:spPr>
        <p:txBody>
          <a:bodyPr>
            <a:normAutofit fontScale="85000" lnSpcReduction="20000"/>
          </a:bodyPr>
          <a:lstStyle/>
          <a:p>
            <a:pPr marL="0" indent="0" algn="just">
              <a:buNone/>
            </a:pPr>
            <a:r>
              <a:rPr lang="ar-IQ" dirty="0" smtClean="0"/>
              <a:t>إنّ الإنسان </a:t>
            </a:r>
            <a:r>
              <a:rPr lang="ar-IQ" dirty="0"/>
              <a:t>الذي لا هدف له، لا يعرف لذة العمل، ولا يتذوق طعم الحماس، بل يحيا حياته ضائعًا، لا يعرف أين الجهة التي يولي </a:t>
            </a:r>
            <a:r>
              <a:rPr lang="ar-IQ" dirty="0" smtClean="0"/>
              <a:t>وجهه، </a:t>
            </a:r>
            <a:r>
              <a:rPr lang="ar-IQ" dirty="0"/>
              <a:t>ولا يدري أين المنتهى، ولا يستطيع الجزم بأفضلية طريقة على طريقة </a:t>
            </a:r>
            <a:r>
              <a:rPr lang="ar-IQ" dirty="0" smtClean="0"/>
              <a:t>أخرى. لذا تقوم فلسفة التربية الإسلامية على بناء راسخ, بحيث تحاول أن تربط بين التربية وأهدافها, فلا </a:t>
            </a:r>
            <a:r>
              <a:rPr lang="ar-IQ" dirty="0"/>
              <a:t>تربية </a:t>
            </a:r>
            <a:r>
              <a:rPr lang="ar-IQ" dirty="0" smtClean="0"/>
              <a:t>دون تحقيق الأهداف</a:t>
            </a:r>
            <a:r>
              <a:rPr lang="ar-IQ" dirty="0"/>
              <a:t>, ومن أهم </a:t>
            </a:r>
            <a:r>
              <a:rPr lang="ar-IQ" dirty="0" smtClean="0"/>
              <a:t>الأهداف التي أن تحققها هي:</a:t>
            </a:r>
          </a:p>
          <a:p>
            <a:pPr marL="0" indent="0" algn="just">
              <a:buNone/>
            </a:pPr>
            <a:r>
              <a:rPr lang="ar-IQ" dirty="0" smtClean="0">
                <a:solidFill>
                  <a:srgbClr val="FF0000"/>
                </a:solidFill>
              </a:rPr>
              <a:t>الأول: </a:t>
            </a:r>
            <a:r>
              <a:rPr lang="ar-IQ" dirty="0" smtClean="0"/>
              <a:t>تحقيق </a:t>
            </a:r>
            <a:r>
              <a:rPr lang="ar-IQ" dirty="0"/>
              <a:t>العبودية لرب العالمين، </a:t>
            </a:r>
            <a:r>
              <a:rPr lang="ar-IQ" dirty="0" smtClean="0"/>
              <a:t>وهو الهدف العام, والتي </a:t>
            </a:r>
            <a:r>
              <a:rPr lang="ar-IQ" dirty="0"/>
              <a:t>هي الحكمة من خلق الإنسان، كما </a:t>
            </a:r>
            <a:r>
              <a:rPr lang="ar-IQ" dirty="0" smtClean="0"/>
              <a:t>يقول </a:t>
            </a:r>
            <a:r>
              <a:rPr lang="ar-IQ" dirty="0"/>
              <a:t>سبحانه وتعالى</a:t>
            </a:r>
            <a:r>
              <a:rPr lang="ar-IQ" dirty="0" smtClean="0"/>
              <a:t>:{ </a:t>
            </a:r>
            <a:r>
              <a:rPr lang="ar-IQ" dirty="0"/>
              <a:t>وَمَا خَلَقْتُ الْجِنَّ وَالْإِنسَ إِلَّا </a:t>
            </a:r>
            <a:r>
              <a:rPr lang="ar-IQ" dirty="0" smtClean="0"/>
              <a:t>لِيَعْبُدُونِ}, وتتعلق </a:t>
            </a:r>
            <a:r>
              <a:rPr lang="ar-IQ" dirty="0"/>
              <a:t>بها نجاته، وسعادته الأبدية، كما قال </a:t>
            </a:r>
            <a:r>
              <a:rPr lang="ar-IQ" dirty="0" smtClean="0"/>
              <a:t>سبحانه:{ </a:t>
            </a:r>
            <a:r>
              <a:rPr lang="ar-IQ" dirty="0"/>
              <a:t>قَدْ أَفْلَحَ مَن زَكَّاهَا، وَقَدْ خَابَ مَن </a:t>
            </a:r>
            <a:r>
              <a:rPr lang="ar-IQ" dirty="0" smtClean="0"/>
              <a:t>دَسَّاهَا}.</a:t>
            </a:r>
            <a:endParaRPr lang="ar-IQ" dirty="0"/>
          </a:p>
          <a:p>
            <a:pPr marL="0" indent="0" algn="just">
              <a:buNone/>
            </a:pPr>
            <a:r>
              <a:rPr lang="ar-IQ" dirty="0" smtClean="0">
                <a:solidFill>
                  <a:srgbClr val="FF0000"/>
                </a:solidFill>
              </a:rPr>
              <a:t>الثاني: </a:t>
            </a:r>
            <a:r>
              <a:rPr lang="ar-IQ" dirty="0"/>
              <a:t>بناء الإنسان المسلم ذي الشخصية المتكاملة، وذلك بتحقيق النمو الجسمي، والعقلي، والروحي، والأخلاقي، </a:t>
            </a:r>
            <a:r>
              <a:rPr lang="ar-IQ" dirty="0" smtClean="0"/>
              <a:t>والاجتماعي.</a:t>
            </a:r>
          </a:p>
          <a:p>
            <a:pPr marL="0" indent="0" algn="just">
              <a:buNone/>
            </a:pPr>
            <a:r>
              <a:rPr lang="ar-IQ" dirty="0" smtClean="0">
                <a:solidFill>
                  <a:srgbClr val="FF0000"/>
                </a:solidFill>
              </a:rPr>
              <a:t>الثالث: </a:t>
            </a:r>
            <a:r>
              <a:rPr lang="ar-IQ" dirty="0"/>
              <a:t>التنمية العلميّة، وذلك باكتشاف المواهب والقدرات، وتنميتها، وتعليمه العلوم المناسبة له، لا سيما العلوم الشرعية، وما يميل إليه من العلوم الأخرى المفيدة للأمة</a:t>
            </a:r>
            <a:r>
              <a:rPr lang="ar-IQ" dirty="0" smtClean="0"/>
              <a:t>.</a:t>
            </a:r>
          </a:p>
          <a:p>
            <a:pPr marL="0" indent="0" algn="just">
              <a:buNone/>
            </a:pPr>
            <a:r>
              <a:rPr lang="ar-IQ" dirty="0" smtClean="0">
                <a:solidFill>
                  <a:srgbClr val="FF0000"/>
                </a:solidFill>
              </a:rPr>
              <a:t>الرابع: </a:t>
            </a:r>
            <a:r>
              <a:rPr lang="ar-IQ" dirty="0"/>
              <a:t>إخراج الأمة </a:t>
            </a:r>
            <a:r>
              <a:rPr lang="ar-IQ" dirty="0" smtClean="0"/>
              <a:t>المسلمة من براثن الجهل والتخلف, واعطاء صورتها الحقيقية, وهي حمل رسالة الرحمة للعالم, المتمثلة  بالمناصرة</a:t>
            </a:r>
            <a:r>
              <a:rPr lang="ar-IQ" dirty="0"/>
              <a:t>، </a:t>
            </a:r>
            <a:r>
              <a:rPr lang="ar-IQ" dirty="0" smtClean="0"/>
              <a:t>والتناصح، والمجاهدة والدفاع من أجل رفاهية الإنسان. </a:t>
            </a:r>
          </a:p>
        </p:txBody>
      </p:sp>
    </p:spTree>
    <p:extLst>
      <p:ext uri="{BB962C8B-B14F-4D97-AF65-F5344CB8AC3E}">
        <p14:creationId xmlns:p14="http://schemas.microsoft.com/office/powerpoint/2010/main" val="1534344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7500" lnSpcReduction="20000"/>
          </a:bodyPr>
          <a:lstStyle/>
          <a:p>
            <a:pPr marL="0" indent="0" algn="just">
              <a:buNone/>
            </a:pPr>
            <a:r>
              <a:rPr lang="ar-IQ" dirty="0">
                <a:solidFill>
                  <a:srgbClr val="FF0000"/>
                </a:solidFill>
              </a:rPr>
              <a:t>الخامس: </a:t>
            </a:r>
            <a:r>
              <a:rPr lang="ar-IQ" dirty="0"/>
              <a:t>تنمية الشعور الجماعي لأفراد المجتمع المسلم؛ بحيث يرسخ لدى الفرد الشعور بالانتماء إلى مجتمعه؛ فيهتم بقضاياه وهمومه، ويرتبط بإخوانه؛ عملاً بقوله تعالى: ( إِنَّمَا المُؤْمِنُونَ إِخْوَةٌ </a:t>
            </a:r>
            <a:r>
              <a:rPr lang="ar-IQ" dirty="0" smtClean="0"/>
              <a:t>).</a:t>
            </a:r>
            <a:endParaRPr lang="ar-IQ" dirty="0"/>
          </a:p>
          <a:p>
            <a:pPr marL="0" indent="0" algn="just">
              <a:buNone/>
            </a:pPr>
            <a:r>
              <a:rPr lang="ar-IQ" dirty="0">
                <a:solidFill>
                  <a:srgbClr val="FF0000"/>
                </a:solidFill>
              </a:rPr>
              <a:t>سادساً: </a:t>
            </a:r>
            <a:r>
              <a:rPr lang="ar-IQ" dirty="0"/>
              <a:t>تكوين الفرد المتزن نفسيًّا وعاطفيًّا، وذلك بحسن التوجيه وحسن الحوار مع الأطفال، ومعالجة مشاكلهم النفسية... إلخ؛ مما يساعد على تكوين شخص فاعل وعضو نافع لمجتمعه.</a:t>
            </a:r>
          </a:p>
          <a:p>
            <a:pPr marL="0" indent="0" algn="just">
              <a:buNone/>
            </a:pPr>
            <a:r>
              <a:rPr lang="ar-IQ" dirty="0">
                <a:solidFill>
                  <a:srgbClr val="FF0000"/>
                </a:solidFill>
              </a:rPr>
              <a:t>ثامناً: </a:t>
            </a:r>
            <a:r>
              <a:rPr lang="ar-IQ" dirty="0"/>
              <a:t>صقل مواهب النشء ورعايتها؛ لتكوين الفرد المبدع، الذي يتمتع بالمواهب والملكات التي باتت ضرورة ملحة لتقدم المجتمعات في الوقت الحاضر، وذلك بتنمية </a:t>
            </a:r>
            <a:r>
              <a:rPr lang="ar-IQ" dirty="0" smtClean="0"/>
              <a:t>قدراته </a:t>
            </a:r>
            <a:r>
              <a:rPr lang="ar-IQ" dirty="0"/>
              <a:t>على التفكير الابتكاري، ووضع الحلول للمشكلات المختلفة، وتنمية قدراتهم على التركيز والتخيل والتعبير، واستثارة الذهن بالأسئلة والمناقشات، وتوجيه الأطفال إلى الأمور التي قد تكون أكبر من سنهم، ورفعِ همتهم، وتنظيم تفكيرهم.</a:t>
            </a:r>
          </a:p>
          <a:p>
            <a:pPr marL="0" indent="0" algn="just">
              <a:buNone/>
            </a:pPr>
            <a:r>
              <a:rPr lang="ar-IQ" dirty="0">
                <a:solidFill>
                  <a:srgbClr val="FF0000"/>
                </a:solidFill>
              </a:rPr>
              <a:t>تاسعاً: </a:t>
            </a:r>
            <a:r>
              <a:rPr lang="ar-IQ" dirty="0"/>
              <a:t>تكوين الفرد الصحيح جسميًّا وبدنيًّا، الذي يستطيع القيام بدوره وواجبه في عمارة الأرض واستثمار خيراتها، والقيام بأعباء </a:t>
            </a:r>
            <a:r>
              <a:rPr lang="ar-IQ" dirty="0" err="1"/>
              <a:t>الاستخلاف</a:t>
            </a:r>
            <a:r>
              <a:rPr lang="ar-IQ" dirty="0"/>
              <a:t> في الأرض ومهامه، التي جعله الله خليفته فيها؛ عملاً بقوله -صلى الله عليه وسلم-</a:t>
            </a:r>
            <a:r>
              <a:rPr lang="ar-IQ" dirty="0" smtClean="0"/>
              <a:t>: (المؤمن </a:t>
            </a:r>
            <a:r>
              <a:rPr lang="ar-IQ" dirty="0"/>
              <a:t>القوي خير وأحب إلى الله من المؤمن </a:t>
            </a:r>
            <a:r>
              <a:rPr lang="ar-IQ" dirty="0" smtClean="0"/>
              <a:t>الضعيف).</a:t>
            </a:r>
          </a:p>
          <a:p>
            <a:pPr marL="0" indent="0" algn="just">
              <a:buNone/>
            </a:pPr>
            <a:r>
              <a:rPr lang="ar-IQ" dirty="0">
                <a:solidFill>
                  <a:srgbClr val="FF0000"/>
                </a:solidFill>
              </a:rPr>
              <a:t>عاشراً: </a:t>
            </a:r>
            <a:r>
              <a:rPr lang="ar-IQ" dirty="0"/>
              <a:t>حصول السعادة للإنسان في الدنيا </a:t>
            </a:r>
            <a:r>
              <a:rPr lang="ar-IQ" dirty="0" smtClean="0"/>
              <a:t>والآخرة, بحيث تقوم </a:t>
            </a:r>
            <a:r>
              <a:rPr lang="ar-IQ" dirty="0"/>
              <a:t>التربية الإسلامية على الاعتدال بين الجانب المادّي، والجانب الروحيّ للإنسان دون الاقتصار على جانب واحد منهما؛ فهي تراعي واقعه الماديّ والدينيّ بشكل متساوي دون إفراط أو تفريط في أحدهما</a:t>
            </a:r>
          </a:p>
          <a:p>
            <a:pPr marL="0" indent="0" algn="just">
              <a:buNone/>
            </a:pPr>
            <a:endParaRPr lang="ar-IQ" dirty="0"/>
          </a:p>
        </p:txBody>
      </p:sp>
    </p:spTree>
    <p:extLst>
      <p:ext uri="{BB962C8B-B14F-4D97-AF65-F5344CB8AC3E}">
        <p14:creationId xmlns:p14="http://schemas.microsoft.com/office/powerpoint/2010/main" val="150385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20080"/>
          </a:xfrm>
        </p:spPr>
        <p:txBody>
          <a:bodyPr>
            <a:normAutofit fontScale="90000"/>
          </a:bodyPr>
          <a:lstStyle/>
          <a:p>
            <a:r>
              <a:rPr lang="ar-IQ" dirty="0" smtClean="0">
                <a:solidFill>
                  <a:srgbClr val="FF0000"/>
                </a:solidFill>
              </a:rPr>
              <a:t>تعريف التربية</a:t>
            </a:r>
            <a:endParaRPr lang="ar-IQ" dirty="0">
              <a:solidFill>
                <a:srgbClr val="FF0000"/>
              </a:solidFill>
            </a:endParaRPr>
          </a:p>
        </p:txBody>
      </p:sp>
      <p:sp>
        <p:nvSpPr>
          <p:cNvPr id="3" name="عنصر نائب للمحتوى 2"/>
          <p:cNvSpPr>
            <a:spLocks noGrp="1"/>
          </p:cNvSpPr>
          <p:nvPr>
            <p:ph idx="1"/>
          </p:nvPr>
        </p:nvSpPr>
        <p:spPr>
          <a:xfrm>
            <a:off x="107504" y="836712"/>
            <a:ext cx="8856984" cy="6021288"/>
          </a:xfrm>
        </p:spPr>
        <p:txBody>
          <a:bodyPr>
            <a:normAutofit fontScale="85000" lnSpcReduction="20000"/>
          </a:bodyPr>
          <a:lstStyle/>
          <a:p>
            <a:pPr marL="0" indent="0" algn="just">
              <a:buNone/>
            </a:pPr>
            <a:r>
              <a:rPr lang="ar-IQ" dirty="0" smtClean="0"/>
              <a:t>التربية تشمل أصول التدريس –نظرياً وتطبيقياً- عملية التعليم والتعلم, ويتعامل مع فروع المعرفة مثل: علم النفس وعلم النفس التربوي والفلسفة والعلوم الأخرى. ولقد عرفت التربية تعريفات عديدة منها:</a:t>
            </a:r>
          </a:p>
          <a:p>
            <a:pPr marL="0" indent="0" algn="just">
              <a:buNone/>
            </a:pPr>
            <a:r>
              <a:rPr lang="ar-IQ" dirty="0" smtClean="0">
                <a:solidFill>
                  <a:srgbClr val="FF0000"/>
                </a:solidFill>
              </a:rPr>
              <a:t>أولاً: </a:t>
            </a:r>
            <a:r>
              <a:rPr lang="ar-IQ" dirty="0" smtClean="0"/>
              <a:t>علم "التربية" </a:t>
            </a:r>
            <a:r>
              <a:rPr lang="en-US" dirty="0" err="1" smtClean="0"/>
              <a:t>pédagogy</a:t>
            </a:r>
            <a:r>
              <a:rPr lang="en-US" dirty="0" smtClean="0"/>
              <a:t>)</a:t>
            </a:r>
            <a:r>
              <a:rPr lang="ar-IQ" dirty="0" smtClean="0"/>
              <a:t>), ويعني: توجيه المتعلم بأفضل طريقة نحو التحصيل المعرفي. </a:t>
            </a:r>
          </a:p>
          <a:p>
            <a:pPr marL="0" indent="0" algn="just">
              <a:buNone/>
            </a:pPr>
            <a:r>
              <a:rPr lang="ar-IQ" dirty="0" smtClean="0">
                <a:solidFill>
                  <a:srgbClr val="FF0000"/>
                </a:solidFill>
              </a:rPr>
              <a:t>ثانياً: </a:t>
            </a:r>
            <a:r>
              <a:rPr lang="ar-IQ" dirty="0" smtClean="0"/>
              <a:t>التربية هي عملية صناعة الإنسان.</a:t>
            </a:r>
          </a:p>
          <a:p>
            <a:pPr marL="0" indent="0" algn="just">
              <a:buNone/>
            </a:pPr>
            <a:r>
              <a:rPr lang="ar-IQ" dirty="0" smtClean="0">
                <a:solidFill>
                  <a:srgbClr val="FF0000"/>
                </a:solidFill>
              </a:rPr>
              <a:t>ثالثاً: </a:t>
            </a:r>
            <a:r>
              <a:rPr lang="ar-IQ" dirty="0" smtClean="0"/>
              <a:t>مفهوم التربية هي البرمجة الجزئية على رد الفعل السوي, في جميع مناحي الحياة. </a:t>
            </a:r>
          </a:p>
          <a:p>
            <a:pPr marL="0" indent="0" algn="just">
              <a:buNone/>
            </a:pPr>
            <a:r>
              <a:rPr lang="ar-IQ" dirty="0" smtClean="0">
                <a:solidFill>
                  <a:srgbClr val="FF0000"/>
                </a:solidFill>
              </a:rPr>
              <a:t>رابعاً: </a:t>
            </a:r>
            <a:r>
              <a:rPr lang="ar-IQ" dirty="0" smtClean="0"/>
              <a:t>التربية هو تحصيلٌ للمعرفة وتوريثٌ للقيم, كما هي توجيهٌ للتفكير وتهذيبٌ للسلوك.</a:t>
            </a:r>
          </a:p>
          <a:p>
            <a:pPr marL="0" indent="0" algn="just">
              <a:buNone/>
            </a:pPr>
            <a:r>
              <a:rPr lang="ar-IQ" dirty="0" smtClean="0">
                <a:solidFill>
                  <a:srgbClr val="FF0000"/>
                </a:solidFill>
              </a:rPr>
              <a:t>خامساً:  </a:t>
            </a:r>
            <a:r>
              <a:rPr lang="ar-IQ" dirty="0" smtClean="0"/>
              <a:t>تطلق التربية على كلِّ عملية أو مجهود أو نشاط, يؤثر في قوة الإنسان أو تكوينه.</a:t>
            </a:r>
          </a:p>
          <a:p>
            <a:pPr marL="0" indent="0" algn="just">
              <a:buNone/>
            </a:pPr>
            <a:r>
              <a:rPr lang="ar-IQ" dirty="0" smtClean="0">
                <a:solidFill>
                  <a:srgbClr val="FF0000"/>
                </a:solidFill>
              </a:rPr>
              <a:t>سادساً: </a:t>
            </a:r>
            <a:r>
              <a:rPr lang="ar-IQ" dirty="0" smtClean="0"/>
              <a:t>التربية هي الوسيلة التي تساعد الإنسان على بقائه واستمراره, ببقاء قيمه وعاداته ونظمه, السياسية والاجتماعية </a:t>
            </a:r>
            <a:r>
              <a:rPr lang="ar-IQ" dirty="0"/>
              <a:t>و</a:t>
            </a:r>
            <a:r>
              <a:rPr lang="ar-IQ" dirty="0" smtClean="0"/>
              <a:t>الاقتصادية.</a:t>
            </a:r>
          </a:p>
          <a:p>
            <a:pPr marL="0" indent="0" algn="just">
              <a:buNone/>
            </a:pPr>
            <a:r>
              <a:rPr lang="ar-IQ" dirty="0" smtClean="0">
                <a:solidFill>
                  <a:srgbClr val="FF0000"/>
                </a:solidFill>
              </a:rPr>
              <a:t>سابعاً: </a:t>
            </a:r>
            <a:r>
              <a:rPr lang="ar-IQ" dirty="0" smtClean="0"/>
              <a:t>التربية في نظر البعض تأخذ منظوراً دينياً, ويعتبره البعض عملية هدفها هو الحصول على الإنسان السوي المعتدل, كما أقرت بذلك كلُّ الديانات السّماوية.</a:t>
            </a:r>
            <a:endParaRPr lang="ar-IQ" dirty="0"/>
          </a:p>
        </p:txBody>
      </p:sp>
    </p:spTree>
    <p:extLst>
      <p:ext uri="{BB962C8B-B14F-4D97-AF65-F5344CB8AC3E}">
        <p14:creationId xmlns:p14="http://schemas.microsoft.com/office/powerpoint/2010/main" val="879530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solidFill>
                  <a:srgbClr val="FF0000"/>
                </a:solidFill>
              </a:rPr>
              <a:t>الحاجة إلى فلسفة جديدة للتربية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764704"/>
            <a:ext cx="8928992" cy="5976664"/>
          </a:xfrm>
        </p:spPr>
        <p:txBody>
          <a:bodyPr>
            <a:normAutofit fontScale="85000" lnSpcReduction="20000"/>
          </a:bodyPr>
          <a:lstStyle/>
          <a:p>
            <a:pPr marL="0" indent="0">
              <a:buNone/>
            </a:pPr>
            <a:r>
              <a:rPr lang="ar-IQ" dirty="0" smtClean="0"/>
              <a:t>لا </a:t>
            </a:r>
            <a:r>
              <a:rPr lang="ar-IQ" dirty="0"/>
              <a:t>شك </a:t>
            </a:r>
            <a:r>
              <a:rPr lang="ar-IQ" dirty="0" smtClean="0"/>
              <a:t>أنّ ما أصابت المجتمعات الإسلامية من قصور </a:t>
            </a:r>
            <a:r>
              <a:rPr lang="ar-IQ" dirty="0"/>
              <a:t>في فهم </a:t>
            </a:r>
            <a:r>
              <a:rPr lang="ar-IQ" dirty="0" smtClean="0"/>
              <a:t>الإسلام, وانحراف في الفكر، وزيغ </a:t>
            </a:r>
            <a:r>
              <a:rPr lang="ar-IQ" dirty="0"/>
              <a:t>في العقيدة </a:t>
            </a:r>
            <a:r>
              <a:rPr lang="ar-IQ" dirty="0" smtClean="0"/>
              <a:t>ومغالاة </a:t>
            </a:r>
            <a:r>
              <a:rPr lang="ar-IQ" dirty="0"/>
              <a:t>في الفهم </a:t>
            </a:r>
            <a:r>
              <a:rPr lang="ar-IQ" dirty="0" smtClean="0"/>
              <a:t>والتفسير وتمكين الأعداء وتشويه صورة الإسلام</a:t>
            </a:r>
            <a:r>
              <a:rPr lang="ar-IQ" dirty="0"/>
              <a:t>؛ </a:t>
            </a:r>
            <a:r>
              <a:rPr lang="ar-IQ" dirty="0" smtClean="0"/>
              <a:t>وما أحدثه من عوامل ومؤثرات اجتماعية وثقافية ونفسية </a:t>
            </a:r>
            <a:r>
              <a:rPr lang="ar-IQ" dirty="0"/>
              <a:t>هي </a:t>
            </a:r>
            <a:r>
              <a:rPr lang="ar-IQ" dirty="0" smtClean="0"/>
              <a:t>التي تقف وراء التخلف والجمود الموجود في التربية </a:t>
            </a:r>
            <a:r>
              <a:rPr lang="ar-IQ" dirty="0"/>
              <a:t>الإسلامية في </a:t>
            </a:r>
            <a:r>
              <a:rPr lang="ar-IQ" dirty="0" smtClean="0"/>
              <a:t>مدارسنا, وهي السبب في عدم تحقق </a:t>
            </a:r>
            <a:r>
              <a:rPr lang="ar-IQ" dirty="0"/>
              <a:t>الغاية منها، </a:t>
            </a:r>
            <a:r>
              <a:rPr lang="ar-IQ" dirty="0" smtClean="0"/>
              <a:t>وفتح المجال للمعلم والمتعلم </a:t>
            </a:r>
            <a:r>
              <a:rPr lang="ar-IQ" dirty="0"/>
              <a:t>من </a:t>
            </a:r>
            <a:r>
              <a:rPr lang="ar-IQ" dirty="0" smtClean="0"/>
              <a:t>أن ينحرف إلى اليمين، </a:t>
            </a:r>
            <a:r>
              <a:rPr lang="ar-IQ" dirty="0"/>
              <a:t>أو ينحرف </a:t>
            </a:r>
            <a:r>
              <a:rPr lang="ar-IQ" dirty="0" smtClean="0"/>
              <a:t>إلى </a:t>
            </a:r>
            <a:r>
              <a:rPr lang="ar-IQ" dirty="0"/>
              <a:t>اليسار متمردًا</a:t>
            </a:r>
            <a:r>
              <a:rPr lang="ar-IQ" dirty="0" smtClean="0"/>
              <a:t>.</a:t>
            </a:r>
          </a:p>
          <a:p>
            <a:pPr marL="0" indent="0">
              <a:buNone/>
            </a:pPr>
            <a:r>
              <a:rPr lang="ar-IQ" dirty="0" smtClean="0"/>
              <a:t>إنّ </a:t>
            </a:r>
            <a:r>
              <a:rPr lang="ar-IQ" dirty="0"/>
              <a:t>التربية الإسلامية بوضعها </a:t>
            </a:r>
            <a:r>
              <a:rPr lang="ar-IQ" dirty="0" smtClean="0"/>
              <a:t>الحالي, </a:t>
            </a:r>
            <a:r>
              <a:rPr lang="ar-IQ" dirty="0"/>
              <a:t>تتحمل مسؤولية </a:t>
            </a:r>
            <a:r>
              <a:rPr lang="ar-IQ" dirty="0" smtClean="0"/>
              <a:t>كبيرة, </a:t>
            </a:r>
            <a:r>
              <a:rPr lang="ar-IQ" dirty="0"/>
              <a:t>فيما نراه من فكر، وما نلمسه لدى الشباب من سلوك، وما </a:t>
            </a:r>
            <a:r>
              <a:rPr lang="ar-IQ" dirty="0" smtClean="0"/>
              <a:t>نقرأه </a:t>
            </a:r>
            <a:r>
              <a:rPr lang="ar-IQ" dirty="0"/>
              <a:t>من نتاج كثير من المثقفين والمفكرين</a:t>
            </a:r>
            <a:r>
              <a:rPr lang="ar-IQ" dirty="0" smtClean="0"/>
              <a:t>.</a:t>
            </a:r>
          </a:p>
          <a:p>
            <a:pPr marL="0" indent="0">
              <a:buNone/>
            </a:pPr>
            <a:r>
              <a:rPr lang="ar-IQ" dirty="0" smtClean="0"/>
              <a:t>يجب أن تكون التربية الإسلامية وظيفية, </a:t>
            </a:r>
            <a:r>
              <a:rPr lang="ar-IQ" dirty="0"/>
              <a:t>بالنسبة لمن </a:t>
            </a:r>
            <a:r>
              <a:rPr lang="ar-IQ" dirty="0" smtClean="0"/>
              <a:t>يتعلَّمها, حتّى لا تفقد </a:t>
            </a:r>
            <a:r>
              <a:rPr lang="ar-IQ" dirty="0"/>
              <a:t>أهميتها عنده، والمعرفة مُهِمَّة من غير شك في بناء الإنسان إسلاميًّا، ولكن الإنسانَ وتربيتَه وإسلاميتَه هو الغاية، وإذا كان الإنسانُ هو الغاية، فيجب أن تأخذ التربية الإسلاميَّة في مدارسنا مفهومًا جديدًا يقوم على بناءِ الإنسان وتربيته إسلاميًّا، والمعرفة من بين العوامل التي تُساعد في هذا التكوين وهذا البناء، وعلى هذا يَجب أن </a:t>
            </a:r>
            <a:r>
              <a:rPr lang="ar-IQ" dirty="0" smtClean="0"/>
              <a:t>يتحول </a:t>
            </a:r>
            <a:r>
              <a:rPr lang="ar-IQ" dirty="0"/>
              <a:t>مفهوم التربية الإسلامية من مفهوم المادة </a:t>
            </a:r>
            <a:r>
              <a:rPr lang="ar-IQ" dirty="0" smtClean="0"/>
              <a:t>الدِّراسية, إلى سلوك في العمل وتحقيق للغايات</a:t>
            </a:r>
            <a:r>
              <a:rPr lang="ar-IQ" dirty="0"/>
              <a:t>. </a:t>
            </a:r>
          </a:p>
          <a:p>
            <a:pPr marL="0" indent="0">
              <a:buNone/>
            </a:pPr>
            <a:endParaRPr lang="ar-IQ" dirty="0"/>
          </a:p>
        </p:txBody>
      </p:sp>
    </p:spTree>
    <p:extLst>
      <p:ext uri="{BB962C8B-B14F-4D97-AF65-F5344CB8AC3E}">
        <p14:creationId xmlns:p14="http://schemas.microsoft.com/office/powerpoint/2010/main" val="336228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a:bodyPr>
          <a:lstStyle/>
          <a:p>
            <a:pPr marL="0" indent="0" algn="just">
              <a:buNone/>
            </a:pPr>
            <a:r>
              <a:rPr lang="ar-IQ" dirty="0" smtClean="0"/>
              <a:t>أي أنَّها يجب أن تكون تربية </a:t>
            </a:r>
            <a:r>
              <a:rPr lang="ar-IQ" dirty="0"/>
              <a:t>وليست </a:t>
            </a:r>
            <a:r>
              <a:rPr lang="ar-IQ" dirty="0" smtClean="0"/>
              <a:t>اعطاء معلوماتٍ وحسب. وبهذا يكون </a:t>
            </a:r>
            <a:r>
              <a:rPr lang="ar-IQ" dirty="0"/>
              <a:t>المفهوم الجديد </a:t>
            </a:r>
            <a:r>
              <a:rPr lang="ar-IQ" dirty="0" smtClean="0"/>
              <a:t>للتربية هو</a:t>
            </a:r>
            <a:r>
              <a:rPr lang="ar-IQ" dirty="0"/>
              <a:t>: </a:t>
            </a:r>
            <a:r>
              <a:rPr lang="ar-IQ" dirty="0" smtClean="0"/>
              <a:t>أنَّها </a:t>
            </a:r>
            <a:r>
              <a:rPr lang="ar-IQ" dirty="0"/>
              <a:t>عملية تربوية تهدف إلى بناء الفرد وتكوينه </a:t>
            </a:r>
            <a:r>
              <a:rPr lang="ar-IQ" dirty="0" smtClean="0"/>
              <a:t>إسلاميًّاً, بناءً </a:t>
            </a:r>
            <a:r>
              <a:rPr lang="ar-IQ" dirty="0"/>
              <a:t>متكاملاً شاملاً، عقليًّا ووجدانيًّا وجسميًّا.</a:t>
            </a:r>
          </a:p>
          <a:p>
            <a:pPr marL="0" indent="0" algn="just">
              <a:buNone/>
            </a:pPr>
            <a:r>
              <a:rPr lang="ar-IQ" dirty="0" smtClean="0"/>
              <a:t>وعلى </a:t>
            </a:r>
            <a:r>
              <a:rPr lang="ar-IQ" dirty="0"/>
              <a:t>هذا يكون المتعلم هو الأساس، وما يتعلمه من عوامل بنائه على مَبَادِئ الإسلام وقوانينه، ولا يكون ما يتعلمه هو الأساس، والتِّلميذ في خدمته لأداء الامتحان، </a:t>
            </a:r>
            <a:r>
              <a:rPr lang="ar-IQ" dirty="0" smtClean="0"/>
              <a:t>ثمَّ </a:t>
            </a:r>
            <a:r>
              <a:rPr lang="ar-IQ" dirty="0"/>
              <a:t>ينظر فيما يُمكن </a:t>
            </a:r>
            <a:r>
              <a:rPr lang="ar-IQ" dirty="0" smtClean="0"/>
              <a:t>أن </a:t>
            </a:r>
            <a:r>
              <a:rPr lang="ar-IQ" dirty="0"/>
              <a:t>يبني عقل المسلم، بحيث يكون </a:t>
            </a:r>
            <a:r>
              <a:rPr lang="ar-IQ" dirty="0" smtClean="0"/>
              <a:t>الإيمان منطلق تفكيره</a:t>
            </a:r>
            <a:r>
              <a:rPr lang="ar-IQ" dirty="0"/>
              <a:t>، وموجه نشاطه، وما يصقل وجدانه، وما يكون لديه اتِّجاهات إيجابية نحو بدنه؛ </a:t>
            </a:r>
            <a:r>
              <a:rPr lang="ar-IQ" dirty="0" smtClean="0"/>
              <a:t>وقايةً وحمايةً </a:t>
            </a:r>
            <a:r>
              <a:rPr lang="ar-IQ" dirty="0"/>
              <a:t>وعلاجًا، بحيث يكون سليم البدن، قوي </a:t>
            </a:r>
            <a:r>
              <a:rPr lang="ar-IQ" dirty="0" smtClean="0"/>
              <a:t>الجسد, صاف الذهن.</a:t>
            </a:r>
          </a:p>
          <a:p>
            <a:pPr marL="0" indent="0" algn="just">
              <a:buNone/>
            </a:pPr>
            <a:r>
              <a:rPr lang="ar-IQ" dirty="0" smtClean="0"/>
              <a:t>إنَّ </a:t>
            </a:r>
            <a:r>
              <a:rPr lang="ar-IQ" dirty="0"/>
              <a:t>هذا المفهوم للتربية الإسلامية يضع أسسًا لما </a:t>
            </a:r>
            <a:r>
              <a:rPr lang="ar-IQ" dirty="0" smtClean="0"/>
              <a:t>يقدَّم </a:t>
            </a:r>
            <a:r>
              <a:rPr lang="ar-IQ" dirty="0"/>
              <a:t>للمُتعلم من معرفة ونشاطات وغير ذلك، بل إنَّه </a:t>
            </a:r>
            <a:r>
              <a:rPr lang="ar-IQ" dirty="0" smtClean="0"/>
              <a:t>يجعل كلّ </a:t>
            </a:r>
            <a:r>
              <a:rPr lang="ar-IQ" dirty="0"/>
              <a:t>ما لَه </a:t>
            </a:r>
            <a:r>
              <a:rPr lang="ar-IQ" dirty="0" smtClean="0"/>
              <a:t>علاقة </a:t>
            </a:r>
            <a:r>
              <a:rPr lang="ar-IQ" dirty="0"/>
              <a:t>بتربية عقل المسلم، أو وجدانه، أو بدنه، من صميم التَّربية </a:t>
            </a:r>
            <a:r>
              <a:rPr lang="ar-IQ" dirty="0" smtClean="0"/>
              <a:t>الإسلاميَّة. </a:t>
            </a:r>
            <a:endParaRPr lang="ar-IQ" dirty="0"/>
          </a:p>
        </p:txBody>
      </p:sp>
    </p:spTree>
    <p:extLst>
      <p:ext uri="{BB962C8B-B14F-4D97-AF65-F5344CB8AC3E}">
        <p14:creationId xmlns:p14="http://schemas.microsoft.com/office/powerpoint/2010/main" val="24275918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77500" lnSpcReduction="20000"/>
          </a:bodyPr>
          <a:lstStyle/>
          <a:p>
            <a:r>
              <a:rPr lang="ar-IQ" dirty="0" smtClean="0"/>
              <a:t>ومن أجل ترسيخ فهم جديد لفلسفة التربية الإسلامية, والخروج بمنهج معاصر يواكب التطور ويراعي الأصول والمبادئ الإسلامية؛ ينبغي العمل على تحقيق ما يلي:</a:t>
            </a:r>
          </a:p>
          <a:p>
            <a:pPr marL="0" indent="0" algn="just">
              <a:buNone/>
            </a:pPr>
            <a:r>
              <a:rPr lang="ar-IQ" dirty="0" smtClean="0"/>
              <a:t>1- التأكيد على مبدأ حيوية الإسلام وأنّه يواكب التطور ويحرص على تحقيق حاجات ورغبات الإنسان.</a:t>
            </a:r>
          </a:p>
          <a:p>
            <a:pPr marL="0" indent="0" algn="just">
              <a:buNone/>
            </a:pPr>
            <a:r>
              <a:rPr lang="ar-IQ" dirty="0" smtClean="0"/>
              <a:t>2- العمل على ربط العلوم الإنسانية الأخرى بالدّين, وأنّه ليس هناك تنافر بين الدّين وتلك العلوم.</a:t>
            </a:r>
          </a:p>
          <a:p>
            <a:pPr marL="0" indent="0" algn="just">
              <a:buNone/>
            </a:pPr>
            <a:r>
              <a:rPr lang="ar-IQ" dirty="0" smtClean="0"/>
              <a:t>3- العمل على إخراج الدّين من دائرة العبادات, وربطه بالجوانب الحياتية الأخرى. والتأكيد على أنّ الدّين يهتم بتلك الجوانب, وليس فقط العبادات.</a:t>
            </a:r>
          </a:p>
          <a:p>
            <a:pPr marL="0" indent="0" algn="just">
              <a:buNone/>
            </a:pPr>
            <a:r>
              <a:rPr lang="ar-IQ" dirty="0" smtClean="0"/>
              <a:t>4- نبذ الخلافات الفكرية والعقدية والمذهبية, والتأكيد على ما ينفع الإنسان وما يخدم العلم ويواكب التطور.</a:t>
            </a:r>
          </a:p>
          <a:p>
            <a:pPr marL="0" indent="0" algn="just">
              <a:buNone/>
            </a:pPr>
            <a:r>
              <a:rPr lang="ar-IQ" dirty="0" smtClean="0"/>
              <a:t>5- العمل على تطوير المناهج التعليمية الدينية, حسب ما </a:t>
            </a:r>
            <a:r>
              <a:rPr lang="ar-IQ" dirty="0" err="1"/>
              <a:t>ت</a:t>
            </a:r>
            <a:r>
              <a:rPr lang="ar-IQ" dirty="0" err="1" smtClean="0"/>
              <a:t>تطلبه</a:t>
            </a:r>
            <a:r>
              <a:rPr lang="ar-IQ" dirty="0" smtClean="0"/>
              <a:t> الظروف والحاجة.</a:t>
            </a:r>
          </a:p>
          <a:p>
            <a:pPr marL="0" indent="0" algn="just">
              <a:buNone/>
            </a:pPr>
            <a:r>
              <a:rPr lang="ar-IQ" dirty="0" smtClean="0"/>
              <a:t>6- ادخال العلوم العصرية والعمل على دراستها ضمن المناهج التعليمية الدينية. حتّى يكون طالب العلوم الشريعة مطلعاً على ما يتجدد حوله من علوم وتكنولوجيا.</a:t>
            </a:r>
          </a:p>
          <a:p>
            <a:pPr marL="0" indent="0" algn="just">
              <a:buNone/>
            </a:pPr>
            <a:r>
              <a:rPr lang="ar-IQ" dirty="0" smtClean="0"/>
              <a:t>7- تعليم الطالب على أنّ الاختلاف والتنوع سنّة إلهية, يجب قبولها وتفعيلها في الحياة. </a:t>
            </a:r>
          </a:p>
          <a:p>
            <a:pPr marL="0" indent="0" algn="just">
              <a:buNone/>
            </a:pPr>
            <a:r>
              <a:rPr lang="ar-IQ" dirty="0" smtClean="0"/>
              <a:t>8- ترسيخ القيم والمبادئ الإنسانية في عقول طلاب العلوم الشرعية, وتربيته على احترام وقبول المختلف وبناء العيش المشترك. </a:t>
            </a:r>
            <a:endParaRPr lang="ar-IQ" dirty="0"/>
          </a:p>
        </p:txBody>
      </p:sp>
    </p:spTree>
    <p:extLst>
      <p:ext uri="{BB962C8B-B14F-4D97-AF65-F5344CB8AC3E}">
        <p14:creationId xmlns:p14="http://schemas.microsoft.com/office/powerpoint/2010/main" val="2684421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أساليب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07504" y="836712"/>
            <a:ext cx="8856984" cy="5289451"/>
          </a:xfrm>
        </p:spPr>
        <p:txBody>
          <a:bodyPr>
            <a:normAutofit fontScale="92500" lnSpcReduction="20000"/>
          </a:bodyPr>
          <a:lstStyle/>
          <a:p>
            <a:r>
              <a:rPr lang="ar-IQ" dirty="0"/>
              <a:t>تتنوع أساليب التربية الإسلامية </a:t>
            </a:r>
            <a:r>
              <a:rPr lang="ar-IQ" dirty="0" smtClean="0"/>
              <a:t>وتتعدّد, </a:t>
            </a:r>
            <a:r>
              <a:rPr lang="ar-IQ" dirty="0"/>
              <a:t>سعياً في تحقيق أهدافها المرجوّة، </a:t>
            </a:r>
            <a:r>
              <a:rPr lang="ar-IQ" dirty="0" smtClean="0"/>
              <a:t>ويمكن بيان </a:t>
            </a:r>
            <a:r>
              <a:rPr lang="ar-IQ" dirty="0"/>
              <a:t>هذه الأساليب على النحو </a:t>
            </a:r>
            <a:r>
              <a:rPr lang="ar-IQ" dirty="0" smtClean="0"/>
              <a:t>الآتي:</a:t>
            </a:r>
          </a:p>
          <a:p>
            <a:pPr marL="0" indent="0">
              <a:buNone/>
            </a:pPr>
            <a:r>
              <a:rPr lang="ar-IQ" dirty="0" smtClean="0">
                <a:solidFill>
                  <a:srgbClr val="FF0000"/>
                </a:solidFill>
              </a:rPr>
              <a:t>1-أسلوب القدوة</a:t>
            </a:r>
            <a:r>
              <a:rPr lang="ar-IQ" dirty="0">
                <a:solidFill>
                  <a:srgbClr val="FF0000"/>
                </a:solidFill>
              </a:rPr>
              <a:t>: </a:t>
            </a:r>
            <a:r>
              <a:rPr lang="ar-IQ" dirty="0"/>
              <a:t>تسعى التربية الإسلامية إلى إيجاد القدوة الحسنة للفرد المسلم في جميع مراحله العمريّة. ف</a:t>
            </a:r>
            <a:r>
              <a:rPr lang="ar-IQ" dirty="0" smtClean="0"/>
              <a:t>يجب أن يكون الوالدان والمعلمون والمربّون مثالاً </a:t>
            </a:r>
            <a:r>
              <a:rPr lang="ar-IQ" dirty="0"/>
              <a:t>حسناً يُحتذى به؛ وذلك لأنّ سلوك الطفل في طور نشأته يتأثّر بسلوك والديه، ومعلّميه، فبادرت الشريعة الإسلامية إلى وضع الأسس التي تنبني عليها </a:t>
            </a:r>
            <a:r>
              <a:rPr lang="ar-IQ" dirty="0" smtClean="0"/>
              <a:t>الأسرة والمجتمع.</a:t>
            </a:r>
          </a:p>
          <a:p>
            <a:pPr marL="0" indent="0">
              <a:buNone/>
            </a:pPr>
            <a:r>
              <a:rPr lang="ar-IQ" dirty="0">
                <a:solidFill>
                  <a:srgbClr val="FF0000"/>
                </a:solidFill>
              </a:rPr>
              <a:t>2- أسلوب الموعظة: </a:t>
            </a:r>
            <a:r>
              <a:rPr lang="ar-IQ" dirty="0" smtClean="0">
                <a:solidFill>
                  <a:srgbClr val="FF0000"/>
                </a:solidFill>
              </a:rPr>
              <a:t> </a:t>
            </a:r>
            <a:r>
              <a:rPr lang="ar-IQ" dirty="0" smtClean="0"/>
              <a:t>يجب أن يكون </a:t>
            </a:r>
            <a:r>
              <a:rPr lang="ar-IQ" dirty="0"/>
              <a:t>وعظ الإنسان بتذكيره، وإبداء النصيحة </a:t>
            </a:r>
            <a:r>
              <a:rPr lang="ar-IQ" dirty="0" smtClean="0"/>
              <a:t>له, حتّى </a:t>
            </a:r>
            <a:r>
              <a:rPr lang="ar-IQ" dirty="0"/>
              <a:t>يلين قبله ويرق، ممّا يدفعه إلى التوبة، ومعالجة سريرته وإصلاحها، ثم المبادرة إلى عمل الخيرات، واتّباع السلوك المستقيم؛ لينال الخير في الدنيا والآخرة، والواعظ الذي يرشد الناس دائماً ما يكون متّصفاً بالأخلاق الفاضلة، </a:t>
            </a:r>
            <a:r>
              <a:rPr lang="ar-IQ" dirty="0" smtClean="0"/>
              <a:t>والسلوك الصحيح، </a:t>
            </a:r>
            <a:r>
              <a:rPr lang="ar-IQ" dirty="0"/>
              <a:t>وأن تكون أقواله وأفعاله مصدر ثقة وإعجاب </a:t>
            </a:r>
            <a:r>
              <a:rPr lang="ar-IQ" dirty="0" smtClean="0"/>
              <a:t>للناس. </a:t>
            </a:r>
            <a:endParaRPr lang="ar-IQ" dirty="0"/>
          </a:p>
        </p:txBody>
      </p:sp>
    </p:spTree>
    <p:extLst>
      <p:ext uri="{BB962C8B-B14F-4D97-AF65-F5344CB8AC3E}">
        <p14:creationId xmlns:p14="http://schemas.microsoft.com/office/powerpoint/2010/main" val="33970217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336704"/>
          </a:xfrm>
        </p:spPr>
        <p:txBody>
          <a:bodyPr>
            <a:normAutofit fontScale="92500" lnSpcReduction="20000"/>
          </a:bodyPr>
          <a:lstStyle/>
          <a:p>
            <a:pPr marL="0" indent="0" algn="just">
              <a:buNone/>
            </a:pPr>
            <a:r>
              <a:rPr lang="ar-IQ" dirty="0">
                <a:solidFill>
                  <a:srgbClr val="FF0000"/>
                </a:solidFill>
              </a:rPr>
              <a:t>3- </a:t>
            </a:r>
            <a:r>
              <a:rPr lang="ar-IQ" dirty="0" smtClean="0">
                <a:solidFill>
                  <a:srgbClr val="FF0000"/>
                </a:solidFill>
              </a:rPr>
              <a:t>أسلوب القصة</a:t>
            </a:r>
            <a:r>
              <a:rPr lang="ar-IQ" dirty="0">
                <a:solidFill>
                  <a:srgbClr val="FF0000"/>
                </a:solidFill>
              </a:rPr>
              <a:t>: </a:t>
            </a:r>
            <a:r>
              <a:rPr lang="ar-IQ" dirty="0"/>
              <a:t>تميّزت القصّة بتأثيرها الكبير على نفس المستمع، سواء كان المستمع طفلاً صغيراً أو رجلاً كبيراً، وتعدّ القصص من طرق تنمية الخيال عند الأطفال؛ وذلك لشدّة تفاعلهم مع أحداث القصة وشخصياتها، والقصة تزيل عن الطفل شعور النقص المتولّد لديه، وتهدّأ من قلقه وتوتّره، كما وتعمل على تطوير فكره، وتنمية قدراته </a:t>
            </a:r>
            <a:r>
              <a:rPr lang="ar-IQ" dirty="0" smtClean="0"/>
              <a:t>العقليّة.</a:t>
            </a:r>
          </a:p>
          <a:p>
            <a:pPr marL="0" indent="0" algn="just">
              <a:buNone/>
            </a:pPr>
            <a:r>
              <a:rPr lang="ar-IQ" dirty="0" smtClean="0">
                <a:solidFill>
                  <a:srgbClr val="FF0000"/>
                </a:solidFill>
              </a:rPr>
              <a:t>4-أسلوب الممارسة </a:t>
            </a:r>
            <a:r>
              <a:rPr lang="ar-IQ" dirty="0">
                <a:solidFill>
                  <a:srgbClr val="FF0000"/>
                </a:solidFill>
              </a:rPr>
              <a:t>والتطبيق العملي: </a:t>
            </a:r>
            <a:r>
              <a:rPr lang="ar-IQ" dirty="0"/>
              <a:t>يعد التطبيق العمليّ للقيم والآداب الدينيّة من أفضل وسائل التربية الإسلامية؛ وذلك </a:t>
            </a:r>
            <a:r>
              <a:rPr lang="ar-IQ" dirty="0" smtClean="0"/>
              <a:t>لأنّ </a:t>
            </a:r>
            <a:r>
              <a:rPr lang="ar-IQ" dirty="0"/>
              <a:t>الممارسة الفعليّة تؤدّي إلى معالجة الأخطاء، وتقوية الذاكرة وعدم النسيان، وتغرس القيم والآداب في النفوس، وترسّخها في القلب </a:t>
            </a:r>
            <a:r>
              <a:rPr lang="ar-IQ" dirty="0" smtClean="0"/>
              <a:t>والعقل.</a:t>
            </a:r>
          </a:p>
          <a:p>
            <a:pPr marL="0" indent="0" algn="just">
              <a:buNone/>
            </a:pPr>
            <a:r>
              <a:rPr lang="ar-IQ" dirty="0" smtClean="0">
                <a:solidFill>
                  <a:srgbClr val="FF0000"/>
                </a:solidFill>
              </a:rPr>
              <a:t>5-أسلوب العقوبة</a:t>
            </a:r>
            <a:r>
              <a:rPr lang="ar-IQ" dirty="0">
                <a:solidFill>
                  <a:srgbClr val="FF0000"/>
                </a:solidFill>
              </a:rPr>
              <a:t>: </a:t>
            </a:r>
            <a:r>
              <a:rPr lang="ar-IQ" dirty="0"/>
              <a:t>تستخدم التربية الإسلامية أسلوب العقاب في الحالات </a:t>
            </a:r>
            <a:r>
              <a:rPr lang="ar-IQ" dirty="0" smtClean="0"/>
              <a:t>الاضطراريّة </a:t>
            </a:r>
            <a:r>
              <a:rPr lang="ar-IQ" dirty="0"/>
              <a:t>فقط، ولا يلجأ إليها </a:t>
            </a:r>
            <a:r>
              <a:rPr lang="ar-IQ" dirty="0" smtClean="0"/>
              <a:t>المربّي </a:t>
            </a:r>
            <a:r>
              <a:rPr lang="ar-IQ" dirty="0"/>
              <a:t>إلّا عند الحاجة </a:t>
            </a:r>
            <a:r>
              <a:rPr lang="ar-IQ" dirty="0" smtClean="0"/>
              <a:t>والضرورة. </a:t>
            </a:r>
            <a:r>
              <a:rPr lang="ar-IQ" dirty="0"/>
              <a:t>ولا يقوم بها المربي </a:t>
            </a:r>
            <a:r>
              <a:rPr lang="ar-IQ" dirty="0" smtClean="0"/>
              <a:t>إلاّ </a:t>
            </a:r>
            <a:r>
              <a:rPr lang="ar-IQ" dirty="0"/>
              <a:t>عند </a:t>
            </a:r>
            <a:r>
              <a:rPr lang="ar-IQ" dirty="0" smtClean="0"/>
              <a:t>استنفاذ </a:t>
            </a:r>
            <a:r>
              <a:rPr lang="ar-IQ" dirty="0"/>
              <a:t>وسعه في استعمال جميع الأساليب الأخرى، والعقوبة هي أسلوب حاسم لا يستعمل مع </a:t>
            </a:r>
            <a:r>
              <a:rPr lang="ar-IQ" dirty="0" smtClean="0"/>
              <a:t>كلِّ </a:t>
            </a:r>
            <a:r>
              <a:rPr lang="ar-IQ" dirty="0"/>
              <a:t>الأفراد، وينبغي على </a:t>
            </a:r>
            <a:r>
              <a:rPr lang="ar-IQ" dirty="0" smtClean="0"/>
              <a:t>المربّي </a:t>
            </a:r>
            <a:r>
              <a:rPr lang="ar-IQ" dirty="0"/>
              <a:t>أو الوالدين اتّخاذ منهج الوسطية في التعامل مع الأبناء؛ فاللين الزائد والرقة المفرطة والحرية </a:t>
            </a:r>
            <a:r>
              <a:rPr lang="ar-IQ" dirty="0" smtClean="0"/>
              <a:t>المطلقة؛ </a:t>
            </a:r>
            <a:r>
              <a:rPr lang="ar-IQ" dirty="0"/>
              <a:t>تؤدي إلى إفساد سلوك </a:t>
            </a:r>
            <a:r>
              <a:rPr lang="ar-IQ" dirty="0" smtClean="0"/>
              <a:t>الفرد. </a:t>
            </a:r>
            <a:r>
              <a:rPr lang="ar-IQ" dirty="0"/>
              <a:t>وكذلك الشدّة والحزم المفرط يؤدي إلى انحراف سلوك </a:t>
            </a:r>
            <a:r>
              <a:rPr lang="ar-IQ" dirty="0" smtClean="0"/>
              <a:t>الفرد</a:t>
            </a:r>
            <a:endParaRPr lang="ar-IQ" dirty="0"/>
          </a:p>
        </p:txBody>
      </p:sp>
    </p:spTree>
    <p:extLst>
      <p:ext uri="{BB962C8B-B14F-4D97-AF65-F5344CB8AC3E}">
        <p14:creationId xmlns:p14="http://schemas.microsoft.com/office/powerpoint/2010/main" val="27312142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الأنماط والسلوكيات العملية للتربية الإسلامية </a:t>
            </a:r>
            <a:endParaRPr lang="ar-IQ" dirty="0">
              <a:solidFill>
                <a:srgbClr val="FF0000"/>
              </a:solidFill>
            </a:endParaRPr>
          </a:p>
        </p:txBody>
      </p:sp>
      <p:sp>
        <p:nvSpPr>
          <p:cNvPr id="3" name="عنصر نائب للمحتوى 2"/>
          <p:cNvSpPr>
            <a:spLocks noGrp="1"/>
          </p:cNvSpPr>
          <p:nvPr>
            <p:ph idx="1"/>
          </p:nvPr>
        </p:nvSpPr>
        <p:spPr>
          <a:xfrm>
            <a:off x="179512" y="764704"/>
            <a:ext cx="8784976" cy="5976664"/>
          </a:xfrm>
        </p:spPr>
        <p:txBody>
          <a:bodyPr>
            <a:normAutofit fontScale="85000" lnSpcReduction="20000"/>
          </a:bodyPr>
          <a:lstStyle/>
          <a:p>
            <a:pPr algn="just"/>
            <a:r>
              <a:rPr lang="ar-IQ" dirty="0" smtClean="0"/>
              <a:t>الأنماط التربوية </a:t>
            </a:r>
            <a:r>
              <a:rPr lang="en-US" dirty="0" smtClean="0"/>
              <a:t>Parenting styles)</a:t>
            </a:r>
            <a:r>
              <a:rPr lang="ar-IQ" dirty="0" smtClean="0"/>
              <a:t>): هي </a:t>
            </a:r>
            <a:r>
              <a:rPr lang="ar-IQ" dirty="0"/>
              <a:t>بنية نفسية تمثل الاستراتيجيات القياسية التي يستخدمها الآباء </a:t>
            </a:r>
            <a:r>
              <a:rPr lang="ar-IQ" dirty="0" smtClean="0"/>
              <a:t>والمعلمون في التربية, وهذه الأنماط هي:</a:t>
            </a:r>
          </a:p>
          <a:p>
            <a:pPr marL="0" indent="0" algn="just">
              <a:buNone/>
            </a:pPr>
            <a:r>
              <a:rPr lang="ar-IQ" dirty="0" smtClean="0">
                <a:solidFill>
                  <a:srgbClr val="FF0000"/>
                </a:solidFill>
              </a:rPr>
              <a:t>الأول/ النمط الحازم: </a:t>
            </a:r>
            <a:r>
              <a:rPr lang="ar-IQ" dirty="0" smtClean="0"/>
              <a:t>يتصف </a:t>
            </a:r>
            <a:r>
              <a:rPr lang="ar-IQ" dirty="0"/>
              <a:t>الوالد </a:t>
            </a:r>
            <a:r>
              <a:rPr lang="ar-IQ" dirty="0" smtClean="0"/>
              <a:t>أو المربي الحازم </a:t>
            </a:r>
            <a:r>
              <a:rPr lang="ar-IQ" dirty="0"/>
              <a:t>بالاستجابة للطفل والمُطالبة </a:t>
            </a:r>
            <a:r>
              <a:rPr lang="ar-IQ" dirty="0" smtClean="0"/>
              <a:t>تجاهه بأشياء, </a:t>
            </a:r>
            <a:r>
              <a:rPr lang="ar-IQ" dirty="0"/>
              <a:t>للقيام بها. وعندما يتم تطوير هذا النمط بشكل </a:t>
            </a:r>
            <a:r>
              <a:rPr lang="ar-IQ" dirty="0" smtClean="0"/>
              <a:t>منهجي؛ </a:t>
            </a:r>
            <a:r>
              <a:rPr lang="ar-IQ" dirty="0"/>
              <a:t>ينمو ليتناسب مع موصفات التربية </a:t>
            </a:r>
            <a:r>
              <a:rPr lang="ar-IQ" dirty="0" smtClean="0"/>
              <a:t>الأبوية, </a:t>
            </a:r>
            <a:r>
              <a:rPr lang="ar-IQ" dirty="0"/>
              <a:t>والرعاية المتفق عليها</a:t>
            </a:r>
            <a:r>
              <a:rPr lang="ar-IQ" dirty="0" smtClean="0"/>
              <a:t>. </a:t>
            </a:r>
          </a:p>
          <a:p>
            <a:pPr marL="0" indent="0" algn="just">
              <a:buNone/>
            </a:pPr>
            <a:r>
              <a:rPr lang="ar-IQ" dirty="0" smtClean="0">
                <a:solidFill>
                  <a:srgbClr val="FF0000"/>
                </a:solidFill>
              </a:rPr>
              <a:t>يتميز </a:t>
            </a:r>
            <a:r>
              <a:rPr lang="ar-IQ" dirty="0">
                <a:solidFill>
                  <a:srgbClr val="FF0000"/>
                </a:solidFill>
              </a:rPr>
              <a:t>أسلوب التربية </a:t>
            </a:r>
            <a:r>
              <a:rPr lang="ar-IQ" dirty="0" smtClean="0">
                <a:solidFill>
                  <a:srgbClr val="FF0000"/>
                </a:solidFill>
              </a:rPr>
              <a:t>الحازم بما يلي:</a:t>
            </a:r>
          </a:p>
          <a:p>
            <a:pPr marL="0" indent="0" algn="just">
              <a:buNone/>
            </a:pPr>
            <a:r>
              <a:rPr lang="ar-IQ" dirty="0"/>
              <a:t>-</a:t>
            </a:r>
            <a:r>
              <a:rPr lang="ar-IQ" dirty="0" smtClean="0"/>
              <a:t> التركيز </a:t>
            </a:r>
            <a:r>
              <a:rPr lang="ar-IQ" dirty="0"/>
              <a:t>على </a:t>
            </a:r>
            <a:r>
              <a:rPr lang="ar-IQ" dirty="0" smtClean="0"/>
              <a:t>الطفل, </a:t>
            </a:r>
            <a:r>
              <a:rPr lang="ar-IQ" dirty="0"/>
              <a:t>ويحمل توقعات عالية من </a:t>
            </a:r>
            <a:r>
              <a:rPr lang="ar-IQ" dirty="0" smtClean="0"/>
              <a:t>النضج.</a:t>
            </a:r>
          </a:p>
          <a:p>
            <a:pPr marL="0" indent="0" algn="just">
              <a:buNone/>
            </a:pPr>
            <a:r>
              <a:rPr lang="ar-IQ" dirty="0" smtClean="0"/>
              <a:t>- يمكن </a:t>
            </a:r>
            <a:r>
              <a:rPr lang="ar-IQ" dirty="0"/>
              <a:t>للوالدين </a:t>
            </a:r>
            <a:r>
              <a:rPr lang="ar-IQ" dirty="0" smtClean="0"/>
              <a:t>والمربين الحازمين </a:t>
            </a:r>
            <a:r>
              <a:rPr lang="ar-IQ" dirty="0"/>
              <a:t>فهم كيف يشعر </a:t>
            </a:r>
            <a:r>
              <a:rPr lang="ar-IQ" dirty="0" smtClean="0"/>
              <a:t>الطفل أو الطالب. ومن </a:t>
            </a:r>
            <a:r>
              <a:rPr lang="ar-IQ" dirty="0"/>
              <a:t>ثم تعليمهم كيفية تنظيم مشاعرهم. </a:t>
            </a:r>
            <a:endParaRPr lang="ar-IQ" dirty="0" smtClean="0"/>
          </a:p>
          <a:p>
            <a:pPr marL="0" indent="0" algn="just">
              <a:buNone/>
            </a:pPr>
            <a:r>
              <a:rPr lang="ar-IQ" dirty="0" smtClean="0"/>
              <a:t>- الآباء والمربون الحازمون </a:t>
            </a:r>
            <a:r>
              <a:rPr lang="ar-IQ" dirty="0"/>
              <a:t>عادة ما يغفرون أي وجه من وجوه القصور المحتمل. </a:t>
            </a:r>
            <a:endParaRPr lang="ar-IQ" dirty="0" smtClean="0"/>
          </a:p>
          <a:p>
            <a:pPr marL="0" indent="0" algn="just">
              <a:buNone/>
            </a:pPr>
            <a:r>
              <a:rPr lang="ar-IQ" dirty="0" smtClean="0"/>
              <a:t>- غالباً يساعدون </a:t>
            </a:r>
            <a:r>
              <a:rPr lang="ar-IQ" dirty="0"/>
              <a:t>أطفالهم </a:t>
            </a:r>
            <a:r>
              <a:rPr lang="ar-IQ" dirty="0" smtClean="0"/>
              <a:t>وطلابهم على </a:t>
            </a:r>
            <a:r>
              <a:rPr lang="ar-IQ" dirty="0"/>
              <a:t>إيجاد منافذ مناسبة لحل المشاكل. </a:t>
            </a:r>
            <a:endParaRPr lang="ar-IQ" dirty="0" smtClean="0"/>
          </a:p>
          <a:p>
            <a:pPr marL="0" indent="0" algn="just">
              <a:buNone/>
            </a:pPr>
            <a:r>
              <a:rPr lang="ar-IQ" dirty="0" smtClean="0"/>
              <a:t>- يشجع </a:t>
            </a:r>
            <a:r>
              <a:rPr lang="ar-IQ" dirty="0"/>
              <a:t>الآباء </a:t>
            </a:r>
            <a:r>
              <a:rPr lang="ar-IQ" dirty="0" smtClean="0"/>
              <a:t>والمربون الحازمون </a:t>
            </a:r>
            <a:r>
              <a:rPr lang="ar-IQ" dirty="0"/>
              <a:t>الأطفال </a:t>
            </a:r>
            <a:r>
              <a:rPr lang="ar-IQ" dirty="0" smtClean="0"/>
              <a:t>والطلاب على </a:t>
            </a:r>
            <a:r>
              <a:rPr lang="ar-IQ" dirty="0"/>
              <a:t>أن يكونوا مستقلين ولكن يحافظون علي إبقاء بعض الحدود على </a:t>
            </a:r>
            <a:r>
              <a:rPr lang="ar-IQ" dirty="0" smtClean="0"/>
              <a:t>تصرفاتهم, ويحاولون </a:t>
            </a:r>
            <a:r>
              <a:rPr lang="ar-IQ" dirty="0"/>
              <a:t>أن يكونوا دافئين في رعايتهم تجاه </a:t>
            </a:r>
            <a:r>
              <a:rPr lang="ar-IQ" dirty="0" smtClean="0"/>
              <a:t>الطفل أو الطالب.</a:t>
            </a:r>
            <a:endParaRPr lang="ar-IQ" dirty="0"/>
          </a:p>
        </p:txBody>
      </p:sp>
    </p:spTree>
    <p:extLst>
      <p:ext uri="{BB962C8B-B14F-4D97-AF65-F5344CB8AC3E}">
        <p14:creationId xmlns:p14="http://schemas.microsoft.com/office/powerpoint/2010/main" val="35168828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08712"/>
          </a:xfrm>
        </p:spPr>
        <p:txBody>
          <a:bodyPr>
            <a:normAutofit fontScale="92500"/>
          </a:bodyPr>
          <a:lstStyle/>
          <a:p>
            <a:pPr marL="0" indent="0" algn="just">
              <a:buNone/>
            </a:pPr>
            <a:r>
              <a:rPr lang="ar-IQ" dirty="0">
                <a:solidFill>
                  <a:srgbClr val="FF0000"/>
                </a:solidFill>
              </a:rPr>
              <a:t>ثانياً/ </a:t>
            </a:r>
            <a:r>
              <a:rPr lang="ar-IQ" dirty="0" smtClean="0">
                <a:solidFill>
                  <a:srgbClr val="FF0000"/>
                </a:solidFill>
              </a:rPr>
              <a:t>النمط السلطوي أو الاستبدادي: </a:t>
            </a:r>
            <a:r>
              <a:rPr lang="ar-IQ" dirty="0" smtClean="0"/>
              <a:t>الأبوة أو التربية السلطوية </a:t>
            </a:r>
            <a:r>
              <a:rPr lang="ar-IQ" dirty="0"/>
              <a:t>هي أسلوب تقييدي شديد العقوبة، يقوم فيه </a:t>
            </a:r>
            <a:r>
              <a:rPr lang="ar-IQ" dirty="0" smtClean="0"/>
              <a:t>الوالدان أو المربي  </a:t>
            </a:r>
            <a:r>
              <a:rPr lang="ar-IQ" dirty="0"/>
              <a:t>بإبقاء </a:t>
            </a:r>
            <a:r>
              <a:rPr lang="ar-IQ" dirty="0" smtClean="0"/>
              <a:t>الأطفال أو الطلاب </a:t>
            </a:r>
            <a:r>
              <a:rPr lang="ar-IQ" dirty="0"/>
              <a:t>في حالة تبعية </a:t>
            </a:r>
            <a:r>
              <a:rPr lang="ar-IQ" dirty="0" smtClean="0"/>
              <a:t>للتوجيهات, مع </a:t>
            </a:r>
            <a:r>
              <a:rPr lang="ar-IQ" dirty="0"/>
              <a:t>القليل من التفسير أو التغذية المرتجعة أو التركيز على تصور الطفل والأسرة، ويعد العقاب </a:t>
            </a:r>
            <a:r>
              <a:rPr lang="ar-IQ" dirty="0" smtClean="0"/>
              <a:t>البدني، </a:t>
            </a:r>
            <a:r>
              <a:rPr lang="ar-IQ" dirty="0"/>
              <a:t>مثل الصفع علي المؤخرة، </a:t>
            </a:r>
            <a:r>
              <a:rPr lang="ar-IQ" dirty="0" smtClean="0"/>
              <a:t>والصراخ؛ شكلاً من أشكال الانضباط. غالباً </a:t>
            </a:r>
            <a:r>
              <a:rPr lang="ar-IQ" dirty="0"/>
              <a:t>ما </a:t>
            </a:r>
            <a:r>
              <a:rPr lang="ar-IQ" dirty="0" smtClean="0"/>
              <a:t>يفضِّلها </a:t>
            </a:r>
            <a:r>
              <a:rPr lang="ar-IQ" dirty="0"/>
              <a:t>الآباء السلطويون أو الاستبداديون، والهدف من هذا </a:t>
            </a:r>
            <a:r>
              <a:rPr lang="ar-IQ" dirty="0" smtClean="0"/>
              <a:t>النمط(علي </a:t>
            </a:r>
            <a:r>
              <a:rPr lang="ar-IQ" dirty="0"/>
              <a:t>أحسن أحواله</a:t>
            </a:r>
            <a:r>
              <a:rPr lang="ar-IQ" dirty="0" smtClean="0"/>
              <a:t>)؛ </a:t>
            </a:r>
            <a:r>
              <a:rPr lang="ar-IQ" dirty="0"/>
              <a:t>هو تعليم الطفل </a:t>
            </a:r>
            <a:r>
              <a:rPr lang="ar-IQ" dirty="0" smtClean="0"/>
              <a:t>أو الطالب التصرف </a:t>
            </a:r>
            <a:r>
              <a:rPr lang="ar-IQ" dirty="0"/>
              <a:t>والبقاء على قيد الحياة، والازدهار كشخص بالغ في مجتمع قاسي لا يرحم من خلال </a:t>
            </a:r>
            <a:r>
              <a:rPr lang="ar-IQ" dirty="0" smtClean="0"/>
              <a:t>إعدادهم للاستجابات </a:t>
            </a:r>
            <a:r>
              <a:rPr lang="ar-IQ" dirty="0"/>
              <a:t>السلبية مثل الغضب </a:t>
            </a:r>
            <a:r>
              <a:rPr lang="ar-IQ" dirty="0" smtClean="0"/>
              <a:t>والعدوان, </a:t>
            </a:r>
            <a:r>
              <a:rPr lang="ar-IQ" dirty="0"/>
              <a:t>الذي سوف </a:t>
            </a:r>
            <a:r>
              <a:rPr lang="ar-IQ" dirty="0" err="1" smtClean="0"/>
              <a:t>يواجهونه</a:t>
            </a:r>
            <a:r>
              <a:rPr lang="ar-IQ" dirty="0" smtClean="0"/>
              <a:t>. </a:t>
            </a:r>
            <a:r>
              <a:rPr lang="ar-IQ" dirty="0"/>
              <a:t>إذا كان سلوكه غير مناسب. وبالإضافة إلى ذلك، </a:t>
            </a:r>
            <a:r>
              <a:rPr lang="ar-IQ" dirty="0" smtClean="0"/>
              <a:t>فإنّ </a:t>
            </a:r>
            <a:r>
              <a:rPr lang="ar-IQ" dirty="0"/>
              <a:t>دعاة هذا النمط </a:t>
            </a:r>
            <a:r>
              <a:rPr lang="ar-IQ" dirty="0" smtClean="0"/>
              <a:t>غالباً </a:t>
            </a:r>
            <a:r>
              <a:rPr lang="ar-IQ" dirty="0"/>
              <a:t>ما يعتقدون أن صدمة العدوان من شخص آخر من العالم الخارجي ستكون </a:t>
            </a:r>
            <a:r>
              <a:rPr lang="ar-IQ" dirty="0" smtClean="0"/>
              <a:t>أقل, </a:t>
            </a:r>
            <a:r>
              <a:rPr lang="ar-IQ" dirty="0"/>
              <a:t>بالنسبة الطفل </a:t>
            </a:r>
            <a:r>
              <a:rPr lang="ar-IQ" dirty="0" smtClean="0"/>
              <a:t>أو الطالب الذي </a:t>
            </a:r>
            <a:r>
              <a:rPr lang="ar-IQ" dirty="0"/>
              <a:t>اعتاد على تحمل </a:t>
            </a:r>
            <a:r>
              <a:rPr lang="ar-IQ" dirty="0" smtClean="0"/>
              <a:t>كلّ </a:t>
            </a:r>
            <a:r>
              <a:rPr lang="ar-IQ" dirty="0"/>
              <a:t>من الإجهاد الحاد والمزمن المفروض عليه من قبل </a:t>
            </a:r>
            <a:r>
              <a:rPr lang="ar-IQ" dirty="0" smtClean="0"/>
              <a:t>الآباء والمربين.</a:t>
            </a:r>
            <a:endParaRPr lang="ar-IQ" dirty="0"/>
          </a:p>
        </p:txBody>
      </p:sp>
    </p:spTree>
    <p:extLst>
      <p:ext uri="{BB962C8B-B14F-4D97-AF65-F5344CB8AC3E}">
        <p14:creationId xmlns:p14="http://schemas.microsoft.com/office/powerpoint/2010/main" val="659427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85000" lnSpcReduction="20000"/>
          </a:bodyPr>
          <a:lstStyle/>
          <a:p>
            <a:pPr marL="0" indent="0">
              <a:buNone/>
            </a:pPr>
            <a:r>
              <a:rPr lang="ar-IQ" dirty="0" smtClean="0">
                <a:solidFill>
                  <a:srgbClr val="FF0000"/>
                </a:solidFill>
              </a:rPr>
              <a:t>ويتميّز هذا النمط بما يلي:</a:t>
            </a:r>
          </a:p>
          <a:p>
            <a:pPr marL="0" indent="0" algn="just">
              <a:buNone/>
            </a:pPr>
            <a:r>
              <a:rPr lang="ar-IQ" dirty="0" smtClean="0"/>
              <a:t>- يكون الذين </a:t>
            </a:r>
            <a:r>
              <a:rPr lang="ar-IQ" dirty="0"/>
              <a:t>نشؤا في ظل هذا النوع من التربية </a:t>
            </a:r>
            <a:r>
              <a:rPr lang="ar-IQ" dirty="0" smtClean="0"/>
              <a:t>لهم قدراً </a:t>
            </a:r>
            <a:r>
              <a:rPr lang="ar-IQ" dirty="0"/>
              <a:t>أقل من الكفاءة </a:t>
            </a:r>
            <a:r>
              <a:rPr lang="ar-IQ" dirty="0" smtClean="0"/>
              <a:t>الاجتماعية, لأنّ يخبرون عموماً </a:t>
            </a:r>
            <a:r>
              <a:rPr lang="ar-IQ" dirty="0"/>
              <a:t>بما يجب </a:t>
            </a:r>
            <a:r>
              <a:rPr lang="ar-IQ" dirty="0" smtClean="0"/>
              <a:t>عليهم </a:t>
            </a:r>
            <a:r>
              <a:rPr lang="ar-IQ" dirty="0"/>
              <a:t>القيام </a:t>
            </a:r>
            <a:r>
              <a:rPr lang="ar-IQ" dirty="0" smtClean="0"/>
              <a:t>به, بدلاً </a:t>
            </a:r>
            <a:r>
              <a:rPr lang="ar-IQ" dirty="0"/>
              <a:t>من السماح </a:t>
            </a:r>
            <a:r>
              <a:rPr lang="ar-IQ" dirty="0" smtClean="0"/>
              <a:t>لهم  </a:t>
            </a:r>
            <a:r>
              <a:rPr lang="ar-IQ" dirty="0"/>
              <a:t>باختياره </a:t>
            </a:r>
            <a:r>
              <a:rPr lang="ar-IQ" dirty="0" smtClean="0"/>
              <a:t>بأنفسهم، </a:t>
            </a:r>
            <a:r>
              <a:rPr lang="ar-IQ" dirty="0"/>
              <a:t>مما </a:t>
            </a:r>
            <a:r>
              <a:rPr lang="ar-IQ" dirty="0" smtClean="0"/>
              <a:t>يجعلهم متفوقين </a:t>
            </a:r>
            <a:r>
              <a:rPr lang="ar-IQ" dirty="0"/>
              <a:t>على المدى </a:t>
            </a:r>
            <a:r>
              <a:rPr lang="ar-IQ" dirty="0" smtClean="0"/>
              <a:t>القصير. </a:t>
            </a:r>
            <a:r>
              <a:rPr lang="ar-IQ" dirty="0"/>
              <a:t>ولكنه يحد من التنمية بأشكال تكشف عن نفسها على نحو متزايد عند انخفاض مقدار الإشراف </a:t>
            </a:r>
            <a:r>
              <a:rPr lang="ar-IQ" dirty="0" smtClean="0"/>
              <a:t>والرقابة </a:t>
            </a:r>
            <a:r>
              <a:rPr lang="ar-IQ" dirty="0"/>
              <a:t>المباشرة</a:t>
            </a:r>
            <a:r>
              <a:rPr lang="ar-IQ" dirty="0" smtClean="0"/>
              <a:t>.</a:t>
            </a:r>
          </a:p>
          <a:p>
            <a:pPr marL="0" indent="0" algn="just">
              <a:buNone/>
            </a:pPr>
            <a:r>
              <a:rPr lang="ar-IQ" dirty="0" smtClean="0"/>
              <a:t>- الأطفال والمتعلمون الذين </a:t>
            </a:r>
            <a:r>
              <a:rPr lang="ar-IQ" dirty="0"/>
              <a:t>يشرف علي تربيتهم آباء </a:t>
            </a:r>
            <a:r>
              <a:rPr lang="ar-IQ" dirty="0" smtClean="0"/>
              <a:t>ومربون سلطويون </a:t>
            </a:r>
            <a:r>
              <a:rPr lang="ar-IQ" dirty="0"/>
              <a:t>(استبداديون) يميلون إلى أن يكونوا متطابقين، مطيعين </a:t>
            </a:r>
            <a:r>
              <a:rPr lang="ar-IQ" dirty="0" smtClean="0"/>
              <a:t>جداً، </a:t>
            </a:r>
            <a:r>
              <a:rPr lang="ar-IQ" dirty="0"/>
              <a:t>هادئين، وغير سعداء. </a:t>
            </a:r>
            <a:r>
              <a:rPr lang="ar-IQ" dirty="0" smtClean="0"/>
              <a:t>وغالباً </a:t>
            </a:r>
            <a:r>
              <a:rPr lang="ar-IQ" dirty="0"/>
              <a:t>ما يعاني </a:t>
            </a:r>
            <a:r>
              <a:rPr lang="ar-IQ" dirty="0" smtClean="0"/>
              <a:t>هؤلاء </a:t>
            </a:r>
            <a:r>
              <a:rPr lang="ar-IQ" dirty="0"/>
              <a:t>من الاكتئاب واللوم الذاتي</a:t>
            </a:r>
            <a:r>
              <a:rPr lang="ar-IQ" dirty="0" smtClean="0"/>
              <a:t>. وسلوكياتهم هذه, </a:t>
            </a:r>
            <a:r>
              <a:rPr lang="ar-IQ" dirty="0"/>
              <a:t>تستمر في مرحلة البلوغ</a:t>
            </a:r>
            <a:r>
              <a:rPr lang="ar-IQ" dirty="0" smtClean="0"/>
              <a:t>.</a:t>
            </a:r>
          </a:p>
          <a:p>
            <a:pPr marL="0" indent="0" algn="just">
              <a:buNone/>
            </a:pPr>
            <a:r>
              <a:rPr lang="ar-IQ" dirty="0" smtClean="0"/>
              <a:t>- الأطفال والمتعلمون الذين </a:t>
            </a:r>
            <a:r>
              <a:rPr lang="ar-IQ" dirty="0"/>
              <a:t>يشعرون بالاستياء أو الغضب من </a:t>
            </a:r>
            <a:r>
              <a:rPr lang="ar-IQ" dirty="0" smtClean="0"/>
              <a:t>تنشئتهم </a:t>
            </a:r>
            <a:r>
              <a:rPr lang="ar-IQ" dirty="0"/>
              <a:t>في بيئة </a:t>
            </a:r>
            <a:r>
              <a:rPr lang="ar-IQ" dirty="0" smtClean="0"/>
              <a:t>استبدادية, </a:t>
            </a:r>
            <a:r>
              <a:rPr lang="ar-IQ" dirty="0"/>
              <a:t>ولكنهم </a:t>
            </a:r>
            <a:r>
              <a:rPr lang="ar-IQ" dirty="0" smtClean="0"/>
              <a:t>تمكّنوا </a:t>
            </a:r>
            <a:r>
              <a:rPr lang="ar-IQ" dirty="0"/>
              <a:t>من تطوير ثقة عالية بالنفس في كثير من </a:t>
            </a:r>
            <a:r>
              <a:rPr lang="ar-IQ" dirty="0" smtClean="0"/>
              <a:t>الأحيان, ويكونوا </a:t>
            </a:r>
            <a:r>
              <a:rPr lang="ar-IQ" dirty="0"/>
              <a:t>متمردين في مرحلة المراهقة أو سن البلوغ</a:t>
            </a:r>
            <a:r>
              <a:rPr lang="ar-IQ" dirty="0" smtClean="0"/>
              <a:t>.</a:t>
            </a:r>
          </a:p>
          <a:p>
            <a:pPr marL="0" indent="0" algn="just">
              <a:buNone/>
            </a:pPr>
            <a:r>
              <a:rPr lang="ar-IQ" dirty="0" smtClean="0"/>
              <a:t>- الأطفال والمتعلمون الذين </a:t>
            </a:r>
            <a:r>
              <a:rPr lang="ar-IQ" dirty="0"/>
              <a:t>يعانون من الغضب والاستياء إلى جانب سلبيات كل من تثبيط الكفاءة الذاتية وزيادة لوم النفس (علم النفس</a:t>
            </a:r>
            <a:r>
              <a:rPr lang="ar-IQ" dirty="0" smtClean="0"/>
              <a:t>), غالباً ما </a:t>
            </a:r>
            <a:r>
              <a:rPr lang="ar-IQ" dirty="0"/>
              <a:t>يتراجعون إلى سلوكيات الهروب، بما في ذلك تعاطي المخدرات، ويكونوا في خطر متزايد لمحاولة </a:t>
            </a:r>
            <a:r>
              <a:rPr lang="ar-IQ" dirty="0" smtClean="0"/>
              <a:t>الانتحار.</a:t>
            </a:r>
          </a:p>
        </p:txBody>
      </p:sp>
    </p:spTree>
    <p:extLst>
      <p:ext uri="{BB962C8B-B14F-4D97-AF65-F5344CB8AC3E}">
        <p14:creationId xmlns:p14="http://schemas.microsoft.com/office/powerpoint/2010/main" val="39131428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70000" lnSpcReduction="20000"/>
          </a:bodyPr>
          <a:lstStyle/>
          <a:p>
            <a:pPr marL="0" indent="0" algn="just">
              <a:buNone/>
            </a:pPr>
            <a:r>
              <a:rPr lang="ar-IQ" dirty="0">
                <a:solidFill>
                  <a:srgbClr val="FF0000"/>
                </a:solidFill>
              </a:rPr>
              <a:t>ثالثاً/ </a:t>
            </a:r>
            <a:r>
              <a:rPr lang="ar-IQ" dirty="0" smtClean="0">
                <a:solidFill>
                  <a:srgbClr val="FF0000"/>
                </a:solidFill>
              </a:rPr>
              <a:t>النمط المتساهل: </a:t>
            </a:r>
            <a:r>
              <a:rPr lang="ar-IQ" dirty="0" smtClean="0"/>
              <a:t>التربية </a:t>
            </a:r>
            <a:r>
              <a:rPr lang="ar-IQ" dirty="0"/>
              <a:t>المتساهلة، والتي تسمى </a:t>
            </a:r>
            <a:r>
              <a:rPr lang="ar-IQ" dirty="0" smtClean="0"/>
              <a:t>أيضاً </a:t>
            </a:r>
            <a:r>
              <a:rPr lang="ar-IQ" dirty="0"/>
              <a:t>المتسامحة، غير التوجيهية، أو التساهلية، أو </a:t>
            </a:r>
            <a:r>
              <a:rPr lang="ar-IQ" dirty="0" smtClean="0"/>
              <a:t>التحررية. فالتربية </a:t>
            </a:r>
            <a:r>
              <a:rPr lang="ar-IQ" dirty="0"/>
              <a:t>المتساهلة هي أسلوب التربية الذي يشارك فيه أولياء الأمور مع أطفالهم بشكل </a:t>
            </a:r>
            <a:r>
              <a:rPr lang="ar-IQ" dirty="0" smtClean="0"/>
              <a:t>كبير, </a:t>
            </a:r>
            <a:r>
              <a:rPr lang="ar-IQ" dirty="0"/>
              <a:t>ولكنهم يضعون بعض المطالب أو الضوابط عليها. </a:t>
            </a:r>
            <a:r>
              <a:rPr lang="ar-IQ" dirty="0" smtClean="0"/>
              <a:t>وحاول </a:t>
            </a:r>
            <a:r>
              <a:rPr lang="ar-IQ" dirty="0"/>
              <a:t>الآباء </a:t>
            </a:r>
            <a:r>
              <a:rPr lang="ar-IQ" dirty="0" smtClean="0"/>
              <a:t>والمربون المتساهلون </a:t>
            </a:r>
            <a:r>
              <a:rPr lang="ar-IQ" dirty="0"/>
              <a:t>أن يكونوا "أصدقاء" </a:t>
            </a:r>
            <a:r>
              <a:rPr lang="ar-IQ" dirty="0" smtClean="0"/>
              <a:t>لأطفالهم وطلابهم,  </a:t>
            </a:r>
            <a:r>
              <a:rPr lang="ar-IQ" dirty="0"/>
              <a:t>ولا يلعبون دور </a:t>
            </a:r>
            <a:r>
              <a:rPr lang="ar-IQ" dirty="0" smtClean="0"/>
              <a:t>الوالدين أو المربين. ويسمح لهم المتساهلون باتخاذ </a:t>
            </a:r>
            <a:r>
              <a:rPr lang="ar-IQ" dirty="0"/>
              <a:t>قراراتهم الخاصة، </a:t>
            </a:r>
            <a:r>
              <a:rPr lang="ar-IQ" dirty="0" smtClean="0"/>
              <a:t>ويقدمون </a:t>
            </a:r>
            <a:r>
              <a:rPr lang="ar-IQ" dirty="0"/>
              <a:t>المشورة لهم كصديق.</a:t>
            </a:r>
          </a:p>
          <a:p>
            <a:pPr marL="0" indent="0" algn="just">
              <a:buNone/>
            </a:pPr>
            <a:r>
              <a:rPr lang="ar-IQ" dirty="0" smtClean="0">
                <a:solidFill>
                  <a:srgbClr val="FF0000"/>
                </a:solidFill>
              </a:rPr>
              <a:t>والنمط المتساهل يتميز بـ:</a:t>
            </a:r>
          </a:p>
          <a:p>
            <a:pPr marL="0" indent="0" algn="just">
              <a:buNone/>
            </a:pPr>
            <a:r>
              <a:rPr lang="ar-IQ" dirty="0" smtClean="0"/>
              <a:t>-أنّه قليل </a:t>
            </a:r>
            <a:r>
              <a:rPr lang="ar-IQ" dirty="0"/>
              <a:t>التوقعات السلوكية </a:t>
            </a:r>
            <a:r>
              <a:rPr lang="ar-IQ" dirty="0" smtClean="0"/>
              <a:t>للطفل أو الطالب، فالآباء </a:t>
            </a:r>
            <a:r>
              <a:rPr lang="ar-IQ" dirty="0"/>
              <a:t>والأمهات يرعون ويقبلون ويستجيبون لاحتياجات الطفل ورغباته، ومن الناحية الأخرى لا يطلب الآباء </a:t>
            </a:r>
            <a:r>
              <a:rPr lang="ar-IQ" dirty="0" smtClean="0"/>
              <a:t>والمربون منهم  تنظيم </a:t>
            </a:r>
            <a:r>
              <a:rPr lang="ar-IQ" dirty="0"/>
              <a:t>أنفسهم أو التصرف بشكل مناسب. وبالتالي سوف </a:t>
            </a:r>
            <a:r>
              <a:rPr lang="ar-IQ" dirty="0" smtClean="0"/>
              <a:t>ينمون لمرحلة </a:t>
            </a:r>
            <a:r>
              <a:rPr lang="ar-IQ" dirty="0"/>
              <a:t>البلوغ وهم غير معتادين على العدوان من الغير بسبب سلوكهم غير اللائق والذي سيشكل لهم صدمة كبيرة. وكراشدين فإنهم سوف يولون اهتماما أقل لتجنب السلوكيات التي تثير العدوان في الآخرين</a:t>
            </a:r>
            <a:r>
              <a:rPr lang="ar-IQ" dirty="0" smtClean="0"/>
              <a:t>.</a:t>
            </a:r>
          </a:p>
          <a:p>
            <a:pPr marL="0" indent="0" algn="just">
              <a:buNone/>
            </a:pPr>
            <a:r>
              <a:rPr lang="ar-IQ" dirty="0" smtClean="0"/>
              <a:t>- تكون </a:t>
            </a:r>
            <a:r>
              <a:rPr lang="ar-IQ" dirty="0"/>
              <a:t>التوقعات </a:t>
            </a:r>
            <a:r>
              <a:rPr lang="ar-IQ" dirty="0" smtClean="0"/>
              <a:t>منهم </a:t>
            </a:r>
            <a:r>
              <a:rPr lang="ar-IQ" dirty="0"/>
              <a:t>منخفضة </a:t>
            </a:r>
            <a:r>
              <a:rPr lang="ar-IQ" dirty="0" smtClean="0"/>
              <a:t>جداً.</a:t>
            </a:r>
          </a:p>
          <a:p>
            <a:pPr marL="0" indent="0" algn="just">
              <a:buNone/>
            </a:pPr>
            <a:r>
              <a:rPr lang="ar-IQ" dirty="0" smtClean="0"/>
              <a:t>- يتميز هذا النمط بقليل </a:t>
            </a:r>
            <a:r>
              <a:rPr lang="ar-IQ" dirty="0"/>
              <a:t>من الانضباط. </a:t>
            </a:r>
            <a:endParaRPr lang="ar-IQ" dirty="0" smtClean="0"/>
          </a:p>
          <a:p>
            <a:pPr marL="0" indent="0" algn="just">
              <a:buNone/>
            </a:pPr>
            <a:r>
              <a:rPr lang="ar-IQ" dirty="0" smtClean="0"/>
              <a:t>- متعلمون غير </a:t>
            </a:r>
            <a:r>
              <a:rPr lang="ar-IQ" dirty="0"/>
              <a:t>ناضجين، بجانب وجود غياب السيطرة علي </a:t>
            </a:r>
            <a:r>
              <a:rPr lang="ar-IQ" dirty="0" smtClean="0"/>
              <a:t>التسرع, </a:t>
            </a:r>
            <a:r>
              <a:rPr lang="ar-IQ" dirty="0"/>
              <a:t>وكانوا غير مسؤولين بسبب أسلوب التربية المتساهل</a:t>
            </a:r>
            <a:r>
              <a:rPr lang="ar-IQ" dirty="0" smtClean="0"/>
              <a:t>.</a:t>
            </a:r>
          </a:p>
          <a:p>
            <a:pPr marL="0" indent="0" algn="just">
              <a:buNone/>
            </a:pPr>
            <a:r>
              <a:rPr lang="ar-IQ" dirty="0" smtClean="0"/>
              <a:t>- المتعلمون </a:t>
            </a:r>
            <a:r>
              <a:rPr lang="ar-IQ" dirty="0"/>
              <a:t>الذين نشؤا في ظل أسلوب تربية متساهل </a:t>
            </a:r>
            <a:r>
              <a:rPr lang="ar-IQ" dirty="0" smtClean="0"/>
              <a:t>لا يكونوا  اندفاعيين، </a:t>
            </a:r>
            <a:r>
              <a:rPr lang="ar-IQ" dirty="0"/>
              <a:t>كما </a:t>
            </a:r>
            <a:r>
              <a:rPr lang="ar-IQ" dirty="0" smtClean="0"/>
              <a:t>أنّ </a:t>
            </a:r>
            <a:r>
              <a:rPr lang="ar-IQ" dirty="0"/>
              <a:t>المراهقين قد ينخرطون أكثر في السلوكيات </a:t>
            </a:r>
            <a:r>
              <a:rPr lang="ar-IQ" dirty="0" smtClean="0"/>
              <a:t>السيئة, </a:t>
            </a:r>
            <a:r>
              <a:rPr lang="ar-IQ" dirty="0"/>
              <a:t>مثل تعاطي </a:t>
            </a:r>
            <a:r>
              <a:rPr lang="ar-IQ" dirty="0" smtClean="0"/>
              <a:t>المخدرات.</a:t>
            </a:r>
          </a:p>
          <a:p>
            <a:pPr marL="0" indent="0" algn="just">
              <a:buNone/>
            </a:pPr>
            <a:r>
              <a:rPr lang="ar-IQ" dirty="0" smtClean="0"/>
              <a:t>- في الحالات </a:t>
            </a:r>
            <a:r>
              <a:rPr lang="ar-IQ" dirty="0"/>
              <a:t>الأحسن حالا </a:t>
            </a:r>
            <a:r>
              <a:rPr lang="ar-IQ" dirty="0" smtClean="0"/>
              <a:t>ً, فهؤلاء </a:t>
            </a:r>
            <a:r>
              <a:rPr lang="ar-IQ" dirty="0"/>
              <a:t>الأطفال </a:t>
            </a:r>
            <a:r>
              <a:rPr lang="ar-IQ" dirty="0" smtClean="0"/>
              <a:t>والمتعلمون آمنون عاطفياً ومستقلون </a:t>
            </a:r>
            <a:r>
              <a:rPr lang="ar-IQ" dirty="0"/>
              <a:t>ومستعدون للتعلم وقبول الهزيمة. كما </a:t>
            </a:r>
            <a:r>
              <a:rPr lang="ar-IQ" dirty="0" smtClean="0"/>
              <a:t>أنّهم </a:t>
            </a:r>
            <a:r>
              <a:rPr lang="ar-IQ" dirty="0"/>
              <a:t>ينضجون بسرعة ولديهم القدرة على العيش دون مساعدة من شخص آخر</a:t>
            </a:r>
            <a:r>
              <a:rPr lang="ar-IQ" dirty="0" smtClean="0"/>
              <a:t>.</a:t>
            </a:r>
          </a:p>
          <a:p>
            <a:pPr marL="0" indent="0" algn="just">
              <a:buNone/>
            </a:pPr>
            <a:r>
              <a:rPr lang="ar-IQ" dirty="0" smtClean="0"/>
              <a:t>- المتساهلون يكون </a:t>
            </a:r>
            <a:r>
              <a:rPr lang="ar-IQ" dirty="0"/>
              <a:t>لديهم نقص في المساءلة وزيادة في الدفء، </a:t>
            </a:r>
            <a:r>
              <a:rPr lang="ar-IQ" dirty="0" smtClean="0"/>
              <a:t>ويكون </a:t>
            </a:r>
            <a:r>
              <a:rPr lang="ar-IQ" dirty="0"/>
              <a:t>أطفالهم </a:t>
            </a:r>
            <a:r>
              <a:rPr lang="ar-IQ" dirty="0" smtClean="0"/>
              <a:t>عرضة للفعل السيء.</a:t>
            </a:r>
            <a:endParaRPr lang="ar-IQ" dirty="0"/>
          </a:p>
        </p:txBody>
      </p:sp>
    </p:spTree>
    <p:extLst>
      <p:ext uri="{BB962C8B-B14F-4D97-AF65-F5344CB8AC3E}">
        <p14:creationId xmlns:p14="http://schemas.microsoft.com/office/powerpoint/2010/main" val="34922035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92500" lnSpcReduction="20000"/>
          </a:bodyPr>
          <a:lstStyle/>
          <a:p>
            <a:pPr marL="0" indent="0" algn="just">
              <a:buNone/>
            </a:pPr>
            <a:r>
              <a:rPr lang="ar-IQ" dirty="0">
                <a:solidFill>
                  <a:srgbClr val="FF0000"/>
                </a:solidFill>
              </a:rPr>
              <a:t>رابعاً/ </a:t>
            </a:r>
            <a:r>
              <a:rPr lang="ar-IQ" dirty="0" smtClean="0">
                <a:solidFill>
                  <a:srgbClr val="FF0000"/>
                </a:solidFill>
              </a:rPr>
              <a:t>نمط التربية </a:t>
            </a:r>
            <a:r>
              <a:rPr lang="ar-IQ" dirty="0" err="1" smtClean="0">
                <a:solidFill>
                  <a:srgbClr val="FF0000"/>
                </a:solidFill>
              </a:rPr>
              <a:t>التعلقية</a:t>
            </a:r>
            <a:r>
              <a:rPr lang="ar-IQ" dirty="0" smtClean="0">
                <a:solidFill>
                  <a:srgbClr val="FF0000"/>
                </a:solidFill>
              </a:rPr>
              <a:t>: </a:t>
            </a:r>
            <a:r>
              <a:rPr lang="ar-IQ" dirty="0" smtClean="0"/>
              <a:t>هو أسلوب </a:t>
            </a:r>
            <a:r>
              <a:rPr lang="ar-IQ" dirty="0"/>
              <a:t>تربية في إطار نظرية التعلق النفسي. ويعرف التعلق في علم النفس </a:t>
            </a:r>
            <a:r>
              <a:rPr lang="ar-IQ" dirty="0" smtClean="0"/>
              <a:t>بأنه: </a:t>
            </a:r>
            <a:r>
              <a:rPr lang="ar-IQ" dirty="0"/>
              <a:t>"رابطة عاطفية دائمة بين الناس". هناك أربعة أنواع رئيسية من التعلق: آمن ، وغير آمن متجنب، وغير آمن مقاوم، غير منظم</a:t>
            </a:r>
            <a:r>
              <a:rPr lang="ar-IQ" dirty="0" smtClean="0"/>
              <a:t>.</a:t>
            </a:r>
          </a:p>
          <a:p>
            <a:pPr marL="0" indent="0" algn="just">
              <a:buNone/>
            </a:pPr>
            <a:r>
              <a:rPr lang="ar-IQ" dirty="0" smtClean="0">
                <a:solidFill>
                  <a:srgbClr val="FF0000"/>
                </a:solidFill>
              </a:rPr>
              <a:t>خامساً: نمط التربية </a:t>
            </a:r>
            <a:r>
              <a:rPr lang="ar-IQ" dirty="0">
                <a:solidFill>
                  <a:srgbClr val="FF0000"/>
                </a:solidFill>
              </a:rPr>
              <a:t>المرتكزة علي </a:t>
            </a:r>
            <a:r>
              <a:rPr lang="ar-IQ" dirty="0" smtClean="0">
                <a:solidFill>
                  <a:srgbClr val="FF0000"/>
                </a:solidFill>
              </a:rPr>
              <a:t>الطفل: </a:t>
            </a:r>
            <a:r>
              <a:rPr lang="ar-IQ" dirty="0" smtClean="0"/>
              <a:t>هو أسلوب </a:t>
            </a:r>
            <a:r>
              <a:rPr lang="ar-IQ" dirty="0"/>
              <a:t>التربية الذي دعا إليه بليث وديفيد دانيال، والذي يركز على الاحتياجات الحقيقية والفريدة لكل </a:t>
            </a:r>
            <a:r>
              <a:rPr lang="ar-IQ" dirty="0" smtClean="0"/>
              <a:t>طفل أو طالب.</a:t>
            </a:r>
          </a:p>
          <a:p>
            <a:pPr marL="0" indent="0" algn="just">
              <a:buNone/>
            </a:pPr>
            <a:r>
              <a:rPr lang="ar-IQ" dirty="0" smtClean="0">
                <a:solidFill>
                  <a:srgbClr val="FF0000"/>
                </a:solidFill>
              </a:rPr>
              <a:t>سادساً/ نمط التربية الإيجابية: </a:t>
            </a:r>
            <a:r>
              <a:rPr lang="ar-IQ" dirty="0" smtClean="0"/>
              <a:t>يتداخل </a:t>
            </a:r>
            <a:r>
              <a:rPr lang="ar-IQ" dirty="0"/>
              <a:t>هذا الأسلوب بشكل كبير مع أسلوب التربية </a:t>
            </a:r>
            <a:r>
              <a:rPr lang="ar-IQ" dirty="0" smtClean="0"/>
              <a:t>الحازم, </a:t>
            </a:r>
            <a:r>
              <a:rPr lang="ar-IQ" dirty="0"/>
              <a:t>ويعرف بالدعم والتوجيه المستمر خلال مراحل النمو</a:t>
            </a:r>
            <a:r>
              <a:rPr lang="ar-IQ" dirty="0" smtClean="0"/>
              <a:t>.</a:t>
            </a:r>
          </a:p>
          <a:p>
            <a:pPr marL="0" indent="0" algn="just">
              <a:buNone/>
            </a:pPr>
            <a:r>
              <a:rPr lang="ar-IQ" dirty="0" smtClean="0">
                <a:solidFill>
                  <a:srgbClr val="FF0000"/>
                </a:solidFill>
              </a:rPr>
              <a:t>سابعاً/ نمط التربية النرجسية: </a:t>
            </a:r>
            <a:r>
              <a:rPr lang="ar-IQ" dirty="0" smtClean="0"/>
              <a:t>الوالد أو المربي النرجسي هو </a:t>
            </a:r>
            <a:r>
              <a:rPr lang="ar-IQ" dirty="0"/>
              <a:t>المصاب بالنرجسية أو اضطراب الشخصية النرجسية. وعادة ما </a:t>
            </a:r>
            <a:r>
              <a:rPr lang="ar-IQ" dirty="0" smtClean="0"/>
              <a:t>يكون </a:t>
            </a:r>
            <a:r>
              <a:rPr lang="ar-IQ" dirty="0"/>
              <a:t>النرجسي قريب من أبنائه بشكل حصري، وقد يكون حسود </a:t>
            </a:r>
            <a:r>
              <a:rPr lang="ar-IQ" dirty="0" smtClean="0"/>
              <a:t>ومهدّد </a:t>
            </a:r>
            <a:r>
              <a:rPr lang="ar-IQ" dirty="0"/>
              <a:t>باستقلال الطفل النامي. وقد تكون النتيجة ما يسمى بنمط من التعلق النرجسي، باعتبار الطفل </a:t>
            </a:r>
            <a:r>
              <a:rPr lang="ar-IQ" dirty="0" smtClean="0"/>
              <a:t>موجوداً </a:t>
            </a:r>
            <a:r>
              <a:rPr lang="ar-IQ" dirty="0"/>
              <a:t>لمصلحة </a:t>
            </a:r>
            <a:r>
              <a:rPr lang="ar-IQ" dirty="0" smtClean="0"/>
              <a:t>الوالد أو المربي  </a:t>
            </a:r>
            <a:r>
              <a:rPr lang="ar-IQ" dirty="0"/>
              <a:t>فقط.</a:t>
            </a:r>
          </a:p>
        </p:txBody>
      </p:sp>
    </p:spTree>
    <p:extLst>
      <p:ext uri="{BB962C8B-B14F-4D97-AF65-F5344CB8AC3E}">
        <p14:creationId xmlns:p14="http://schemas.microsoft.com/office/powerpoint/2010/main" val="285554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504056"/>
          </a:xfrm>
        </p:spPr>
        <p:txBody>
          <a:bodyPr>
            <a:normAutofit fontScale="90000"/>
          </a:bodyPr>
          <a:lstStyle/>
          <a:p>
            <a:r>
              <a:rPr lang="ar-IQ" dirty="0" smtClean="0">
                <a:solidFill>
                  <a:srgbClr val="FF0000"/>
                </a:solidFill>
              </a:rPr>
              <a:t>تعريف فلسفة التربية</a:t>
            </a:r>
            <a:endParaRPr lang="ar-IQ" dirty="0">
              <a:solidFill>
                <a:srgbClr val="FF0000"/>
              </a:solidFill>
            </a:endParaRPr>
          </a:p>
        </p:txBody>
      </p:sp>
      <p:sp>
        <p:nvSpPr>
          <p:cNvPr id="3" name="عنصر نائب للمحتوى 2"/>
          <p:cNvSpPr>
            <a:spLocks noGrp="1"/>
          </p:cNvSpPr>
          <p:nvPr>
            <p:ph idx="1"/>
          </p:nvPr>
        </p:nvSpPr>
        <p:spPr>
          <a:xfrm>
            <a:off x="179512" y="692696"/>
            <a:ext cx="8856984" cy="6048672"/>
          </a:xfrm>
        </p:spPr>
        <p:txBody>
          <a:bodyPr>
            <a:normAutofit fontScale="92500" lnSpcReduction="20000"/>
          </a:bodyPr>
          <a:lstStyle/>
          <a:p>
            <a:pPr marL="0" indent="0">
              <a:buNone/>
            </a:pPr>
            <a:r>
              <a:rPr lang="ar-IQ" dirty="0" smtClean="0"/>
              <a:t>نستطيع أن نعرِّف فلسفة التربية تعريفات عديدة, منها:</a:t>
            </a:r>
          </a:p>
          <a:p>
            <a:pPr marL="0" indent="0" algn="just">
              <a:buNone/>
            </a:pPr>
            <a:r>
              <a:rPr lang="ar-IQ" dirty="0" smtClean="0">
                <a:solidFill>
                  <a:srgbClr val="FF0000"/>
                </a:solidFill>
              </a:rPr>
              <a:t>أولاً: </a:t>
            </a:r>
            <a:r>
              <a:rPr lang="ar-IQ" dirty="0" smtClean="0"/>
              <a:t>فلسفة </a:t>
            </a:r>
            <a:r>
              <a:rPr lang="ar-IQ" dirty="0"/>
              <a:t>التربية أو فلسفة </a:t>
            </a:r>
            <a:r>
              <a:rPr lang="ar-IQ" dirty="0" smtClean="0"/>
              <a:t>التعليم: </a:t>
            </a:r>
            <a:r>
              <a:rPr lang="ar-IQ" dirty="0"/>
              <a:t>يمكن أن تشير </a:t>
            </a:r>
            <a:r>
              <a:rPr lang="ar-IQ" dirty="0" smtClean="0"/>
              <a:t>إمّا </a:t>
            </a:r>
            <a:r>
              <a:rPr lang="ar-IQ" dirty="0"/>
              <a:t>إلى المجال الأكاديمي </a:t>
            </a:r>
            <a:r>
              <a:rPr lang="ar-IQ" dirty="0" smtClean="0"/>
              <a:t>للفلسفة التطبيقية, </a:t>
            </a:r>
            <a:r>
              <a:rPr lang="ar-IQ" dirty="0"/>
              <a:t>أو إلى واحدة من فلسفات </a:t>
            </a:r>
            <a:r>
              <a:rPr lang="ar-IQ" dirty="0" smtClean="0"/>
              <a:t>التعليم, </a:t>
            </a:r>
            <a:r>
              <a:rPr lang="ar-IQ" dirty="0"/>
              <a:t>التي </a:t>
            </a:r>
            <a:r>
              <a:rPr lang="ar-IQ" dirty="0" smtClean="0"/>
              <a:t>تروِّج </a:t>
            </a:r>
            <a:r>
              <a:rPr lang="ar-IQ" dirty="0"/>
              <a:t>لنوع أو رؤية تربوية معينة، والتي تدرس تعريف التعليم، </a:t>
            </a:r>
            <a:r>
              <a:rPr lang="ar-IQ" dirty="0" smtClean="0"/>
              <a:t>ومعناه</a:t>
            </a:r>
            <a:r>
              <a:rPr lang="ar-IQ" dirty="0"/>
              <a:t>، </a:t>
            </a:r>
            <a:r>
              <a:rPr lang="ar-IQ" dirty="0" smtClean="0"/>
              <a:t>وأهدافه</a:t>
            </a:r>
            <a:r>
              <a:rPr lang="ar-IQ" dirty="0"/>
              <a:t>.</a:t>
            </a:r>
            <a:endParaRPr lang="ar-IQ" dirty="0" smtClean="0"/>
          </a:p>
          <a:p>
            <a:pPr marL="0" indent="0" algn="just">
              <a:buNone/>
            </a:pPr>
            <a:r>
              <a:rPr lang="ar-IQ" dirty="0" smtClean="0">
                <a:solidFill>
                  <a:srgbClr val="FF0000"/>
                </a:solidFill>
              </a:rPr>
              <a:t>ثانياً: </a:t>
            </a:r>
            <a:r>
              <a:rPr lang="ar-IQ" dirty="0" smtClean="0"/>
              <a:t>فلسفة التربية: يطلق على الطريقة التي من خلالها يمكن تطبيق منهج الفلسفة ونظرياتها على التربية، بسبب دورها في تحديد الطريق المتعلق بالتربية، وتعديلها، ونقدها، وتنسيقها، حتّى تواكب المشاكل والصراعات الثقافية.</a:t>
            </a:r>
          </a:p>
          <a:p>
            <a:pPr marL="0" indent="0" algn="just">
              <a:buNone/>
            </a:pPr>
            <a:r>
              <a:rPr lang="ar-IQ" dirty="0" smtClean="0">
                <a:solidFill>
                  <a:srgbClr val="FF0000"/>
                </a:solidFill>
              </a:rPr>
              <a:t>ثالثاً: </a:t>
            </a:r>
            <a:r>
              <a:rPr lang="ar-IQ" dirty="0" smtClean="0"/>
              <a:t>كما يُقصد بفلسفة التربية: الجهد المستخدم في تنفيذ الأفكار الفلسفية في بيئة التربية، والبحث عن القيم والمعرفة، وتنفيذ الفروض المترتبة عليها.</a:t>
            </a:r>
          </a:p>
          <a:p>
            <a:pPr marL="0" indent="0" algn="just">
              <a:buNone/>
            </a:pPr>
            <a:r>
              <a:rPr lang="ar-IQ" dirty="0" smtClean="0">
                <a:solidFill>
                  <a:srgbClr val="FF0000"/>
                </a:solidFill>
              </a:rPr>
              <a:t>رابعاً: </a:t>
            </a:r>
            <a:r>
              <a:rPr lang="ar-IQ" dirty="0" smtClean="0"/>
              <a:t>فلسفة التربية: هي العملية التي تعمل على التنسيق المتعلق بالعمليات التربوية، وجعلها تتناسب مع المجتمع وطبيعته ومشاكله. </a:t>
            </a:r>
          </a:p>
          <a:p>
            <a:endParaRPr lang="ar-IQ" dirty="0"/>
          </a:p>
        </p:txBody>
      </p:sp>
    </p:spTree>
    <p:extLst>
      <p:ext uri="{BB962C8B-B14F-4D97-AF65-F5344CB8AC3E}">
        <p14:creationId xmlns:p14="http://schemas.microsoft.com/office/powerpoint/2010/main" val="14368754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85000" lnSpcReduction="10000"/>
          </a:bodyPr>
          <a:lstStyle/>
          <a:p>
            <a:pPr marL="0" indent="0" algn="just">
              <a:buNone/>
            </a:pPr>
            <a:r>
              <a:rPr lang="ar-IQ" dirty="0">
                <a:solidFill>
                  <a:srgbClr val="FF0000"/>
                </a:solidFill>
              </a:rPr>
              <a:t>ثامناً/ </a:t>
            </a:r>
            <a:r>
              <a:rPr lang="ar-IQ" dirty="0" smtClean="0">
                <a:solidFill>
                  <a:srgbClr val="FF0000"/>
                </a:solidFill>
              </a:rPr>
              <a:t>نمط التربية البطيئة: </a:t>
            </a:r>
            <a:r>
              <a:rPr lang="ar-IQ" dirty="0"/>
              <a:t> </a:t>
            </a:r>
            <a:r>
              <a:rPr lang="ar-IQ" dirty="0" smtClean="0"/>
              <a:t>يشجع </a:t>
            </a:r>
            <a:r>
              <a:rPr lang="ar-IQ" dirty="0"/>
              <a:t>الآباء </a:t>
            </a:r>
            <a:r>
              <a:rPr lang="ar-IQ" dirty="0" smtClean="0"/>
              <a:t>والمربون على </a:t>
            </a:r>
            <a:r>
              <a:rPr lang="ar-IQ" dirty="0"/>
              <a:t>تخطيط وتنظيم أقل لأطفالهم، وفي المقابل السماح لهم بالتمتع بطفولتهم واستكشاف العالم منها، تكون فيه الالكترونيات محدودة، وتُستخدم الألعاب البسيطة، ويُسمح للطفل أن يطور اهتماماته الخاصة وأن ينمو ليصبح شخصه </a:t>
            </a:r>
            <a:r>
              <a:rPr lang="ar-IQ" dirty="0" smtClean="0"/>
              <a:t>الحقيقي, مستعيناً </a:t>
            </a:r>
            <a:r>
              <a:rPr lang="ar-IQ" dirty="0"/>
              <a:t>بالكثير من الوقت العائلي، </a:t>
            </a:r>
            <a:r>
              <a:rPr lang="ar-IQ" dirty="0" smtClean="0"/>
              <a:t>ممّا </a:t>
            </a:r>
            <a:r>
              <a:rPr lang="ar-IQ" dirty="0"/>
              <a:t>يسمح للأطفال باتخاذ قراراتهم الخاصة</a:t>
            </a:r>
            <a:r>
              <a:rPr lang="ar-IQ" dirty="0" smtClean="0"/>
              <a:t>.</a:t>
            </a:r>
          </a:p>
          <a:p>
            <a:pPr marL="0" indent="0" algn="just">
              <a:buNone/>
            </a:pPr>
            <a:r>
              <a:rPr lang="ar-IQ" dirty="0" smtClean="0">
                <a:solidFill>
                  <a:srgbClr val="FF0000"/>
                </a:solidFill>
              </a:rPr>
              <a:t>تاسعاً/ نمط التربية السامة: </a:t>
            </a:r>
            <a:r>
              <a:rPr lang="ar-IQ" dirty="0" smtClean="0"/>
              <a:t>سوء </a:t>
            </a:r>
            <a:r>
              <a:rPr lang="ar-IQ" dirty="0"/>
              <a:t>التربية، مع وجود علاقة سامة بين الوالد والطفل تؤدي إلى تعطيل تام لقدرة الطفل على التعرف على نفسه ونقص احترام الذات، وإهمال احتياجات الطفل. ويظهر </a:t>
            </a:r>
            <a:r>
              <a:rPr lang="ar-IQ" dirty="0" smtClean="0"/>
              <a:t>أحياناً </a:t>
            </a:r>
            <a:r>
              <a:rPr lang="ar-IQ" dirty="0"/>
              <a:t>التعسف وسوء المعاملة في هذا النمط من التربية. والكبار الذين يعانون من التربية السامة يصبحوا غير قادرين في الغالب على التعرف على سلوك التربية السامة في حد ذاتها. كما أن الأطفال الذين يعانون من التربية السامة يكبرون </a:t>
            </a:r>
            <a:r>
              <a:rPr lang="ar-IQ" dirty="0" smtClean="0"/>
              <a:t>بالأضرار </a:t>
            </a:r>
            <a:r>
              <a:rPr lang="ar-IQ" dirty="0"/>
              <a:t>ويمررونها لأطفالهم</a:t>
            </a:r>
            <a:r>
              <a:rPr lang="ar-IQ" dirty="0" smtClean="0"/>
              <a:t>.</a:t>
            </a:r>
          </a:p>
          <a:p>
            <a:pPr marL="0" indent="0" algn="just">
              <a:buNone/>
            </a:pPr>
            <a:r>
              <a:rPr lang="ar-IQ" dirty="0" smtClean="0">
                <a:solidFill>
                  <a:srgbClr val="FF0000"/>
                </a:solidFill>
              </a:rPr>
              <a:t>عاشراً/ نمط تربية الدولفين: </a:t>
            </a:r>
            <a:r>
              <a:rPr lang="ar-IQ" dirty="0" smtClean="0"/>
              <a:t>مصطلح </a:t>
            </a:r>
            <a:r>
              <a:rPr lang="ar-IQ" dirty="0"/>
              <a:t>يستخدمه </a:t>
            </a:r>
            <a:r>
              <a:rPr lang="ar-IQ" dirty="0" smtClean="0"/>
              <a:t>أطباء النفس, </a:t>
            </a:r>
            <a:r>
              <a:rPr lang="ar-IQ" dirty="0"/>
              <a:t>لتمثيل أسلوب </a:t>
            </a:r>
            <a:r>
              <a:rPr lang="ar-IQ" dirty="0" smtClean="0"/>
              <a:t>التربية, </a:t>
            </a:r>
            <a:r>
              <a:rPr lang="ar-IQ" dirty="0"/>
              <a:t>التي تعتبر مشابهة لطبيعة الدلافين، بكون الوالد "لعوب واجتماعي وذكي". </a:t>
            </a:r>
            <a:r>
              <a:rPr lang="ar-IQ" dirty="0" smtClean="0"/>
              <a:t>إنّ </a:t>
            </a:r>
            <a:r>
              <a:rPr lang="ar-IQ" dirty="0"/>
              <a:t>التربية </a:t>
            </a:r>
            <a:r>
              <a:rPr lang="ar-IQ" dirty="0" err="1" smtClean="0"/>
              <a:t>الدولفينية</a:t>
            </a:r>
            <a:r>
              <a:rPr lang="ar-IQ" dirty="0" smtClean="0"/>
              <a:t> </a:t>
            </a:r>
            <a:r>
              <a:rPr lang="ar-IQ" dirty="0"/>
              <a:t>توفر </a:t>
            </a:r>
            <a:r>
              <a:rPr lang="ar-IQ" dirty="0" smtClean="0"/>
              <a:t>توازناً </a:t>
            </a:r>
            <a:r>
              <a:rPr lang="ar-IQ" dirty="0"/>
              <a:t>بين النهج الصارم </a:t>
            </a:r>
            <a:r>
              <a:rPr lang="ar-IQ" dirty="0" smtClean="0"/>
              <a:t>وعدم </a:t>
            </a:r>
            <a:r>
              <a:rPr lang="ar-IQ" dirty="0"/>
              <a:t>وجود القواعد </a:t>
            </a:r>
            <a:r>
              <a:rPr lang="ar-IQ" dirty="0" smtClean="0"/>
              <a:t>والتوقعات.</a:t>
            </a:r>
            <a:endParaRPr lang="ar-IQ" dirty="0"/>
          </a:p>
        </p:txBody>
      </p:sp>
    </p:spTree>
    <p:extLst>
      <p:ext uri="{BB962C8B-B14F-4D97-AF65-F5344CB8AC3E}">
        <p14:creationId xmlns:p14="http://schemas.microsoft.com/office/powerpoint/2010/main" val="17713839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نماذج من التربية الخاطئة</a:t>
            </a:r>
            <a:endParaRPr lang="ar-IQ" dirty="0">
              <a:solidFill>
                <a:srgbClr val="FF0000"/>
              </a:solidFill>
            </a:endParaRPr>
          </a:p>
        </p:txBody>
      </p:sp>
      <p:sp>
        <p:nvSpPr>
          <p:cNvPr id="3" name="عنصر نائب للمحتوى 2"/>
          <p:cNvSpPr>
            <a:spLocks noGrp="1"/>
          </p:cNvSpPr>
          <p:nvPr>
            <p:ph idx="1"/>
          </p:nvPr>
        </p:nvSpPr>
        <p:spPr>
          <a:xfrm>
            <a:off x="107504" y="836712"/>
            <a:ext cx="8928992" cy="5832648"/>
          </a:xfrm>
        </p:spPr>
        <p:txBody>
          <a:bodyPr>
            <a:normAutofit fontScale="85000" lnSpcReduction="10000"/>
          </a:bodyPr>
          <a:lstStyle/>
          <a:p>
            <a:pPr marL="0" indent="0" algn="just">
              <a:buNone/>
            </a:pPr>
            <a:r>
              <a:rPr lang="ar-IQ" dirty="0">
                <a:solidFill>
                  <a:srgbClr val="FF0000"/>
                </a:solidFill>
              </a:rPr>
              <a:t>أولاً/ </a:t>
            </a:r>
            <a:r>
              <a:rPr lang="ar-IQ" dirty="0" smtClean="0">
                <a:solidFill>
                  <a:srgbClr val="FF0000"/>
                </a:solidFill>
              </a:rPr>
              <a:t>التربية التسلطية أو المتسلطة: </a:t>
            </a:r>
            <a:r>
              <a:rPr lang="ar-IQ" dirty="0" smtClean="0"/>
              <a:t>ويعني </a:t>
            </a:r>
            <a:r>
              <a:rPr lang="ar-IQ" dirty="0"/>
              <a:t>تحكم الأب </a:t>
            </a:r>
            <a:r>
              <a:rPr lang="ar-IQ" dirty="0" smtClean="0"/>
              <a:t>أو الأم أو المربي </a:t>
            </a:r>
            <a:r>
              <a:rPr lang="ar-IQ" dirty="0"/>
              <a:t>في نشاط الطفل </a:t>
            </a:r>
            <a:r>
              <a:rPr lang="ar-IQ" dirty="0" smtClean="0"/>
              <a:t>أو الطالب, والوقوف </a:t>
            </a:r>
            <a:r>
              <a:rPr lang="ar-IQ" dirty="0"/>
              <a:t>أمام رغباته التلقائية ومنعه من القيام بسلوك </a:t>
            </a:r>
            <a:r>
              <a:rPr lang="ar-IQ" dirty="0" smtClean="0"/>
              <a:t>معين, </a:t>
            </a:r>
            <a:r>
              <a:rPr lang="ar-IQ" dirty="0"/>
              <a:t>لتحقيق رغباته التي يريدها </a:t>
            </a:r>
            <a:r>
              <a:rPr lang="ar-IQ" dirty="0" smtClean="0"/>
              <a:t>حتّى </a:t>
            </a:r>
            <a:r>
              <a:rPr lang="ar-IQ" dirty="0"/>
              <a:t>ولو كانت </a:t>
            </a:r>
            <a:r>
              <a:rPr lang="ar-IQ" dirty="0" smtClean="0"/>
              <a:t>مشروعة. أو </a:t>
            </a:r>
            <a:r>
              <a:rPr lang="ar-IQ" dirty="0"/>
              <a:t>الزام </a:t>
            </a:r>
            <a:r>
              <a:rPr lang="ar-IQ" dirty="0" smtClean="0"/>
              <a:t>بالقيام </a:t>
            </a:r>
            <a:r>
              <a:rPr lang="ar-IQ" dirty="0"/>
              <a:t>بمهام وواجبات تفوق قدراته </a:t>
            </a:r>
            <a:r>
              <a:rPr lang="ar-IQ" dirty="0" smtClean="0"/>
              <a:t>وإمكانياته, </a:t>
            </a:r>
            <a:r>
              <a:rPr lang="ar-IQ" dirty="0"/>
              <a:t>ويرافق ذلك استخدام العنف </a:t>
            </a:r>
            <a:r>
              <a:rPr lang="ar-IQ" dirty="0" smtClean="0"/>
              <a:t>أو </a:t>
            </a:r>
            <a:r>
              <a:rPr lang="ar-IQ" dirty="0"/>
              <a:t>الضرب </a:t>
            </a:r>
            <a:r>
              <a:rPr lang="ar-IQ" dirty="0" smtClean="0"/>
              <a:t>أو </a:t>
            </a:r>
            <a:r>
              <a:rPr lang="ar-IQ" dirty="0"/>
              <a:t>الحرمان </a:t>
            </a:r>
            <a:r>
              <a:rPr lang="ar-IQ" dirty="0" smtClean="0"/>
              <a:t>أحياناً, </a:t>
            </a:r>
            <a:r>
              <a:rPr lang="ar-IQ" dirty="0"/>
              <a:t>وتكون قائمة الممنوعات أكثر من قائمة </a:t>
            </a:r>
            <a:r>
              <a:rPr lang="ar-IQ" dirty="0" smtClean="0"/>
              <a:t>المسموحات.</a:t>
            </a:r>
          </a:p>
          <a:p>
            <a:pPr marL="0" indent="0" algn="just">
              <a:buNone/>
            </a:pPr>
            <a:r>
              <a:rPr lang="ar-IQ" dirty="0">
                <a:solidFill>
                  <a:srgbClr val="FF0000"/>
                </a:solidFill>
              </a:rPr>
              <a:t>ثانياً/ </a:t>
            </a:r>
            <a:r>
              <a:rPr lang="ar-IQ" dirty="0" smtClean="0">
                <a:solidFill>
                  <a:srgbClr val="FF0000"/>
                </a:solidFill>
              </a:rPr>
              <a:t>التربية التي تتسم بالحماية الزائدة: </a:t>
            </a:r>
            <a:r>
              <a:rPr lang="ar-IQ" dirty="0" smtClean="0"/>
              <a:t>يعني </a:t>
            </a:r>
            <a:r>
              <a:rPr lang="ar-IQ" dirty="0"/>
              <a:t>قيام </a:t>
            </a:r>
            <a:r>
              <a:rPr lang="ar-IQ" dirty="0" smtClean="0"/>
              <a:t>أحد </a:t>
            </a:r>
            <a:r>
              <a:rPr lang="ar-IQ" dirty="0"/>
              <a:t>الوالدين </a:t>
            </a:r>
            <a:r>
              <a:rPr lang="ar-IQ" dirty="0" smtClean="0"/>
              <a:t>أو </a:t>
            </a:r>
            <a:r>
              <a:rPr lang="ar-IQ" dirty="0"/>
              <a:t>كلاهما </a:t>
            </a:r>
            <a:r>
              <a:rPr lang="ar-IQ" dirty="0" smtClean="0"/>
              <a:t>أو المربي نيابة </a:t>
            </a:r>
            <a:r>
              <a:rPr lang="ar-IQ" dirty="0"/>
              <a:t>عن الطفل بالمسؤوليات التي يفترض </a:t>
            </a:r>
            <a:r>
              <a:rPr lang="ar-IQ" dirty="0" smtClean="0"/>
              <a:t>أن </a:t>
            </a:r>
            <a:r>
              <a:rPr lang="ar-IQ" dirty="0"/>
              <a:t>يقوم بها </a:t>
            </a:r>
            <a:r>
              <a:rPr lang="ar-IQ" dirty="0" smtClean="0"/>
              <a:t>الطفل أو الطالب وحده, </a:t>
            </a:r>
            <a:r>
              <a:rPr lang="ar-IQ" dirty="0"/>
              <a:t>والتي يجب </a:t>
            </a:r>
            <a:r>
              <a:rPr lang="ar-IQ" dirty="0" smtClean="0"/>
              <a:t>أن </a:t>
            </a:r>
            <a:r>
              <a:rPr lang="ar-IQ" dirty="0"/>
              <a:t>يقوم بها </a:t>
            </a:r>
            <a:r>
              <a:rPr lang="ar-IQ" dirty="0" smtClean="0"/>
              <a:t>وحده, حيث </a:t>
            </a:r>
            <a:r>
              <a:rPr lang="ar-IQ" dirty="0"/>
              <a:t>يحرص الوالدان </a:t>
            </a:r>
            <a:r>
              <a:rPr lang="ar-IQ" dirty="0" smtClean="0"/>
              <a:t>أو أحدهما أو المربي على </a:t>
            </a:r>
            <a:r>
              <a:rPr lang="ar-IQ" dirty="0"/>
              <a:t>حماية الطفل </a:t>
            </a:r>
            <a:r>
              <a:rPr lang="ar-IQ" dirty="0" smtClean="0"/>
              <a:t>أو الطالب والتدخل </a:t>
            </a:r>
            <a:r>
              <a:rPr lang="ar-IQ" dirty="0"/>
              <a:t>في شؤونه فلا يتاح </a:t>
            </a:r>
            <a:r>
              <a:rPr lang="ar-IQ" dirty="0" smtClean="0"/>
              <a:t>له فرصة </a:t>
            </a:r>
            <a:r>
              <a:rPr lang="ar-IQ" dirty="0"/>
              <a:t>اتخاذ </a:t>
            </a:r>
            <a:r>
              <a:rPr lang="ar-IQ" dirty="0" smtClean="0"/>
              <a:t>قراره بنفسه, </a:t>
            </a:r>
            <a:r>
              <a:rPr lang="ar-IQ" dirty="0"/>
              <a:t>وعدم </a:t>
            </a:r>
            <a:r>
              <a:rPr lang="ar-IQ" dirty="0" smtClean="0"/>
              <a:t>اعطاءه </a:t>
            </a:r>
            <a:r>
              <a:rPr lang="ar-IQ" dirty="0"/>
              <a:t>حرية التصرف في كثير من </a:t>
            </a:r>
            <a:r>
              <a:rPr lang="ar-IQ" dirty="0" smtClean="0"/>
              <a:t>أموره.</a:t>
            </a:r>
          </a:p>
          <a:p>
            <a:pPr marL="0" indent="0" algn="just">
              <a:buNone/>
            </a:pPr>
            <a:r>
              <a:rPr lang="ar-IQ" dirty="0">
                <a:solidFill>
                  <a:srgbClr val="FF0000"/>
                </a:solidFill>
              </a:rPr>
              <a:t>ثالثاً/ </a:t>
            </a:r>
            <a:r>
              <a:rPr lang="ar-IQ" dirty="0" smtClean="0">
                <a:solidFill>
                  <a:srgbClr val="FF0000"/>
                </a:solidFill>
              </a:rPr>
              <a:t>التربية التي تتسم بالإهمــــــال:  </a:t>
            </a:r>
            <a:r>
              <a:rPr lang="ar-IQ" dirty="0" smtClean="0"/>
              <a:t>يعني أن </a:t>
            </a:r>
            <a:r>
              <a:rPr lang="ar-IQ" dirty="0"/>
              <a:t>يترك </a:t>
            </a:r>
            <a:r>
              <a:rPr lang="ar-IQ" dirty="0" smtClean="0"/>
              <a:t>الوالدان أو المربون </a:t>
            </a:r>
            <a:r>
              <a:rPr lang="ar-IQ" dirty="0"/>
              <a:t>الطفل </a:t>
            </a:r>
            <a:r>
              <a:rPr lang="ar-IQ" dirty="0" smtClean="0"/>
              <a:t>أو الطالب دون </a:t>
            </a:r>
            <a:r>
              <a:rPr lang="ar-IQ" dirty="0"/>
              <a:t>تشجيع على سلوك مرغوب </a:t>
            </a:r>
            <a:r>
              <a:rPr lang="ar-IQ" dirty="0" smtClean="0"/>
              <a:t>فيه, أو </a:t>
            </a:r>
            <a:r>
              <a:rPr lang="ar-IQ" dirty="0"/>
              <a:t>الاستجابة له وتركه دون محاسبته على قيامه بسلوك غير </a:t>
            </a:r>
            <a:r>
              <a:rPr lang="ar-IQ" dirty="0" smtClean="0"/>
              <a:t>مرغوب. </a:t>
            </a:r>
            <a:r>
              <a:rPr lang="ar-IQ" dirty="0"/>
              <a:t>وقد </a:t>
            </a:r>
            <a:r>
              <a:rPr lang="ar-IQ" dirty="0" smtClean="0"/>
              <a:t>يُنتهج هذا </a:t>
            </a:r>
            <a:r>
              <a:rPr lang="ar-IQ" dirty="0"/>
              <a:t>الأسلوب بسبب الانشغال الدائم عن الأبناء وإهمالهم المستمر </a:t>
            </a:r>
            <a:r>
              <a:rPr lang="ar-IQ" dirty="0" smtClean="0"/>
              <a:t>لهم.</a:t>
            </a:r>
            <a:endParaRPr lang="ar-IQ" dirty="0"/>
          </a:p>
        </p:txBody>
      </p:sp>
    </p:spTree>
    <p:extLst>
      <p:ext uri="{BB962C8B-B14F-4D97-AF65-F5344CB8AC3E}">
        <p14:creationId xmlns:p14="http://schemas.microsoft.com/office/powerpoint/2010/main" val="391675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08712"/>
          </a:xfrm>
        </p:spPr>
        <p:txBody>
          <a:bodyPr>
            <a:normAutofit fontScale="85000" lnSpcReduction="10000"/>
          </a:bodyPr>
          <a:lstStyle/>
          <a:p>
            <a:pPr marL="0" indent="0" algn="just">
              <a:buNone/>
            </a:pPr>
            <a:r>
              <a:rPr lang="ar-IQ" dirty="0" smtClean="0">
                <a:solidFill>
                  <a:srgbClr val="FF0000"/>
                </a:solidFill>
              </a:rPr>
              <a:t>رابعاً</a:t>
            </a:r>
            <a:r>
              <a:rPr lang="ar-IQ" dirty="0">
                <a:solidFill>
                  <a:srgbClr val="FF0000"/>
                </a:solidFill>
              </a:rPr>
              <a:t>/ </a:t>
            </a:r>
            <a:r>
              <a:rPr lang="ar-IQ" dirty="0" smtClean="0">
                <a:solidFill>
                  <a:srgbClr val="FF0000"/>
                </a:solidFill>
              </a:rPr>
              <a:t>التربية التي تتسم بإثارة </a:t>
            </a:r>
            <a:r>
              <a:rPr lang="ar-IQ" dirty="0">
                <a:solidFill>
                  <a:srgbClr val="FF0000"/>
                </a:solidFill>
              </a:rPr>
              <a:t>الألم </a:t>
            </a:r>
            <a:r>
              <a:rPr lang="ar-IQ" dirty="0" smtClean="0">
                <a:solidFill>
                  <a:srgbClr val="FF0000"/>
                </a:solidFill>
              </a:rPr>
              <a:t>النفسي: </a:t>
            </a:r>
            <a:r>
              <a:rPr lang="ar-IQ" dirty="0" smtClean="0"/>
              <a:t>ويكون </a:t>
            </a:r>
            <a:r>
              <a:rPr lang="ar-IQ" dirty="0"/>
              <a:t>ذلك بإشعار الطفل </a:t>
            </a:r>
            <a:r>
              <a:rPr lang="ar-IQ" dirty="0" smtClean="0"/>
              <a:t>أو الطالب بالذنب كلّما </a:t>
            </a:r>
            <a:r>
              <a:rPr lang="ar-IQ" dirty="0"/>
              <a:t>أتى </a:t>
            </a:r>
            <a:r>
              <a:rPr lang="ar-IQ" dirty="0" smtClean="0"/>
              <a:t>سلوكاً </a:t>
            </a:r>
            <a:r>
              <a:rPr lang="ar-IQ" dirty="0"/>
              <a:t>غير مرغوب </a:t>
            </a:r>
            <a:r>
              <a:rPr lang="ar-IQ" dirty="0" smtClean="0"/>
              <a:t>فيه. أو كلّما عبّر </a:t>
            </a:r>
            <a:r>
              <a:rPr lang="ar-IQ" dirty="0"/>
              <a:t>عن رغبة </a:t>
            </a:r>
            <a:r>
              <a:rPr lang="ar-IQ" dirty="0" smtClean="0"/>
              <a:t>سيئة. </a:t>
            </a:r>
            <a:r>
              <a:rPr lang="ar-IQ" dirty="0"/>
              <a:t>و</a:t>
            </a:r>
            <a:r>
              <a:rPr lang="ar-IQ" dirty="0" smtClean="0"/>
              <a:t>تحقير </a:t>
            </a:r>
            <a:r>
              <a:rPr lang="ar-IQ" dirty="0"/>
              <a:t>الطفل </a:t>
            </a:r>
            <a:r>
              <a:rPr lang="ar-IQ" dirty="0" smtClean="0"/>
              <a:t>أو الطالب والتقليل </a:t>
            </a:r>
            <a:r>
              <a:rPr lang="ar-IQ" dirty="0"/>
              <a:t>من شأنه والبحث عن أخطاءه ونقد </a:t>
            </a:r>
            <a:r>
              <a:rPr lang="ar-IQ" dirty="0" smtClean="0"/>
              <a:t>سلوكه, </a:t>
            </a:r>
            <a:r>
              <a:rPr lang="ar-IQ" dirty="0"/>
              <a:t>مما يفقد </a:t>
            </a:r>
            <a:r>
              <a:rPr lang="ar-IQ" dirty="0" smtClean="0"/>
              <a:t>ثقته </a:t>
            </a:r>
            <a:r>
              <a:rPr lang="ar-IQ" dirty="0"/>
              <a:t>بنفسه فيكون </a:t>
            </a:r>
            <a:r>
              <a:rPr lang="ar-IQ" dirty="0" smtClean="0"/>
              <a:t>متردداً </a:t>
            </a:r>
            <a:r>
              <a:rPr lang="ar-IQ" dirty="0"/>
              <a:t>عند القيام بأي </a:t>
            </a:r>
            <a:r>
              <a:rPr lang="ar-IQ" dirty="0" smtClean="0"/>
              <a:t>عمل, خوفاً </a:t>
            </a:r>
            <a:r>
              <a:rPr lang="ar-IQ" dirty="0"/>
              <a:t>من حرمانه من رضا الكبار </a:t>
            </a:r>
            <a:r>
              <a:rPr lang="ar-IQ" dirty="0" smtClean="0"/>
              <a:t>وحبهم, </a:t>
            </a:r>
            <a:r>
              <a:rPr lang="ar-IQ" dirty="0"/>
              <a:t>وعندما </a:t>
            </a:r>
            <a:r>
              <a:rPr lang="ar-IQ" dirty="0" smtClean="0"/>
              <a:t>يكبر؛ يكون </a:t>
            </a:r>
            <a:r>
              <a:rPr lang="ar-IQ" dirty="0"/>
              <a:t>شخصية </a:t>
            </a:r>
            <a:r>
              <a:rPr lang="ar-IQ" dirty="0" smtClean="0"/>
              <a:t>مهزومة منطوية, </a:t>
            </a:r>
            <a:r>
              <a:rPr lang="ar-IQ" dirty="0"/>
              <a:t>غير واثق من </a:t>
            </a:r>
            <a:r>
              <a:rPr lang="ar-IQ" dirty="0" smtClean="0"/>
              <a:t>نفسه, </a:t>
            </a:r>
            <a:r>
              <a:rPr lang="ar-IQ" dirty="0"/>
              <a:t>يوجه عدوانه لذاته وعدم الشعور </a:t>
            </a:r>
            <a:r>
              <a:rPr lang="ar-IQ" dirty="0" smtClean="0"/>
              <a:t>بالأمان, </a:t>
            </a:r>
            <a:r>
              <a:rPr lang="ar-IQ" dirty="0"/>
              <a:t>يتوقع الأنظار دائمة موجهة إليه فيخاف </a:t>
            </a:r>
            <a:r>
              <a:rPr lang="ar-IQ" dirty="0" smtClean="0"/>
              <a:t>كثيراً, </a:t>
            </a:r>
            <a:r>
              <a:rPr lang="ar-IQ" dirty="0"/>
              <a:t>لا يحب ذاته ويمتدح الآخرين ويفتخر بهم وبإنجازاتهم </a:t>
            </a:r>
            <a:r>
              <a:rPr lang="ar-IQ" dirty="0" smtClean="0"/>
              <a:t>وقدراتهم, أمّا </a:t>
            </a:r>
            <a:r>
              <a:rPr lang="ar-IQ" dirty="0"/>
              <a:t>هو فيحطم نفسه </a:t>
            </a:r>
            <a:r>
              <a:rPr lang="ar-IQ" dirty="0" smtClean="0"/>
              <a:t>ويزدريها.</a:t>
            </a:r>
          </a:p>
          <a:p>
            <a:pPr marL="0" indent="0" algn="just">
              <a:buNone/>
            </a:pPr>
            <a:r>
              <a:rPr lang="ar-IQ" dirty="0">
                <a:solidFill>
                  <a:srgbClr val="FF0000"/>
                </a:solidFill>
              </a:rPr>
              <a:t>خامساً/ </a:t>
            </a:r>
            <a:r>
              <a:rPr lang="ar-IQ" dirty="0" smtClean="0">
                <a:solidFill>
                  <a:srgbClr val="FF0000"/>
                </a:solidFill>
              </a:rPr>
              <a:t>التربية المتذبذبة  </a:t>
            </a:r>
            <a:r>
              <a:rPr lang="ar-IQ" dirty="0">
                <a:solidFill>
                  <a:srgbClr val="FF0000"/>
                </a:solidFill>
              </a:rPr>
              <a:t>في </a:t>
            </a:r>
            <a:r>
              <a:rPr lang="ar-IQ" dirty="0" smtClean="0">
                <a:solidFill>
                  <a:srgbClr val="FF0000"/>
                </a:solidFill>
              </a:rPr>
              <a:t>المعاملة: </a:t>
            </a:r>
            <a:r>
              <a:rPr lang="ar-IQ" dirty="0" smtClean="0"/>
              <a:t>ويعني </a:t>
            </a:r>
            <a:r>
              <a:rPr lang="ar-IQ" dirty="0"/>
              <a:t>عدم استقرار الأب </a:t>
            </a:r>
            <a:r>
              <a:rPr lang="ar-IQ" dirty="0" smtClean="0"/>
              <a:t>أو </a:t>
            </a:r>
            <a:r>
              <a:rPr lang="ar-IQ" dirty="0"/>
              <a:t>الأم </a:t>
            </a:r>
            <a:r>
              <a:rPr lang="ar-IQ" dirty="0" smtClean="0"/>
              <a:t>أو المربي من </a:t>
            </a:r>
            <a:r>
              <a:rPr lang="ar-IQ" dirty="0"/>
              <a:t>حيث استخدام أساليب الثواب والعقاب فيعاقب الطفل على سلوك معين </a:t>
            </a:r>
            <a:r>
              <a:rPr lang="ar-IQ" dirty="0" smtClean="0"/>
              <a:t>مره, </a:t>
            </a:r>
            <a:r>
              <a:rPr lang="ar-IQ" dirty="0"/>
              <a:t>ويثاب على نفس السلوك مرة </a:t>
            </a:r>
            <a:r>
              <a:rPr lang="ar-IQ" dirty="0" smtClean="0"/>
              <a:t>أخرى.</a:t>
            </a:r>
          </a:p>
          <a:p>
            <a:pPr marL="0" indent="0" algn="just">
              <a:buNone/>
            </a:pPr>
            <a:r>
              <a:rPr lang="ar-IQ" dirty="0">
                <a:solidFill>
                  <a:srgbClr val="FF0000"/>
                </a:solidFill>
              </a:rPr>
              <a:t>سادساً/ </a:t>
            </a:r>
            <a:r>
              <a:rPr lang="ar-IQ" dirty="0" smtClean="0">
                <a:solidFill>
                  <a:srgbClr val="FF0000"/>
                </a:solidFill>
              </a:rPr>
              <a:t>التربية المتسمة بالتفرقة: </a:t>
            </a:r>
            <a:r>
              <a:rPr lang="ar-IQ" dirty="0" smtClean="0"/>
              <a:t>ويعني </a:t>
            </a:r>
            <a:r>
              <a:rPr lang="ar-IQ" dirty="0"/>
              <a:t>عدم المساواة بين </a:t>
            </a:r>
            <a:r>
              <a:rPr lang="ar-IQ" dirty="0" smtClean="0"/>
              <a:t>الأبناء أو الطلاب جميعاً, </a:t>
            </a:r>
            <a:r>
              <a:rPr lang="ar-IQ" dirty="0"/>
              <a:t>والتفضيل بينهم بسبب الجنس </a:t>
            </a:r>
            <a:r>
              <a:rPr lang="ar-IQ" dirty="0" smtClean="0"/>
              <a:t>أو </a:t>
            </a:r>
            <a:r>
              <a:rPr lang="ar-IQ" dirty="0"/>
              <a:t>ترتيب المولود </a:t>
            </a:r>
            <a:r>
              <a:rPr lang="ar-IQ" dirty="0" smtClean="0"/>
              <a:t>أو </a:t>
            </a:r>
            <a:r>
              <a:rPr lang="ar-IQ" dirty="0"/>
              <a:t>السن </a:t>
            </a:r>
            <a:r>
              <a:rPr lang="ar-IQ" dirty="0" smtClean="0"/>
              <a:t>أو غيرها, </a:t>
            </a:r>
            <a:r>
              <a:rPr lang="ar-IQ" dirty="0"/>
              <a:t>نجد بعض الأسر تفضل الأبناء الذكور على الإناث </a:t>
            </a:r>
            <a:r>
              <a:rPr lang="ar-IQ" dirty="0" smtClean="0"/>
              <a:t>أو </a:t>
            </a:r>
            <a:r>
              <a:rPr lang="ar-IQ" dirty="0"/>
              <a:t>تفضيل الأصغر على </a:t>
            </a:r>
            <a:r>
              <a:rPr lang="ar-IQ" dirty="0" smtClean="0"/>
              <a:t>الأكبر, أو </a:t>
            </a:r>
            <a:r>
              <a:rPr lang="ar-IQ" dirty="0"/>
              <a:t>تفضيل ابن من </a:t>
            </a:r>
            <a:r>
              <a:rPr lang="ar-IQ" dirty="0" smtClean="0"/>
              <a:t>الأبناء, </a:t>
            </a:r>
            <a:r>
              <a:rPr lang="ar-IQ" dirty="0"/>
              <a:t>بسبب </a:t>
            </a:r>
            <a:r>
              <a:rPr lang="ar-IQ" dirty="0" smtClean="0"/>
              <a:t>أنّه </a:t>
            </a:r>
            <a:r>
              <a:rPr lang="ar-IQ" dirty="0"/>
              <a:t>متفوق </a:t>
            </a:r>
            <a:r>
              <a:rPr lang="ar-IQ" dirty="0" smtClean="0"/>
              <a:t>أو </a:t>
            </a:r>
            <a:r>
              <a:rPr lang="ar-IQ" dirty="0"/>
              <a:t>جميل </a:t>
            </a:r>
            <a:r>
              <a:rPr lang="ar-IQ" dirty="0" smtClean="0"/>
              <a:t>أو ذكي, </a:t>
            </a:r>
            <a:r>
              <a:rPr lang="ar-IQ" dirty="0"/>
              <a:t>وغيرها من أساليب </a:t>
            </a:r>
            <a:r>
              <a:rPr lang="ar-IQ" dirty="0" smtClean="0"/>
              <a:t>خاطئة.</a:t>
            </a:r>
            <a:r>
              <a:rPr lang="ar-IQ" dirty="0"/>
              <a:t> </a:t>
            </a:r>
          </a:p>
        </p:txBody>
      </p:sp>
    </p:spTree>
    <p:extLst>
      <p:ext uri="{BB962C8B-B14F-4D97-AF65-F5344CB8AC3E}">
        <p14:creationId xmlns:p14="http://schemas.microsoft.com/office/powerpoint/2010/main" val="34226478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smtClean="0">
                <a:solidFill>
                  <a:srgbClr val="FF0000"/>
                </a:solidFill>
              </a:rPr>
              <a:t>مشكلات تواجه تدريس التربية الإسلامية </a:t>
            </a:r>
            <a:endParaRPr lang="ar-IQ" dirty="0">
              <a:solidFill>
                <a:srgbClr val="FF0000"/>
              </a:solidFill>
            </a:endParaRPr>
          </a:p>
        </p:txBody>
      </p:sp>
      <p:sp>
        <p:nvSpPr>
          <p:cNvPr id="3" name="عنصر نائب للمحتوى 2"/>
          <p:cNvSpPr>
            <a:spLocks noGrp="1"/>
          </p:cNvSpPr>
          <p:nvPr>
            <p:ph idx="1"/>
          </p:nvPr>
        </p:nvSpPr>
        <p:spPr>
          <a:xfrm>
            <a:off x="107504" y="764704"/>
            <a:ext cx="8928992" cy="5976664"/>
          </a:xfrm>
        </p:spPr>
        <p:txBody>
          <a:bodyPr>
            <a:normAutofit fontScale="85000" lnSpcReduction="20000"/>
          </a:bodyPr>
          <a:lstStyle/>
          <a:p>
            <a:pPr marL="0" indent="0" algn="just">
              <a:buNone/>
            </a:pPr>
            <a:r>
              <a:rPr lang="ar-IQ" dirty="0" smtClean="0"/>
              <a:t>تواجه التربية الإسلامية مشكلات وصعوبات كثيرة في هذا العصر, نلخّصها فيما يلي:</a:t>
            </a:r>
          </a:p>
          <a:p>
            <a:pPr marL="0" indent="0" algn="just">
              <a:buNone/>
            </a:pPr>
            <a:r>
              <a:rPr lang="ar-IQ" dirty="0" smtClean="0"/>
              <a:t>1- إنّ </a:t>
            </a:r>
            <a:r>
              <a:rPr lang="ar-IQ" dirty="0"/>
              <a:t>التربية الإسلامية ـ مفاهيمها، وتعاليمها وواجباتها ـ تضع الإنسان أمام نفسه، وتوضح له الأمور على </a:t>
            </a:r>
            <a:r>
              <a:rPr lang="ar-IQ" dirty="0" smtClean="0"/>
              <a:t>حقيقتها, </a:t>
            </a:r>
            <a:r>
              <a:rPr lang="ar-IQ" dirty="0"/>
              <a:t>بدون تزييف أو تضليل </a:t>
            </a:r>
            <a:r>
              <a:rPr lang="ar-IQ" dirty="0" smtClean="0"/>
              <a:t>ولأنّ بعض </a:t>
            </a:r>
            <a:r>
              <a:rPr lang="ar-IQ" dirty="0"/>
              <a:t>النفوس </a:t>
            </a:r>
            <a:r>
              <a:rPr lang="ar-IQ" dirty="0" smtClean="0"/>
              <a:t>لا تريد </a:t>
            </a:r>
            <a:r>
              <a:rPr lang="ar-IQ" dirty="0"/>
              <a:t>مواجهة الحقيقة، والسبيل إلى تفادى ذلك في نظر </a:t>
            </a:r>
            <a:r>
              <a:rPr lang="ar-IQ" dirty="0" smtClean="0"/>
              <a:t>البعض, </a:t>
            </a:r>
            <a:r>
              <a:rPr lang="ar-IQ" dirty="0"/>
              <a:t>هو أن يدير ظهره إلى </a:t>
            </a:r>
            <a:r>
              <a:rPr lang="ar-IQ" dirty="0" smtClean="0"/>
              <a:t>الدّين </a:t>
            </a:r>
            <a:r>
              <a:rPr lang="ar-IQ" dirty="0"/>
              <a:t>ويصم أذنه عن كل ما يتصل </a:t>
            </a:r>
            <a:r>
              <a:rPr lang="ar-IQ" dirty="0" smtClean="0"/>
              <a:t>به.</a:t>
            </a:r>
          </a:p>
          <a:p>
            <a:pPr marL="0" indent="0" algn="just">
              <a:buNone/>
            </a:pPr>
            <a:r>
              <a:rPr lang="ar-IQ" dirty="0" smtClean="0"/>
              <a:t>2ـ </a:t>
            </a:r>
            <a:r>
              <a:rPr lang="ar-IQ" dirty="0"/>
              <a:t>التربية الإسلامية ترى </a:t>
            </a:r>
            <a:r>
              <a:rPr lang="ar-IQ" dirty="0" smtClean="0"/>
              <a:t>أنّ </a:t>
            </a:r>
            <a:r>
              <a:rPr lang="ar-IQ" dirty="0"/>
              <a:t>لكل حق </a:t>
            </a:r>
            <a:r>
              <a:rPr lang="ar-IQ" dirty="0" smtClean="0"/>
              <a:t>واجباً. </a:t>
            </a:r>
            <a:r>
              <a:rPr lang="ar-IQ" dirty="0"/>
              <a:t>وهذا يصدم النفس البشرية، </a:t>
            </a:r>
            <a:r>
              <a:rPr lang="ar-IQ" dirty="0" smtClean="0"/>
              <a:t>لأنّ </a:t>
            </a:r>
            <a:r>
              <a:rPr lang="ar-IQ" dirty="0"/>
              <a:t>النفس تتراخى في أداء واجباتها</a:t>
            </a:r>
            <a:r>
              <a:rPr lang="ar-IQ" dirty="0" smtClean="0"/>
              <a:t>.</a:t>
            </a:r>
          </a:p>
          <a:p>
            <a:pPr marL="0" indent="0" algn="just">
              <a:buNone/>
            </a:pPr>
            <a:r>
              <a:rPr lang="ar-IQ" dirty="0" smtClean="0"/>
              <a:t>3ـ </a:t>
            </a:r>
            <a:r>
              <a:rPr lang="ar-IQ" dirty="0"/>
              <a:t>تتكاثر في العصر الحاضر المستحدثات العصرية التي لها بريق مثير، وإلحاح لا يقاوم. والنفس البشرية في سبيل الاستماع بكل مظاهر هذه </a:t>
            </a:r>
            <a:r>
              <a:rPr lang="ar-IQ" dirty="0" smtClean="0"/>
              <a:t>المستحدثات, </a:t>
            </a:r>
            <a:r>
              <a:rPr lang="ar-IQ" dirty="0"/>
              <a:t>قد تنسى الأمور الجوهرية في الحياة، وتتخذ هذه المظاهر </a:t>
            </a:r>
            <a:r>
              <a:rPr lang="ar-IQ" dirty="0" smtClean="0"/>
              <a:t>هدفاً لها</a:t>
            </a:r>
            <a:r>
              <a:rPr lang="ar-IQ" dirty="0"/>
              <a:t>، وترتب على ذلك أن القيم ـ بصفة عامة، والدينية بصفة خاصة ـ أصبحت أشد </a:t>
            </a:r>
            <a:r>
              <a:rPr lang="ar-IQ" dirty="0" smtClean="0"/>
              <a:t>التصاقاً </a:t>
            </a:r>
            <a:r>
              <a:rPr lang="ar-IQ" dirty="0"/>
              <a:t>بالجانب الاقتصادي ومعروف </a:t>
            </a:r>
            <a:r>
              <a:rPr lang="ar-IQ" dirty="0" smtClean="0"/>
              <a:t>أنّ </a:t>
            </a:r>
            <a:r>
              <a:rPr lang="ar-IQ" dirty="0"/>
              <a:t>الناحية الاقتصادية أصبحت هي الموجه الأول لعملية القيم، </a:t>
            </a:r>
            <a:r>
              <a:rPr lang="ar-IQ" dirty="0" smtClean="0"/>
              <a:t>حتّى </a:t>
            </a:r>
            <a:r>
              <a:rPr lang="ar-IQ" dirty="0"/>
              <a:t>لو كانت هذه القيم تتجاوز الدين، وتتخطى معاييره</a:t>
            </a:r>
            <a:r>
              <a:rPr lang="ar-IQ" dirty="0" smtClean="0"/>
              <a:t>.</a:t>
            </a:r>
          </a:p>
          <a:p>
            <a:pPr marL="0" indent="0" algn="just">
              <a:buNone/>
            </a:pPr>
            <a:r>
              <a:rPr lang="ar-IQ" dirty="0" smtClean="0"/>
              <a:t>4ـ </a:t>
            </a:r>
            <a:r>
              <a:rPr lang="ar-IQ" dirty="0"/>
              <a:t>يتصدى البعض للدعوة وهم ممن ليسوا على المستوى المطلوب من الاقتدار والكفاءة، </a:t>
            </a:r>
            <a:r>
              <a:rPr lang="ar-IQ" dirty="0" smtClean="0"/>
              <a:t>فأثّر </a:t>
            </a:r>
            <a:r>
              <a:rPr lang="ar-IQ" dirty="0"/>
              <a:t>ذلك في نفوس النشء، وجعلهم يميلون إلى السلبية مع </a:t>
            </a:r>
            <a:r>
              <a:rPr lang="ar-IQ" dirty="0" smtClean="0"/>
              <a:t>الدّين.</a:t>
            </a:r>
          </a:p>
        </p:txBody>
      </p:sp>
    </p:spTree>
    <p:extLst>
      <p:ext uri="{BB962C8B-B14F-4D97-AF65-F5344CB8AC3E}">
        <p14:creationId xmlns:p14="http://schemas.microsoft.com/office/powerpoint/2010/main" val="13008528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08712"/>
          </a:xfrm>
        </p:spPr>
        <p:txBody>
          <a:bodyPr>
            <a:normAutofit fontScale="85000" lnSpcReduction="10000"/>
          </a:bodyPr>
          <a:lstStyle/>
          <a:p>
            <a:pPr marL="0" indent="0" algn="just">
              <a:buNone/>
            </a:pPr>
            <a:r>
              <a:rPr lang="ar-IQ" dirty="0" smtClean="0"/>
              <a:t>5ـ </a:t>
            </a:r>
            <a:r>
              <a:rPr lang="ar-IQ" dirty="0"/>
              <a:t>افتقاد التلميذ جانب القدوة الصحيحة في المجتمع، سواء في البيت من الأب أو الأم أو في المدرسة من معلمين وغيرهم، أو في المجتمع المحيط بكل ذلك.</a:t>
            </a:r>
          </a:p>
          <a:p>
            <a:pPr marL="0" indent="0" algn="just">
              <a:buNone/>
            </a:pPr>
            <a:r>
              <a:rPr lang="ar-IQ" dirty="0" smtClean="0"/>
              <a:t>6ـ </a:t>
            </a:r>
            <a:r>
              <a:rPr lang="ar-IQ" dirty="0"/>
              <a:t>إنّ العملية التعليمية تعامل التربية الدينية كمادة دراسية، يتم فهمه واستيعابها بهدف النجاح في الامتحان. وهو أمر لا يتفق </a:t>
            </a:r>
            <a:r>
              <a:rPr lang="ar-IQ" dirty="0" smtClean="0"/>
              <a:t>مع </a:t>
            </a:r>
            <a:r>
              <a:rPr lang="ar-IQ" dirty="0"/>
              <a:t>طبيعة التربية الدينية، بل إنّها تتراجع في أهميتها المدرسية. </a:t>
            </a:r>
            <a:endParaRPr lang="ar-IQ" dirty="0" smtClean="0"/>
          </a:p>
          <a:p>
            <a:pPr marL="0" indent="0" algn="just">
              <a:buNone/>
            </a:pPr>
            <a:r>
              <a:rPr lang="ar-IQ" dirty="0"/>
              <a:t>7ـ </a:t>
            </a:r>
            <a:r>
              <a:rPr lang="ar-IQ" dirty="0" smtClean="0"/>
              <a:t>إنّ </a:t>
            </a:r>
            <a:r>
              <a:rPr lang="ar-IQ" dirty="0"/>
              <a:t>معلم التربية ـ هو نفسه معلم اللغة العربية ـ قد لا تتوافر فيه الجوانب الفنية ـ هذا </a:t>
            </a:r>
            <a:r>
              <a:rPr lang="ar-IQ" dirty="0" smtClean="0"/>
              <a:t>فضلاً </a:t>
            </a:r>
            <a:r>
              <a:rPr lang="ar-IQ" dirty="0"/>
              <a:t>عن الجوانب الأخرى ـ التي </a:t>
            </a:r>
            <a:r>
              <a:rPr lang="ar-IQ" dirty="0" smtClean="0"/>
              <a:t>تمكنّه </a:t>
            </a:r>
            <a:r>
              <a:rPr lang="ar-IQ" dirty="0"/>
              <a:t>من القيام بعمله على أكمل وجه. فبعض المعلمين ـ مثلا ـ لا يستطيع قراءة آية من القرآن، وإن قرأها فلا </a:t>
            </a:r>
            <a:r>
              <a:rPr lang="ar-IQ" dirty="0" smtClean="0"/>
              <a:t>يقرأها </a:t>
            </a:r>
            <a:r>
              <a:rPr lang="ar-IQ" dirty="0"/>
              <a:t>بالطريقة </a:t>
            </a:r>
            <a:r>
              <a:rPr lang="ar-IQ" dirty="0" smtClean="0"/>
              <a:t>السليمة.</a:t>
            </a:r>
          </a:p>
          <a:p>
            <a:pPr marL="0" indent="0" algn="just">
              <a:buNone/>
            </a:pPr>
            <a:r>
              <a:rPr lang="ar-IQ" dirty="0"/>
              <a:t>8</a:t>
            </a:r>
            <a:r>
              <a:rPr lang="ar-IQ" dirty="0" smtClean="0"/>
              <a:t>ـ إنّ </a:t>
            </a:r>
            <a:r>
              <a:rPr lang="ar-IQ" dirty="0"/>
              <a:t>الكثير مما يتعلق بالتربية من الأمور المجردة يصعب على الصغير فهمه واستيعابه </a:t>
            </a:r>
            <a:r>
              <a:rPr lang="ar-IQ" dirty="0" smtClean="0"/>
              <a:t>,هذا فضلاً </a:t>
            </a:r>
            <a:r>
              <a:rPr lang="ar-IQ" dirty="0"/>
              <a:t>عن الأمور الغيبية التي تتطلب </a:t>
            </a:r>
            <a:r>
              <a:rPr lang="ar-IQ" dirty="0" smtClean="0"/>
              <a:t>وعياً خاصا ًوقدرات </a:t>
            </a:r>
            <a:r>
              <a:rPr lang="ar-IQ" dirty="0"/>
              <a:t>تسمح </a:t>
            </a:r>
            <a:r>
              <a:rPr lang="ar-IQ" dirty="0" smtClean="0"/>
              <a:t>بفهمها.</a:t>
            </a:r>
          </a:p>
          <a:p>
            <a:pPr marL="0" indent="0" algn="just">
              <a:buNone/>
            </a:pPr>
            <a:r>
              <a:rPr lang="ar-IQ" dirty="0" smtClean="0"/>
              <a:t>9ـ إنّ </a:t>
            </a:r>
            <a:r>
              <a:rPr lang="ar-IQ" dirty="0"/>
              <a:t>بعض الجهات الأخرى التي كانت تسهم في عملية التربية </a:t>
            </a:r>
            <a:r>
              <a:rPr lang="ar-IQ" dirty="0" smtClean="0"/>
              <a:t>الإسلامية, </a:t>
            </a:r>
            <a:r>
              <a:rPr lang="ar-IQ" dirty="0"/>
              <a:t>قد </a:t>
            </a:r>
            <a:r>
              <a:rPr lang="ar-IQ" dirty="0" smtClean="0"/>
              <a:t>تقلّص </a:t>
            </a:r>
            <a:r>
              <a:rPr lang="ar-IQ" dirty="0"/>
              <a:t>دورها </a:t>
            </a:r>
            <a:r>
              <a:rPr lang="ar-IQ" dirty="0" smtClean="0"/>
              <a:t>,إن </a:t>
            </a:r>
            <a:r>
              <a:rPr lang="ar-IQ" dirty="0"/>
              <a:t>لم يكن قد انتهى. ولعل منها الأسرة، والمسجد، والكتاب وغياب تلك عن الساحة ضاعف من صعوبة تدريس التربية </a:t>
            </a:r>
            <a:r>
              <a:rPr lang="ar-IQ" dirty="0" smtClean="0"/>
              <a:t>الدينية.10</a:t>
            </a:r>
          </a:p>
        </p:txBody>
      </p:sp>
    </p:spTree>
    <p:extLst>
      <p:ext uri="{BB962C8B-B14F-4D97-AF65-F5344CB8AC3E}">
        <p14:creationId xmlns:p14="http://schemas.microsoft.com/office/powerpoint/2010/main" val="3732122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fontScale="77500" lnSpcReduction="20000"/>
          </a:bodyPr>
          <a:lstStyle/>
          <a:p>
            <a:pPr marL="0" indent="0" algn="just">
              <a:buNone/>
            </a:pPr>
            <a:r>
              <a:rPr lang="ar-IQ" dirty="0"/>
              <a:t>10ـ في هذا العصر زادت المنظمات والحركات الإسلامية في مختلف الأقطار العربية والإسلامية، وقدمت معتقداتها ـ صوابا أو خطأ ـ للناس واستقبله المسلمون، خاصة الشباب بالحيرة والقلق، لا سيما وإن كل جهة من هذه الجهات تدعى لنفسها الإسلام، وربّما تحجم بعض الشباب في معتقداته، ووقف في مفترق الطرق، لأنه لا يدرى أين الإسلام الصحيح بين هذه الإسلاميات.</a:t>
            </a:r>
          </a:p>
          <a:p>
            <a:pPr marL="0" indent="0" algn="just">
              <a:buNone/>
            </a:pPr>
            <a:r>
              <a:rPr lang="ar-IQ" dirty="0"/>
              <a:t>11ـ إنّ الدّين في كثير من الأحايين فيه تحد لما هو قائم من قوانين وتشريعات ونظم. وليس هذا ذنب الدّين في شيء، ولكنه ذنب من انحرف عن تطبيق تعاليمه. ولكن هذا يشكل مشكلة أمام التربية الإسلامية التي يتعلمها التلميذ فهو يتعلم ما الحلال وما الحرام، ولكنه يجد المجتمع بخلط بينهما دون  اكتراث أو اهتمام,  بل أنه يحل بتشريعاته ما حرم، ويحرم ما حلل. ومن هنا تصبح التربية الدينية ليس لها عليه من تأثير.</a:t>
            </a:r>
          </a:p>
          <a:p>
            <a:pPr marL="0" indent="0" algn="just">
              <a:buNone/>
            </a:pPr>
            <a:r>
              <a:rPr lang="ar-IQ" dirty="0"/>
              <a:t>12-إنّ بعض المتدينين، أو المنتسبين إلى هذا ـ شباباً وشيوخا ًـ قد فهموا معنى العبادة خطأً,  فأوقعهم ذلك في بعض التصرفات التي لا يليق بهذا الدّين، ولا تتفق مع روح الإسلام. ولكن الدّين دين عبادة بمعناها العام الذي  يشمل كلّ مظاهر الحياة الاقتصادية والاجتماعية , ودين قوة يقظة وإحساس بالمسئولية.  </a:t>
            </a:r>
          </a:p>
          <a:p>
            <a:pPr marL="0" indent="0" algn="just">
              <a:buNone/>
            </a:pPr>
            <a:r>
              <a:rPr lang="ar-IQ" dirty="0"/>
              <a:t>13ـ إنّ الفجوة قد اتسعت بين أقوال الناس وأفعالهم، بين سلوك الناس وما يدعون الإيمان به، ممّا أوحى إلى النشء وكثير من الشباب أنّ الدين ضرب من الخيال أو حلم لا يبدو له واقع، وليس له في مجال الحياة تطبيق وعلى الرغم من تعدد الصعوبات التي يمكن أن تقف حائلاً أمام تحقيق التربية الدينية لأهدافها، أو تمثل لبلوغ الأهداف المرجوة</a:t>
            </a:r>
            <a:r>
              <a:rPr lang="ar-IQ" dirty="0" smtClean="0"/>
              <a:t>.</a:t>
            </a:r>
            <a:endParaRPr lang="ar-IQ" dirty="0"/>
          </a:p>
        </p:txBody>
      </p:sp>
    </p:spTree>
    <p:extLst>
      <p:ext uri="{BB962C8B-B14F-4D97-AF65-F5344CB8AC3E}">
        <p14:creationId xmlns:p14="http://schemas.microsoft.com/office/powerpoint/2010/main" val="35740683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a:solidFill>
                  <a:srgbClr val="FF0000"/>
                </a:solidFill>
              </a:rPr>
              <a:t>حلول مشكلات تدريس التربية الاسلامية</a:t>
            </a:r>
          </a:p>
        </p:txBody>
      </p:sp>
      <p:sp>
        <p:nvSpPr>
          <p:cNvPr id="3" name="عنصر نائب للمحتوى 2"/>
          <p:cNvSpPr>
            <a:spLocks noGrp="1"/>
          </p:cNvSpPr>
          <p:nvPr>
            <p:ph idx="1"/>
          </p:nvPr>
        </p:nvSpPr>
        <p:spPr>
          <a:xfrm>
            <a:off x="179512" y="692696"/>
            <a:ext cx="8856984" cy="6048672"/>
          </a:xfrm>
        </p:spPr>
        <p:txBody>
          <a:bodyPr>
            <a:normAutofit fontScale="92500" lnSpcReduction="10000"/>
          </a:bodyPr>
          <a:lstStyle/>
          <a:p>
            <a:pPr marL="0" indent="0" algn="just">
              <a:buNone/>
            </a:pPr>
            <a:r>
              <a:rPr lang="ar-IQ" dirty="0" smtClean="0"/>
              <a:t>1- العناية </a:t>
            </a:r>
            <a:r>
              <a:rPr lang="ar-IQ" dirty="0"/>
              <a:t>بمادة التربية الاسلامية والوقوف على جميع المشكلات التي أظهرتها نتائج الدراسة والعمل على حل كافة الصعوبات التي تواجهها وذلك بما يسهم في تحسين ظروف تدريسها وتحقيق أهدافها </a:t>
            </a:r>
            <a:r>
              <a:rPr lang="ar-IQ" dirty="0" smtClean="0"/>
              <a:t>.</a:t>
            </a:r>
          </a:p>
          <a:p>
            <a:pPr marL="0" indent="0" algn="just">
              <a:buNone/>
            </a:pPr>
            <a:r>
              <a:rPr lang="ar-IQ" dirty="0" smtClean="0"/>
              <a:t>2- تحديد </a:t>
            </a:r>
            <a:r>
              <a:rPr lang="ar-IQ" dirty="0"/>
              <a:t>أهداف مادة التربية الاسلامية في المنهج والكتاب المدرسي </a:t>
            </a:r>
            <a:r>
              <a:rPr lang="ar-IQ" dirty="0" smtClean="0"/>
              <a:t>, حتّى </a:t>
            </a:r>
            <a:r>
              <a:rPr lang="ar-IQ" dirty="0"/>
              <a:t>يتسنى للمعلمين إعادة صياغتها بصورة </a:t>
            </a:r>
            <a:r>
              <a:rPr lang="ar-IQ" dirty="0" smtClean="0"/>
              <a:t>سلوكية, </a:t>
            </a:r>
            <a:r>
              <a:rPr lang="ar-IQ" dirty="0"/>
              <a:t>تعكس نشاط الطلبة واكتسابهم لها </a:t>
            </a:r>
            <a:r>
              <a:rPr lang="ar-IQ" dirty="0" smtClean="0"/>
              <a:t>.</a:t>
            </a:r>
          </a:p>
          <a:p>
            <a:pPr marL="0" indent="0" algn="just">
              <a:buNone/>
            </a:pPr>
            <a:r>
              <a:rPr lang="ar-IQ" dirty="0" smtClean="0"/>
              <a:t>3- أن </a:t>
            </a:r>
            <a:r>
              <a:rPr lang="ar-IQ" dirty="0"/>
              <a:t>تتضمن أهداف مادة التربية الاسلامية المجالات المختلفة (المعرفية ,الوجدانية , </a:t>
            </a:r>
            <a:r>
              <a:rPr lang="ar-IQ" dirty="0" smtClean="0"/>
              <a:t>النفسية, الحركية), وأن </a:t>
            </a:r>
            <a:r>
              <a:rPr lang="ar-IQ" dirty="0"/>
              <a:t>تتناسب مع مستويات الطلبة العقلية وحاجاتهم الفعلية </a:t>
            </a:r>
            <a:r>
              <a:rPr lang="ar-IQ" dirty="0" smtClean="0"/>
              <a:t>.</a:t>
            </a:r>
          </a:p>
          <a:p>
            <a:pPr marL="0" indent="0" algn="just">
              <a:buNone/>
            </a:pPr>
            <a:r>
              <a:rPr lang="ar-IQ" dirty="0" smtClean="0"/>
              <a:t>4- العناية </a:t>
            </a:r>
            <a:r>
              <a:rPr lang="ar-IQ" dirty="0"/>
              <a:t>بمعلمي التربية الاسلامية وتدريبهم لتطوير كفاياتهم المهنية التي تمكنهم من الإعداد الجيد للدروس وتنفيذها , وإثارة دافعية الطلبة للمواقف التعليمية , والإجابة على أسئلتهم , وحسن معاملتهم للطلبة , وإدارة الصفوف بمهارة عالية </a:t>
            </a:r>
            <a:r>
              <a:rPr lang="ar-IQ" dirty="0" smtClean="0"/>
              <a:t>.</a:t>
            </a:r>
          </a:p>
        </p:txBody>
      </p:sp>
    </p:spTree>
    <p:extLst>
      <p:ext uri="{BB962C8B-B14F-4D97-AF65-F5344CB8AC3E}">
        <p14:creationId xmlns:p14="http://schemas.microsoft.com/office/powerpoint/2010/main" val="16653216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92500" lnSpcReduction="20000"/>
          </a:bodyPr>
          <a:lstStyle/>
          <a:p>
            <a:pPr marL="0" indent="0" algn="just">
              <a:buNone/>
            </a:pPr>
            <a:r>
              <a:rPr lang="ar-IQ" dirty="0"/>
              <a:t>5- تطوير كفايات المعلمين التخصصية , وبوجه خاص في مجال التجويد , وتلاوة القران الكريم , وذلك لأهميتها في كسب الطلبة المهارات اللازمة لهم .</a:t>
            </a:r>
          </a:p>
          <a:p>
            <a:pPr marL="0" indent="0" algn="just">
              <a:buNone/>
            </a:pPr>
            <a:r>
              <a:rPr lang="ar-IQ" dirty="0"/>
              <a:t>6- الاهتمام بتدريب المعلمين على طرائق وأساليب التدريس, وأساليب التقويم الحديثة, والوسائل التعليمية التي تساعدهم على النجاح في التدريس .</a:t>
            </a:r>
          </a:p>
          <a:p>
            <a:pPr marL="0" indent="0" algn="just">
              <a:buNone/>
            </a:pPr>
            <a:r>
              <a:rPr lang="ar-IQ" dirty="0"/>
              <a:t>7- تطوير قدرات ومهارات الطلبة على تلاوة القران الكريم تلاوة صحيحة, وتطبيق أحكام التجويد, وتطوير رغباتهم لدراسة التربية الاسلامية</a:t>
            </a:r>
            <a:r>
              <a:rPr lang="ar-IQ" dirty="0" smtClean="0"/>
              <a:t>.</a:t>
            </a:r>
          </a:p>
          <a:p>
            <a:pPr marL="0" indent="0" algn="just">
              <a:buNone/>
            </a:pPr>
            <a:r>
              <a:rPr lang="ar-IQ" dirty="0" smtClean="0"/>
              <a:t>8- </a:t>
            </a:r>
            <a:r>
              <a:rPr lang="ar-IQ" dirty="0"/>
              <a:t>ضرورة توافر المعايير الجيدة في الكتاب المدرسي في شكله الخارجي, وخلوه من الأخطاء اللغوية والمطبعية, وارتباطه بالمواد التعليمية الأخرى, وتوافر معايير التكامل والتتابع في عرض المادة التعليمية , وارتباطه بالقضايا المعاصرة .</a:t>
            </a:r>
          </a:p>
          <a:p>
            <a:pPr marL="0" indent="0" algn="just">
              <a:buNone/>
            </a:pPr>
            <a:r>
              <a:rPr lang="ar-IQ" dirty="0"/>
              <a:t>9- الاهتمام بالكتاب المدرسي, بحيث يتضمن المحتوى النوعي, والقصص, والأمثلة الهادفة, والاستدلال بالآيات القرآنية, والأحاديث النبوية </a:t>
            </a:r>
            <a:r>
              <a:rPr lang="ar-IQ" dirty="0" smtClean="0"/>
              <a:t>.</a:t>
            </a:r>
          </a:p>
        </p:txBody>
      </p:sp>
    </p:spTree>
    <p:extLst>
      <p:ext uri="{BB962C8B-B14F-4D97-AF65-F5344CB8AC3E}">
        <p14:creationId xmlns:p14="http://schemas.microsoft.com/office/powerpoint/2010/main" val="3185039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شروط معلم التربية الإسلامية</a:t>
            </a:r>
            <a:endParaRPr lang="ar-IQ" dirty="0">
              <a:solidFill>
                <a:srgbClr val="FF0000"/>
              </a:solidFill>
            </a:endParaRPr>
          </a:p>
        </p:txBody>
      </p:sp>
      <p:sp>
        <p:nvSpPr>
          <p:cNvPr id="3" name="عنصر نائب للمحتوى 2"/>
          <p:cNvSpPr>
            <a:spLocks noGrp="1"/>
          </p:cNvSpPr>
          <p:nvPr>
            <p:ph idx="1"/>
          </p:nvPr>
        </p:nvSpPr>
        <p:spPr>
          <a:xfrm>
            <a:off x="179512" y="836712"/>
            <a:ext cx="8784976" cy="5760640"/>
          </a:xfrm>
        </p:spPr>
        <p:txBody>
          <a:bodyPr>
            <a:normAutofit fontScale="85000" lnSpcReduction="10000"/>
          </a:bodyPr>
          <a:lstStyle/>
          <a:p>
            <a:pPr marL="0" indent="0" algn="just">
              <a:buNone/>
            </a:pPr>
            <a:r>
              <a:rPr lang="ar-IQ" dirty="0" smtClean="0"/>
              <a:t>1- </a:t>
            </a:r>
            <a:r>
              <a:rPr lang="ar-IQ" dirty="0"/>
              <a:t>المعلم, وهو الأساس الرصين للعملية التعليمية, إذا كان معداً إعداداً نفسياً وعلمياً ودينياً, وظهر أثر هذا الإعداد بشكل أصبح معه قدوة ونموذجاً يمكن القول إنّ هذا المعلم لابدّ أن يترك أثراً في نفوس تلاميذه، ويتوقع لأدائه النجاح، وبلوغ الهدف.</a:t>
            </a:r>
          </a:p>
          <a:p>
            <a:pPr marL="0" indent="0" algn="just">
              <a:buNone/>
            </a:pPr>
            <a:r>
              <a:rPr lang="ar-IQ" dirty="0" smtClean="0"/>
              <a:t>2-إنّ </a:t>
            </a:r>
            <a:r>
              <a:rPr lang="ar-IQ" dirty="0"/>
              <a:t>معلم التربية الإسلامية ينبغي أن يتصف بالحكمة، والموعظة الحسنة والجدال الحسن، والدعوة للخير، والنصح </a:t>
            </a:r>
            <a:r>
              <a:rPr lang="ar-IQ" dirty="0" smtClean="0"/>
              <a:t>الأمين.</a:t>
            </a:r>
          </a:p>
          <a:p>
            <a:pPr marL="0" indent="0" algn="just">
              <a:buNone/>
            </a:pPr>
            <a:r>
              <a:rPr lang="ar-IQ" dirty="0"/>
              <a:t>3-إن معلم التربية الإسلامية ينبغي أن يستخدم أسلوب الثواب والعقاب فهو من الأساليب الطبيعية التي تستند إليها التربية في كل زمان ومكان. فهذا الأسلوب يتمشى مع طبيعة الإنسان حيثما كان، وأيا كان جنسه أو لونه وعقيدته. فالإنسان يتحكم في سلوكه، ويعدل فيه بمقدار معرفته بالنتائج الضارة أو النافعة، والسارة أو المؤلمة التي تترتب على عمله وسلوكه</a:t>
            </a:r>
            <a:r>
              <a:rPr lang="ar-IQ" dirty="0" smtClean="0"/>
              <a:t>.</a:t>
            </a:r>
          </a:p>
          <a:p>
            <a:pPr marL="0" indent="0" algn="just">
              <a:buNone/>
            </a:pPr>
            <a:r>
              <a:rPr lang="ar-IQ" dirty="0"/>
              <a:t>4-إن معلم التربية الإسلامية ينبغي أن يستخدم الوسائل والأنشطة المدرسية ما أمكن. وإذا تعذر في موضوع ما استخدم وسيلة تعليمية فإن عليه أن يلجأ </a:t>
            </a:r>
            <a:r>
              <a:rPr lang="ar-IQ" dirty="0" err="1"/>
              <a:t>إى</a:t>
            </a:r>
            <a:r>
              <a:rPr lang="ar-IQ" dirty="0"/>
              <a:t> تقريب المعنى المجرد في صورة محسوسة</a:t>
            </a:r>
          </a:p>
          <a:p>
            <a:pPr marL="0" indent="0">
              <a:buNone/>
            </a:pPr>
            <a:endParaRPr lang="ar-IQ" dirty="0"/>
          </a:p>
        </p:txBody>
      </p:sp>
    </p:spTree>
    <p:extLst>
      <p:ext uri="{BB962C8B-B14F-4D97-AF65-F5344CB8AC3E}">
        <p14:creationId xmlns:p14="http://schemas.microsoft.com/office/powerpoint/2010/main" val="20225988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lstStyle/>
          <a:p>
            <a:pPr marL="0" indent="0" algn="just">
              <a:buNone/>
            </a:pPr>
            <a:r>
              <a:rPr lang="ar-IQ" dirty="0" smtClean="0"/>
              <a:t>5-إنّ </a:t>
            </a:r>
            <a:r>
              <a:rPr lang="ar-IQ" dirty="0"/>
              <a:t>التربية الإسلامية ليست مسئولية معلم التربية الإسلامية وحده، بل </a:t>
            </a:r>
            <a:r>
              <a:rPr lang="ar-IQ" dirty="0" smtClean="0"/>
              <a:t>إنّ </a:t>
            </a:r>
            <a:r>
              <a:rPr lang="ar-IQ" dirty="0"/>
              <a:t>المجتمع </a:t>
            </a:r>
            <a:r>
              <a:rPr lang="ar-IQ" dirty="0" smtClean="0"/>
              <a:t>كلّه </a:t>
            </a:r>
            <a:r>
              <a:rPr lang="ar-IQ" dirty="0"/>
              <a:t>شريك في </a:t>
            </a:r>
            <a:r>
              <a:rPr lang="ar-IQ" dirty="0" smtClean="0"/>
              <a:t>ذلك, بدءاً </a:t>
            </a:r>
            <a:r>
              <a:rPr lang="ar-IQ" dirty="0"/>
              <a:t>من الأسرة باعتبارها الحاضنة الأولى للطفل، ثم المدرسة باعتبارها المؤسسة الأولى المسئولة عن </a:t>
            </a:r>
            <a:r>
              <a:rPr lang="ar-IQ" dirty="0" smtClean="0"/>
              <a:t>التربية, وأخيراً </a:t>
            </a:r>
            <a:r>
              <a:rPr lang="ar-IQ" dirty="0"/>
              <a:t>المجتمع الكبير</a:t>
            </a:r>
            <a:r>
              <a:rPr lang="ar-IQ" dirty="0" smtClean="0"/>
              <a:t>.</a:t>
            </a:r>
          </a:p>
          <a:p>
            <a:pPr marL="0" indent="0" algn="just">
              <a:buNone/>
            </a:pPr>
            <a:r>
              <a:rPr lang="ar-IQ" dirty="0" smtClean="0"/>
              <a:t>6-إنّ </a:t>
            </a:r>
            <a:r>
              <a:rPr lang="ar-IQ" dirty="0"/>
              <a:t>معلم التربية الإسلامية ـ وهو في الأعم الأغلب معلم اللغة العربية ـ عليه أن يقتنع بعمله ويقبل عليه بحب، ويرغب في أداء هذا العمل ليس من منطلق الوظيفة ولكن من منطلق أنها رسالة يبتغى بها وجه الله. وإذا أقبل على عمله من هذه الجهة فإنه سيدفعه إلى إعداد نفسه الإعداد الذي  يسمح له بمباشرة هذا العمل من حيث إلمامه بالقرآن الكريم والحديث النبوي وبقية فروع التربية </a:t>
            </a:r>
            <a:r>
              <a:rPr lang="ar-IQ" dirty="0" smtClean="0"/>
              <a:t>الدينية, إلماماً </a:t>
            </a:r>
            <a:r>
              <a:rPr lang="ar-IQ" dirty="0"/>
              <a:t>تقل فيه الأخطاء من جهته.</a:t>
            </a:r>
          </a:p>
        </p:txBody>
      </p:sp>
    </p:spTree>
    <p:extLst>
      <p:ext uri="{BB962C8B-B14F-4D97-AF65-F5344CB8AC3E}">
        <p14:creationId xmlns:p14="http://schemas.microsoft.com/office/powerpoint/2010/main" val="384594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480720"/>
          </a:xfrm>
        </p:spPr>
        <p:txBody>
          <a:bodyPr>
            <a:normAutofit fontScale="92500" lnSpcReduction="20000"/>
          </a:bodyPr>
          <a:lstStyle/>
          <a:p>
            <a:pPr marL="0" indent="0" algn="just">
              <a:buNone/>
            </a:pPr>
            <a:r>
              <a:rPr lang="ar-IQ" dirty="0">
                <a:solidFill>
                  <a:srgbClr val="FF0000"/>
                </a:solidFill>
              </a:rPr>
              <a:t>خامساً: </a:t>
            </a:r>
            <a:r>
              <a:rPr lang="ar-IQ" dirty="0"/>
              <a:t>فلسفة </a:t>
            </a:r>
            <a:r>
              <a:rPr lang="ar-IQ" dirty="0" smtClean="0"/>
              <a:t>التربية: </a:t>
            </a:r>
            <a:r>
              <a:rPr lang="ar-IQ" dirty="0"/>
              <a:t>تشير إلى مجموعة الأنشطة والعمليات التي تساعد المجتمع على التقدم والتطور، من خلال الاعتماد على المعارف المكتسبة، والتي تساعده على البقاء. </a:t>
            </a:r>
          </a:p>
          <a:p>
            <a:pPr marL="0" indent="0" algn="just">
              <a:buNone/>
            </a:pPr>
            <a:r>
              <a:rPr lang="ar-IQ" dirty="0">
                <a:solidFill>
                  <a:srgbClr val="FF0000"/>
                </a:solidFill>
              </a:rPr>
              <a:t>سادساً: </a:t>
            </a:r>
            <a:r>
              <a:rPr lang="ar-IQ" dirty="0" smtClean="0"/>
              <a:t>فلسفة التربية: هي </a:t>
            </a:r>
            <a:r>
              <a:rPr lang="ar-IQ" dirty="0"/>
              <a:t>تلك المحاولة الجادة للوعى بالمحركات الأساسية للعمل التربوي, سواء من داخله، أو من داخل البنية المجتمعية. في إطار من التحليل والنقد القائمين على استخدام الأدلة العقلية والبراهين المنطقية، والالتزام الدائم بها على أرض الواقع.</a:t>
            </a:r>
          </a:p>
          <a:p>
            <a:pPr marL="0" indent="0" algn="just">
              <a:buNone/>
            </a:pPr>
            <a:r>
              <a:rPr lang="ar-IQ" dirty="0">
                <a:solidFill>
                  <a:srgbClr val="FF0000"/>
                </a:solidFill>
              </a:rPr>
              <a:t>سابعاً: </a:t>
            </a:r>
            <a:r>
              <a:rPr lang="ar-IQ" dirty="0"/>
              <a:t>فلسفة </a:t>
            </a:r>
            <a:r>
              <a:rPr lang="ar-IQ" dirty="0" smtClean="0"/>
              <a:t>التربية: </a:t>
            </a:r>
            <a:r>
              <a:rPr lang="ar-IQ" dirty="0"/>
              <a:t>هي فلسفة اجتماعية تبحث في المحسوس ولا تخرج إلى الغيبيات, وتركز على موضوعات تتصل بالتعليم بشكل مباشر, مثل: التكيف, </a:t>
            </a:r>
            <a:r>
              <a:rPr lang="ar-IQ" dirty="0" smtClean="0"/>
              <a:t>والثقافة, والذاكرة, والتفكير, والرغبات, وبناء </a:t>
            </a:r>
            <a:r>
              <a:rPr lang="ar-IQ" dirty="0"/>
              <a:t>المناهج, والطريقة العلمية, والمهارات العقلية , والخبرة , والتطبيع الاجتماعي, والنشاط</a:t>
            </a:r>
            <a:r>
              <a:rPr lang="ar-IQ" dirty="0" smtClean="0"/>
              <a:t>....</a:t>
            </a:r>
            <a:endParaRPr lang="ar-IQ" dirty="0" smtClean="0">
              <a:solidFill>
                <a:srgbClr val="FF0000"/>
              </a:solidFill>
            </a:endParaRPr>
          </a:p>
          <a:p>
            <a:pPr marL="0" indent="0" algn="just">
              <a:buNone/>
            </a:pPr>
            <a:r>
              <a:rPr lang="ar-IQ" dirty="0" smtClean="0">
                <a:solidFill>
                  <a:srgbClr val="FF0000"/>
                </a:solidFill>
              </a:rPr>
              <a:t>ثامناً: </a:t>
            </a:r>
            <a:r>
              <a:rPr lang="ar-IQ" dirty="0" smtClean="0"/>
              <a:t>فلسفة التربية: </a:t>
            </a:r>
            <a:r>
              <a:rPr lang="ar-IQ" dirty="0"/>
              <a:t>عملية حركية </a:t>
            </a:r>
            <a:r>
              <a:rPr lang="ar-IQ" dirty="0" smtClean="0"/>
              <a:t>حيّة</a:t>
            </a:r>
            <a:r>
              <a:rPr lang="ar-IQ" dirty="0"/>
              <a:t>، تتفاعل مع المتغيرات المختلفة، وتتأثر بها وتؤثر فيها. ومن </a:t>
            </a:r>
            <a:r>
              <a:rPr lang="ar-IQ" dirty="0" smtClean="0"/>
              <a:t>مهامها؛ </a:t>
            </a:r>
            <a:r>
              <a:rPr lang="ar-IQ" dirty="0"/>
              <a:t>أنّها تكسب النشء القدرة على التكيّف مع تلك المتغيرات, ومع رسوخ الثوابت الإسلامية</a:t>
            </a:r>
            <a:r>
              <a:rPr lang="ar-IQ" dirty="0" smtClean="0"/>
              <a:t>.</a:t>
            </a:r>
          </a:p>
          <a:p>
            <a:pPr marL="0" indent="0">
              <a:buNone/>
            </a:pPr>
            <a:endParaRPr lang="ar-IQ" dirty="0"/>
          </a:p>
        </p:txBody>
      </p:sp>
    </p:spTree>
    <p:extLst>
      <p:ext uri="{BB962C8B-B14F-4D97-AF65-F5344CB8AC3E}">
        <p14:creationId xmlns:p14="http://schemas.microsoft.com/office/powerpoint/2010/main" val="3096203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360040"/>
          </a:xfrm>
        </p:spPr>
        <p:txBody>
          <a:bodyPr>
            <a:normAutofit fontScale="90000"/>
          </a:bodyPr>
          <a:lstStyle/>
          <a:p>
            <a:r>
              <a:rPr lang="ar-IQ" dirty="0" smtClean="0">
                <a:solidFill>
                  <a:srgbClr val="FF0000"/>
                </a:solidFill>
              </a:rPr>
              <a:t>التربية مسؤولية الأسرة والمدرسة والمجتمع معاً</a:t>
            </a:r>
            <a:endParaRPr lang="ar-IQ" dirty="0">
              <a:solidFill>
                <a:srgbClr val="FF0000"/>
              </a:solidFill>
            </a:endParaRPr>
          </a:p>
        </p:txBody>
      </p:sp>
      <p:sp>
        <p:nvSpPr>
          <p:cNvPr id="3" name="عنصر نائب للمحتوى 2"/>
          <p:cNvSpPr>
            <a:spLocks noGrp="1"/>
          </p:cNvSpPr>
          <p:nvPr>
            <p:ph idx="1"/>
          </p:nvPr>
        </p:nvSpPr>
        <p:spPr>
          <a:xfrm>
            <a:off x="107504" y="836712"/>
            <a:ext cx="8928992" cy="5904656"/>
          </a:xfrm>
        </p:spPr>
        <p:txBody>
          <a:bodyPr>
            <a:normAutofit fontScale="77500" lnSpcReduction="20000"/>
          </a:bodyPr>
          <a:lstStyle/>
          <a:p>
            <a:pPr marL="0" indent="0" algn="just">
              <a:buNone/>
            </a:pPr>
            <a:r>
              <a:rPr lang="ar-IQ" dirty="0" smtClean="0"/>
              <a:t>التربية الإسلامية شديدة الصلة بالبيت والأسرة والمدرسة والمجتمع, لذا فلا يجوز اهمال دور هذه العناصر في تطوير العملية التربوية الدينية. ولتشعب الحديث وكثرته عن هذه الجوانب؛ نلخّصها في النقاط التالية:</a:t>
            </a:r>
          </a:p>
          <a:p>
            <a:pPr marL="0" indent="0" algn="just">
              <a:buNone/>
            </a:pPr>
            <a:r>
              <a:rPr lang="ar-IQ" dirty="0" smtClean="0"/>
              <a:t>1- إنّ مسئولية </a:t>
            </a:r>
            <a:r>
              <a:rPr lang="ar-IQ" dirty="0"/>
              <a:t>الأسرة </a:t>
            </a:r>
            <a:r>
              <a:rPr lang="ar-IQ" dirty="0" smtClean="0"/>
              <a:t>أنّ </a:t>
            </a:r>
            <a:r>
              <a:rPr lang="ar-IQ" dirty="0"/>
              <a:t>تتعامل فيما بينها بالصدق والأمانة، والتسامح، والعدل وشتى القيم الفاضلة، ليس هذا فحسب </a:t>
            </a:r>
            <a:r>
              <a:rPr lang="ar-IQ" dirty="0" smtClean="0"/>
              <a:t>وإنّما </a:t>
            </a:r>
            <a:r>
              <a:rPr lang="ar-IQ" dirty="0"/>
              <a:t>تقوم بدور التوجيه في اختيار الأصدقاء، فقد </a:t>
            </a:r>
            <a:r>
              <a:rPr lang="ar-IQ" dirty="0" smtClean="0"/>
              <a:t>دلّت </a:t>
            </a:r>
            <a:r>
              <a:rPr lang="ar-IQ" dirty="0"/>
              <a:t>الدراسات على </a:t>
            </a:r>
            <a:r>
              <a:rPr lang="ar-IQ" dirty="0" smtClean="0"/>
              <a:t>أنّ </a:t>
            </a:r>
            <a:r>
              <a:rPr lang="ar-IQ" dirty="0"/>
              <a:t>لها </a:t>
            </a:r>
            <a:r>
              <a:rPr lang="ar-IQ" dirty="0" smtClean="0"/>
              <a:t>أثراً بالغاً </a:t>
            </a:r>
            <a:r>
              <a:rPr lang="ar-IQ" dirty="0"/>
              <a:t>في نمو الطفل النفسي والاجتماعي. فهي تؤثر في قيمة وعاداته واتجاهاته</a:t>
            </a:r>
            <a:r>
              <a:rPr lang="ar-IQ" dirty="0" smtClean="0"/>
              <a:t>.</a:t>
            </a:r>
          </a:p>
          <a:p>
            <a:pPr marL="0" indent="0" algn="just">
              <a:buNone/>
            </a:pPr>
            <a:r>
              <a:rPr lang="en-US" dirty="0" smtClean="0"/>
              <a:t> </a:t>
            </a:r>
            <a:r>
              <a:rPr lang="ar-IQ" dirty="0" smtClean="0"/>
              <a:t>2- مسئولية </a:t>
            </a:r>
            <a:r>
              <a:rPr lang="ar-IQ" dirty="0"/>
              <a:t>المدرسة </a:t>
            </a:r>
            <a:r>
              <a:rPr lang="ar-IQ" dirty="0" smtClean="0"/>
              <a:t>أن </a:t>
            </a:r>
            <a:r>
              <a:rPr lang="ar-IQ" dirty="0"/>
              <a:t>تكون بجميع </a:t>
            </a:r>
            <a:r>
              <a:rPr lang="ar-IQ" dirty="0" smtClean="0"/>
              <a:t>هيئاتها, </a:t>
            </a:r>
            <a:r>
              <a:rPr lang="ar-IQ" dirty="0"/>
              <a:t>إداراتها، ومدرسيها ومعلميها </a:t>
            </a:r>
            <a:r>
              <a:rPr lang="ar-IQ" dirty="0" smtClean="0"/>
              <a:t>, قدوة </a:t>
            </a:r>
            <a:r>
              <a:rPr lang="ar-IQ" dirty="0"/>
              <a:t>صالحة في التعامل، </a:t>
            </a:r>
            <a:r>
              <a:rPr lang="ar-IQ" dirty="0" smtClean="0"/>
              <a:t>ومناخاً طيباً, </a:t>
            </a:r>
            <a:r>
              <a:rPr lang="ar-IQ" dirty="0"/>
              <a:t>يجد التلميذ فيها بغيته من العدل، والمساواة، والاحترام</a:t>
            </a:r>
            <a:r>
              <a:rPr lang="ar-IQ" dirty="0" smtClean="0"/>
              <a:t>.</a:t>
            </a:r>
          </a:p>
          <a:p>
            <a:pPr marL="0" indent="0" algn="just">
              <a:buNone/>
            </a:pPr>
            <a:r>
              <a:rPr lang="en-US" dirty="0" smtClean="0"/>
              <a:t> </a:t>
            </a:r>
            <a:r>
              <a:rPr lang="ar-IQ" dirty="0" smtClean="0"/>
              <a:t>3- لعلّ </a:t>
            </a:r>
            <a:r>
              <a:rPr lang="ar-IQ" dirty="0"/>
              <a:t>التركيز على البيت والمدرسة من جانب </a:t>
            </a:r>
            <a:r>
              <a:rPr lang="ar-IQ" dirty="0" smtClean="0"/>
              <a:t>أنّه </a:t>
            </a:r>
            <a:r>
              <a:rPr lang="ar-IQ" dirty="0"/>
              <a:t>من السهل فيها  ضبط القيم، ووجود النموذج </a:t>
            </a:r>
            <a:r>
              <a:rPr lang="ar-IQ" dirty="0" smtClean="0"/>
              <a:t>الصالح, </a:t>
            </a:r>
            <a:r>
              <a:rPr lang="ar-IQ" dirty="0"/>
              <a:t>فيشب الطفل وقد رأى </a:t>
            </a:r>
            <a:r>
              <a:rPr lang="ar-IQ" dirty="0" smtClean="0"/>
              <a:t>أنّه </a:t>
            </a:r>
            <a:r>
              <a:rPr lang="ar-IQ" dirty="0"/>
              <a:t>في الإمكان تطبيق شرع </a:t>
            </a:r>
            <a:r>
              <a:rPr lang="ar-IQ" dirty="0" smtClean="0"/>
              <a:t>الله, </a:t>
            </a:r>
            <a:r>
              <a:rPr lang="ar-IQ" dirty="0"/>
              <a:t>فينشأ </a:t>
            </a:r>
            <a:r>
              <a:rPr lang="ar-IQ" dirty="0" smtClean="0"/>
              <a:t>محباً </a:t>
            </a:r>
            <a:r>
              <a:rPr lang="ar-IQ" dirty="0"/>
              <a:t>لهذا </a:t>
            </a:r>
            <a:r>
              <a:rPr lang="ar-IQ" dirty="0" smtClean="0"/>
              <a:t>الدّين. </a:t>
            </a:r>
          </a:p>
          <a:p>
            <a:pPr marL="0" indent="0" algn="just">
              <a:buNone/>
            </a:pPr>
            <a:r>
              <a:rPr lang="ar-IQ" dirty="0" smtClean="0"/>
              <a:t>4- وإذا </a:t>
            </a:r>
            <a:r>
              <a:rPr lang="ar-IQ" dirty="0"/>
              <a:t>رأى أن هناك معايير مختلفة في المجتمع الكبير، لا توجد في البيت أو المدرسة </a:t>
            </a:r>
            <a:r>
              <a:rPr lang="ar-IQ" dirty="0" smtClean="0"/>
              <a:t>, فقد </a:t>
            </a:r>
            <a:r>
              <a:rPr lang="ar-IQ" dirty="0"/>
              <a:t>يتقبل هذا الخلل إلى حين، ولكنه فيما بعد يمكن أن يسهم تعديل هذا الخلل. وما يسرى على هذا التلميذ يسرى على غيره </a:t>
            </a:r>
            <a:r>
              <a:rPr lang="ar-IQ" dirty="0" smtClean="0"/>
              <a:t>, فتأتى </a:t>
            </a:r>
            <a:r>
              <a:rPr lang="ar-IQ" dirty="0"/>
              <a:t>التربية الإسلامية فتجد </a:t>
            </a:r>
            <a:r>
              <a:rPr lang="ar-IQ" dirty="0" smtClean="0"/>
              <a:t>جواً مناسباً </a:t>
            </a:r>
            <a:r>
              <a:rPr lang="ar-IQ" dirty="0"/>
              <a:t>وأرضا </a:t>
            </a:r>
            <a:r>
              <a:rPr lang="ar-IQ" dirty="0" smtClean="0"/>
              <a:t>ًخصبة</a:t>
            </a:r>
            <a:r>
              <a:rPr lang="ar-IQ" dirty="0"/>
              <a:t>، </a:t>
            </a:r>
            <a:r>
              <a:rPr lang="ar-IQ" dirty="0" smtClean="0"/>
              <a:t>وعقلاً مهيأً, </a:t>
            </a:r>
            <a:r>
              <a:rPr lang="ar-IQ" dirty="0"/>
              <a:t>لاستقبال دين الله</a:t>
            </a:r>
            <a:r>
              <a:rPr lang="ar-IQ" dirty="0" smtClean="0"/>
              <a:t>.</a:t>
            </a:r>
          </a:p>
        </p:txBody>
      </p:sp>
    </p:spTree>
    <p:extLst>
      <p:ext uri="{BB962C8B-B14F-4D97-AF65-F5344CB8AC3E}">
        <p14:creationId xmlns:p14="http://schemas.microsoft.com/office/powerpoint/2010/main" val="6354709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92500" lnSpcReduction="20000"/>
          </a:bodyPr>
          <a:lstStyle/>
          <a:p>
            <a:pPr marL="0" indent="0" algn="just">
              <a:buNone/>
            </a:pPr>
            <a:r>
              <a:rPr lang="ar-IQ" dirty="0"/>
              <a:t>5-  إنّ التربية الإسلامية ينبغي أن تتغير النظرة إليها من قبل المسئولين ابتداء من الحضانة حتى نهاية المراحل التعليمية، فالمدرسة ـ على أي مستوى ـ تنظر إلى مادة التربية الإسلامية نظرة هامشية وخصوصاً إذا وضعت في الميزان مع اللغة العربية، أو غيرها من المواد الدراسية الأخرى، ويبدو ذلك واضحاً في نهاية العام الدراسي، حين يتم ضغط الجدول المدرسي،  فربما أول مادة يتم استبعادها هي مادة التربية الإسلامية، ولا يخفى ما لهذا التصرف من جانب المدرسة على اتجاه وميول هذا التلميذ نحو تلك المادة وربّما ينسحب ذلك على الدّين كله</a:t>
            </a:r>
            <a:r>
              <a:rPr lang="ar-IQ" dirty="0" smtClean="0"/>
              <a:t>.</a:t>
            </a:r>
          </a:p>
          <a:p>
            <a:pPr marL="0" indent="0" algn="just">
              <a:buNone/>
            </a:pPr>
            <a:r>
              <a:rPr lang="ar-IQ" dirty="0" smtClean="0"/>
              <a:t>6- تتغير </a:t>
            </a:r>
            <a:r>
              <a:rPr lang="ar-IQ" dirty="0"/>
              <a:t>نظرة التلميذ إلى تلك المادة أثناء العام الدراسي ونهايته </a:t>
            </a:r>
            <a:r>
              <a:rPr lang="ar-IQ" dirty="0" smtClean="0"/>
              <a:t>, فأثناء </a:t>
            </a:r>
            <a:r>
              <a:rPr lang="ar-IQ" dirty="0"/>
              <a:t>الدراسة يرى التلميذ </a:t>
            </a:r>
            <a:r>
              <a:rPr lang="ar-IQ" dirty="0" smtClean="0"/>
              <a:t>أنّ </a:t>
            </a:r>
            <a:r>
              <a:rPr lang="ar-IQ" dirty="0"/>
              <a:t>المعلم لا يطلب منه سوى حفظ بعض آيات القرآن وبعض الأحاديث النبوية </a:t>
            </a:r>
            <a:r>
              <a:rPr lang="ar-IQ" dirty="0" smtClean="0"/>
              <a:t>, ويتم </a:t>
            </a:r>
            <a:r>
              <a:rPr lang="ar-IQ" dirty="0"/>
              <a:t>تقويمه على هذا </a:t>
            </a:r>
            <a:r>
              <a:rPr lang="ar-IQ" dirty="0" smtClean="0"/>
              <a:t>الأساس. </a:t>
            </a:r>
            <a:r>
              <a:rPr lang="ar-IQ" dirty="0"/>
              <a:t>بل </a:t>
            </a:r>
            <a:r>
              <a:rPr lang="ar-IQ" dirty="0" smtClean="0"/>
              <a:t>أحياناً </a:t>
            </a:r>
            <a:r>
              <a:rPr lang="ar-IQ" dirty="0"/>
              <a:t>يفاجأ التلميذ بطريقة شكلية آلية. ويشعر التلميذ بكل ما يجرى حول هذه المادة فينطبع في ذهنه مظاهر الشكلية التي تحاط بتلك المادة، فيقل اهتمامه بها</a:t>
            </a:r>
            <a:r>
              <a:rPr lang="ar-IQ" dirty="0" smtClean="0"/>
              <a:t>.</a:t>
            </a:r>
          </a:p>
          <a:p>
            <a:pPr marL="0" indent="0" algn="just">
              <a:buNone/>
            </a:pPr>
            <a:r>
              <a:rPr lang="ar-IQ" dirty="0" smtClean="0"/>
              <a:t>7-</a:t>
            </a:r>
            <a:r>
              <a:rPr lang="en-US" dirty="0" smtClean="0"/>
              <a:t> </a:t>
            </a:r>
            <a:r>
              <a:rPr lang="ar-IQ" dirty="0" smtClean="0"/>
              <a:t>أنّ </a:t>
            </a:r>
            <a:r>
              <a:rPr lang="ar-IQ" dirty="0"/>
              <a:t>هذه النظرة يمكن أن تتغير إذا تعاون البيت والمدرسة، وركزا عليها باعتبارها مادة أساسية لوحدة الفكر ولوحدة الاتجاه، وأداة رئيسية للتماسك الاجتماعي، </a:t>
            </a:r>
            <a:r>
              <a:rPr lang="ar-IQ" dirty="0" smtClean="0"/>
              <a:t>فضلاً </a:t>
            </a:r>
            <a:r>
              <a:rPr lang="ar-IQ" dirty="0"/>
              <a:t>عن التماسك الأسرى</a:t>
            </a:r>
            <a:r>
              <a:rPr lang="ar-IQ" dirty="0" smtClean="0"/>
              <a:t>.</a:t>
            </a:r>
          </a:p>
        </p:txBody>
      </p:sp>
    </p:spTree>
    <p:extLst>
      <p:ext uri="{BB962C8B-B14F-4D97-AF65-F5344CB8AC3E}">
        <p14:creationId xmlns:p14="http://schemas.microsoft.com/office/powerpoint/2010/main" val="10165953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80720"/>
          </a:xfrm>
        </p:spPr>
        <p:txBody>
          <a:bodyPr>
            <a:normAutofit fontScale="85000" lnSpcReduction="10000"/>
          </a:bodyPr>
          <a:lstStyle/>
          <a:p>
            <a:pPr marL="0" indent="0" algn="just">
              <a:buNone/>
            </a:pPr>
            <a:r>
              <a:rPr lang="ar-IQ" dirty="0"/>
              <a:t>8- إنّ مادة التربية الإسلامية ينبغي أن تراعى مستويات نمو التلاميذ، والعامل الواضح الذي  يؤكد مراعاة هذا الجانب عامل نفسي قبل كل شيء قوامه أن التعلم الديني إنّما يؤتى أثره إذا أحس المتعلم أنّه يتصل بمطلب من مطالب  نموه: الجسمي أو العقلي، أو الاجتماعي، أو العاطفي، فإذا لم يتناول حاجة من حاجاته كان يعالج ناحية غريزية تضطرم في أعماقه أو يجيب عن سؤال حول فكرة تحيره، أو يتناول جانبا يهمه ـ لم يتلقه تلقى من يشعر أن له وظيفة أساسية، وماسة في حياته.</a:t>
            </a:r>
          </a:p>
          <a:p>
            <a:pPr marL="0" indent="0" algn="just">
              <a:buNone/>
            </a:pPr>
            <a:r>
              <a:rPr lang="ar-IQ" dirty="0"/>
              <a:t>9- إنّ كتب التربية الإسلامية ينبغي أن تتضمن بعض القضايا، والموضوعات المعاصرة والملحة التي تواجه الشباب في حياتهم. وتعرض هذه القضايا والموضوعات عرضاً علمياً, ومعها رأى المتخصص فيها، حتّى لا يقع الشباب في بلبلة, يلجأ بعدها إلى من يفتون في الدّين بغير علم.</a:t>
            </a:r>
          </a:p>
          <a:p>
            <a:pPr marL="0" indent="0" algn="just">
              <a:buNone/>
            </a:pPr>
            <a:r>
              <a:rPr lang="ar-IQ" dirty="0" smtClean="0"/>
              <a:t>10- إنّ التربية الإسلامية مادة حيوية تتعلق بالجانب الروحي للأفراد والمجتمعات, لذا يجب أن تكون هذه المادة حلقة وصل بين الأسرة والمدرسة والمجتمع, بحيث يربط بين هذه العناصر ربطاً معنوياً, حتّى يتسنّى لكلِّ واحد أن يقوم بدوره على أحسن وجه, وتؤدي هذه التربية ثمارها الأخلاقية والدينية. </a:t>
            </a:r>
            <a:endParaRPr lang="ar-IQ" dirty="0"/>
          </a:p>
        </p:txBody>
      </p:sp>
    </p:spTree>
    <p:extLst>
      <p:ext uri="{BB962C8B-B14F-4D97-AF65-F5344CB8AC3E}">
        <p14:creationId xmlns:p14="http://schemas.microsoft.com/office/powerpoint/2010/main" val="366085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ضرورة التربية</a:t>
            </a:r>
            <a:endParaRPr lang="ar-IQ" dirty="0">
              <a:solidFill>
                <a:srgbClr val="FF0000"/>
              </a:solidFill>
            </a:endParaRPr>
          </a:p>
        </p:txBody>
      </p:sp>
      <p:sp>
        <p:nvSpPr>
          <p:cNvPr id="3" name="عنصر نائب للمحتوى 2"/>
          <p:cNvSpPr>
            <a:spLocks noGrp="1"/>
          </p:cNvSpPr>
          <p:nvPr>
            <p:ph idx="1"/>
          </p:nvPr>
        </p:nvSpPr>
        <p:spPr>
          <a:xfrm>
            <a:off x="179512" y="908720"/>
            <a:ext cx="8784976" cy="5760640"/>
          </a:xfrm>
        </p:spPr>
        <p:txBody>
          <a:bodyPr>
            <a:normAutofit fontScale="85000" lnSpcReduction="20000"/>
          </a:bodyPr>
          <a:lstStyle/>
          <a:p>
            <a:pPr marL="0" indent="0">
              <a:buNone/>
            </a:pPr>
            <a:r>
              <a:rPr lang="ar-IQ" dirty="0" smtClean="0"/>
              <a:t> إنّ التربية هي عملية ضرورية للفرد والمجتمع معاً.</a:t>
            </a:r>
          </a:p>
          <a:p>
            <a:pPr algn="just">
              <a:buFontTx/>
              <a:buChar char="-"/>
            </a:pPr>
            <a:r>
              <a:rPr lang="ar-IQ" dirty="0" smtClean="0">
                <a:solidFill>
                  <a:srgbClr val="FF0000"/>
                </a:solidFill>
              </a:rPr>
              <a:t>ضرورتها للفرد</a:t>
            </a:r>
            <a:r>
              <a:rPr lang="ar-IQ" dirty="0" smtClean="0"/>
              <a:t>؛ تكون للمحافظة على جنسه وتوجيه غرائزه وتنظيم عواطفه وتنمية ميوله, بما يتناسب وثقافة المجتمع الذي يعيش فيه. </a:t>
            </a:r>
          </a:p>
          <a:p>
            <a:pPr algn="just">
              <a:buFontTx/>
              <a:buChar char="-"/>
            </a:pPr>
            <a:r>
              <a:rPr lang="ar-IQ" dirty="0" smtClean="0">
                <a:solidFill>
                  <a:srgbClr val="FF0000"/>
                </a:solidFill>
              </a:rPr>
              <a:t>تظهر ضرورة التربية للفرد؛</a:t>
            </a:r>
            <a:r>
              <a:rPr lang="ar-IQ" dirty="0" smtClean="0"/>
              <a:t> بأن التراث الثقافي لا ينتقل من جيل إلى جيل بالوراثة, ولكنها تكتسب نتيجة للعيش بين الجماعة. وأنّ التربية ضرورية للطفل الصغير, لكي يتعايش مع مجتمعه, كما أنّ الحياة البشرية كثيرة التعقيد والتبدل, وتحتاج إلى إضافة وتطوير. وهذه العملية, يقوم بها الكبار من أجل تكيف الصغار مع الحياة المحيطة وتمشياً مع متطلبات العصور على مر الأيام. </a:t>
            </a:r>
          </a:p>
          <a:p>
            <a:pPr algn="just">
              <a:buFontTx/>
              <a:buChar char="-"/>
            </a:pPr>
            <a:r>
              <a:rPr lang="ar-IQ" dirty="0" smtClean="0">
                <a:solidFill>
                  <a:srgbClr val="FF0000"/>
                </a:solidFill>
              </a:rPr>
              <a:t>التربية ضرورية للمجتمع</a:t>
            </a:r>
            <a:r>
              <a:rPr lang="ar-IQ" dirty="0"/>
              <a:t>؛</a:t>
            </a:r>
            <a:r>
              <a:rPr lang="ar-IQ" dirty="0" smtClean="0"/>
              <a:t> لمواجهة الحياة ومتطلباتها وتنظيم السلوكيات العامة في المجتمع, من أجل العيش بين الجماعة, عيشة مطمئنة. </a:t>
            </a:r>
          </a:p>
          <a:p>
            <a:pPr algn="just">
              <a:buFontTx/>
              <a:buChar char="-"/>
            </a:pPr>
            <a:r>
              <a:rPr lang="ar-IQ" dirty="0" smtClean="0">
                <a:solidFill>
                  <a:srgbClr val="FF0000"/>
                </a:solidFill>
              </a:rPr>
              <a:t>تظهر</a:t>
            </a:r>
            <a:r>
              <a:rPr lang="ar-IQ" dirty="0" smtClean="0"/>
              <a:t> </a:t>
            </a:r>
            <a:r>
              <a:rPr lang="ar-IQ" dirty="0" smtClean="0">
                <a:solidFill>
                  <a:srgbClr val="FF0000"/>
                </a:solidFill>
              </a:rPr>
              <a:t>ضرورتها للمجتمع</a:t>
            </a:r>
            <a:r>
              <a:rPr lang="ar-IQ" dirty="0" smtClean="0"/>
              <a:t>؛ من خلال الاحتفاظ بالتراث الثقافي ونقله إلى الأجيال الناشئة, بواسطة التربية , وكذلك تعزيز التراث الثقافي. وذلك من خلال تنقيته من العيوب التي علقت به، والتربية هنا قادرة على إصلاح هذا التراث, من عيوبه القديمة. مع المحافظة على الأصول.</a:t>
            </a:r>
            <a:endParaRPr lang="ar-IQ" dirty="0"/>
          </a:p>
        </p:txBody>
      </p:sp>
    </p:spTree>
    <p:extLst>
      <p:ext uri="{BB962C8B-B14F-4D97-AF65-F5344CB8AC3E}">
        <p14:creationId xmlns:p14="http://schemas.microsoft.com/office/powerpoint/2010/main" val="3431754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dirty="0" smtClean="0">
                <a:solidFill>
                  <a:srgbClr val="FF0000"/>
                </a:solidFill>
              </a:rPr>
              <a:t>أهداف التربية</a:t>
            </a:r>
            <a:endParaRPr lang="ar-IQ" dirty="0">
              <a:solidFill>
                <a:srgbClr val="FF0000"/>
              </a:solidFill>
            </a:endParaRPr>
          </a:p>
        </p:txBody>
      </p:sp>
      <p:sp>
        <p:nvSpPr>
          <p:cNvPr id="3" name="عنصر نائب للمحتوى 2"/>
          <p:cNvSpPr>
            <a:spLocks noGrp="1"/>
          </p:cNvSpPr>
          <p:nvPr>
            <p:ph idx="1"/>
          </p:nvPr>
        </p:nvSpPr>
        <p:spPr>
          <a:xfrm>
            <a:off x="107504" y="980728"/>
            <a:ext cx="8784976" cy="5760640"/>
          </a:xfrm>
        </p:spPr>
        <p:txBody>
          <a:bodyPr>
            <a:normAutofit fontScale="85000" lnSpcReduction="10000"/>
          </a:bodyPr>
          <a:lstStyle/>
          <a:p>
            <a:pPr marL="0" indent="0" algn="just">
              <a:buNone/>
            </a:pPr>
            <a:r>
              <a:rPr lang="ar-IQ" dirty="0"/>
              <a:t>إنّ الأهداف التربوية متعددة بتعدد الأمم </a:t>
            </a:r>
            <a:r>
              <a:rPr lang="ar-IQ" dirty="0" smtClean="0"/>
              <a:t>والشعوب, وكذلك </a:t>
            </a:r>
            <a:r>
              <a:rPr lang="ar-IQ" dirty="0"/>
              <a:t>بتعدد </a:t>
            </a:r>
            <a:r>
              <a:rPr lang="ar-IQ" dirty="0" smtClean="0"/>
              <a:t>الفلاسفة, </a:t>
            </a:r>
            <a:r>
              <a:rPr lang="ar-IQ" dirty="0"/>
              <a:t>وما لديهم من </a:t>
            </a:r>
            <a:r>
              <a:rPr lang="ar-IQ" dirty="0" smtClean="0"/>
              <a:t>أفكار. </a:t>
            </a:r>
            <a:r>
              <a:rPr lang="ar-IQ" dirty="0"/>
              <a:t>بل هي متغيرة لدى </a:t>
            </a:r>
            <a:r>
              <a:rPr lang="ar-IQ" dirty="0" smtClean="0"/>
              <a:t>العلماء, </a:t>
            </a:r>
            <a:r>
              <a:rPr lang="ar-IQ" dirty="0"/>
              <a:t>أو في الأمة الواحدة , بتغير الزمان أو الظروف المحيطة بالأمة. وتختلف الأهداف التربوية حسب الموقف, لذلك فهي كثيرة : فالهدف من التربية وقت </a:t>
            </a:r>
            <a:r>
              <a:rPr lang="ar-IQ" dirty="0" smtClean="0"/>
              <a:t>السلم؛ يختلف </a:t>
            </a:r>
            <a:r>
              <a:rPr lang="ar-IQ" dirty="0"/>
              <a:t>عن تلك التي </a:t>
            </a:r>
            <a:r>
              <a:rPr lang="ar-IQ" dirty="0" err="1"/>
              <a:t>يتطلّبها</a:t>
            </a:r>
            <a:r>
              <a:rPr lang="ar-IQ" dirty="0"/>
              <a:t> وقت </a:t>
            </a:r>
            <a:r>
              <a:rPr lang="ar-IQ" dirty="0" smtClean="0"/>
              <a:t>الحرب, وهدف التربية الدينية؛ قد يختلف من هدف من التربية المدنية, وهكذا. ويمكن تحديد بعض الأهداف التربوية منها:</a:t>
            </a:r>
          </a:p>
          <a:p>
            <a:pPr marL="0" indent="0" algn="just">
              <a:buNone/>
            </a:pPr>
            <a:r>
              <a:rPr lang="ar-IQ" dirty="0"/>
              <a:t>1</a:t>
            </a:r>
            <a:r>
              <a:rPr lang="ar-IQ" dirty="0" smtClean="0"/>
              <a:t>- نقل الأنماط السلوكية للفرد من المجتمع, بعد تعديل الأخطاء منها.</a:t>
            </a:r>
          </a:p>
          <a:p>
            <a:pPr marL="0" indent="0" algn="just">
              <a:buNone/>
            </a:pPr>
            <a:r>
              <a:rPr lang="ar-IQ" dirty="0"/>
              <a:t>2</a:t>
            </a:r>
            <a:r>
              <a:rPr lang="ar-IQ" dirty="0" smtClean="0"/>
              <a:t>- نقل التراث الثقافي وتعديل مكوناته, بإضافة ما يفيد وحذف ما لا يفيد.</a:t>
            </a:r>
          </a:p>
          <a:p>
            <a:pPr marL="0" indent="0" algn="just">
              <a:buNone/>
            </a:pPr>
            <a:r>
              <a:rPr lang="ar-IQ" dirty="0" smtClean="0"/>
              <a:t>3- تغيير التراث الثقافي وتعديل مكوناته, بإضافة ما يفيد وحذف ما لا يفيد.</a:t>
            </a:r>
          </a:p>
          <a:p>
            <a:pPr marL="0" indent="0" algn="just">
              <a:buNone/>
            </a:pPr>
            <a:r>
              <a:rPr lang="ar-IQ" dirty="0" smtClean="0"/>
              <a:t>4- إكساب الفرد خبرات اجتماعية, نابعة من قيم ومعتقدات ونظم وعادات وتقاليد وسلوك الجماعة التي يعيش بينها.</a:t>
            </a:r>
          </a:p>
          <a:p>
            <a:pPr marL="0" indent="0" algn="just">
              <a:buNone/>
            </a:pPr>
            <a:r>
              <a:rPr lang="ar-IQ" dirty="0"/>
              <a:t>5</a:t>
            </a:r>
            <a:r>
              <a:rPr lang="ar-IQ" dirty="0" smtClean="0"/>
              <a:t>- تنوير الأفكار بالمعلومات الحديثة.</a:t>
            </a:r>
          </a:p>
          <a:p>
            <a:pPr marL="0" indent="0" algn="just">
              <a:buNone/>
            </a:pPr>
            <a:r>
              <a:rPr lang="ar-IQ" dirty="0" smtClean="0"/>
              <a:t>6- تعديل سلوك الفرد, بما يتماشى مع سلوك المجتمع.</a:t>
            </a:r>
            <a:endParaRPr lang="ar-IQ" dirty="0"/>
          </a:p>
        </p:txBody>
      </p:sp>
    </p:spTree>
    <p:extLst>
      <p:ext uri="{BB962C8B-B14F-4D97-AF65-F5344CB8AC3E}">
        <p14:creationId xmlns:p14="http://schemas.microsoft.com/office/powerpoint/2010/main" val="38900594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1717</TotalTime>
  <Words>10312</Words>
  <Application>Microsoft Office PowerPoint</Application>
  <PresentationFormat>عرض على الشاشة (3:4)‏</PresentationFormat>
  <Paragraphs>418</Paragraphs>
  <Slides>72</Slides>
  <Notes>0</Notes>
  <HiddenSlides>0</HiddenSlides>
  <MMClips>0</MMClips>
  <ScaleCrop>false</ScaleCrop>
  <HeadingPairs>
    <vt:vector size="4" baseType="variant">
      <vt:variant>
        <vt:lpstr>نسق</vt:lpstr>
      </vt:variant>
      <vt:variant>
        <vt:i4>1</vt:i4>
      </vt:variant>
      <vt:variant>
        <vt:lpstr>عناوين الشرائح</vt:lpstr>
      </vt:variant>
      <vt:variant>
        <vt:i4>72</vt:i4>
      </vt:variant>
    </vt:vector>
  </HeadingPairs>
  <TitlesOfParts>
    <vt:vector size="73" baseType="lpstr">
      <vt:lpstr>نسق Office</vt:lpstr>
      <vt:lpstr>فلسفة التربية إعداد أ.د.فتحي جوهر مزوري قسم التربية الدينية/ كلّية العلوم الإسلامية المرحلة الرابعة/ الفصل الثاني السنة الدراسية(2022-2023) fathi.farmazi@su.edu.krd 07504603044</vt:lpstr>
      <vt:lpstr>أسئلة عامة حول فلسفة التربية</vt:lpstr>
      <vt:lpstr>تعريف مصطلحات:  الفلسفة- التربية - فلسفة التربية</vt:lpstr>
      <vt:lpstr>عرض تقديمي في PowerPoint</vt:lpstr>
      <vt:lpstr>تعريف التربية</vt:lpstr>
      <vt:lpstr>تعريف فلسفة التربية</vt:lpstr>
      <vt:lpstr>عرض تقديمي في PowerPoint</vt:lpstr>
      <vt:lpstr>ضرورة التربية</vt:lpstr>
      <vt:lpstr>أهداف التربية</vt:lpstr>
      <vt:lpstr>شروط الأهداف التربوية </vt:lpstr>
      <vt:lpstr>عرض تقديمي في PowerPoint</vt:lpstr>
      <vt:lpstr>قيمة الفلسفة في التربية</vt:lpstr>
      <vt:lpstr>عرض تقديمي في PowerPoint</vt:lpstr>
      <vt:lpstr>عرض تقديمي في PowerPoint</vt:lpstr>
      <vt:lpstr>عرض تقديمي في PowerPoint</vt:lpstr>
      <vt:lpstr>عرض تقديمي في PowerPoint</vt:lpstr>
      <vt:lpstr>العلاقة بين الفلسفة والتربية </vt:lpstr>
      <vt:lpstr>أهداف فلسفة التربية</vt:lpstr>
      <vt:lpstr>عرض تقديمي في PowerPoint</vt:lpstr>
      <vt:lpstr>عرض تقديمي في PowerPoint</vt:lpstr>
      <vt:lpstr>اتجاهات فلسفة التربية</vt:lpstr>
      <vt:lpstr>عرض تقديمي في PowerPoint</vt:lpstr>
      <vt:lpstr>ميادين فلسفة التربية</vt:lpstr>
      <vt:lpstr>خصائص فلسفة التربية</vt:lpstr>
      <vt:lpstr>وظيفة فلسفة التربية</vt:lpstr>
      <vt:lpstr>عرض تقديمي في PowerPoint</vt:lpstr>
      <vt:lpstr>فلسفة التربية أساس السياسة التعليمية</vt:lpstr>
      <vt:lpstr>شروط  وضع السياسة التعليمية</vt:lpstr>
      <vt:lpstr>عرض تقديمي في PowerPoint</vt:lpstr>
      <vt:lpstr>تطبيقات الفلسفة على التربية</vt:lpstr>
      <vt:lpstr>عرض تقديمي في PowerPoint</vt:lpstr>
      <vt:lpstr>فلسفة التربية واستشراف المستقبل</vt:lpstr>
      <vt:lpstr>فلسفة التربية ودورها الخطير في المجتمع</vt:lpstr>
      <vt:lpstr>عرض تقديمي في PowerPoint</vt:lpstr>
      <vt:lpstr>فلسفة التربية في عصر التطور والتكنولوجيا</vt:lpstr>
      <vt:lpstr>عرض تقديمي في PowerPoint</vt:lpstr>
      <vt:lpstr>عرض تقديمي في PowerPoint</vt:lpstr>
      <vt:lpstr>المطلوب من الإنسان في عصر التكنولوجيا</vt:lpstr>
      <vt:lpstr>مشكلات فلسفة التربية المعاصرة</vt:lpstr>
      <vt:lpstr>تعريف التربية الإسلامية</vt:lpstr>
      <vt:lpstr>مميزات فلسفة التربية الإسلامية</vt:lpstr>
      <vt:lpstr>اتجاهات فلسفة التربية الإسلامية</vt:lpstr>
      <vt:lpstr>عرض تقديمي في PowerPoint</vt:lpstr>
      <vt:lpstr>عرض تقديمي في PowerPoint</vt:lpstr>
      <vt:lpstr>خصائص فلسفة التربية الإسلامية</vt:lpstr>
      <vt:lpstr>مبادئ فلسفة التربية الإسلامية</vt:lpstr>
      <vt:lpstr>عرض تقديمي في PowerPoint</vt:lpstr>
      <vt:lpstr>أهداف التربية الإسلامية</vt:lpstr>
      <vt:lpstr>عرض تقديمي في PowerPoint</vt:lpstr>
      <vt:lpstr>الحاجة إلى فلسفة جديدة للتربية الإسلامية</vt:lpstr>
      <vt:lpstr>عرض تقديمي في PowerPoint</vt:lpstr>
      <vt:lpstr>عرض تقديمي في PowerPoint</vt:lpstr>
      <vt:lpstr>أساليب التربية الإسلامية</vt:lpstr>
      <vt:lpstr>عرض تقديمي في PowerPoint</vt:lpstr>
      <vt:lpstr>الأنماط والسلوكيات العملية للتربية الإسلامية </vt:lpstr>
      <vt:lpstr>عرض تقديمي في PowerPoint</vt:lpstr>
      <vt:lpstr>عرض تقديمي في PowerPoint</vt:lpstr>
      <vt:lpstr>عرض تقديمي في PowerPoint</vt:lpstr>
      <vt:lpstr>عرض تقديمي في PowerPoint</vt:lpstr>
      <vt:lpstr>عرض تقديمي في PowerPoint</vt:lpstr>
      <vt:lpstr>نماذج من التربية الخاطئة</vt:lpstr>
      <vt:lpstr>عرض تقديمي في PowerPoint</vt:lpstr>
      <vt:lpstr>مشكلات تواجه تدريس التربية الإسلامية </vt:lpstr>
      <vt:lpstr>عرض تقديمي في PowerPoint</vt:lpstr>
      <vt:lpstr>عرض تقديمي في PowerPoint</vt:lpstr>
      <vt:lpstr>حلول مشكلات تدريس التربية الاسلامية</vt:lpstr>
      <vt:lpstr>عرض تقديمي في PowerPoint</vt:lpstr>
      <vt:lpstr>شروط معلم التربية الإسلامية</vt:lpstr>
      <vt:lpstr>عرض تقديمي في PowerPoint</vt:lpstr>
      <vt:lpstr>التربية مسؤولية الأسرة والمدرسة والمجتمع معاً</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فلسفة التربية إعداد أ.م.د.فتحي جوهر مزوري قسم التربية الدينية/ كلّية القلعة الجامعة السنة الدراسية(2020-2021) الفصل الثاني fathi.farmazi@su.edu.krd 07504603044</dc:title>
  <dc:creator>fathe</dc:creator>
  <cp:lastModifiedBy>fathe</cp:lastModifiedBy>
  <cp:revision>128</cp:revision>
  <dcterms:created xsi:type="dcterms:W3CDTF">2021-01-29T16:01:11Z</dcterms:created>
  <dcterms:modified xsi:type="dcterms:W3CDTF">2023-01-11T20:05:36Z</dcterms:modified>
</cp:coreProperties>
</file>