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92929"/>
    <a:srgbClr val="4D4D4D"/>
    <a:srgbClr val="CCECFF"/>
    <a:srgbClr val="B92D14"/>
    <a:srgbClr val="35759D"/>
    <a:srgbClr val="35B19D"/>
    <a:srgbClr val="77777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01"/>
  </p:normalViewPr>
  <p:slideViewPr>
    <p:cSldViewPr>
      <p:cViewPr varScale="1">
        <p:scale>
          <a:sx n="104" d="100"/>
          <a:sy n="104" d="100"/>
        </p:scale>
        <p:origin x="18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MS PGothic" charset="0"/>
              </a:defRPr>
            </a:lvl1pPr>
          </a:lstStyle>
          <a:p>
            <a:fld id="{81EA8085-DEE0-DC4E-9D7D-3246A18131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77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1CEE346D-1D4B-EF46-9DF5-E60621CD58F1}" type="slidenum">
              <a:rPr lang="en-US" sz="1200"/>
              <a:pPr algn="r" eaLnBrk="1" hangingPunct="1"/>
              <a:t>1</a:t>
            </a:fld>
            <a:endParaRPr 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ru-RU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2F973CF9-EF99-5044-9CA4-957DD371A02A}" type="slidenum">
              <a:rPr lang="en-US" sz="1200"/>
              <a:pPr algn="r" eaLnBrk="1" hangingPunct="1"/>
              <a:t>2</a:t>
            </a:fld>
            <a:endParaRPr 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ru-RU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73748424-425E-3743-BBC0-6F4C7E8044B9}" type="slidenum">
              <a:rPr lang="en-US" sz="1200"/>
              <a:pPr algn="r" eaLnBrk="1" hangingPunct="1"/>
              <a:t>3</a:t>
            </a:fld>
            <a:endParaRPr 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ru-RU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73748424-425E-3743-BBC0-6F4C7E8044B9}" type="slidenum">
              <a:rPr lang="en-US" sz="1200"/>
              <a:pPr algn="r" eaLnBrk="1" hangingPunct="1"/>
              <a:t>4</a:t>
            </a:fld>
            <a:endParaRPr 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ru-RU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x-none" noProof="0"/>
              <a:t>Click to edit Master title style</a:t>
            </a:r>
            <a:endParaRPr lang="en-US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x-none" noProof="0"/>
              <a:t>Click to edit Master subtitle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91092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43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5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0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7776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72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7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5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457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553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43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  <a:ea typeface="MS PGothic" pitchFamily="34" charset="-128"/>
          <a:cs typeface="MS PGothic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  <a:ea typeface="MS PGothic" pitchFamily="34" charset="-128"/>
          <a:cs typeface="MS PGothic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  <a:ea typeface="MS PGothic" pitchFamily="34" charset="-128"/>
          <a:cs typeface="MS PGothic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  <a:ea typeface="MS PGothic" pitchFamily="34" charset="-128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81400"/>
            <a:ext cx="7620000" cy="2667000"/>
          </a:xfrm>
        </p:spPr>
        <p:txBody>
          <a:bodyPr/>
          <a:lstStyle/>
          <a:p>
            <a:pPr algn="ctr" eaLnBrk="1" hangingPunct="1"/>
            <a:endParaRPr lang="en-US" sz="2800" dirty="0">
              <a:solidFill>
                <a:srgbClr val="292929"/>
              </a:solidFill>
              <a:latin typeface="Microsoft Sans Serif" charset="0"/>
              <a:ea typeface="MS PGothic" charset="0"/>
            </a:endParaRPr>
          </a:p>
          <a:p>
            <a:pPr algn="ctr" eaLnBrk="1" hangingPunct="1"/>
            <a:endParaRPr lang="en-US" sz="2800" dirty="0">
              <a:solidFill>
                <a:srgbClr val="292929"/>
              </a:solidFill>
              <a:latin typeface="Microsoft Sans Serif" charset="0"/>
              <a:ea typeface="MS PGothic" charset="0"/>
            </a:endParaRPr>
          </a:p>
          <a:p>
            <a:pPr algn="ctr" eaLnBrk="1" hangingPunct="1"/>
            <a:r>
              <a:rPr lang="en-US" sz="2800" b="1" dirty="0">
                <a:solidFill>
                  <a:srgbClr val="292929"/>
                </a:solidFill>
                <a:latin typeface="Microsoft Sans Serif" charset="0"/>
                <a:ea typeface="MS PGothic" charset="0"/>
              </a:rPr>
              <a:t>Fatima H. </a:t>
            </a:r>
            <a:r>
              <a:rPr lang="en-US" sz="2800" b="1" dirty="0" err="1">
                <a:solidFill>
                  <a:srgbClr val="292929"/>
                </a:solidFill>
                <a:latin typeface="Microsoft Sans Serif" charset="0"/>
                <a:ea typeface="MS PGothic" charset="0"/>
              </a:rPr>
              <a:t>Darwesh</a:t>
            </a:r>
            <a:endParaRPr lang="en-US" sz="2800" b="1" dirty="0">
              <a:solidFill>
                <a:srgbClr val="292929"/>
              </a:solidFill>
              <a:latin typeface="Microsoft Sans Serif" charset="0"/>
              <a:ea typeface="MS PGothic" charset="0"/>
            </a:endParaRPr>
          </a:p>
          <a:p>
            <a:pPr algn="ctr" eaLnBrk="1" hangingPunct="1"/>
            <a:r>
              <a:rPr lang="en-US" sz="2800" b="1" dirty="0">
                <a:solidFill>
                  <a:srgbClr val="292929"/>
                </a:solidFill>
                <a:latin typeface="Microsoft Sans Serif" charset="0"/>
                <a:ea typeface="MS PGothic" charset="0"/>
              </a:rPr>
              <a:t>PhD in Health Psychology and Personality </a:t>
            </a:r>
            <a:endParaRPr lang="ru-RU" sz="2800" b="1" dirty="0">
              <a:solidFill>
                <a:srgbClr val="292929"/>
              </a:solidFill>
              <a:latin typeface="Microsoft Sans Serif" charset="0"/>
              <a:ea typeface="MS PGothic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2133600" y="76200"/>
            <a:ext cx="5105400" cy="1752600"/>
          </a:xfrm>
        </p:spPr>
        <p:txBody>
          <a:bodyPr/>
          <a:lstStyle/>
          <a:p>
            <a:pPr algn="ctr" rtl="1"/>
            <a:r>
              <a:rPr lang="en-US" sz="1600" b="1" dirty="0" err="1">
                <a:solidFill>
                  <a:srgbClr val="4D4D4D"/>
                </a:solidFill>
              </a:rPr>
              <a:t>Salahaddin</a:t>
            </a:r>
            <a:r>
              <a:rPr lang="en-US" sz="1600" b="1" dirty="0">
                <a:solidFill>
                  <a:srgbClr val="4D4D4D"/>
                </a:solidFill>
              </a:rPr>
              <a:t> University-Erbil</a:t>
            </a:r>
            <a:br>
              <a:rPr lang="en-US" sz="1600" dirty="0">
                <a:solidFill>
                  <a:srgbClr val="4D4D4D"/>
                </a:solidFill>
              </a:rPr>
            </a:br>
            <a:r>
              <a:rPr lang="en-US" sz="1600" b="1" dirty="0">
                <a:solidFill>
                  <a:srgbClr val="4D4D4D"/>
                </a:solidFill>
              </a:rPr>
              <a:t>College of Education </a:t>
            </a:r>
            <a:br>
              <a:rPr lang="en-US" sz="1600" dirty="0">
                <a:solidFill>
                  <a:srgbClr val="4D4D4D"/>
                </a:solidFill>
              </a:rPr>
            </a:br>
            <a:r>
              <a:rPr lang="en-US" sz="1600" b="1" dirty="0">
                <a:solidFill>
                  <a:srgbClr val="4D4D4D"/>
                </a:solidFill>
              </a:rPr>
              <a:t>Department of Educational and Psychological Counseling</a:t>
            </a:r>
            <a:br>
              <a:rPr lang="en-US" sz="1600" dirty="0">
                <a:solidFill>
                  <a:srgbClr val="4D4D4D"/>
                </a:solidFill>
              </a:rPr>
            </a:br>
            <a:endParaRPr lang="en-US" sz="1600" dirty="0">
              <a:solidFill>
                <a:srgbClr val="4D4D4D"/>
              </a:solidFill>
              <a:latin typeface="Microsoft Sans Serif" charset="0"/>
              <a:ea typeface="MS PGothic" charset="0"/>
            </a:endParaRPr>
          </a:p>
        </p:txBody>
      </p:sp>
      <p:pic>
        <p:nvPicPr>
          <p:cNvPr id="4" name="Picture 3" descr="salahaddin-university-hawler-logo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58000" y="228600"/>
            <a:ext cx="1447800" cy="1295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640186" y="2457271"/>
            <a:ext cx="430919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292929"/>
                </a:solidFill>
                <a:latin typeface="Microsoft Sans Serif" charset="0"/>
              </a:rPr>
              <a:t>Stress Management</a:t>
            </a:r>
          </a:p>
          <a:p>
            <a:pPr algn="ctr"/>
            <a:r>
              <a:rPr lang="en-US" sz="3600" b="1" dirty="0">
                <a:solidFill>
                  <a:srgbClr val="292929"/>
                </a:solidFill>
                <a:latin typeface="Microsoft Sans Serif" charset="0"/>
              </a:rPr>
              <a:t>Second Stage</a:t>
            </a:r>
            <a:r>
              <a:rPr lang="en-US" b="1" dirty="0">
                <a:solidFill>
                  <a:srgbClr val="292929"/>
                </a:solidFill>
                <a:latin typeface="Microsoft Sans Serif" charset="0"/>
              </a:rPr>
              <a:t>  </a:t>
            </a:r>
            <a:endParaRPr lang="en-US" b="1" dirty="0">
              <a:solidFill>
                <a:srgbClr val="29292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r>
              <a:rPr lang="ar-IQ" dirty="0">
                <a:cs typeface="Ali_K_Samik" pitchFamily="2" charset="-78"/>
              </a:rPr>
              <a:t>لة تاقيكردنةوة دةرضوو كة محةمةد لة ذيَر مةترسي فشاري دةرووني داية و دةبيَت هةلَضوون و فشارةكاني خؤي كنترول بكات و ريَكي بخات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066800" y="1570038"/>
            <a:ext cx="73152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Ali_K_Samik" pitchFamily="2" charset="-78"/>
              </a:rPr>
              <a:t>تاقيكرنةوة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MS PGothic" pitchFamily="34" charset="-128"/>
              <a:cs typeface="MS PGothic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152400"/>
            <a:ext cx="708660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>
                <a:solidFill>
                  <a:srgbClr val="4D4D4D"/>
                </a:solidFill>
              </a:rPr>
              <a:t>نموونه</a:t>
            </a:r>
            <a:endParaRPr lang="en-US" sz="3200" b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160020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000000"/>
                </a:solidFill>
                <a:cs typeface="Ali_K_Samik" pitchFamily="2" charset="-78"/>
              </a:rPr>
              <a:t>Stress Management- </a:t>
            </a:r>
            <a:r>
              <a:rPr lang="ar-IQ" sz="3200" dirty="0">
                <a:solidFill>
                  <a:srgbClr val="000000"/>
                </a:solidFill>
                <a:cs typeface="Ali-A-Samik" pitchFamily="2" charset="-78"/>
              </a:rPr>
              <a:t>الادارة</a:t>
            </a:r>
            <a:r>
              <a:rPr lang="ar-IQ" sz="3200" dirty="0">
                <a:solidFill>
                  <a:srgbClr val="000000"/>
                </a:solidFill>
                <a:cs typeface="Ali_K_Samik" pitchFamily="2" charset="-78"/>
              </a:rPr>
              <a:t> </a:t>
            </a:r>
            <a:r>
              <a:rPr lang="ar-IQ" sz="3200" dirty="0">
                <a:solidFill>
                  <a:srgbClr val="000000"/>
                </a:solidFill>
                <a:cs typeface="Ali-A-Samik" pitchFamily="2" charset="-78"/>
              </a:rPr>
              <a:t>الضغوط-</a:t>
            </a:r>
            <a:r>
              <a:rPr lang="ar-IQ" sz="3200" dirty="0">
                <a:solidFill>
                  <a:srgbClr val="000000"/>
                </a:solidFill>
                <a:cs typeface="Ali_K_Samik" pitchFamily="2" charset="-78"/>
              </a:rPr>
              <a:t> بةريَوةبردني و كنترول كردني فشاري دةرووني</a:t>
            </a:r>
            <a:br>
              <a:rPr lang="en-US" sz="3200" dirty="0">
                <a:solidFill>
                  <a:srgbClr val="000000"/>
                </a:solidFill>
                <a:cs typeface="Ali_K_Samik" pitchFamily="2" charset="-78"/>
              </a:rPr>
            </a:br>
            <a:endParaRPr lang="ru-RU" sz="3200" dirty="0">
              <a:solidFill>
                <a:srgbClr val="000000"/>
              </a:solidFill>
              <a:latin typeface="Microsoft Sans Serif" charset="0"/>
              <a:ea typeface="MS PGothic" charset="0"/>
              <a:cs typeface="Ali_K_Samik" pitchFamily="2" charset="-78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315200" cy="4191000"/>
          </a:xfrm>
        </p:spPr>
        <p:txBody>
          <a:bodyPr/>
          <a:lstStyle/>
          <a:p>
            <a:pPr algn="ctr" rtl="1" eaLnBrk="1" hangingPunct="1">
              <a:lnSpc>
                <a:spcPct val="80000"/>
              </a:lnSpc>
              <a:buFontTx/>
              <a:buNone/>
            </a:pPr>
            <a:endParaRPr lang="ar-IQ" sz="4000" dirty="0">
              <a:solidFill>
                <a:srgbClr val="777777"/>
              </a:solidFill>
              <a:latin typeface="Microsoft Sans Serif" charset="0"/>
              <a:ea typeface="MS PGothic" charset="0"/>
              <a:cs typeface="Ali_K_Samik" charset="0"/>
            </a:endParaRPr>
          </a:p>
          <a:p>
            <a:pPr algn="ctr" rtl="1" eaLnBrk="1" hangingPunct="1">
              <a:lnSpc>
                <a:spcPct val="80000"/>
              </a:lnSpc>
              <a:buFontTx/>
              <a:buNone/>
            </a:pPr>
            <a:endParaRPr lang="ru-RU" sz="4000" dirty="0">
              <a:solidFill>
                <a:srgbClr val="777777"/>
              </a:solidFill>
              <a:latin typeface="Microsoft Sans Serif" charset="0"/>
              <a:ea typeface="MS PGothic" charset="0"/>
              <a:cs typeface="Ali_K_Sami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371600"/>
            <a:ext cx="8001000" cy="4231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rgbClr val="4D4D4D"/>
                </a:solidFill>
                <a:cs typeface="Ali_K_Samik" pitchFamily="2" charset="-78"/>
              </a:rPr>
              <a:t> What does stress mean to you?</a:t>
            </a:r>
            <a:endParaRPr lang="ar-IQ" b="1" dirty="0">
              <a:solidFill>
                <a:srgbClr val="4D4D4D"/>
              </a:solidFill>
              <a:cs typeface="Ali_K_Samik" pitchFamily="2" charset="-78"/>
            </a:endParaRPr>
          </a:p>
          <a:p>
            <a:r>
              <a:rPr lang="ar-IQ" b="1" dirty="0">
                <a:solidFill>
                  <a:srgbClr val="4D4D4D"/>
                </a:solidFill>
                <a:cs typeface="Ali_K_Samik" pitchFamily="2" charset="-78"/>
              </a:rPr>
              <a:t>ستريَس (فشار) ض واتايةكي هةية لاي تو؟</a:t>
            </a:r>
          </a:p>
          <a:p>
            <a:r>
              <a:rPr lang="ar-IQ" b="1" dirty="0">
                <a:solidFill>
                  <a:srgbClr val="4D4D4D"/>
                </a:solidFill>
                <a:cs typeface="Ali_K_Samik" pitchFamily="2" charset="-78"/>
              </a:rPr>
              <a:t> </a:t>
            </a:r>
            <a:endParaRPr lang="en-US" b="1" dirty="0">
              <a:solidFill>
                <a:srgbClr val="4D4D4D"/>
              </a:solidFill>
              <a:cs typeface="Ali_K_Samik" pitchFamily="2" charset="-78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rgbClr val="4D4D4D"/>
                </a:solidFill>
                <a:cs typeface="Ali_K_Samik" pitchFamily="2" charset="-78"/>
              </a:rPr>
              <a:t> What causes you to feel stressed?</a:t>
            </a:r>
          </a:p>
          <a:p>
            <a:r>
              <a:rPr lang="ar-IQ" b="1" dirty="0">
                <a:solidFill>
                  <a:srgbClr val="4D4D4D"/>
                </a:solidFill>
                <a:cs typeface="Ali_K_Samik" pitchFamily="2" charset="-78"/>
              </a:rPr>
              <a:t>ض دةبيَتة هؤكاري دروست بووني ستريَس لاي تو؟</a:t>
            </a:r>
          </a:p>
          <a:p>
            <a:endParaRPr lang="en-US" b="1" dirty="0">
              <a:solidFill>
                <a:srgbClr val="4D4D4D"/>
              </a:solidFill>
              <a:cs typeface="Ali_K_Samik" pitchFamily="2" charset="-78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rgbClr val="4D4D4D"/>
                </a:solidFill>
                <a:cs typeface="Ali_K_Samik" pitchFamily="2" charset="-78"/>
              </a:rPr>
              <a:t> How do you respond?</a:t>
            </a:r>
          </a:p>
          <a:p>
            <a:r>
              <a:rPr lang="ar-IQ" b="1" dirty="0">
                <a:solidFill>
                  <a:srgbClr val="4D4D4D"/>
                </a:solidFill>
                <a:cs typeface="Ali_K_Samik" pitchFamily="2" charset="-78"/>
              </a:rPr>
              <a:t>ضوون وولامي دةدةيةوة؟</a:t>
            </a:r>
          </a:p>
          <a:p>
            <a:endParaRPr lang="en-US" b="1" dirty="0">
              <a:solidFill>
                <a:srgbClr val="4D4D4D"/>
              </a:solidFill>
              <a:cs typeface="Ali_K_Samik" pitchFamily="2" charset="-78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rgbClr val="4D4D4D"/>
                </a:solidFill>
                <a:cs typeface="Ali_K_Samik" pitchFamily="2" charset="-78"/>
              </a:rPr>
              <a:t>Think of some recent events that you have experiences as stressful.</a:t>
            </a:r>
            <a:endParaRPr lang="ar-IQ" b="1" dirty="0">
              <a:solidFill>
                <a:srgbClr val="4D4D4D"/>
              </a:solidFill>
              <a:cs typeface="Ali_K_Samik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5000" y="152400"/>
            <a:ext cx="708660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>
                <a:solidFill>
                  <a:srgbClr val="4D4D4D"/>
                </a:solidFill>
              </a:rPr>
              <a:t>نموونه</a:t>
            </a:r>
            <a:endParaRPr lang="en-US" sz="3200" b="1" dirty="0">
              <a:solidFill>
                <a:srgbClr val="4D4D4D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737176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محةمةد ثياويَكي تةمةن ٥٢ سال و ثؤليسة بؤ ماوةي ١٢ سالة، بةردةوام تورة و طرذو ماتة لة بةر ئةو فشارة بةردةوامةي كة هةستي ثيَ دةكات لة ذياني روذانةي دا.بة داخةوة ئةم جورة رةفتارةي كاريطةري نةريني هةببوة سةر ذياني هاوسةرطيري، </a:t>
            </a:r>
          </a:p>
          <a:p>
            <a:pPr algn="r" rtl="1"/>
            <a:r>
              <a:rPr lang="ar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بة قسةي خؤي ؛كاتيَك لة كار دةطةريَمةوة مالةوة تورةيي و طرذي خؤم لة طةل خؤم دةبةمةوة مال بوية بة طةيشتن لة سةر نزيكترين كةسانم بةتالي دةكةم؛ </a:t>
            </a:r>
          </a:p>
          <a:p>
            <a:pPr algn="r" rtl="1"/>
            <a:r>
              <a:rPr lang="ar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بؤية ثيش دووسال خيزاني محةمةد ثيَ ي ووت طةر نتواني هةلَضوونةكاني خؤي كنترول بكات و فشارةكاني خؤي ريَك بخات ئةوا بة جيَ ي ديَليَت. بةلام ئةو طرينطي بةم قسةية نةدا دواي ماوةيةك كاتيَك محةمةد لة سةر كار بوو بة هةلة كاريَكي ئةنجام دا ئةم هةلةيةش ئةوةندة ترسناك و سامناك بوو بو ئةو كة بوو هؤي بةرز بوني ثةستاني خويَن و جةلتةي دلَ، بؤية خوشبةختانة بة نةشتةرطةري نةجاتي بوو. </a:t>
            </a:r>
          </a:p>
          <a:p>
            <a:pPr algn="r" rtl="1"/>
            <a:r>
              <a:rPr lang="ar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دواي ئةم رووداوة دكتور باسي ستيريَسي بؤ كرد كة دةتوانيَت ضؤن كاريطةري نةريَني لة سةر بكات بة كنترول نةكردني وة ريَنةمايي بكات بؤ ضؤنيش كنترول كردني لة ذياني رؤذانةي.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1143000"/>
            <a:ext cx="7010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800" dirty="0">
                <a:latin typeface="Krmanj_K_Samik" panose="02000400000000000000" pitchFamily="2" charset="-78"/>
                <a:cs typeface="Krmanj_K_Samik" panose="02000400000000000000" pitchFamily="2" charset="-78"/>
              </a:rPr>
              <a:t>نيشانةكاني:</a:t>
            </a:r>
          </a:p>
          <a:p>
            <a:pPr algn="r" rtl="1">
              <a:buFontTx/>
              <a:buChar char="-"/>
            </a:pPr>
            <a:r>
              <a:rPr lang="ar-IQ" sz="2800" dirty="0">
                <a:latin typeface="Krmanj_K_Samik" panose="02000400000000000000" pitchFamily="2" charset="-78"/>
                <a:cs typeface="Krmanj_K_Samik" panose="02000400000000000000" pitchFamily="2" charset="-78"/>
              </a:rPr>
              <a:t>محةمةد خةوي تةواو نةبوو</a:t>
            </a:r>
          </a:p>
          <a:p>
            <a:pPr algn="r" rtl="1">
              <a:buFontTx/>
              <a:buChar char="-"/>
            </a:pPr>
            <a:r>
              <a:rPr lang="ar-IQ" sz="2800" dirty="0">
                <a:latin typeface="Krmanj_K_Samik" panose="02000400000000000000" pitchFamily="2" charset="-78"/>
                <a:cs typeface="Krmanj_K_Samik" panose="02000400000000000000" pitchFamily="2" charset="-78"/>
              </a:rPr>
              <a:t> كيَشي زؤر بوو  </a:t>
            </a:r>
          </a:p>
          <a:p>
            <a:pPr algn="r" rtl="1">
              <a:buFontTx/>
              <a:buChar char="-"/>
            </a:pPr>
            <a:r>
              <a:rPr lang="ar-IQ" sz="2800" dirty="0">
                <a:latin typeface="Krmanj_K_Samik" panose="02000400000000000000" pitchFamily="2" charset="-78"/>
                <a:cs typeface="Krmanj_K_Samik" panose="02000400000000000000" pitchFamily="2" charset="-78"/>
              </a:rPr>
              <a:t>وةرزشي نةبوو</a:t>
            </a:r>
          </a:p>
          <a:p>
            <a:pPr algn="r" rtl="1">
              <a:buFontTx/>
              <a:buChar char="-"/>
            </a:pPr>
            <a:r>
              <a:rPr lang="ar-IQ" sz="2800" dirty="0">
                <a:latin typeface="Krmanj_K_Samik" panose="02000400000000000000" pitchFamily="2" charset="-78"/>
                <a:cs typeface="Krmanj_K_Samik" panose="02000400000000000000" pitchFamily="2" charset="-78"/>
              </a:rPr>
              <a:t>دوو ثاكةت جطةرةي دةكيَشا لة روذيَك</a:t>
            </a:r>
          </a:p>
          <a:p>
            <a:pPr algn="r" rtl="1">
              <a:buFontTx/>
              <a:buChar char="-"/>
            </a:pPr>
            <a:r>
              <a:rPr lang="ar-IQ" sz="2800" dirty="0">
                <a:latin typeface="Krmanj_K_Samik" panose="02000400000000000000" pitchFamily="2" charset="-78"/>
                <a:cs typeface="Krmanj_K_Samik" panose="02000400000000000000" pitchFamily="2" charset="-78"/>
              </a:rPr>
              <a:t> وة خواردنةوةي ئةلكةحولي زؤر بوو</a:t>
            </a:r>
          </a:p>
          <a:p>
            <a:pPr algn="r" rtl="1">
              <a:buFontTx/>
              <a:buChar char="-"/>
            </a:pPr>
            <a:endParaRPr lang="ar-IQ" sz="2800" dirty="0">
              <a:latin typeface="Krmanj_K_Samik" panose="02000400000000000000" pitchFamily="2" charset="-78"/>
              <a:cs typeface="Krmanj_K_Samik" panose="02000400000000000000" pitchFamily="2" charset="-78"/>
            </a:endParaRPr>
          </a:p>
          <a:p>
            <a:pPr algn="r" rtl="1"/>
            <a:r>
              <a:rPr lang="ar-IQ" sz="2800" dirty="0">
                <a:latin typeface="Krmanj_K_Samik" panose="02000400000000000000" pitchFamily="2" charset="-78"/>
                <a:cs typeface="Krmanj_K_Samik" panose="02000400000000000000" pitchFamily="2" charset="-78"/>
              </a:rPr>
              <a:t>دكتور داوا لة محةمةد كرد بة ئةنجام داني تاقيكردنةوةيةك بؤ دةست نيشانكردني ريَذةي تيَكضووني بةرامبةر بة </a:t>
            </a:r>
            <a:r>
              <a:rPr lang="en-US" sz="2800" dirty="0">
                <a:latin typeface="Krmanj_K_Samik" panose="02000400000000000000" pitchFamily="2" charset="-78"/>
                <a:cs typeface="Krmanj_K_Samik" panose="02000400000000000000" pitchFamily="2" charset="-78"/>
              </a:rPr>
              <a:t>stress</a:t>
            </a:r>
            <a:endParaRPr lang="ar-IQ" sz="2800" dirty="0">
              <a:latin typeface="Krmanj_K_Samik" panose="02000400000000000000" pitchFamily="2" charset="-78"/>
              <a:cs typeface="Krmanj_K_Samik" panose="02000400000000000000" pitchFamily="2" charset="-78"/>
            </a:endParaRPr>
          </a:p>
          <a:p>
            <a:pPr algn="r" rtl="1"/>
            <a:endParaRPr lang="ar-IQ" sz="2800" dirty="0">
              <a:latin typeface="Krmanj_K_Samik" panose="02000400000000000000" pitchFamily="2" charset="-78"/>
              <a:cs typeface="Krmanj_K_Samik" panose="02000400000000000000" pitchFamily="2" charset="-78"/>
            </a:endParaRPr>
          </a:p>
          <a:p>
            <a:pPr algn="r" rtl="1"/>
            <a:endParaRPr lang="ar-IQ" sz="2800" dirty="0">
              <a:latin typeface="Krmanj_K_Samik" panose="02000400000000000000" pitchFamily="2" charset="-78"/>
              <a:cs typeface="Krmanj_K_Samik" panose="02000400000000000000" pitchFamily="2" charset="-78"/>
            </a:endParaRPr>
          </a:p>
          <a:p>
            <a:pPr algn="r" rtl="1"/>
            <a:endParaRPr lang="ar-IQ" sz="2800" dirty="0">
              <a:latin typeface="Krmanj_K_Samik" panose="02000400000000000000" pitchFamily="2" charset="-78"/>
              <a:cs typeface="Krmanj_K_Samik" panose="02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152400"/>
            <a:ext cx="708660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>
                <a:solidFill>
                  <a:srgbClr val="4D4D4D"/>
                </a:solidFill>
              </a:rPr>
              <a:t>نموونه</a:t>
            </a:r>
            <a:endParaRPr lang="en-US" sz="3200" b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cs typeface="Ali_K_Samik" pitchFamily="2" charset="-78"/>
              </a:rPr>
              <a:t>تاقيكرنةوة</a:t>
            </a:r>
            <a:endParaRPr lang="en-US" dirty="0">
              <a:cs typeface="Ali_K_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7543800" cy="4419600"/>
          </a:xfrm>
        </p:spPr>
        <p:txBody>
          <a:bodyPr/>
          <a:lstStyle/>
          <a:p>
            <a:pPr algn="ctr" rtl="1">
              <a:buNone/>
            </a:pPr>
            <a:r>
              <a:rPr lang="ar-IQ" dirty="0">
                <a:cs typeface="Ali_K_Samik" pitchFamily="2" charset="-78"/>
              </a:rPr>
              <a:t>زؤربةي هةرة زؤر (هةميشة) = ١</a:t>
            </a:r>
          </a:p>
          <a:p>
            <a:pPr algn="ctr" rtl="1">
              <a:buNone/>
            </a:pPr>
            <a:r>
              <a:rPr lang="ar-IQ" dirty="0">
                <a:cs typeface="Ali_K_Samik" pitchFamily="2" charset="-78"/>
              </a:rPr>
              <a:t>زؤرجار = ٢</a:t>
            </a:r>
          </a:p>
          <a:p>
            <a:pPr algn="ctr" rtl="1">
              <a:buNone/>
            </a:pPr>
            <a:r>
              <a:rPr lang="ar-IQ" dirty="0">
                <a:cs typeface="Ali_K_Samik" pitchFamily="2" charset="-78"/>
              </a:rPr>
              <a:t>هةنديَك جار = ٣</a:t>
            </a:r>
          </a:p>
          <a:p>
            <a:pPr algn="ctr" rtl="1">
              <a:buNone/>
            </a:pPr>
            <a:r>
              <a:rPr lang="ar-IQ" dirty="0">
                <a:cs typeface="Ali_K_Samik" pitchFamily="2" charset="-78"/>
              </a:rPr>
              <a:t>بة دةطمةن = ٤</a:t>
            </a:r>
          </a:p>
          <a:p>
            <a:pPr algn="ctr" rtl="1">
              <a:buNone/>
            </a:pPr>
            <a:r>
              <a:rPr lang="ar-IQ" dirty="0">
                <a:cs typeface="Ali_K_Samik" pitchFamily="2" charset="-78"/>
              </a:rPr>
              <a:t>هيض جار  = ٥</a:t>
            </a:r>
          </a:p>
          <a:p>
            <a:pPr algn="ctr" rtl="1">
              <a:buNone/>
            </a:pPr>
            <a:endParaRPr lang="ar-IQ" dirty="0">
              <a:cs typeface="Ali_K_Samik" pitchFamily="2" charset="-78"/>
            </a:endParaRPr>
          </a:p>
          <a:p>
            <a:pPr algn="ctr" rtl="1">
              <a:buNone/>
            </a:pPr>
            <a:endParaRPr lang="ar-IQ" dirty="0">
              <a:cs typeface="Ali_K_Samik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152400"/>
            <a:ext cx="708660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>
                <a:solidFill>
                  <a:srgbClr val="4D4D4D"/>
                </a:solidFill>
              </a:rPr>
              <a:t>نموونه</a:t>
            </a:r>
            <a:endParaRPr lang="en-US" sz="3200" b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cs typeface="Ali_K_Samik" pitchFamily="2" charset="-78"/>
              </a:rPr>
              <a:t>تاقيكرنةوة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IQ" sz="2000" dirty="0">
                <a:cs typeface="Ali_K_Samik" pitchFamily="2" charset="-78"/>
              </a:rPr>
              <a:t>١. بة لايةني كةم رؤذيَ يك جار ذميَكي باش و تندروست دةخؤم.</a:t>
            </a:r>
          </a:p>
          <a:p>
            <a:pPr algn="r" rtl="1">
              <a:buNone/>
            </a:pPr>
            <a:r>
              <a:rPr lang="ar-IQ" sz="2000" dirty="0">
                <a:cs typeface="Ali_K_Samik" pitchFamily="2" charset="-78"/>
              </a:rPr>
              <a:t>٢. بة لايةني كةم لة هةفتةيةك ضوار شةوي بؤ ماوةي ٧ بؤ ٨ كاتذميَر ذةخةوم</a:t>
            </a:r>
          </a:p>
          <a:p>
            <a:pPr algn="r" rtl="1">
              <a:buNone/>
            </a:pPr>
            <a:r>
              <a:rPr lang="ar-IQ" sz="2000" dirty="0">
                <a:cs typeface="Ali_K_Samik" pitchFamily="2" charset="-78"/>
              </a:rPr>
              <a:t>٣. هةست بة خوشةويستي ئةمن دةكةم لة طةل كةساني نزيكم.</a:t>
            </a:r>
          </a:p>
          <a:p>
            <a:pPr algn="r" rtl="1">
              <a:buNone/>
            </a:pPr>
            <a:r>
              <a:rPr lang="ar-IQ" sz="2000" dirty="0">
                <a:cs typeface="Ali_K_Samik" pitchFamily="2" charset="-78"/>
              </a:rPr>
              <a:t>٤. بة لايةني كةم يةك كةسم هةية كة نزيكة ليَم و لة كاتي تةنطانةدا بة حانامةوة ديَت.</a:t>
            </a:r>
          </a:p>
          <a:p>
            <a:pPr algn="r" rtl="1">
              <a:buNone/>
            </a:pPr>
            <a:r>
              <a:rPr lang="ar-IQ" sz="2000" dirty="0">
                <a:cs typeface="Ali_K_Samik" pitchFamily="2" charset="-78"/>
              </a:rPr>
              <a:t>٥. بة لايةني كةم لة هةفتةيةك دوو رؤذي، وةرزش دةكةم.</a:t>
            </a:r>
          </a:p>
          <a:p>
            <a:pPr algn="r" rtl="1">
              <a:buNone/>
            </a:pPr>
            <a:r>
              <a:rPr lang="ar-IQ" sz="2000" dirty="0">
                <a:cs typeface="Ali_K_Samik" pitchFamily="2" charset="-78"/>
              </a:rPr>
              <a:t>٦. بة لايةني كةم نيَو ثاكةت جطةرة دةكيَشم لة رؤذيَك دا.</a:t>
            </a:r>
          </a:p>
          <a:p>
            <a:pPr algn="r" rtl="1">
              <a:buNone/>
            </a:pPr>
            <a:r>
              <a:rPr lang="ar-IQ" sz="2000" dirty="0">
                <a:cs typeface="Ali_K_Samik" pitchFamily="2" charset="-78"/>
              </a:rPr>
              <a:t>٧. من كةمتر لة ثيَنج رؤذ لة هةفتةدا خواردنةوةي ئةلكةحوليم هةية</a:t>
            </a:r>
          </a:p>
          <a:p>
            <a:pPr algn="r" rtl="1">
              <a:buNone/>
            </a:pPr>
            <a:r>
              <a:rPr lang="ar-IQ" sz="2000" dirty="0">
                <a:cs typeface="Ali_K_Samik" pitchFamily="2" charset="-78"/>
              </a:rPr>
              <a:t>٨. كيَشيَكي ريَكم هةية كة هاوسةنطة لة طةل بةرزي بالام</a:t>
            </a:r>
          </a:p>
          <a:p>
            <a:pPr algn="r" rtl="1">
              <a:buNone/>
            </a:pPr>
            <a:r>
              <a:rPr lang="ar-IQ" sz="2000" dirty="0">
                <a:cs typeface="Ali_K_Samik" pitchFamily="2" charset="-78"/>
              </a:rPr>
              <a:t>٩. لايةني ئابوريم باشة و دةتوانم ثيَداويستي رؤذانةمي ثيَ دابين كةم.</a:t>
            </a:r>
          </a:p>
          <a:p>
            <a:pPr algn="r" rtl="1">
              <a:buNone/>
            </a:pPr>
            <a:r>
              <a:rPr lang="ar-IQ" sz="2000" dirty="0">
                <a:cs typeface="Ali_K_Samik" pitchFamily="2" charset="-78"/>
              </a:rPr>
              <a:t>١٠. توانا و هيَزي خؤم لة لايةني ئاييني خؤم بةدةست دةهيَنم.</a:t>
            </a:r>
          </a:p>
          <a:p>
            <a:pPr algn="r" rtl="1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152400"/>
            <a:ext cx="708660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>
                <a:solidFill>
                  <a:srgbClr val="4D4D4D"/>
                </a:solidFill>
              </a:rPr>
              <a:t>نموونه</a:t>
            </a:r>
            <a:endParaRPr lang="en-US" sz="3200" b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cs typeface="Ali_K_Samik" pitchFamily="2" charset="-78"/>
              </a:rPr>
              <a:t>تاقيكرنةوة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543800" cy="4114800"/>
          </a:xfrm>
        </p:spPr>
        <p:txBody>
          <a:bodyPr/>
          <a:lstStyle/>
          <a:p>
            <a:pPr algn="r" rtl="1">
              <a:buNone/>
            </a:pPr>
            <a:r>
              <a:rPr lang="ar-IQ" sz="2000" dirty="0">
                <a:cs typeface="Ali_K_Samik" pitchFamily="2" charset="-78"/>
              </a:rPr>
              <a:t>١١. بةريَك و ثيَكي ئةركةكاني ئايينيم جيَ بة جيَ دةكةم.</a:t>
            </a:r>
          </a:p>
          <a:p>
            <a:pPr marL="457200" indent="-457200" algn="r" rtl="1">
              <a:buNone/>
            </a:pPr>
            <a:r>
              <a:rPr lang="ar-IQ" sz="2000" dirty="0">
                <a:cs typeface="Ali_K_Samik" pitchFamily="2" charset="-78"/>
              </a:rPr>
              <a:t>١٢. لة ريَطاي سوشيال ميديارة ثةيوةندي بة دوست و هاريَكانم دةكةم.</a:t>
            </a:r>
          </a:p>
          <a:p>
            <a:pPr marL="457200" indent="-457200" algn="r" rtl="1">
              <a:buNone/>
            </a:pPr>
            <a:r>
              <a:rPr lang="ar-IQ" sz="2000" dirty="0">
                <a:cs typeface="Ali_K_Samik" pitchFamily="2" charset="-78"/>
              </a:rPr>
              <a:t>١٣. من هاوريَيةك يان زياترم هةية كة دةتوانيَم نهيَنيةكان و قسة تايبةتيةكاني خؤمي لا بديَركيَنم.</a:t>
            </a:r>
          </a:p>
          <a:p>
            <a:pPr marL="457200" indent="-457200" algn="r" rtl="1">
              <a:buNone/>
            </a:pPr>
            <a:r>
              <a:rPr lang="ar-IQ" sz="2000" dirty="0">
                <a:cs typeface="Ali_K_Samik" pitchFamily="2" charset="-78"/>
              </a:rPr>
              <a:t>١٤. من لة تةندروستيةكي باش دام (بنين و بيستن و ....)</a:t>
            </a:r>
          </a:p>
          <a:p>
            <a:pPr marL="457200" indent="-457200" algn="r" rtl="1">
              <a:buNone/>
            </a:pPr>
            <a:r>
              <a:rPr lang="ar-IQ" sz="2000" dirty="0">
                <a:cs typeface="Ali_K_Samik" pitchFamily="2" charset="-78"/>
              </a:rPr>
              <a:t>١٥. من تواناي قسةكردنيَكي ئازادانم هةية لة بارةي هةستةكانم كاتيَك تورة يان نيطةران دةبم.</a:t>
            </a:r>
          </a:p>
          <a:p>
            <a:pPr marL="457200" indent="-457200" algn="r" rtl="1">
              <a:buNone/>
            </a:pPr>
            <a:r>
              <a:rPr lang="ar-IQ" sz="2000" dirty="0">
                <a:cs typeface="Ali_K_Samik" pitchFamily="2" charset="-78"/>
              </a:rPr>
              <a:t>١٦. بة ئاسايي لة سةر كيَشةكاني رؤذانةم قسة دةكةم لة طةل ئةو كةسانةي كة لة طةليان دةذيم.</a:t>
            </a:r>
          </a:p>
          <a:p>
            <a:pPr marL="457200" indent="-457200" algn="r" rtl="1">
              <a:buNone/>
            </a:pPr>
            <a:r>
              <a:rPr lang="ar-IQ" sz="2000" dirty="0">
                <a:cs typeface="Ali_K_Samik" pitchFamily="2" charset="-78"/>
              </a:rPr>
              <a:t>١٧. بة لايةني كةم يةك جار لة هةفتة كاريَكي دلَخوش كةر ئةنجام دةدةم (سينةما، بازاركردن....</a:t>
            </a:r>
          </a:p>
          <a:p>
            <a:pPr marL="457200" indent="-457200" algn="r" rtl="1">
              <a:buNone/>
            </a:pPr>
            <a:r>
              <a:rPr lang="ar-IQ" sz="2000" dirty="0">
                <a:cs typeface="Ali_K_Samik" pitchFamily="2" charset="-78"/>
              </a:rPr>
              <a:t>١٨. تواناي ريَكخستني كاتةكاني رؤذانم هةية</a:t>
            </a:r>
          </a:p>
          <a:p>
            <a:pPr marL="457200" indent="-457200" algn="r" rtl="1">
              <a:buNone/>
            </a:pPr>
            <a:r>
              <a:rPr lang="ar-IQ" sz="2000" dirty="0">
                <a:cs typeface="Ali_K_Samik" pitchFamily="2" charset="-78"/>
              </a:rPr>
              <a:t>١٩. بة لايةني كةم لة رؤذيَك دا سيَ جار يةك لة مانة دةخؤمةوة (ضا ، قاوة، كولا، ووزة بةخشةكان)</a:t>
            </a:r>
          </a:p>
          <a:p>
            <a:pPr marL="457200" indent="-457200" algn="r" rtl="1">
              <a:buNone/>
            </a:pPr>
            <a:r>
              <a:rPr lang="ar-IQ" sz="2000" dirty="0">
                <a:cs typeface="Ali_K_Samik" pitchFamily="2" charset="-78"/>
              </a:rPr>
              <a:t>٢٠. كات بؤ خؤم دادةنيَم لة ئةسناي رؤذدا.</a:t>
            </a:r>
          </a:p>
          <a:p>
            <a:pPr algn="r" rtl="1">
              <a:buNone/>
            </a:pPr>
            <a:endParaRPr lang="ar-IQ" sz="2000" dirty="0">
              <a:cs typeface="Ali_K_Samik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152400"/>
            <a:ext cx="708660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>
                <a:solidFill>
                  <a:srgbClr val="4D4D4D"/>
                </a:solidFill>
              </a:rPr>
              <a:t>نموونه</a:t>
            </a:r>
            <a:endParaRPr lang="en-US" sz="3200" b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cs typeface="Ali_K_Samik" pitchFamily="2" charset="-78"/>
              </a:rPr>
              <a:t>تاقيكرنةوة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391400" cy="1524000"/>
          </a:xfrm>
        </p:spPr>
        <p:txBody>
          <a:bodyPr/>
          <a:lstStyle/>
          <a:p>
            <a:pPr algn="ctr" rtl="1"/>
            <a:r>
              <a:rPr lang="ar-IQ" dirty="0">
                <a:cs typeface="Ali_K_Samik" pitchFamily="2" charset="-78"/>
              </a:rPr>
              <a:t>وولامةكانت كؤ كةرةوة </a:t>
            </a:r>
          </a:p>
          <a:p>
            <a:pPr algn="ctr" rtl="1"/>
            <a:r>
              <a:rPr lang="ar-IQ" dirty="0">
                <a:cs typeface="Ali_K_Samik" pitchFamily="2" charset="-78"/>
              </a:rPr>
              <a:t>كةمي ٢٠ نمرةي بكة</a:t>
            </a:r>
          </a:p>
          <a:p>
            <a:pPr algn="ctr" rtl="1">
              <a:buNone/>
            </a:pPr>
            <a:endParaRPr lang="ar-IQ" dirty="0">
              <a:cs typeface="Ali_K_Samik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152400"/>
            <a:ext cx="708660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>
                <a:solidFill>
                  <a:srgbClr val="4D4D4D"/>
                </a:solidFill>
              </a:rPr>
              <a:t>نموونه</a:t>
            </a:r>
            <a:endParaRPr lang="en-US" sz="3200" b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cs typeface="Ali_K_Samik" pitchFamily="2" charset="-78"/>
              </a:rPr>
              <a:t>تاقيكرنةوة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2438400"/>
            <a:ext cx="7315200" cy="3367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dirty="0">
                <a:cs typeface="Ali_K_Samik" pitchFamily="2" charset="-78"/>
              </a:rPr>
              <a:t>زياتر لة   ٣٠ = تنها لة مةترسيَ داية بؤ تووش بوون بة فشاري دةرووني</a:t>
            </a:r>
          </a:p>
          <a:p>
            <a:pPr algn="r" rtl="1"/>
            <a:r>
              <a:rPr lang="ar-IQ" sz="2800" dirty="0">
                <a:cs typeface="Ali_K_Samik" pitchFamily="2" charset="-78"/>
              </a:rPr>
              <a:t>لة نيَوان ٥٠ بؤ ٧٥ = بة ريَذةيةكي زؤر لة ذيَر كاريطةري مةترسي فشاري دةرووني ية. </a:t>
            </a:r>
          </a:p>
          <a:p>
            <a:pPr algn="r" rtl="1"/>
            <a:r>
              <a:rPr lang="ar-IQ" sz="2800" dirty="0">
                <a:cs typeface="Ali_K_Samik" pitchFamily="2" charset="-78"/>
              </a:rPr>
              <a:t> زياتر لة ٧٥ = ئةوثةري مةترسي بؤ تووش بوون بة فشاري دةرووني    </a:t>
            </a:r>
            <a:endParaRPr lang="en-US" sz="2800" dirty="0"/>
          </a:p>
          <a:p>
            <a:pPr algn="r" rtl="1">
              <a:buNone/>
            </a:pPr>
            <a:endParaRPr lang="ar-IQ" sz="2800" dirty="0">
              <a:cs typeface="Ali_K_Samik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152400"/>
            <a:ext cx="708660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>
                <a:solidFill>
                  <a:srgbClr val="4D4D4D"/>
                </a:solidFill>
              </a:rPr>
              <a:t>نموونه</a:t>
            </a:r>
            <a:endParaRPr lang="en-US" sz="3200" b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l lectures">
  <a:themeElements>
    <a:clrScheme name="">
      <a:dk1>
        <a:srgbClr val="808080"/>
      </a:dk1>
      <a:lt1>
        <a:srgbClr val="FFFFFF"/>
      </a:lt1>
      <a:dk2>
        <a:srgbClr val="FFFFFF"/>
      </a:dk2>
      <a:lt2>
        <a:srgbClr val="0120BD"/>
      </a:lt2>
      <a:accent1>
        <a:srgbClr val="C300E6"/>
      </a:accent1>
      <a:accent2>
        <a:srgbClr val="F96F1C"/>
      </a:accent2>
      <a:accent3>
        <a:srgbClr val="FFFFFF"/>
      </a:accent3>
      <a:accent4>
        <a:srgbClr val="6C6C6C"/>
      </a:accent4>
      <a:accent5>
        <a:srgbClr val="DEAAF0"/>
      </a:accent5>
      <a:accent6>
        <a:srgbClr val="E26418"/>
      </a:accent6>
      <a:hlink>
        <a:srgbClr val="FFBF07"/>
      </a:hlink>
      <a:folHlink>
        <a:srgbClr val="5F5F5F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all lectures.pot</Template>
  <TotalTime>17299</TotalTime>
  <Words>710</Words>
  <Application>Microsoft Macintosh PowerPoint</Application>
  <PresentationFormat>On-screen Show (4:3)</PresentationFormat>
  <Paragraphs>80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Krmanj_K_Samik</vt:lpstr>
      <vt:lpstr>Microsoft Sans Serif</vt:lpstr>
      <vt:lpstr>all lectures</vt:lpstr>
      <vt:lpstr>Salahaddin University-Erbil College of Education  Department of Educational and Psychological Counseling </vt:lpstr>
      <vt:lpstr>Stress Management- الادارة الضغوط- بةريَوةبردني و كنترول كردني فشاري دةرووني </vt:lpstr>
      <vt:lpstr>PowerPoint Presentation</vt:lpstr>
      <vt:lpstr>PowerPoint Presentation</vt:lpstr>
      <vt:lpstr>تاقيكرنةوة</vt:lpstr>
      <vt:lpstr>تاقيكرنةوة</vt:lpstr>
      <vt:lpstr>تاقيكرنةوة</vt:lpstr>
      <vt:lpstr>تاقيكرنةوة</vt:lpstr>
      <vt:lpstr>تاقيكرنةوة</vt:lpstr>
      <vt:lpstr>PowerPoint Presentation</vt:lpstr>
    </vt:vector>
  </TitlesOfParts>
  <Company>Templates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SmileTemplates.com</dc:creator>
  <cp:lastModifiedBy>fatima darwesh</cp:lastModifiedBy>
  <cp:revision>310</cp:revision>
  <dcterms:created xsi:type="dcterms:W3CDTF">2007-04-02T02:11:51Z</dcterms:created>
  <dcterms:modified xsi:type="dcterms:W3CDTF">2023-05-29T19:54:18Z</dcterms:modified>
</cp:coreProperties>
</file>