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23" r:id="rId3"/>
    <p:sldId id="331" r:id="rId4"/>
    <p:sldId id="332" r:id="rId5"/>
    <p:sldId id="325" r:id="rId6"/>
    <p:sldId id="329" r:id="rId7"/>
    <p:sldId id="326" r:id="rId8"/>
    <p:sldId id="328" r:id="rId9"/>
    <p:sldId id="337" r:id="rId10"/>
    <p:sldId id="340" r:id="rId11"/>
    <p:sldId id="327" r:id="rId12"/>
    <p:sldId id="333" r:id="rId13"/>
    <p:sldId id="312" r:id="rId14"/>
    <p:sldId id="313" r:id="rId15"/>
    <p:sldId id="314" r:id="rId16"/>
    <p:sldId id="315" r:id="rId17"/>
    <p:sldId id="316" r:id="rId18"/>
    <p:sldId id="318" r:id="rId19"/>
    <p:sldId id="319" r:id="rId20"/>
    <p:sldId id="320" r:id="rId21"/>
    <p:sldId id="321" r:id="rId22"/>
    <p:sldId id="322" r:id="rId23"/>
    <p:sldId id="310" r:id="rId24"/>
    <p:sldId id="311" r:id="rId25"/>
    <p:sldId id="334" r:id="rId26"/>
    <p:sldId id="338" r:id="rId27"/>
    <p:sldId id="339" r:id="rId28"/>
    <p:sldId id="341" r:id="rId29"/>
    <p:sldId id="342" r:id="rId30"/>
    <p:sldId id="279"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169709-4036-4410-9082-DC2F0966D60B}" type="datetimeFigureOut">
              <a:rPr lang="en-US" smtClean="0"/>
              <a:pPr/>
              <a:t>5/27/2024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F443A8-9BC6-41D9-B3E2-007D58EEF0E8}" type="slidenum">
              <a:rPr lang="en-GB" smtClean="0"/>
              <a:pPr/>
              <a:t>‹#›</a:t>
            </a:fld>
            <a:endParaRPr lang="en-GB" dirty="0"/>
          </a:p>
        </p:txBody>
      </p:sp>
    </p:spTree>
    <p:extLst>
      <p:ext uri="{BB962C8B-B14F-4D97-AF65-F5344CB8AC3E}">
        <p14:creationId xmlns:p14="http://schemas.microsoft.com/office/powerpoint/2010/main" val="2139757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F443A8-9BC6-41D9-B3E2-007D58EEF0E8}"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a:xfrm>
            <a:off x="5715000" y="6356350"/>
            <a:ext cx="1524000" cy="365125"/>
          </a:xfrm>
          <a:prstGeom prst="rect">
            <a:avLst/>
          </a:prstGeom>
        </p:spPr>
        <p:txBody>
          <a:bodyPr/>
          <a:lstStyle/>
          <a:p>
            <a:fld id="{1D8BD707-D9CF-40AE-B4C6-C98DA3205C09}" type="datetimeFigureOut">
              <a:rPr lang="en-US" smtClean="0"/>
              <a:pPr/>
              <a:t>5/27/2024</a:t>
            </a:fld>
            <a:endParaRPr lang="en-US" dirty="0"/>
          </a:p>
        </p:txBody>
      </p:sp>
      <p:sp>
        <p:nvSpPr>
          <p:cNvPr id="5" name="Footer Placeholder 4"/>
          <p:cNvSpPr>
            <a:spLocks noGrp="1"/>
          </p:cNvSpPr>
          <p:nvPr>
            <p:ph type="ftr" sz="quarter" idx="11"/>
          </p:nvPr>
        </p:nvSpPr>
        <p:spPr>
          <a:xfrm>
            <a:off x="6096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543800" y="6356350"/>
            <a:ext cx="990600" cy="365125"/>
          </a:xfrm>
          <a:prstGeom prst="rect">
            <a:avLst/>
          </a:prstGeom>
        </p:spPr>
        <p:txBody>
          <a:bodyPr/>
          <a:lstStyle/>
          <a:p>
            <a:fld id="{B6F15528-21DE-4FAA-801E-634DDDAF4B2B}" type="slidenum">
              <a:rPr lang="en-US" smtClean="0"/>
              <a:pPr/>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59741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20" y="135729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85720" y="2571744"/>
            <a:ext cx="8229600" cy="226853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descr="bb.jpg"/>
          <p:cNvPicPr>
            <a:picLocks noChangeAspect="1"/>
          </p:cNvPicPr>
          <p:nvPr userDrawn="1"/>
        </p:nvPicPr>
        <p:blipFill>
          <a:blip r:embed="rId4"/>
          <a:stretch>
            <a:fillRect/>
          </a:stretch>
        </p:blipFill>
        <p:spPr>
          <a:xfrm>
            <a:off x="3286116" y="0"/>
            <a:ext cx="5857884" cy="1071546"/>
          </a:xfrm>
          <a:prstGeom prst="rect">
            <a:avLst/>
          </a:prstGeom>
        </p:spPr>
      </p:pic>
      <p:pic>
        <p:nvPicPr>
          <p:cNvPr id="7" name="Picture 6" descr="brown copy.jpg"/>
          <p:cNvPicPr>
            <a:picLocks noChangeAspect="1"/>
          </p:cNvPicPr>
          <p:nvPr userDrawn="1"/>
        </p:nvPicPr>
        <p:blipFill>
          <a:blip r:embed="rId5"/>
          <a:stretch>
            <a:fillRect/>
          </a:stretch>
        </p:blipFill>
        <p:spPr>
          <a:xfrm>
            <a:off x="0" y="0"/>
            <a:ext cx="3787394" cy="107154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pediaa.com/difference-between-curriculum-and-syllabus/" TargetMode="External"/><Relationship Id="rId2" Type="http://schemas.openxmlformats.org/officeDocument/2006/relationships/hyperlink" Target="https://keydifferences.com/difference-between-syllabus-and-curriculum.html" TargetMode="External"/><Relationship Id="rId1" Type="http://schemas.openxmlformats.org/officeDocument/2006/relationships/slideLayout" Target="../slideLayouts/slideLayout2.xml"/><Relationship Id="rId4" Type="http://schemas.openxmlformats.org/officeDocument/2006/relationships/hyperlink" Target="https://examplanning.com/how-is-syllabus-different-from-curriculu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Fatimah.hassan@mhe-krg.org" TargetMode="External"/><Relationship Id="rId2" Type="http://schemas.openxmlformats.org/officeDocument/2006/relationships/hyperlink" Target="mailto:asmabajalan62@yahoo.co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52737"/>
            <a:ext cx="7887250" cy="2232248"/>
          </a:xfrm>
        </p:spPr>
        <p:txBody>
          <a:bodyPr>
            <a:noAutofit/>
          </a:bodyPr>
          <a:lstStyle/>
          <a:p>
            <a:r>
              <a:rPr lang="en-US" sz="4800" b="1" dirty="0">
                <a:solidFill>
                  <a:srgbClr val="FF0000"/>
                </a:solidFill>
              </a:rPr>
              <a:t>Basic Terms in </a:t>
            </a:r>
            <a:r>
              <a:rPr lang="en-US" sz="4800" b="1">
                <a:solidFill>
                  <a:srgbClr val="FF0000"/>
                </a:solidFill>
              </a:rPr>
              <a:t>syllabus and curriculum </a:t>
            </a:r>
            <a:r>
              <a:rPr lang="en-US" sz="4800" b="1" dirty="0">
                <a:solidFill>
                  <a:srgbClr val="FF0000"/>
                </a:solidFill>
              </a:rPr>
              <a:t>design</a:t>
            </a:r>
            <a:endParaRPr lang="en-GB" sz="4800" b="1" dirty="0">
              <a:solidFill>
                <a:srgbClr val="FF0000"/>
              </a:solidFill>
              <a:latin typeface="Unikurd Kamran" pitchFamily="34" charset="-78"/>
              <a:cs typeface="Unikurd Kamran" pitchFamily="34" charset="-78"/>
            </a:endParaRPr>
          </a:p>
        </p:txBody>
      </p:sp>
      <p:sp>
        <p:nvSpPr>
          <p:cNvPr id="3" name="Subtitle 2"/>
          <p:cNvSpPr>
            <a:spLocks noGrp="1"/>
          </p:cNvSpPr>
          <p:nvPr>
            <p:ph type="subTitle" idx="1"/>
          </p:nvPr>
        </p:nvSpPr>
        <p:spPr>
          <a:xfrm>
            <a:off x="1142976" y="2996952"/>
            <a:ext cx="6093320" cy="3861048"/>
          </a:xfrm>
        </p:spPr>
        <p:txBody>
          <a:bodyPr>
            <a:normAutofit fontScale="85000" lnSpcReduction="10000"/>
          </a:bodyPr>
          <a:lstStyle/>
          <a:p>
            <a:r>
              <a:rPr lang="en-GB" sz="4400" dirty="0">
                <a:solidFill>
                  <a:schemeClr val="tx1"/>
                </a:solidFill>
              </a:rPr>
              <a:t>MA students in Applied Linguistics</a:t>
            </a:r>
          </a:p>
          <a:p>
            <a:r>
              <a:rPr lang="en-GB" sz="4400" dirty="0">
                <a:solidFill>
                  <a:schemeClr val="tx1"/>
                </a:solidFill>
              </a:rPr>
              <a:t>Syllabus and Curriculum Design Module</a:t>
            </a:r>
          </a:p>
          <a:p>
            <a:r>
              <a:rPr lang="en-GB" sz="4400" b="1" dirty="0">
                <a:solidFill>
                  <a:schemeClr val="tx1"/>
                </a:solidFill>
              </a:rPr>
              <a:t>Prof. </a:t>
            </a:r>
            <a:r>
              <a:rPr lang="en-GB" sz="4400" b="1" dirty="0" err="1">
                <a:solidFill>
                  <a:schemeClr val="tx1"/>
                </a:solidFill>
              </a:rPr>
              <a:t>Dr.</a:t>
            </a:r>
            <a:r>
              <a:rPr lang="en-GB" sz="4400" b="1" dirty="0">
                <a:solidFill>
                  <a:schemeClr val="tx1"/>
                </a:solidFill>
              </a:rPr>
              <a:t> Fatimah Al Bajalani</a:t>
            </a:r>
          </a:p>
          <a:p>
            <a:r>
              <a:rPr lang="en-GB" sz="4400" b="1" dirty="0">
                <a:solidFill>
                  <a:schemeClr val="tx1"/>
                </a:solidFill>
              </a:rPr>
              <a:t>SUE</a:t>
            </a:r>
          </a:p>
          <a:p>
            <a:endParaRPr lang="en-GB" sz="4400" dirty="0">
              <a:solidFill>
                <a:schemeClr val="tx1"/>
              </a:solidFill>
            </a:endParaRP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5BA329-61EA-46DD-8337-65FA015ABBE7}"/>
              </a:ext>
            </a:extLst>
          </p:cNvPr>
          <p:cNvSpPr>
            <a:spLocks noGrp="1"/>
          </p:cNvSpPr>
          <p:nvPr>
            <p:ph sz="quarter" idx="13"/>
          </p:nvPr>
        </p:nvSpPr>
        <p:spPr>
          <a:xfrm>
            <a:off x="323528" y="1268760"/>
            <a:ext cx="8568952" cy="5589240"/>
          </a:xfrm>
        </p:spPr>
        <p:txBody>
          <a:bodyPr>
            <a:normAutofit lnSpcReduction="10000"/>
          </a:bodyPr>
          <a:lstStyle/>
          <a:p>
            <a:pPr marL="0" indent="0">
              <a:buNone/>
            </a:pPr>
            <a:r>
              <a:rPr lang="en-US" sz="3900" b="1" dirty="0">
                <a:solidFill>
                  <a:srgbClr val="FF0000"/>
                </a:solidFill>
              </a:rPr>
              <a:t>Course</a:t>
            </a:r>
            <a:r>
              <a:rPr lang="en-US" sz="3900" dirty="0"/>
              <a:t> </a:t>
            </a:r>
          </a:p>
          <a:p>
            <a:r>
              <a:rPr lang="en-US" dirty="0"/>
              <a:t>It is an integrated series of teaching-learning experiences whose ultimate aim is to lead the learners to a particular state of knowledge.</a:t>
            </a:r>
          </a:p>
          <a:p>
            <a:pPr marL="0" indent="0">
              <a:buNone/>
            </a:pPr>
            <a:endParaRPr lang="en-US" dirty="0"/>
          </a:p>
          <a:p>
            <a:r>
              <a:rPr lang="en-US" b="1" dirty="0">
                <a:solidFill>
                  <a:srgbClr val="FF0000"/>
                </a:solidFill>
              </a:rPr>
              <a:t>Course design </a:t>
            </a:r>
            <a:r>
              <a:rPr lang="en-US" dirty="0"/>
              <a:t>is the process by which the raw data about the learning need is interpreted in order to produce an integrated series of teaching and learning experiences whose ultimate aim is to lead the learners to a particular state of knowledge.</a:t>
            </a:r>
          </a:p>
        </p:txBody>
      </p:sp>
    </p:spTree>
    <p:extLst>
      <p:ext uri="{BB962C8B-B14F-4D97-AF65-F5344CB8AC3E}">
        <p14:creationId xmlns:p14="http://schemas.microsoft.com/office/powerpoint/2010/main" val="4292543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FA31D2-FA6C-4FBF-9824-219D9875E741}"/>
              </a:ext>
            </a:extLst>
          </p:cNvPr>
          <p:cNvSpPr>
            <a:spLocks noGrp="1"/>
          </p:cNvSpPr>
          <p:nvPr>
            <p:ph sz="quarter" idx="13"/>
          </p:nvPr>
        </p:nvSpPr>
        <p:spPr>
          <a:xfrm>
            <a:off x="251520" y="1196752"/>
            <a:ext cx="8640960" cy="5544616"/>
          </a:xfrm>
        </p:spPr>
        <p:txBody>
          <a:bodyPr/>
          <a:lstStyle/>
          <a:p>
            <a:pPr marL="0" indent="0">
              <a:buNone/>
            </a:pPr>
            <a:r>
              <a:rPr lang="en-US" altLang="en-US" b="1" i="1" dirty="0">
                <a:solidFill>
                  <a:srgbClr val="FF0000"/>
                </a:solidFill>
              </a:rPr>
              <a:t>C</a:t>
            </a:r>
            <a:r>
              <a:rPr lang="en-US" altLang="en-US" sz="3200" b="1" i="1" dirty="0">
                <a:solidFill>
                  <a:srgbClr val="FF0000"/>
                </a:solidFill>
              </a:rPr>
              <a:t>urriculum design</a:t>
            </a:r>
            <a:endParaRPr lang="en-US" altLang="en-US" sz="3200" dirty="0"/>
          </a:p>
          <a:p>
            <a:r>
              <a:rPr lang="en-US" altLang="en-US" sz="3200" dirty="0"/>
              <a:t>It is the study and development of the goals, contents, implementation and evaluation of an educational system. </a:t>
            </a:r>
          </a:p>
          <a:p>
            <a:pPr marL="0" indent="0">
              <a:buNone/>
            </a:pPr>
            <a:endParaRPr lang="en-US" altLang="en-US" sz="3200" dirty="0"/>
          </a:p>
          <a:p>
            <a:r>
              <a:rPr lang="en-US" altLang="en-US" sz="3200" dirty="0"/>
              <a:t>In language teaching it can also be called as syllabus design or curriculum development.</a:t>
            </a:r>
          </a:p>
          <a:p>
            <a:endParaRPr lang="en-US" dirty="0"/>
          </a:p>
        </p:txBody>
      </p:sp>
    </p:spTree>
    <p:extLst>
      <p:ext uri="{BB962C8B-B14F-4D97-AF65-F5344CB8AC3E}">
        <p14:creationId xmlns:p14="http://schemas.microsoft.com/office/powerpoint/2010/main" val="588792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83276E-80FB-4D09-825F-749F27DDFA1E}"/>
              </a:ext>
            </a:extLst>
          </p:cNvPr>
          <p:cNvSpPr>
            <a:spLocks noGrp="1"/>
          </p:cNvSpPr>
          <p:nvPr>
            <p:ph sz="quarter" idx="13"/>
          </p:nvPr>
        </p:nvSpPr>
        <p:spPr>
          <a:xfrm>
            <a:off x="251520" y="1268760"/>
            <a:ext cx="8640960" cy="5328592"/>
          </a:xfrm>
        </p:spPr>
        <p:txBody>
          <a:bodyPr/>
          <a:lstStyle/>
          <a:p>
            <a:pPr marL="0" indent="0" algn="ctr">
              <a:buNone/>
            </a:pPr>
            <a:r>
              <a:rPr lang="en-US" b="1" dirty="0">
                <a:solidFill>
                  <a:srgbClr val="FF0000"/>
                </a:solidFill>
              </a:rPr>
              <a:t>Task 1</a:t>
            </a:r>
          </a:p>
          <a:p>
            <a:pPr marL="0" indent="0" algn="ctr">
              <a:buNone/>
            </a:pPr>
            <a:endParaRPr lang="en-US" dirty="0"/>
          </a:p>
          <a:p>
            <a:pPr marL="0" indent="0" algn="ctr">
              <a:buNone/>
            </a:pPr>
            <a:r>
              <a:rPr lang="en-US" b="1" dirty="0"/>
              <a:t>Draw a diagram showing the similarities and differences between Curriculum and syllabus</a:t>
            </a:r>
          </a:p>
        </p:txBody>
      </p:sp>
    </p:spTree>
    <p:extLst>
      <p:ext uri="{BB962C8B-B14F-4D97-AF65-F5344CB8AC3E}">
        <p14:creationId xmlns:p14="http://schemas.microsoft.com/office/powerpoint/2010/main" val="2734251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4DA3DE-123C-42C2-9C70-8B64BDB63221}"/>
              </a:ext>
            </a:extLst>
          </p:cNvPr>
          <p:cNvSpPr>
            <a:spLocks noGrp="1"/>
          </p:cNvSpPr>
          <p:nvPr>
            <p:ph sz="quarter" idx="13"/>
          </p:nvPr>
        </p:nvSpPr>
        <p:spPr>
          <a:xfrm>
            <a:off x="609600" y="1600200"/>
            <a:ext cx="7924800" cy="4983162"/>
          </a:xfrm>
        </p:spPr>
        <p:txBody>
          <a:bodyPr/>
          <a:lstStyle/>
          <a:p>
            <a:pPr marL="0" indent="0">
              <a:buNone/>
            </a:pPr>
            <a:r>
              <a:rPr lang="en-US" b="1" dirty="0">
                <a:solidFill>
                  <a:srgbClr val="FF0000"/>
                </a:solidFill>
              </a:rPr>
              <a:t>Aims</a:t>
            </a:r>
          </a:p>
          <a:p>
            <a:pPr marL="0" indent="0">
              <a:buNone/>
            </a:pPr>
            <a:r>
              <a:rPr lang="en-US" sz="2800" dirty="0">
                <a:latin typeface="Calibri" panose="020F0502020204030204" pitchFamily="34" charset="0"/>
                <a:ea typeface="Calibri" panose="020F0502020204030204" pitchFamily="34" charset="0"/>
                <a:cs typeface="Arial" panose="020B0604020202020204" pitchFamily="34" charset="0"/>
              </a:rPr>
              <a:t>T</a:t>
            </a:r>
            <a:r>
              <a:rPr lang="en-US" sz="2800" dirty="0">
                <a:effectLst/>
                <a:latin typeface="Calibri" panose="020F0502020204030204" pitchFamily="34" charset="0"/>
                <a:ea typeface="Calibri" panose="020F0502020204030204" pitchFamily="34" charset="0"/>
                <a:cs typeface="Arial" panose="020B0604020202020204" pitchFamily="34" charset="0"/>
              </a:rPr>
              <a:t>he underlying reasons for or purposes of a course of instruction.</a:t>
            </a:r>
          </a:p>
          <a:p>
            <a:pPr marL="0" indent="0">
              <a:buNone/>
            </a:pP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For example</a:t>
            </a:r>
            <a:r>
              <a:rPr lang="en-US" sz="2800" dirty="0">
                <a:effectLst/>
                <a:latin typeface="Calibri" panose="020F0502020204030204" pitchFamily="34" charset="0"/>
                <a:ea typeface="Calibri" panose="020F0502020204030204" pitchFamily="34" charset="0"/>
                <a:cs typeface="Arial" panose="020B0604020202020204" pitchFamily="34" charset="0"/>
              </a:rPr>
              <a:t>, the aims of the teaching of a foreign language in a particular country might be: to teach students to read and write a foreign language, </a:t>
            </a:r>
          </a:p>
          <a:p>
            <a:pPr marL="0" indent="0">
              <a:buNone/>
            </a:pPr>
            <a:r>
              <a:rPr lang="en-US" sz="2800" dirty="0">
                <a:effectLst/>
                <a:latin typeface="Calibri" panose="020F0502020204030204" pitchFamily="34" charset="0"/>
                <a:ea typeface="Calibri" panose="020F0502020204030204" pitchFamily="34" charset="0"/>
                <a:cs typeface="Arial" panose="020B0604020202020204" pitchFamily="34" charset="0"/>
              </a:rPr>
              <a:t>to improve students’ knowledge of a foreign culture, </a:t>
            </a:r>
          </a:p>
          <a:p>
            <a:pPr marL="0" indent="0">
              <a:buNone/>
            </a:pPr>
            <a:r>
              <a:rPr lang="en-US" sz="2800" dirty="0">
                <a:effectLst/>
                <a:latin typeface="Calibri" panose="020F0502020204030204" pitchFamily="34" charset="0"/>
                <a:ea typeface="Calibri" panose="020F0502020204030204" pitchFamily="34" charset="0"/>
                <a:cs typeface="Arial" panose="020B0604020202020204" pitchFamily="34" charset="0"/>
              </a:rPr>
              <a:t>to teach conversation in a foreign language, etc.</a:t>
            </a:r>
          </a:p>
          <a:p>
            <a:pPr marL="0" indent="0">
              <a:buNone/>
            </a:pP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b="1" dirty="0">
                <a:effectLst/>
                <a:latin typeface="Calibri" panose="020F0502020204030204" pitchFamily="34" charset="0"/>
                <a:ea typeface="Calibri" panose="020F0502020204030204" pitchFamily="34" charset="0"/>
                <a:cs typeface="Arial" panose="020B0604020202020204" pitchFamily="34" charset="0"/>
              </a:rPr>
              <a:t>Aims </a:t>
            </a:r>
            <a:r>
              <a:rPr lang="en-US" sz="2800" dirty="0">
                <a:effectLst/>
                <a:latin typeface="Calibri" panose="020F0502020204030204" pitchFamily="34" charset="0"/>
                <a:ea typeface="Calibri" panose="020F0502020204030204" pitchFamily="34" charset="0"/>
                <a:cs typeface="Arial" panose="020B0604020202020204" pitchFamily="34" charset="0"/>
              </a:rPr>
              <a:t>are long-term goals, described in very general terms.</a:t>
            </a:r>
          </a:p>
          <a:p>
            <a:pPr marL="0" indent="0">
              <a:buNone/>
            </a:pPr>
            <a:endParaRPr lang="en-US" b="1" dirty="0"/>
          </a:p>
        </p:txBody>
      </p:sp>
    </p:spTree>
    <p:extLst>
      <p:ext uri="{BB962C8B-B14F-4D97-AF65-F5344CB8AC3E}">
        <p14:creationId xmlns:p14="http://schemas.microsoft.com/office/powerpoint/2010/main" val="2689863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1A70DB-7568-48DD-A118-EFD1DD2D0D66}"/>
              </a:ext>
            </a:extLst>
          </p:cNvPr>
          <p:cNvSpPr>
            <a:spLocks noGrp="1"/>
          </p:cNvSpPr>
          <p:nvPr>
            <p:ph sz="quarter" idx="13"/>
          </p:nvPr>
        </p:nvSpPr>
        <p:spPr>
          <a:xfrm>
            <a:off x="251520" y="1124744"/>
            <a:ext cx="8640960" cy="5832648"/>
          </a:xfrm>
        </p:spPr>
        <p:txBody>
          <a:bodyPr>
            <a:normAutofit/>
          </a:bodyPr>
          <a:lstStyle/>
          <a:p>
            <a:pPr marL="0" indent="0">
              <a:buNone/>
            </a:pPr>
            <a:r>
              <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rPr>
              <a:t>Objectives</a:t>
            </a:r>
          </a:p>
          <a:p>
            <a:r>
              <a:rPr lang="en-US" sz="2400" dirty="0">
                <a:latin typeface="Calibri" panose="020F0502020204030204" pitchFamily="34" charset="0"/>
                <a:ea typeface="Calibri" panose="020F0502020204030204" pitchFamily="34" charset="0"/>
                <a:cs typeface="Arial" panose="020B0604020202020204" pitchFamily="34" charset="0"/>
              </a:rPr>
              <a:t>D</a:t>
            </a:r>
            <a:r>
              <a:rPr lang="en-US" sz="2400" dirty="0">
                <a:effectLst/>
                <a:latin typeface="Calibri" panose="020F0502020204030204" pitchFamily="34" charset="0"/>
                <a:ea typeface="Calibri" panose="020F0502020204030204" pitchFamily="34" charset="0"/>
                <a:cs typeface="Arial" panose="020B0604020202020204" pitchFamily="34" charset="0"/>
              </a:rPr>
              <a:t>escriptions of what is to be achieved in a course. </a:t>
            </a:r>
          </a:p>
          <a:p>
            <a:r>
              <a:rPr lang="en-US" sz="2400" dirty="0">
                <a:effectLst/>
                <a:latin typeface="Calibri" panose="020F0502020204030204" pitchFamily="34" charset="0"/>
                <a:ea typeface="Calibri" panose="020F0502020204030204" pitchFamily="34" charset="0"/>
                <a:cs typeface="Arial" panose="020B0604020202020204" pitchFamily="34" charset="0"/>
              </a:rPr>
              <a:t>They are more detailed descriptions of exactly what a learner is expected to be able to do at the end of a period of instructions.</a:t>
            </a:r>
          </a:p>
          <a:p>
            <a:r>
              <a:rPr lang="en-US" sz="2400" dirty="0">
                <a:effectLst/>
                <a:latin typeface="Calibri" panose="020F0502020204030204" pitchFamily="34" charset="0"/>
                <a:ea typeface="Calibri" panose="020F0502020204030204" pitchFamily="34" charset="0"/>
                <a:cs typeface="Arial" panose="020B0604020202020204" pitchFamily="34" charset="0"/>
              </a:rPr>
              <a:t> This might be a single lesson, a chapter of a book, etc.</a:t>
            </a:r>
          </a:p>
          <a:p>
            <a:r>
              <a:rPr lang="en-US" sz="2400" dirty="0">
                <a:effectLst/>
                <a:latin typeface="Calibri" panose="020F0502020204030204" pitchFamily="34" charset="0"/>
                <a:ea typeface="Calibri" panose="020F0502020204030204" pitchFamily="34" charset="0"/>
                <a:cs typeface="Arial" panose="020B0604020202020204" pitchFamily="34" charset="0"/>
              </a:rPr>
              <a:t> For instance, specific objectives of a classroom lesson might be: Use of the linking words </a:t>
            </a:r>
            <a:r>
              <a:rPr lang="en-US" sz="2400" i="1" dirty="0">
                <a:effectLst/>
                <a:latin typeface="Calibri" panose="020F0502020204030204" pitchFamily="34" charset="0"/>
                <a:ea typeface="Calibri" panose="020F0502020204030204" pitchFamily="34" charset="0"/>
                <a:cs typeface="Arial" panose="020B0604020202020204" pitchFamily="34" charset="0"/>
              </a:rPr>
              <a:t>and, but, however, although</a:t>
            </a:r>
            <a:r>
              <a:rPr lang="en-US" sz="2400" dirty="0">
                <a:effectLst/>
                <a:latin typeface="Calibri" panose="020F0502020204030204" pitchFamily="34" charset="0"/>
                <a:ea typeface="Calibri" panose="020F0502020204030204" pitchFamily="34" charset="0"/>
                <a:cs typeface="Arial" panose="020B0604020202020204" pitchFamily="34" charset="0"/>
              </a:rPr>
              <a:t>. </a:t>
            </a:r>
          </a:p>
          <a:p>
            <a:r>
              <a:rPr lang="en-US" sz="2400" dirty="0">
                <a:effectLst/>
                <a:latin typeface="Calibri" panose="020F0502020204030204" pitchFamily="34" charset="0"/>
                <a:ea typeface="Calibri" panose="020F0502020204030204" pitchFamily="34" charset="0"/>
                <a:cs typeface="Arial" panose="020B0604020202020204" pitchFamily="34" charset="0"/>
              </a:rPr>
              <a:t>These specific objectives contribute to the general objective of paragraph writing. </a:t>
            </a:r>
          </a:p>
          <a:p>
            <a:r>
              <a:rPr lang="en-US" sz="2400" dirty="0">
                <a:effectLst/>
                <a:latin typeface="Calibri" panose="020F0502020204030204" pitchFamily="34" charset="0"/>
                <a:ea typeface="Calibri" panose="020F0502020204030204" pitchFamily="34" charset="0"/>
                <a:cs typeface="Arial" panose="020B0604020202020204" pitchFamily="34" charset="0"/>
              </a:rPr>
              <a:t>A description of specific objectives in terms which can be observed and measured is known as BEHAVIOURAL OBJECTIVE.</a:t>
            </a:r>
          </a:p>
          <a:p>
            <a:pPr marL="0" indent="0">
              <a:buNone/>
            </a:pPr>
            <a:endParaRPr lang="en-US" sz="20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1371924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BF7428-48D7-47CF-A594-4A5C22092A90}"/>
              </a:ext>
            </a:extLst>
          </p:cNvPr>
          <p:cNvSpPr>
            <a:spLocks noGrp="1"/>
          </p:cNvSpPr>
          <p:nvPr>
            <p:ph sz="quarter" idx="13"/>
          </p:nvPr>
        </p:nvSpPr>
        <p:spPr>
          <a:xfrm>
            <a:off x="179512" y="1196752"/>
            <a:ext cx="8640960" cy="5472608"/>
          </a:xfrm>
        </p:spPr>
        <p:txBody>
          <a:bodyPr>
            <a:normAutofit fontScale="92500" lnSpcReduction="10000"/>
          </a:bodyPr>
          <a:lstStyle/>
          <a:p>
            <a:pPr marL="0" marR="0" indent="0">
              <a:lnSpc>
                <a:spcPct val="107000"/>
              </a:lnSpc>
              <a:spcBef>
                <a:spcPts val="0"/>
              </a:spcBef>
              <a:spcAft>
                <a:spcPts val="800"/>
              </a:spcAft>
              <a:buNone/>
            </a:pPr>
            <a:r>
              <a:rPr lang="en-US"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Aims</a:t>
            </a:r>
          </a:p>
          <a:p>
            <a:pP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Aims are GENERAL and </a:t>
            </a:r>
            <a:r>
              <a:rPr lang="en-US" sz="2800" dirty="0">
                <a:latin typeface="Calibri" panose="020F0502020204030204" pitchFamily="34" charset="0"/>
                <a:ea typeface="Calibri" panose="020F0502020204030204" pitchFamily="34" charset="0"/>
                <a:cs typeface="Arial" panose="020B0604020202020204" pitchFamily="34" charset="0"/>
              </a:rPr>
              <a:t>are</a:t>
            </a:r>
            <a:r>
              <a:rPr lang="en-US" sz="2800" dirty="0">
                <a:effectLst/>
                <a:latin typeface="Calibri" panose="020F0502020204030204" pitchFamily="34" charset="0"/>
                <a:ea typeface="Calibri" panose="020F0502020204030204" pitchFamily="34" charset="0"/>
                <a:cs typeface="Arial" panose="020B0604020202020204" pitchFamily="34" charset="0"/>
              </a:rPr>
              <a:t> expressed in a broad way outlining the subject intention. </a:t>
            </a:r>
          </a:p>
          <a:p>
            <a:pP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Aims are what teachers (and learners) want to achieve in  a course. </a:t>
            </a:r>
          </a:p>
          <a:p>
            <a:pP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Activity in a class is planned in order to achieve these aims.</a:t>
            </a:r>
          </a:p>
          <a:p>
            <a:pPr marL="0" marR="0" indent="0">
              <a:lnSpc>
                <a:spcPct val="107000"/>
              </a:lnSpc>
              <a:spcBef>
                <a:spcPts val="0"/>
              </a:spcBef>
              <a:spcAft>
                <a:spcPts val="800"/>
              </a:spcAft>
              <a:buNone/>
            </a:pPr>
            <a:r>
              <a:rPr lang="en-US" sz="2800" b="1" dirty="0">
                <a:effectLst/>
                <a:latin typeface="Calibri" panose="020F0502020204030204" pitchFamily="34" charset="0"/>
                <a:ea typeface="Calibri" panose="020F0502020204030204" pitchFamily="34" charset="0"/>
                <a:cs typeface="Arial" panose="020B0604020202020204" pitchFamily="34" charset="0"/>
              </a:rPr>
              <a:t>Examples</a:t>
            </a:r>
          </a:p>
          <a:p>
            <a:pP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To understand the form or use of the passive,</a:t>
            </a:r>
          </a:p>
          <a:p>
            <a:pP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To  practice intensive reading,</a:t>
            </a:r>
          </a:p>
          <a:p>
            <a:pP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 To improve the report writing skills of a group of business students.</a:t>
            </a:r>
          </a:p>
          <a:p>
            <a:endParaRPr lang="en-US" dirty="0"/>
          </a:p>
        </p:txBody>
      </p:sp>
    </p:spTree>
    <p:extLst>
      <p:ext uri="{BB962C8B-B14F-4D97-AF65-F5344CB8AC3E}">
        <p14:creationId xmlns:p14="http://schemas.microsoft.com/office/powerpoint/2010/main" val="87720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B4F1BA-7DA4-4EBF-8805-4FF7DF5FCC38}"/>
              </a:ext>
            </a:extLst>
          </p:cNvPr>
          <p:cNvSpPr>
            <a:spLocks noGrp="1"/>
          </p:cNvSpPr>
          <p:nvPr>
            <p:ph sz="quarter" idx="13"/>
          </p:nvPr>
        </p:nvSpPr>
        <p:spPr>
          <a:xfrm>
            <a:off x="609600" y="1196752"/>
            <a:ext cx="7924800" cy="5472608"/>
          </a:xfrm>
        </p:spPr>
        <p:txBody>
          <a:bodyPr>
            <a:normAutofit/>
          </a:bodyPr>
          <a:lstStyle/>
          <a:p>
            <a:pPr marL="0" marR="0" indent="0">
              <a:lnSpc>
                <a:spcPct val="107000"/>
              </a:lnSpc>
              <a:spcBef>
                <a:spcPts val="0"/>
              </a:spcBef>
              <a:spcAft>
                <a:spcPts val="800"/>
              </a:spcAft>
              <a:buNone/>
            </a:pPr>
            <a:r>
              <a:rPr lang="en-US"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Objectives:</a:t>
            </a:r>
          </a:p>
          <a:p>
            <a:pPr marL="0" marR="0">
              <a:lnSpc>
                <a:spcPct val="107000"/>
              </a:lnSpc>
              <a:spcBef>
                <a:spcPts val="0"/>
              </a:spcBef>
              <a:spcAft>
                <a:spcPts val="800"/>
              </a:spcAft>
            </a:pPr>
            <a:r>
              <a:rPr lang="en-US" sz="2400" dirty="0">
                <a:latin typeface="Calibri" panose="020F0502020204030204" pitchFamily="34" charset="0"/>
                <a:cs typeface="Arial" panose="020B0604020202020204" pitchFamily="34" charset="0"/>
              </a:rPr>
              <a:t>Objectives are clear and concise statements that describe</a:t>
            </a:r>
          </a:p>
          <a:p>
            <a:pPr marL="0" marR="0" indent="0">
              <a:lnSpc>
                <a:spcPct val="107000"/>
              </a:lnSpc>
              <a:spcBef>
                <a:spcPts val="0"/>
              </a:spcBef>
              <a:spcAft>
                <a:spcPts val="800"/>
              </a:spcAft>
              <a:buNone/>
            </a:pPr>
            <a:r>
              <a:rPr lang="en-US" sz="2400" dirty="0">
                <a:latin typeface="Calibri" panose="020F0502020204030204" pitchFamily="34" charset="0"/>
                <a:cs typeface="Arial" panose="020B0604020202020204" pitchFamily="34" charset="0"/>
              </a:rPr>
              <a:t>     what you intend your students to learn by the end of the</a:t>
            </a:r>
          </a:p>
          <a:p>
            <a:pPr marL="0" marR="0" indent="0">
              <a:lnSpc>
                <a:spcPct val="107000"/>
              </a:lnSpc>
              <a:spcBef>
                <a:spcPts val="0"/>
              </a:spcBef>
              <a:spcAft>
                <a:spcPts val="800"/>
              </a:spcAft>
              <a:buNone/>
            </a:pPr>
            <a:r>
              <a:rPr lang="en-US" sz="2400" dirty="0">
                <a:latin typeface="Calibri" panose="020F0502020204030204" pitchFamily="34" charset="0"/>
                <a:cs typeface="Arial" panose="020B0604020202020204" pitchFamily="34" charset="0"/>
              </a:rPr>
              <a:t>      lesson.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Objectives are more specific and they are usually teacher’s</a:t>
            </a:r>
          </a:p>
          <a:p>
            <a:pPr marL="0" marR="0" indent="0">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 goals.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An objective describes what a faculty member will cover in</a:t>
            </a:r>
          </a:p>
          <a:p>
            <a:pPr marL="0" marR="0" indent="0">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 a course. </a:t>
            </a:r>
          </a:p>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Arial" panose="020B0604020202020204" pitchFamily="34" charset="0"/>
              </a:rPr>
              <a:t>Objectives </a:t>
            </a:r>
            <a:r>
              <a:rPr lang="en-US" sz="2400" dirty="0">
                <a:effectLst/>
                <a:latin typeface="Calibri" panose="020F0502020204030204" pitchFamily="34" charset="0"/>
                <a:ea typeface="Calibri" panose="020F0502020204030204" pitchFamily="34" charset="0"/>
                <a:cs typeface="Arial" panose="020B0604020202020204" pitchFamily="34" charset="0"/>
              </a:rPr>
              <a:t>generally are less broad than goals and broader</a:t>
            </a:r>
          </a:p>
          <a:p>
            <a:pPr marL="0" marR="0" indent="0">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 than student learning outcomes. </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10751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26DA10-6D3D-4500-AD76-6415966D7B81}"/>
              </a:ext>
            </a:extLst>
          </p:cNvPr>
          <p:cNvSpPr>
            <a:spLocks noGrp="1"/>
          </p:cNvSpPr>
          <p:nvPr>
            <p:ph sz="quarter" idx="13"/>
          </p:nvPr>
        </p:nvSpPr>
        <p:spPr>
          <a:xfrm>
            <a:off x="251520" y="1268760"/>
            <a:ext cx="8640960" cy="5472608"/>
          </a:xfrm>
        </p:spPr>
        <p:txBody>
          <a:bodyPr>
            <a:normAutofit/>
          </a:bodyPr>
          <a:lstStyle/>
          <a:p>
            <a:pPr marL="0" indent="0">
              <a:lnSpc>
                <a:spcPct val="107000"/>
              </a:lnSpc>
              <a:spcBef>
                <a:spcPts val="0"/>
              </a:spcBef>
              <a:spcAft>
                <a:spcPts val="800"/>
              </a:spcAft>
              <a:buNone/>
            </a:pPr>
            <a:r>
              <a:rPr lang="en-US"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Objectives:</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Learning objectives is described as what the</a:t>
            </a:r>
          </a:p>
          <a:p>
            <a:pPr marL="0" marR="0" indent="0">
              <a:lnSpc>
                <a:spcPct val="107000"/>
              </a:lnSpc>
              <a:spcBef>
                <a:spcPts val="0"/>
              </a:spcBef>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   </a:t>
            </a:r>
            <a:r>
              <a:rPr lang="en-US" sz="3200" dirty="0">
                <a:effectLst/>
                <a:latin typeface="Calibri" panose="020F0502020204030204" pitchFamily="34" charset="0"/>
                <a:ea typeface="Calibri" panose="020F0502020204030204" pitchFamily="34" charset="0"/>
                <a:cs typeface="Arial" panose="020B0604020202020204" pitchFamily="34" charset="0"/>
              </a:rPr>
              <a:t> student can expect from the teacher at the end</a:t>
            </a:r>
          </a:p>
          <a:p>
            <a:pPr marL="0" marR="0" indent="0">
              <a:lnSpc>
                <a:spcPct val="107000"/>
              </a:lnSpc>
              <a:spcBef>
                <a:spcPts val="0"/>
              </a:spcBef>
              <a:spcAft>
                <a:spcPts val="800"/>
              </a:spcAft>
              <a:buNone/>
            </a:pPr>
            <a:r>
              <a:rPr lang="en-US" dirty="0">
                <a:latin typeface="Calibri" panose="020F0502020204030204" pitchFamily="34" charset="0"/>
                <a:ea typeface="Calibri" panose="020F0502020204030204" pitchFamily="34" charset="0"/>
                <a:cs typeface="Arial" panose="020B0604020202020204" pitchFamily="34" charset="0"/>
              </a:rPr>
              <a:t>    </a:t>
            </a:r>
            <a:r>
              <a:rPr lang="en-US" sz="3200" dirty="0">
                <a:effectLst/>
                <a:latin typeface="Calibri" panose="020F0502020204030204" pitchFamily="34" charset="0"/>
                <a:ea typeface="Calibri" panose="020F0502020204030204" pitchFamily="34" charset="0"/>
                <a:cs typeface="Arial" panose="020B0604020202020204" pitchFamily="34" charset="0"/>
              </a:rPr>
              <a:t> of the course. </a:t>
            </a:r>
          </a:p>
          <a:p>
            <a:pPr marL="0" indent="0">
              <a:buNone/>
            </a:pPr>
            <a:r>
              <a:rPr lang="en-US" b="1" dirty="0">
                <a:effectLst/>
                <a:latin typeface="Calibri" panose="020F0502020204030204" pitchFamily="34" charset="0"/>
                <a:ea typeface="Calibri" panose="020F0502020204030204" pitchFamily="34" charset="0"/>
                <a:cs typeface="Arial" panose="020B0604020202020204" pitchFamily="34" charset="0"/>
              </a:rPr>
              <a:t>Example:  </a:t>
            </a:r>
          </a:p>
          <a:p>
            <a:r>
              <a:rPr lang="en-US" sz="2400" dirty="0">
                <a:effectLst/>
                <a:latin typeface="Calibri" panose="020F0502020204030204" pitchFamily="34" charset="0"/>
                <a:ea typeface="Calibri" panose="020F0502020204030204" pitchFamily="34" charset="0"/>
                <a:cs typeface="Arial" panose="020B0604020202020204" pitchFamily="34" charset="0"/>
              </a:rPr>
              <a:t>In this course students will be introduced to both theoretical and applied lessons that will help them to be prepared and be qualified teachers of English as a second/ foreign language.</a:t>
            </a:r>
          </a:p>
          <a:p>
            <a:r>
              <a:rPr lang="en-US" sz="2400" b="1" dirty="0">
                <a:latin typeface="Calibri" panose="020F0502020204030204" pitchFamily="34" charset="0"/>
                <a:ea typeface="Calibri" panose="020F0502020204030204" pitchFamily="34" charset="0"/>
                <a:cs typeface="Arial" panose="020B0604020202020204" pitchFamily="34" charset="0"/>
              </a:rPr>
              <a:t>This example shows how the objective is teacher oriented.</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5948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258F5D-3186-45AE-9ABD-215CF6BFBB70}"/>
              </a:ext>
            </a:extLst>
          </p:cNvPr>
          <p:cNvSpPr>
            <a:spLocks noGrp="1"/>
          </p:cNvSpPr>
          <p:nvPr>
            <p:ph sz="quarter" idx="13"/>
          </p:nvPr>
        </p:nvSpPr>
        <p:spPr>
          <a:xfrm>
            <a:off x="107504" y="1600200"/>
            <a:ext cx="8856984" cy="5069160"/>
          </a:xfrm>
        </p:spPr>
        <p:txBody>
          <a:bodyPr>
            <a:normAutofit lnSpcReduction="10000"/>
          </a:bodyPr>
          <a:lstStyle/>
          <a:p>
            <a:pPr marL="0" indent="0">
              <a:buNone/>
            </a:pPr>
            <a:r>
              <a:rPr lang="en-US"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Learning Outcomes: </a:t>
            </a:r>
          </a:p>
          <a:p>
            <a:pPr>
              <a:lnSpc>
                <a:spcPct val="150000"/>
              </a:lnSpc>
            </a:pPr>
            <a:r>
              <a:rPr lang="en-US" sz="2800" dirty="0">
                <a:effectLst/>
                <a:latin typeface="Calibri" panose="020F0502020204030204" pitchFamily="34" charset="0"/>
                <a:ea typeface="Calibri" panose="020F0502020204030204" pitchFamily="34" charset="0"/>
                <a:cs typeface="Arial" panose="020B0604020202020204" pitchFamily="34" charset="0"/>
              </a:rPr>
              <a:t>A learning outcome is SPECIFIC and describes exactly what you intend your students to learn.</a:t>
            </a:r>
          </a:p>
          <a:p>
            <a:pPr>
              <a:lnSpc>
                <a:spcPct val="150000"/>
              </a:lnSpc>
            </a:pPr>
            <a:r>
              <a:rPr lang="en-US" sz="2800" dirty="0">
                <a:effectLst/>
                <a:latin typeface="Calibri" panose="020F0502020204030204" pitchFamily="34" charset="0"/>
                <a:ea typeface="Calibri" panose="020F0502020204030204" pitchFamily="34" charset="0"/>
                <a:cs typeface="Arial" panose="020B0604020202020204" pitchFamily="34" charset="0"/>
              </a:rPr>
              <a:t> Learning outcomes are statements that describe the knowledge or skills students should acquire by the end of the particular assignment, class, course, or program.</a:t>
            </a:r>
          </a:p>
          <a:p>
            <a:pPr>
              <a:lnSpc>
                <a:spcPct val="150000"/>
              </a:lnSpc>
            </a:pP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a:latin typeface="Calibri" panose="020F0502020204030204" pitchFamily="34" charset="0"/>
                <a:ea typeface="Calibri" panose="020F0502020204030204" pitchFamily="34" charset="0"/>
                <a:cs typeface="Arial" panose="020B0604020202020204" pitchFamily="34" charset="0"/>
              </a:rPr>
              <a:t>They </a:t>
            </a:r>
            <a:r>
              <a:rPr lang="en-US" sz="2800" dirty="0">
                <a:effectLst/>
                <a:latin typeface="Calibri" panose="020F0502020204030204" pitchFamily="34" charset="0"/>
                <a:ea typeface="Calibri" panose="020F0502020204030204" pitchFamily="34" charset="0"/>
                <a:cs typeface="Arial" panose="020B0604020202020204" pitchFamily="34" charset="0"/>
              </a:rPr>
              <a:t>help students understand why that knowledge and those skills will be useful to them. </a:t>
            </a:r>
            <a:endParaRPr lang="en-US" sz="2800" dirty="0"/>
          </a:p>
        </p:txBody>
      </p:sp>
    </p:spTree>
    <p:extLst>
      <p:ext uri="{BB962C8B-B14F-4D97-AF65-F5344CB8AC3E}">
        <p14:creationId xmlns:p14="http://schemas.microsoft.com/office/powerpoint/2010/main" val="1652837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21D533-38C0-4E91-AD25-E1EEA234BEAE}"/>
              </a:ext>
            </a:extLst>
          </p:cNvPr>
          <p:cNvSpPr>
            <a:spLocks noGrp="1"/>
          </p:cNvSpPr>
          <p:nvPr>
            <p:ph sz="quarter" idx="13"/>
          </p:nvPr>
        </p:nvSpPr>
        <p:spPr>
          <a:xfrm>
            <a:off x="251520" y="1196752"/>
            <a:ext cx="8568952" cy="5472608"/>
          </a:xfrm>
        </p:spPr>
        <p:txBody>
          <a:bodyPr>
            <a:normAutofit/>
          </a:bodyPr>
          <a:lstStyle/>
          <a:p>
            <a:r>
              <a:rPr lang="en-US" sz="3200" dirty="0">
                <a:effectLst/>
                <a:latin typeface="Calibri" panose="020F0502020204030204" pitchFamily="34" charset="0"/>
                <a:ea typeface="Calibri" panose="020F0502020204030204" pitchFamily="34" charset="0"/>
                <a:cs typeface="Arial" panose="020B0604020202020204" pitchFamily="34" charset="0"/>
              </a:rPr>
              <a:t>When writing outcomes, it is helpful to use verbs that are measurable or that describe an observable action. </a:t>
            </a:r>
          </a:p>
          <a:p>
            <a:r>
              <a:rPr lang="en-US" sz="3200" dirty="0">
                <a:effectLst/>
                <a:latin typeface="Calibri" panose="020F0502020204030204" pitchFamily="34" charset="0"/>
                <a:ea typeface="Calibri" panose="020F0502020204030204" pitchFamily="34" charset="0"/>
                <a:cs typeface="Arial" panose="020B0604020202020204" pitchFamily="34" charset="0"/>
              </a:rPr>
              <a:t>Such verbs help faculty and students avoid misinterpretation. </a:t>
            </a:r>
          </a:p>
          <a:p>
            <a:r>
              <a:rPr lang="en-US" sz="3200" dirty="0">
                <a:effectLst/>
                <a:latin typeface="Calibri" panose="020F0502020204030204" pitchFamily="34" charset="0"/>
                <a:ea typeface="Calibri" panose="020F0502020204030204" pitchFamily="34" charset="0"/>
                <a:cs typeface="Arial" panose="020B0604020202020204" pitchFamily="34" charset="0"/>
              </a:rPr>
              <a:t>The best outcomes will include a description of the conditions (“when given x, you will be able to...”) and the acceptable performance level.</a:t>
            </a:r>
          </a:p>
          <a:p>
            <a:r>
              <a:rPr lang="en-US" b="1" dirty="0">
                <a:latin typeface="Calibri" panose="020F0502020204030204" pitchFamily="34" charset="0"/>
                <a:ea typeface="Calibri" panose="020F0502020204030204" pitchFamily="34" charset="0"/>
                <a:cs typeface="Arial" panose="020B0604020202020204" pitchFamily="34" charset="0"/>
              </a:rPr>
              <a:t>The last point is applicable for behavioral objectives also.</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21558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37FCE-CCA4-4FA0-879E-838A5F3B549A}"/>
              </a:ext>
            </a:extLst>
          </p:cNvPr>
          <p:cNvSpPr>
            <a:spLocks noGrp="1"/>
          </p:cNvSpPr>
          <p:nvPr>
            <p:ph sz="quarter" idx="13"/>
          </p:nvPr>
        </p:nvSpPr>
        <p:spPr>
          <a:xfrm>
            <a:off x="251520" y="1196752"/>
            <a:ext cx="8712968" cy="5544616"/>
          </a:xfrm>
        </p:spPr>
        <p:txBody>
          <a:bodyPr>
            <a:normAutofit/>
          </a:bodyPr>
          <a:lstStyle/>
          <a:p>
            <a:pPr marL="609600" indent="-609600" algn="l" rtl="0">
              <a:lnSpc>
                <a:spcPct val="80000"/>
              </a:lnSpc>
              <a:buFontTx/>
              <a:buNone/>
            </a:pPr>
            <a:r>
              <a:rPr lang="en-US" altLang="en-US" b="1" dirty="0">
                <a:solidFill>
                  <a:srgbClr val="FF0000"/>
                </a:solidFill>
                <a:latin typeface="+mj-lt"/>
                <a:cs typeface="Arial" panose="020B0604020202020204" pitchFamily="34" charset="0"/>
              </a:rPr>
              <a:t>Curriculum:</a:t>
            </a:r>
          </a:p>
          <a:p>
            <a:pPr marL="609600" indent="-609600" algn="l" rtl="0">
              <a:lnSpc>
                <a:spcPct val="80000"/>
              </a:lnSpc>
              <a:buFontTx/>
              <a:buNone/>
            </a:pPr>
            <a:r>
              <a:rPr lang="en-US" altLang="en-US" dirty="0">
                <a:solidFill>
                  <a:srgbClr val="222222"/>
                </a:solidFill>
                <a:latin typeface="+mj-lt"/>
                <a:cs typeface="Arial" panose="020B0604020202020204" pitchFamily="34" charset="0"/>
              </a:rPr>
              <a:t> It is an educational program which states:</a:t>
            </a:r>
          </a:p>
          <a:p>
            <a:pPr marL="609600" indent="-609600" algn="l" rtl="0">
              <a:lnSpc>
                <a:spcPct val="80000"/>
              </a:lnSpc>
              <a:buFontTx/>
              <a:buNone/>
            </a:pPr>
            <a:endParaRPr lang="en-US" altLang="en-US" dirty="0">
              <a:solidFill>
                <a:srgbClr val="222222"/>
              </a:solidFill>
              <a:latin typeface="+mj-lt"/>
              <a:cs typeface="Arial" panose="020B0604020202020204" pitchFamily="34" charset="0"/>
            </a:endParaRPr>
          </a:p>
          <a:p>
            <a:pPr marL="609600" indent="-609600" algn="l" rtl="0">
              <a:lnSpc>
                <a:spcPct val="80000"/>
              </a:lnSpc>
              <a:buFontTx/>
              <a:buAutoNum type="alphaLcPeriod"/>
            </a:pPr>
            <a:r>
              <a:rPr lang="en-US" altLang="en-US" dirty="0">
                <a:solidFill>
                  <a:srgbClr val="222222"/>
                </a:solidFill>
                <a:latin typeface="+mj-lt"/>
                <a:cs typeface="Arial" panose="020B0604020202020204" pitchFamily="34" charset="0"/>
              </a:rPr>
              <a:t>The educational purpose of the program. </a:t>
            </a:r>
          </a:p>
          <a:p>
            <a:pPr marL="0" indent="0" algn="l" rtl="0">
              <a:lnSpc>
                <a:spcPct val="80000"/>
              </a:lnSpc>
              <a:buNone/>
            </a:pPr>
            <a:endParaRPr lang="en-US" altLang="en-US" dirty="0">
              <a:solidFill>
                <a:srgbClr val="222222"/>
              </a:solidFill>
              <a:latin typeface="+mj-lt"/>
              <a:cs typeface="Arial" panose="020B0604020202020204" pitchFamily="34" charset="0"/>
            </a:endParaRPr>
          </a:p>
          <a:p>
            <a:pPr marL="0" indent="0" algn="l" rtl="0">
              <a:lnSpc>
                <a:spcPct val="80000"/>
              </a:lnSpc>
              <a:buNone/>
            </a:pPr>
            <a:r>
              <a:rPr lang="en-US" altLang="en-US" dirty="0">
                <a:solidFill>
                  <a:srgbClr val="222222"/>
                </a:solidFill>
                <a:latin typeface="+mj-lt"/>
                <a:cs typeface="Arial" panose="020B0604020202020204" pitchFamily="34" charset="0"/>
              </a:rPr>
              <a:t>b.  The content, teaching procedures and learning</a:t>
            </a:r>
          </a:p>
          <a:p>
            <a:pPr marL="0" indent="0" algn="l" rtl="0">
              <a:lnSpc>
                <a:spcPct val="80000"/>
              </a:lnSpc>
              <a:buNone/>
            </a:pPr>
            <a:r>
              <a:rPr lang="en-US" altLang="en-US" dirty="0">
                <a:solidFill>
                  <a:srgbClr val="222222"/>
                </a:solidFill>
                <a:latin typeface="+mj-lt"/>
                <a:cs typeface="Arial" panose="020B0604020202020204" pitchFamily="34" charset="0"/>
              </a:rPr>
              <a:t>     experiences which will be necessary to achieve</a:t>
            </a:r>
          </a:p>
          <a:p>
            <a:pPr marL="0" indent="0" algn="l" rtl="0">
              <a:lnSpc>
                <a:spcPct val="80000"/>
              </a:lnSpc>
              <a:buNone/>
            </a:pPr>
            <a:r>
              <a:rPr lang="en-US" altLang="en-US" dirty="0">
                <a:solidFill>
                  <a:srgbClr val="222222"/>
                </a:solidFill>
                <a:latin typeface="+mj-lt"/>
                <a:cs typeface="Arial" panose="020B0604020202020204" pitchFamily="34" charset="0"/>
              </a:rPr>
              <a:t>     the purposes. </a:t>
            </a:r>
          </a:p>
          <a:p>
            <a:pPr marL="0" indent="0" algn="l" rtl="0">
              <a:lnSpc>
                <a:spcPct val="80000"/>
              </a:lnSpc>
              <a:buNone/>
            </a:pPr>
            <a:r>
              <a:rPr lang="en-US" altLang="en-US" dirty="0">
                <a:solidFill>
                  <a:srgbClr val="222222"/>
                </a:solidFill>
                <a:latin typeface="+mj-lt"/>
                <a:cs typeface="Arial" panose="020B0604020202020204" pitchFamily="34" charset="0"/>
              </a:rPr>
              <a:t>c.  Some means for assessing whether or not the</a:t>
            </a:r>
          </a:p>
          <a:p>
            <a:pPr marL="0" indent="0" algn="l" rtl="0">
              <a:lnSpc>
                <a:spcPct val="80000"/>
              </a:lnSpc>
              <a:buNone/>
            </a:pPr>
            <a:r>
              <a:rPr lang="en-US" altLang="en-US" dirty="0">
                <a:solidFill>
                  <a:srgbClr val="222222"/>
                </a:solidFill>
                <a:latin typeface="+mj-lt"/>
                <a:cs typeface="Arial" panose="020B0604020202020204" pitchFamily="34" charset="0"/>
              </a:rPr>
              <a:t>    educational goals have been achieved. </a:t>
            </a:r>
          </a:p>
          <a:p>
            <a:endParaRPr lang="en-US" dirty="0"/>
          </a:p>
        </p:txBody>
      </p:sp>
    </p:spTree>
    <p:extLst>
      <p:ext uri="{BB962C8B-B14F-4D97-AF65-F5344CB8AC3E}">
        <p14:creationId xmlns:p14="http://schemas.microsoft.com/office/powerpoint/2010/main" val="3736736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8A1184-4A3B-43FD-BF9F-397CFF884C12}"/>
              </a:ext>
            </a:extLst>
          </p:cNvPr>
          <p:cNvSpPr>
            <a:spLocks noGrp="1"/>
          </p:cNvSpPr>
          <p:nvPr>
            <p:ph sz="quarter" idx="13"/>
          </p:nvPr>
        </p:nvSpPr>
        <p:spPr>
          <a:xfrm>
            <a:off x="323528" y="1196752"/>
            <a:ext cx="8496944" cy="5472608"/>
          </a:xfrm>
        </p:spPr>
        <p:txBody>
          <a:bodyPr>
            <a:normAutofit/>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The difference between course </a:t>
            </a:r>
            <a:r>
              <a:rPr lang="en-US" sz="2800" b="1" dirty="0">
                <a:effectLst/>
                <a:latin typeface="Calibri" panose="020F0502020204030204" pitchFamily="34" charset="0"/>
                <a:ea typeface="Calibri" panose="020F0502020204030204" pitchFamily="34" charset="0"/>
                <a:cs typeface="Arial" panose="020B0604020202020204" pitchFamily="34" charset="0"/>
              </a:rPr>
              <a:t>objectives and learning outcomes </a:t>
            </a:r>
            <a:r>
              <a:rPr lang="en-US" sz="2800" dirty="0">
                <a:effectLst/>
                <a:latin typeface="Calibri" panose="020F0502020204030204" pitchFamily="34" charset="0"/>
                <a:ea typeface="Calibri" panose="020F0502020204030204" pitchFamily="34" charset="0"/>
                <a:cs typeface="Arial" panose="020B0604020202020204" pitchFamily="34" charset="0"/>
              </a:rPr>
              <a:t>- and the reason these terms are so often interrelated with each other - is that the former describes an intended state (what you hope your students </a:t>
            </a:r>
            <a:r>
              <a:rPr lang="en-US" sz="2800" b="1" dirty="0">
                <a:effectLst/>
                <a:latin typeface="Calibri" panose="020F0502020204030204" pitchFamily="34" charset="0"/>
                <a:ea typeface="Calibri" panose="020F0502020204030204" pitchFamily="34" charset="0"/>
                <a:cs typeface="Arial" panose="020B0604020202020204" pitchFamily="34" charset="0"/>
              </a:rPr>
              <a:t>will learn</a:t>
            </a:r>
            <a:r>
              <a:rPr lang="en-US" sz="2800" dirty="0">
                <a:effectLst/>
                <a:latin typeface="Calibri" panose="020F0502020204030204" pitchFamily="34" charset="0"/>
                <a:ea typeface="Calibri" panose="020F0502020204030204" pitchFamily="34" charset="0"/>
                <a:cs typeface="Arial" panose="020B0604020202020204" pitchFamily="34" charset="0"/>
              </a:rPr>
              <a:t>), whereas the latter expresses a present or observed state (what your students </a:t>
            </a:r>
            <a:r>
              <a:rPr lang="en-US" sz="2800" b="1" dirty="0">
                <a:effectLst/>
                <a:latin typeface="Calibri" panose="020F0502020204030204" pitchFamily="34" charset="0"/>
                <a:ea typeface="Calibri" panose="020F0502020204030204" pitchFamily="34" charset="0"/>
                <a:cs typeface="Arial" panose="020B0604020202020204" pitchFamily="34" charset="0"/>
              </a:rPr>
              <a:t>actually learned).</a:t>
            </a:r>
          </a:p>
          <a:p>
            <a:r>
              <a:rPr lang="en-US" sz="2800" i="1" dirty="0">
                <a:solidFill>
                  <a:srgbClr val="FF0000"/>
                </a:solidFill>
                <a:latin typeface="Calibri" panose="020F0502020204030204" pitchFamily="34" charset="0"/>
                <a:cs typeface="Arial" panose="020B0604020202020204" pitchFamily="34" charset="0"/>
              </a:rPr>
              <a:t>Aims or goals are where you want to go, </a:t>
            </a:r>
          </a:p>
          <a:p>
            <a:r>
              <a:rPr lang="en-US" sz="2800" i="1" dirty="0">
                <a:solidFill>
                  <a:srgbClr val="FF0000"/>
                </a:solidFill>
                <a:latin typeface="Calibri" panose="020F0502020204030204" pitchFamily="34" charset="0"/>
                <a:cs typeface="Arial" panose="020B0604020202020204" pitchFamily="34" charset="0"/>
              </a:rPr>
              <a:t>objectives are how you get there, </a:t>
            </a:r>
          </a:p>
          <a:p>
            <a:r>
              <a:rPr lang="en-US" sz="2800" i="1" dirty="0">
                <a:solidFill>
                  <a:srgbClr val="FF0000"/>
                </a:solidFill>
                <a:latin typeface="Calibri" panose="020F0502020204030204" pitchFamily="34" charset="0"/>
                <a:cs typeface="Arial" panose="020B0604020202020204" pitchFamily="34" charset="0"/>
              </a:rPr>
              <a:t>and outcomes are proof that you have arrived.</a:t>
            </a:r>
          </a:p>
          <a:p>
            <a:endParaRPr lang="en-US" sz="2800" dirty="0"/>
          </a:p>
        </p:txBody>
      </p:sp>
    </p:spTree>
    <p:extLst>
      <p:ext uri="{BB962C8B-B14F-4D97-AF65-F5344CB8AC3E}">
        <p14:creationId xmlns:p14="http://schemas.microsoft.com/office/powerpoint/2010/main" val="2197985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0F23CE-F1AE-4CB4-99AC-C462BD50C396}"/>
              </a:ext>
            </a:extLst>
          </p:cNvPr>
          <p:cNvSpPr>
            <a:spLocks noGrp="1"/>
          </p:cNvSpPr>
          <p:nvPr>
            <p:ph sz="quarter" idx="13"/>
          </p:nvPr>
        </p:nvSpPr>
        <p:spPr>
          <a:xfrm>
            <a:off x="609600" y="1600200"/>
            <a:ext cx="7924800" cy="5069160"/>
          </a:xfrm>
        </p:spPr>
        <p:txBody>
          <a:bodyPr>
            <a:normAutofit/>
          </a:bodyPr>
          <a:lstStyle/>
          <a:p>
            <a:pPr marL="0" marR="0">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Arial" panose="020B0604020202020204" pitchFamily="34" charset="0"/>
              </a:rPr>
              <a:t>Examples of learning outcomes: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By the end of the lesson or unit or course, it is expected</a:t>
            </a:r>
          </a:p>
          <a:p>
            <a:pPr marL="0" marR="0" indent="0">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Calibri" panose="020F0502020204030204" pitchFamily="34" charset="0"/>
                <a:ea typeface="Calibri" panose="020F0502020204030204" pitchFamily="34" charset="0"/>
                <a:cs typeface="Arial" panose="020B0604020202020204" pitchFamily="34" charset="0"/>
              </a:rPr>
              <a:t> that the students are able to: </a:t>
            </a:r>
          </a:p>
          <a:p>
            <a:pPr marL="0" marR="0" indent="0">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i="1" dirty="0">
                <a:effectLst/>
                <a:latin typeface="Calibri" panose="020F0502020204030204" pitchFamily="34" charset="0"/>
                <a:ea typeface="Calibri" panose="020F0502020204030204" pitchFamily="34" charset="0"/>
                <a:cs typeface="Arial" panose="020B0604020202020204" pitchFamily="34" charset="0"/>
              </a:rPr>
              <a:t>Effectively use the available teaching\learning resources,</a:t>
            </a:r>
          </a:p>
          <a:p>
            <a:pPr marL="342900" marR="0" lvl="0" indent="-342900">
              <a:lnSpc>
                <a:spcPct val="107000"/>
              </a:lnSpc>
              <a:spcBef>
                <a:spcPts val="0"/>
              </a:spcBef>
              <a:spcAft>
                <a:spcPts val="0"/>
              </a:spcAft>
              <a:buFont typeface="Symbol" panose="05050102010706020507" pitchFamily="18" charset="2"/>
              <a:buChar char=""/>
            </a:pPr>
            <a:r>
              <a:rPr lang="en-US" sz="2400" i="1" dirty="0">
                <a:effectLst/>
                <a:latin typeface="Calibri" panose="020F0502020204030204" pitchFamily="34" charset="0"/>
                <a:ea typeface="Calibri" panose="020F0502020204030204" pitchFamily="34" charset="0"/>
                <a:cs typeface="Arial" panose="020B0604020202020204" pitchFamily="34" charset="0"/>
              </a:rPr>
              <a:t>Deal with theories of second language learning and language acquisition </a:t>
            </a:r>
          </a:p>
          <a:p>
            <a:pPr marL="342900" marR="0" lvl="0" indent="-342900">
              <a:lnSpc>
                <a:spcPct val="107000"/>
              </a:lnSpc>
              <a:spcBef>
                <a:spcPts val="0"/>
              </a:spcBef>
              <a:spcAft>
                <a:spcPts val="800"/>
              </a:spcAft>
              <a:buFont typeface="Symbol" panose="05050102010706020507" pitchFamily="18" charset="2"/>
              <a:buChar char=""/>
            </a:pPr>
            <a:r>
              <a:rPr lang="en-US" sz="2400" i="1" dirty="0">
                <a:effectLst/>
                <a:latin typeface="Calibri" panose="020F0502020204030204" pitchFamily="34" charset="0"/>
                <a:ea typeface="Calibri" panose="020F0502020204030204" pitchFamily="34" charset="0"/>
                <a:cs typeface="Arial" panose="020B0604020202020204" pitchFamily="34" charset="0"/>
              </a:rPr>
              <a:t>Relate between a theory, an approach and methods applied in language teaching.</a:t>
            </a:r>
          </a:p>
          <a:p>
            <a:endParaRPr lang="en-US" sz="2400" dirty="0"/>
          </a:p>
        </p:txBody>
      </p:sp>
    </p:spTree>
    <p:extLst>
      <p:ext uri="{BB962C8B-B14F-4D97-AF65-F5344CB8AC3E}">
        <p14:creationId xmlns:p14="http://schemas.microsoft.com/office/powerpoint/2010/main" val="2725357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654E2D-0360-42E5-B2A1-E97FA30DF5E3}"/>
              </a:ext>
            </a:extLst>
          </p:cNvPr>
          <p:cNvSpPr>
            <a:spLocks noGrp="1"/>
          </p:cNvSpPr>
          <p:nvPr>
            <p:ph sz="quarter" idx="13"/>
          </p:nvPr>
        </p:nvSpPr>
        <p:spPr>
          <a:xfrm>
            <a:off x="323528" y="1268760"/>
            <a:ext cx="8568952" cy="5472608"/>
          </a:xfrm>
        </p:spPr>
        <p:txBody>
          <a:bodyPr>
            <a:normAutofit/>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Learning outcomes should be: </a:t>
            </a:r>
            <a:r>
              <a:rPr lang="en-US"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SMART </a:t>
            </a:r>
            <a:endParaRPr lang="en-US"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rial" panose="020B0604020202020204" pitchFamily="34" charset="0"/>
              </a:rPr>
              <a:t>What does this acronym stand for?</a:t>
            </a:r>
          </a:p>
          <a:p>
            <a:pPr marL="0" marR="0" indent="0">
              <a:lnSpc>
                <a:spcPct val="107000"/>
              </a:lnSpc>
              <a:spcBef>
                <a:spcPts val="0"/>
              </a:spcBef>
              <a:spcAft>
                <a:spcPts val="800"/>
              </a:spcAft>
              <a:buNone/>
            </a:pP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Specific            set out in concrete terms</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Measurable     able to see achievements </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Agreed            usually short term</a:t>
            </a:r>
          </a:p>
          <a:p>
            <a:pPr marL="342900" marR="0" lvl="0" indent="-342900">
              <a:lnSpc>
                <a:spcPct val="107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Realistic          to suit resources, teacher and learner</a:t>
            </a:r>
          </a:p>
          <a:p>
            <a:pPr marL="342900" marR="0" lvl="0" indent="-342900">
              <a:lnSpc>
                <a:spcPct val="107000"/>
              </a:lnSpc>
              <a:spcBef>
                <a:spcPts val="0"/>
              </a:spcBef>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Time bound     time allowance to be set.</a:t>
            </a:r>
          </a:p>
          <a:p>
            <a:pPr marL="0" marR="0" lvl="0" indent="0">
              <a:lnSpc>
                <a:spcPct val="107000"/>
              </a:lnSpc>
              <a:spcBef>
                <a:spcPts val="0"/>
              </a:spcBef>
              <a:spcAft>
                <a:spcPts val="800"/>
              </a:spcAft>
              <a:buNone/>
            </a:pPr>
            <a:endParaRPr lang="en-US" sz="2800" dirty="0">
              <a:latin typeface="Calibri" panose="020F0502020204030204" pitchFamily="34" charset="0"/>
              <a:ea typeface="Calibri" panose="020F0502020204030204" pitchFamily="34" charset="0"/>
              <a:cs typeface="Arial" panose="020B0604020202020204" pitchFamily="34" charset="0"/>
            </a:endParaRPr>
          </a:p>
          <a:p>
            <a:pPr marL="0" marR="0" lvl="0" indent="0">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443104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EC8DF-B49C-4CF1-B8B4-6FCFF372E85C}"/>
              </a:ext>
            </a:extLst>
          </p:cNvPr>
          <p:cNvSpPr>
            <a:spLocks noGrp="1"/>
          </p:cNvSpPr>
          <p:nvPr>
            <p:ph sz="quarter" idx="13"/>
          </p:nvPr>
        </p:nvSpPr>
        <p:spPr/>
        <p:txBody>
          <a:bodyPr/>
          <a:lstStyle/>
          <a:p>
            <a:pPr marL="0" indent="0" algn="ctr">
              <a:buNone/>
            </a:pPr>
            <a:r>
              <a:rPr lang="en-US" b="1" dirty="0">
                <a:solidFill>
                  <a:srgbClr val="FF0000"/>
                </a:solidFill>
              </a:rPr>
              <a:t>Task 4</a:t>
            </a:r>
          </a:p>
          <a:p>
            <a:pPr marL="0" indent="0" algn="ctr">
              <a:buNone/>
            </a:pPr>
            <a:endParaRPr lang="en-US" b="1" dirty="0">
              <a:solidFill>
                <a:srgbClr val="FF0000"/>
              </a:solidFill>
            </a:endParaRPr>
          </a:p>
          <a:p>
            <a:pPr marL="0" indent="0" algn="ctr">
              <a:buNone/>
            </a:pPr>
            <a:r>
              <a:rPr lang="en-US" b="1" dirty="0"/>
              <a:t>Draw a comparison between aims, objectives, learning outcomes</a:t>
            </a:r>
          </a:p>
          <a:p>
            <a:pPr marL="0" indent="0" algn="ctr">
              <a:buNone/>
            </a:pPr>
            <a:endParaRPr lang="en-US" b="1" dirty="0"/>
          </a:p>
        </p:txBody>
      </p:sp>
    </p:spTree>
    <p:extLst>
      <p:ext uri="{BB962C8B-B14F-4D97-AF65-F5344CB8AC3E}">
        <p14:creationId xmlns:p14="http://schemas.microsoft.com/office/powerpoint/2010/main" val="562896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0AD5F1-3BF8-4C58-8F0B-1A1998A3B5D7}"/>
              </a:ext>
            </a:extLst>
          </p:cNvPr>
          <p:cNvSpPr>
            <a:spLocks noGrp="1"/>
          </p:cNvSpPr>
          <p:nvPr>
            <p:ph sz="quarter" idx="13"/>
          </p:nvPr>
        </p:nvSpPr>
        <p:spPr>
          <a:xfrm>
            <a:off x="609600" y="1196752"/>
            <a:ext cx="7924800" cy="5112568"/>
          </a:xfrm>
        </p:spPr>
        <p:txBody>
          <a:bodyPr/>
          <a:lstStyle/>
          <a:p>
            <a:pPr marL="0" indent="0" algn="ctr">
              <a:buNone/>
            </a:pPr>
            <a:r>
              <a:rPr lang="en-US" b="1" dirty="0">
                <a:solidFill>
                  <a:srgbClr val="FF0000"/>
                </a:solidFill>
              </a:rPr>
              <a:t>Task 5</a:t>
            </a:r>
          </a:p>
          <a:p>
            <a:pPr marL="0" indent="0" algn="ctr">
              <a:buNone/>
            </a:pPr>
            <a:endParaRPr lang="en-US" b="1" dirty="0"/>
          </a:p>
          <a:p>
            <a:pPr marL="0" indent="0" algn="ctr">
              <a:buNone/>
            </a:pPr>
            <a:r>
              <a:rPr lang="en-US" b="1" dirty="0"/>
              <a:t>Write 2 aims, objectives, learning outcomes</a:t>
            </a:r>
          </a:p>
        </p:txBody>
      </p:sp>
    </p:spTree>
    <p:extLst>
      <p:ext uri="{BB962C8B-B14F-4D97-AF65-F5344CB8AC3E}">
        <p14:creationId xmlns:p14="http://schemas.microsoft.com/office/powerpoint/2010/main" val="109244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08EB9D-4813-42C5-9BA1-E30DB7775111}"/>
              </a:ext>
            </a:extLst>
          </p:cNvPr>
          <p:cNvSpPr>
            <a:spLocks noGrp="1"/>
          </p:cNvSpPr>
          <p:nvPr>
            <p:ph sz="quarter" idx="13"/>
          </p:nvPr>
        </p:nvSpPr>
        <p:spPr>
          <a:xfrm>
            <a:off x="179512" y="1124744"/>
            <a:ext cx="8784976" cy="5733256"/>
          </a:xfrm>
        </p:spPr>
        <p:txBody>
          <a:bodyPr>
            <a:normAutofit fontScale="85000" lnSpcReduction="20000"/>
          </a:bodyPr>
          <a:lstStyle/>
          <a:p>
            <a:pPr marL="0" indent="0">
              <a:buNone/>
            </a:pPr>
            <a:r>
              <a:rPr lang="en-US" sz="3800" b="1" dirty="0">
                <a:solidFill>
                  <a:srgbClr val="FF0000"/>
                </a:solidFill>
              </a:rPr>
              <a:t>Approach</a:t>
            </a:r>
          </a:p>
          <a:p>
            <a:pPr marL="0" indent="0">
              <a:buNone/>
            </a:pPr>
            <a:r>
              <a:rPr lang="en-US" sz="3800" dirty="0"/>
              <a:t>It refers to theories and philosophy about the nature of language and language learning that serve as the source of practices and principles in Language teaching.</a:t>
            </a:r>
          </a:p>
          <a:p>
            <a:pPr marL="0" indent="0">
              <a:buNone/>
            </a:pPr>
            <a:r>
              <a:rPr lang="en-US" sz="3800" b="1" dirty="0">
                <a:solidFill>
                  <a:srgbClr val="FF0000"/>
                </a:solidFill>
              </a:rPr>
              <a:t>Method</a:t>
            </a:r>
          </a:p>
          <a:p>
            <a:pPr marL="0" indent="0">
              <a:buNone/>
            </a:pPr>
            <a:r>
              <a:rPr lang="en-US" sz="3800" dirty="0"/>
              <a:t>It is the practical realization of an approach. Methods include various procedures and techniques.</a:t>
            </a:r>
          </a:p>
          <a:p>
            <a:pPr marL="0" indent="0">
              <a:buNone/>
            </a:pPr>
            <a:r>
              <a:rPr lang="en-US" sz="3800" b="1" dirty="0">
                <a:solidFill>
                  <a:srgbClr val="FF0000"/>
                </a:solidFill>
              </a:rPr>
              <a:t>Technique</a:t>
            </a:r>
          </a:p>
          <a:p>
            <a:pPr marL="0" indent="0">
              <a:buNone/>
            </a:pPr>
            <a:r>
              <a:rPr lang="en-US" sz="3800" dirty="0"/>
              <a:t>What actually takes place in a classroom, any activity in the classroom that goes with method applied, like imitation, dictation, role play, etc.</a:t>
            </a:r>
          </a:p>
          <a:p>
            <a:pPr marL="0" indent="0">
              <a:buNone/>
            </a:pPr>
            <a:endParaRPr lang="en-US" sz="3800" dirty="0"/>
          </a:p>
          <a:p>
            <a:pPr marL="0" indent="0">
              <a:buNone/>
            </a:pPr>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027402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9E6D28-11CA-487D-A7DB-52A37D11E16F}"/>
              </a:ext>
            </a:extLst>
          </p:cNvPr>
          <p:cNvSpPr>
            <a:spLocks noGrp="1"/>
          </p:cNvSpPr>
          <p:nvPr>
            <p:ph sz="quarter" idx="13"/>
          </p:nvPr>
        </p:nvSpPr>
        <p:spPr>
          <a:xfrm>
            <a:off x="251520" y="1268760"/>
            <a:ext cx="8640960" cy="5328592"/>
          </a:xfrm>
        </p:spPr>
        <p:txBody>
          <a:bodyPr>
            <a:normAutofit/>
          </a:bodyPr>
          <a:lstStyle/>
          <a:p>
            <a:pPr marL="0" indent="0" algn="ctr">
              <a:buNone/>
            </a:pPr>
            <a:endParaRPr lang="en-US" sz="4000" b="1" dirty="0">
              <a:solidFill>
                <a:srgbClr val="FF0000"/>
              </a:solidFill>
            </a:endParaRPr>
          </a:p>
          <a:p>
            <a:pPr marL="0" indent="0" algn="ctr">
              <a:buNone/>
            </a:pPr>
            <a:r>
              <a:rPr lang="en-US" sz="4000" b="1" dirty="0">
                <a:solidFill>
                  <a:srgbClr val="FF0000"/>
                </a:solidFill>
              </a:rPr>
              <a:t>Task 6</a:t>
            </a:r>
          </a:p>
          <a:p>
            <a:pPr marL="0" indent="0" algn="ctr">
              <a:buNone/>
            </a:pPr>
            <a:r>
              <a:rPr lang="en-US" sz="4000" b="1" dirty="0"/>
              <a:t>Find the relation between all the terms presented in this lecture</a:t>
            </a:r>
          </a:p>
        </p:txBody>
      </p:sp>
    </p:spTree>
    <p:extLst>
      <p:ext uri="{BB962C8B-B14F-4D97-AF65-F5344CB8AC3E}">
        <p14:creationId xmlns:p14="http://schemas.microsoft.com/office/powerpoint/2010/main" val="1148606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367915-1AC1-4F9C-B388-841BA801D78C}"/>
              </a:ext>
            </a:extLst>
          </p:cNvPr>
          <p:cNvSpPr>
            <a:spLocks noGrp="1"/>
          </p:cNvSpPr>
          <p:nvPr>
            <p:ph sz="quarter" idx="13"/>
          </p:nvPr>
        </p:nvSpPr>
        <p:spPr/>
        <p:txBody>
          <a:bodyPr/>
          <a:lstStyle/>
          <a:p>
            <a:pPr marL="0" indent="0" algn="ctr">
              <a:buNone/>
            </a:pPr>
            <a:r>
              <a:rPr lang="en-US" b="1" dirty="0">
                <a:solidFill>
                  <a:srgbClr val="FF0000"/>
                </a:solidFill>
              </a:rPr>
              <a:t>Task 7</a:t>
            </a:r>
          </a:p>
          <a:p>
            <a:pPr marL="0" indent="0" algn="ctr">
              <a:buNone/>
            </a:pPr>
            <a:endParaRPr lang="en-US" b="1" dirty="0"/>
          </a:p>
          <a:p>
            <a:pPr marL="0" indent="0" algn="ctr">
              <a:buNone/>
            </a:pPr>
            <a:r>
              <a:rPr lang="en-US" b="1" dirty="0"/>
              <a:t>Write an approach, one of its methods, some techniques of this method</a:t>
            </a:r>
          </a:p>
        </p:txBody>
      </p:sp>
    </p:spTree>
    <p:extLst>
      <p:ext uri="{BB962C8B-B14F-4D97-AF65-F5344CB8AC3E}">
        <p14:creationId xmlns:p14="http://schemas.microsoft.com/office/powerpoint/2010/main" val="2632337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D751EC-B98F-48C0-BD4D-5E28530BD9F9}"/>
              </a:ext>
            </a:extLst>
          </p:cNvPr>
          <p:cNvSpPr>
            <a:spLocks noGrp="1"/>
          </p:cNvSpPr>
          <p:nvPr>
            <p:ph sz="quarter" idx="13"/>
          </p:nvPr>
        </p:nvSpPr>
        <p:spPr>
          <a:xfrm>
            <a:off x="0" y="1268760"/>
            <a:ext cx="8784976" cy="5472608"/>
          </a:xfrm>
        </p:spPr>
        <p:txBody>
          <a:bodyPr>
            <a:normAutofit fontScale="25000" lnSpcReduction="20000"/>
          </a:bodyPr>
          <a:lstStyle/>
          <a:p>
            <a:pPr marL="0" indent="0">
              <a:lnSpc>
                <a:spcPct val="170000"/>
              </a:lnSpc>
              <a:buNone/>
            </a:pPr>
            <a:r>
              <a:rPr lang="en-US" sz="14400" b="1" dirty="0">
                <a:solidFill>
                  <a:srgbClr val="FF0000"/>
                </a:solidFill>
              </a:rPr>
              <a:t>Sources</a:t>
            </a:r>
          </a:p>
          <a:p>
            <a:pPr>
              <a:lnSpc>
                <a:spcPct val="170000"/>
              </a:lnSpc>
            </a:pPr>
            <a:r>
              <a:rPr lang="en-US" sz="9600" dirty="0"/>
              <a:t>David Nunan, Syllabus design.</a:t>
            </a:r>
          </a:p>
          <a:p>
            <a:pPr>
              <a:lnSpc>
                <a:spcPct val="170000"/>
              </a:lnSpc>
            </a:pPr>
            <a:r>
              <a:rPr lang="en-US" sz="9600" dirty="0"/>
              <a:t>Hutchinson and Waters, English for specific purposes.</a:t>
            </a:r>
          </a:p>
          <a:p>
            <a:pPr>
              <a:lnSpc>
                <a:spcPct val="170000"/>
              </a:lnSpc>
            </a:pPr>
            <a:r>
              <a:rPr lang="en-US" sz="9600" i="1" dirty="0"/>
              <a:t>Richards and Rodgers,2001. Approaches and methods in language teaching.</a:t>
            </a:r>
          </a:p>
          <a:p>
            <a:pPr>
              <a:lnSpc>
                <a:spcPct val="170000"/>
              </a:lnSpc>
            </a:pPr>
            <a:r>
              <a:rPr lang="en-US" sz="9600" i="1" dirty="0"/>
              <a:t>Edward M. Anthony. Approach, method and technique</a:t>
            </a:r>
          </a:p>
          <a:p>
            <a:pPr marL="0" indent="0">
              <a:lnSpc>
                <a:spcPct val="170000"/>
              </a:lnSpc>
              <a:buNone/>
            </a:pPr>
            <a:r>
              <a:rPr lang="en-US" sz="9600" b="0" i="1" u="none" strike="noStrike" baseline="0" dirty="0">
                <a:solidFill>
                  <a:srgbClr val="000000"/>
                </a:solidFill>
                <a:latin typeface="Times New Roman" panose="02020603050405020304" pitchFamily="18" charset="0"/>
              </a:rPr>
              <a:t>     </a:t>
            </a:r>
            <a:r>
              <a:rPr lang="en-US" sz="9600" i="1" dirty="0">
                <a:latin typeface="Calibri" panose="020F0502020204030204" pitchFamily="34" charset="0"/>
                <a:ea typeface="Calibri" panose="020F0502020204030204" pitchFamily="34" charset="0"/>
                <a:cs typeface="Arial" panose="020B0604020202020204" pitchFamily="34" charset="0"/>
              </a:rPr>
              <a:t>   </a:t>
            </a:r>
            <a:endParaRPr lang="en-US" sz="9600" dirty="0">
              <a:effectLst/>
              <a:latin typeface="Calibri" panose="020F0502020204030204" pitchFamily="34" charset="0"/>
              <a:ea typeface="Calibri" panose="020F0502020204030204" pitchFamily="34" charset="0"/>
              <a:cs typeface="Arial" panose="020B0604020202020204" pitchFamily="34" charset="0"/>
            </a:endParaRPr>
          </a:p>
          <a:p>
            <a:pPr>
              <a:lnSpc>
                <a:spcPct val="170000"/>
              </a:lnSpc>
            </a:pPr>
            <a:endParaRPr lang="en-US" dirty="0"/>
          </a:p>
        </p:txBody>
      </p:sp>
    </p:spTree>
    <p:extLst>
      <p:ext uri="{BB962C8B-B14F-4D97-AF65-F5344CB8AC3E}">
        <p14:creationId xmlns:p14="http://schemas.microsoft.com/office/powerpoint/2010/main" val="698535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8518F5-F0D4-4399-96C3-941DDAFDF4D3}"/>
              </a:ext>
            </a:extLst>
          </p:cNvPr>
          <p:cNvSpPr>
            <a:spLocks noGrp="1"/>
          </p:cNvSpPr>
          <p:nvPr>
            <p:ph sz="quarter" idx="13"/>
          </p:nvPr>
        </p:nvSpPr>
        <p:spPr>
          <a:xfrm>
            <a:off x="179512" y="1268760"/>
            <a:ext cx="8496944" cy="5328592"/>
          </a:xfrm>
        </p:spPr>
        <p:txBody>
          <a:bodyPr>
            <a:normAutofit fontScale="70000" lnSpcReduction="20000"/>
          </a:bodyPr>
          <a:lstStyle/>
          <a:p>
            <a:pPr>
              <a:lnSpc>
                <a:spcPct val="170000"/>
              </a:lnSpc>
              <a:spcBef>
                <a:spcPts val="0"/>
              </a:spcBef>
              <a:tabLst>
                <a:tab pos="2971800" algn="ctr"/>
                <a:tab pos="5943600" algn="r"/>
              </a:tabLst>
            </a:pPr>
            <a:r>
              <a:rPr lang="en-US" sz="3200" i="1" dirty="0">
                <a:latin typeface="Calibri" panose="020F0502020204030204" pitchFamily="34" charset="0"/>
                <a:ea typeface="Calibri" panose="020F0502020204030204" pitchFamily="34" charset="0"/>
                <a:cs typeface="Arial" panose="020B0604020202020204" pitchFamily="34" charset="0"/>
              </a:rPr>
              <a:t>Jack C. Richards – John Platt – Heidi Platt, 1992</a:t>
            </a:r>
            <a:r>
              <a:rPr lang="en-US" sz="3200" i="1" dirty="0">
                <a:effectLst/>
                <a:latin typeface="Calibri" panose="020F0502020204030204" pitchFamily="34" charset="0"/>
                <a:ea typeface="Calibri" panose="020F0502020204030204" pitchFamily="34" charset="0"/>
                <a:cs typeface="Arial" panose="020B0604020202020204" pitchFamily="34" charset="0"/>
              </a:rPr>
              <a:t> Longman Dictionary of Language Teaching &amp; Applied Linguistics. </a:t>
            </a:r>
            <a:r>
              <a:rPr lang="en-US" sz="3200" i="1" dirty="0">
                <a:latin typeface="Calibri" panose="020F0502020204030204" pitchFamily="34" charset="0"/>
                <a:ea typeface="Calibri" panose="020F0502020204030204" pitchFamily="34" charset="0"/>
                <a:cs typeface="Arial" panose="020B0604020202020204" pitchFamily="34" charset="0"/>
              </a:rPr>
              <a:t>( p.253-254).</a:t>
            </a:r>
            <a:endParaRPr lang="en-US" sz="3200" dirty="0"/>
          </a:p>
          <a:p>
            <a:pPr>
              <a:lnSpc>
                <a:spcPct val="170000"/>
              </a:lnSpc>
              <a:spcBef>
                <a:spcPts val="0"/>
              </a:spcBef>
              <a:spcAft>
                <a:spcPts val="800"/>
              </a:spcAft>
            </a:pPr>
            <a:r>
              <a:rPr lang="en-US" sz="3200" dirty="0">
                <a:latin typeface="Calibri" panose="020F0502020204030204" pitchFamily="34" charset="0"/>
                <a:ea typeface="Calibri" panose="020F0502020204030204" pitchFamily="34" charset="0"/>
                <a:cs typeface="Arial" panose="020B0604020202020204" pitchFamily="34" charset="0"/>
              </a:rPr>
              <a:t>Lazgin Khader Barany, 2019Topics </a:t>
            </a:r>
            <a:r>
              <a:rPr lang="en-US" sz="3200" dirty="0">
                <a:effectLst/>
                <a:latin typeface="Calibri" panose="020F0502020204030204" pitchFamily="34" charset="0"/>
                <a:ea typeface="Calibri" panose="020F0502020204030204" pitchFamily="34" charset="0"/>
                <a:cs typeface="Arial" panose="020B0604020202020204" pitchFamily="34" charset="0"/>
              </a:rPr>
              <a:t>in TESOL: Teaching English to Speakers of Other Languages. LAP Lambert academic publishing. P.92-96</a:t>
            </a:r>
          </a:p>
          <a:p>
            <a:pPr marL="0" indent="0">
              <a:lnSpc>
                <a:spcPct val="170000"/>
              </a:lnSpc>
              <a:buNone/>
            </a:pPr>
            <a:r>
              <a:rPr lang="en-US" sz="32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https://keydifferences.com/difference-between-syllabus-and-curriculum.html</a:t>
            </a:r>
            <a:endParaRPr lang="en-US" sz="32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endParaRPr>
          </a:p>
          <a:p>
            <a:pPr marL="0" indent="0">
              <a:lnSpc>
                <a:spcPct val="170000"/>
              </a:lnSpc>
              <a:buNone/>
            </a:pPr>
            <a:r>
              <a:rPr lang="en-US" sz="32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3"/>
              </a:rPr>
              <a:t>https://pediaa.com/difference-between-curriculum-and-syllabus/</a:t>
            </a:r>
            <a:endParaRPr lang="en-US" sz="32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endParaRPr>
          </a:p>
          <a:p>
            <a:pPr marL="0" indent="0">
              <a:lnSpc>
                <a:spcPct val="170000"/>
              </a:lnSpc>
              <a:buNone/>
            </a:pPr>
            <a:r>
              <a:rPr lang="en-US" sz="32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https://examplanning.com/how-is-syllabus-different-from-curriculum/</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6360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99AE9E-2ACD-4A2E-8624-465C57CBFA93}"/>
              </a:ext>
            </a:extLst>
          </p:cNvPr>
          <p:cNvSpPr>
            <a:spLocks noGrp="1"/>
          </p:cNvSpPr>
          <p:nvPr>
            <p:ph sz="quarter" idx="13"/>
          </p:nvPr>
        </p:nvSpPr>
        <p:spPr>
          <a:xfrm>
            <a:off x="107504" y="1124744"/>
            <a:ext cx="8856984" cy="5616624"/>
          </a:xfrm>
        </p:spPr>
        <p:txBody>
          <a:bodyPr>
            <a:normAutofit/>
          </a:bodyPr>
          <a:lstStyle/>
          <a:p>
            <a:r>
              <a:rPr lang="en-US" sz="3200" dirty="0">
                <a:solidFill>
                  <a:srgbClr val="222222"/>
                </a:solidFill>
                <a:effectLst/>
                <a:latin typeface="+mj-lt"/>
                <a:ea typeface="Times New Roman" panose="02020603050405020304" pitchFamily="18" charset="0"/>
                <a:cs typeface="Times New Roman" panose="02020603050405020304" pitchFamily="18" charset="0"/>
              </a:rPr>
              <a:t>In a theoretical sense, curriculum refers to what is offered by the school or college</a:t>
            </a:r>
            <a:r>
              <a:rPr lang="en-US" i="1" dirty="0">
                <a:solidFill>
                  <a:srgbClr val="222222"/>
                </a:solidFill>
                <a:latin typeface="+mj-lt"/>
                <a:ea typeface="Times New Roman" panose="02020603050405020304" pitchFamily="18" charset="0"/>
                <a:cs typeface="Arial" panose="020B0604020202020204" pitchFamily="34" charset="0"/>
              </a:rPr>
              <a:t>.</a:t>
            </a:r>
            <a:endParaRPr lang="en-US" sz="2800" dirty="0"/>
          </a:p>
          <a:p>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ractically it covers the knowledge, attitude, behaviour, manner, performance and skills that are taught </a:t>
            </a:r>
            <a:r>
              <a:rPr lang="en-US"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to</a:t>
            </a:r>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 student. </a:t>
            </a:r>
          </a:p>
          <a:p>
            <a:r>
              <a:rPr lang="en-US" sz="32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It contains the teaching methods, lessons, assignments, physical and mental exercises, activities, projects, study material, tutorials, presentations, assessments, test series, learning objectives, and so on.</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511219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8572" y="1700808"/>
            <a:ext cx="7924800" cy="4114800"/>
          </a:xfrm>
        </p:spPr>
        <p:txBody>
          <a:bodyPr/>
          <a:lstStyle/>
          <a:p>
            <a:r>
              <a:rPr lang="en-US" dirty="0">
                <a:hlinkClick r:id="rId2"/>
              </a:rPr>
              <a:t>Contact information:</a:t>
            </a:r>
          </a:p>
          <a:p>
            <a:r>
              <a:rPr lang="en-US" u="sng" dirty="0" err="1">
                <a:hlinkClick r:id="rId2"/>
              </a:rPr>
              <a:t>Fatimah.hassan@su.edu.krd</a:t>
            </a:r>
            <a:endParaRPr lang="en-US" u="sng" dirty="0">
              <a:hlinkClick r:id="rId2"/>
            </a:endParaRPr>
          </a:p>
          <a:p>
            <a:r>
              <a:rPr lang="en-US" dirty="0">
                <a:hlinkClick r:id="rId3"/>
              </a:rPr>
              <a:t>Fatimah.hassan@mhe-krg.org</a:t>
            </a:r>
            <a:endParaRPr lang="en-US" dirty="0"/>
          </a:p>
          <a:p>
            <a:pPr marL="0" indent="0">
              <a:buNone/>
            </a:pPr>
            <a:endParaRPr lang="en-US" dirty="0"/>
          </a:p>
          <a:p>
            <a:r>
              <a:rPr lang="en-US" dirty="0"/>
              <a:t>07504609670</a:t>
            </a:r>
          </a:p>
        </p:txBody>
      </p:sp>
    </p:spTree>
    <p:extLst>
      <p:ext uri="{BB962C8B-B14F-4D97-AF65-F5344CB8AC3E}">
        <p14:creationId xmlns:p14="http://schemas.microsoft.com/office/powerpoint/2010/main" val="4167659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chor="ctr">
            <a:normAutofit/>
          </a:bodyPr>
          <a:lstStyle/>
          <a:p>
            <a:pPr marL="0" indent="0" algn="ctr">
              <a:buNone/>
            </a:pPr>
            <a:r>
              <a:rPr lang="en-US" sz="8000" dirty="0"/>
              <a:t>Thank you</a:t>
            </a:r>
          </a:p>
        </p:txBody>
      </p:sp>
    </p:spTree>
    <p:extLst>
      <p:ext uri="{BB962C8B-B14F-4D97-AF65-F5344CB8AC3E}">
        <p14:creationId xmlns:p14="http://schemas.microsoft.com/office/powerpoint/2010/main" val="630952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91B27-2EFB-4188-B921-2DE68B8AA46C}"/>
              </a:ext>
            </a:extLst>
          </p:cNvPr>
          <p:cNvSpPr>
            <a:spLocks noGrp="1"/>
          </p:cNvSpPr>
          <p:nvPr>
            <p:ph sz="quarter" idx="13"/>
          </p:nvPr>
        </p:nvSpPr>
        <p:spPr>
          <a:xfrm>
            <a:off x="251520" y="1196752"/>
            <a:ext cx="8712968" cy="5544616"/>
          </a:xfrm>
        </p:spPr>
        <p:txBody>
          <a:bodyPr>
            <a:normAutofit/>
          </a:bodyPr>
          <a:lstStyle/>
          <a:p>
            <a:pPr>
              <a:lnSpc>
                <a:spcPct val="150000"/>
              </a:lnSpc>
            </a:pPr>
            <a:r>
              <a:rPr lang="en-US" sz="2800" dirty="0">
                <a:solidFill>
                  <a:srgbClr val="222222"/>
                </a:solidFill>
                <a:effectLst/>
                <a:latin typeface="+mj-lt"/>
                <a:ea typeface="Calibri" panose="020F0502020204030204" pitchFamily="34" charset="0"/>
                <a:cs typeface="Arial" panose="020B0604020202020204" pitchFamily="34" charset="0"/>
              </a:rPr>
              <a:t>The curriculum is well planned, guided and designed by the government or the educational institution. </a:t>
            </a:r>
          </a:p>
          <a:p>
            <a:pPr>
              <a:lnSpc>
                <a:spcPct val="150000"/>
              </a:lnSpc>
            </a:pPr>
            <a:r>
              <a:rPr lang="en-US" sz="2800" dirty="0">
                <a:solidFill>
                  <a:srgbClr val="222222"/>
                </a:solidFill>
                <a:effectLst/>
                <a:latin typeface="+mj-lt"/>
                <a:ea typeface="Calibri" panose="020F0502020204030204" pitchFamily="34" charset="0"/>
                <a:cs typeface="Arial" panose="020B0604020202020204" pitchFamily="34" charset="0"/>
              </a:rPr>
              <a:t>It works at both physical and mental development of a student ( Bloom Taxonomy). </a:t>
            </a:r>
          </a:p>
          <a:p>
            <a:pPr>
              <a:lnSpc>
                <a:spcPct val="150000"/>
              </a:lnSpc>
            </a:pPr>
            <a:r>
              <a:rPr lang="en-US" sz="2800" dirty="0">
                <a:solidFill>
                  <a:srgbClr val="222222"/>
                </a:solidFill>
                <a:effectLst/>
                <a:latin typeface="+mj-lt"/>
                <a:ea typeface="Calibri" panose="020F0502020204030204" pitchFamily="34" charset="0"/>
                <a:cs typeface="Arial" panose="020B0604020202020204" pitchFamily="34" charset="0"/>
              </a:rPr>
              <a:t>It is the overall learning experience that a student goes through during the particular course of study ( a semester or a year).</a:t>
            </a:r>
          </a:p>
          <a:p>
            <a:pPr marL="0" indent="0">
              <a:lnSpc>
                <a:spcPct val="150000"/>
              </a:lnSpc>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en-US" sz="2800" dirty="0">
              <a:effectLst/>
              <a:latin typeface="+mj-lt"/>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7851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54B48F-2CF3-425B-A9FF-026C1318478F}"/>
              </a:ext>
            </a:extLst>
          </p:cNvPr>
          <p:cNvSpPr>
            <a:spLocks noGrp="1"/>
          </p:cNvSpPr>
          <p:nvPr>
            <p:ph sz="quarter" idx="13"/>
          </p:nvPr>
        </p:nvSpPr>
        <p:spPr>
          <a:xfrm>
            <a:off x="107504" y="1124744"/>
            <a:ext cx="8856984" cy="5616624"/>
          </a:xfrm>
        </p:spPr>
        <p:txBody>
          <a:bodyPr>
            <a:noAutofit/>
          </a:bodyPr>
          <a:lstStyle/>
          <a:p>
            <a:r>
              <a:rPr lang="en-US" sz="2800" b="1" dirty="0">
                <a:solidFill>
                  <a:srgbClr val="FF0000"/>
                </a:solidFill>
              </a:rPr>
              <a:t>Syllabus</a:t>
            </a:r>
          </a:p>
          <a:p>
            <a:pPr marL="0" marR="0"/>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The documents that consist of topics covered in a</a:t>
            </a:r>
          </a:p>
          <a:p>
            <a:pPr marL="0" marR="0" indent="0">
              <a:buNone/>
            </a:pP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particular subject. </a:t>
            </a:r>
          </a:p>
          <a:p>
            <a:pPr marL="0" marR="0" indent="0">
              <a:buNone/>
            </a:pPr>
            <a:endPar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It is determined by the examination board and created by the</a:t>
            </a:r>
          </a:p>
          <a:p>
            <a:pPr marL="0" marR="0" indent="0">
              <a:buNone/>
            </a:pP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professors. </a:t>
            </a:r>
          </a:p>
          <a:p>
            <a:pPr marL="0" marR="0" indent="0">
              <a:buNone/>
            </a:pPr>
            <a:endPar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The professors are responsible for the quality of the course. </a:t>
            </a:r>
          </a:p>
          <a:p>
            <a:pPr marL="0" marR="0" indent="0">
              <a:buNone/>
            </a:pPr>
            <a:endPar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It is made available to the students by the teachers, either in hard</a:t>
            </a:r>
          </a:p>
          <a:p>
            <a:pPr marL="0" marR="0" indent="0">
              <a:buNone/>
            </a:pP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copy or electronic form to bring their attention towards the subject</a:t>
            </a:r>
          </a:p>
          <a:p>
            <a:pPr marL="0" marR="0" indent="0">
              <a:buNone/>
            </a:pPr>
            <a:r>
              <a:rPr 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and take their study seriously.</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9786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38C233-7BC5-4AEA-937A-3A134602F541}"/>
              </a:ext>
            </a:extLst>
          </p:cNvPr>
          <p:cNvSpPr>
            <a:spLocks noGrp="1"/>
          </p:cNvSpPr>
          <p:nvPr>
            <p:ph sz="quarter" idx="13"/>
          </p:nvPr>
        </p:nvSpPr>
        <p:spPr>
          <a:xfrm>
            <a:off x="107504" y="1124744"/>
            <a:ext cx="8928992" cy="5733256"/>
          </a:xfrm>
        </p:spPr>
        <p:txBody>
          <a:bodyPr>
            <a:noAutofit/>
          </a:bodyPr>
          <a:lstStyle/>
          <a:p>
            <a:pPr>
              <a:lnSpc>
                <a:spcPct val="150000"/>
              </a:lnSpc>
            </a:pP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 syllabus is considered as a guide to the teacher and the students. </a:t>
            </a:r>
          </a:p>
          <a:p>
            <a:pPr>
              <a:lnSpc>
                <a:spcPct val="150000"/>
              </a:lnSpc>
            </a:pP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It helps the students to know about the subject in detail, why it is a part of their course of study, what are the expectations from students, consequences of failure, etc.</a:t>
            </a:r>
          </a:p>
          <a:p>
            <a:pPr>
              <a:lnSpc>
                <a:spcPct val="150000"/>
              </a:lnSpc>
            </a:pPr>
            <a:r>
              <a:rPr lang="en-US" sz="240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It contains general rules, policies, instructions, topics covered, assignments, projects, test dates, and so on.</a:t>
            </a:r>
          </a:p>
          <a:p>
            <a:pPr>
              <a:lnSpc>
                <a:spcPct val="150000"/>
              </a:lnSpc>
            </a:pPr>
            <a:r>
              <a:rPr lang="en-US" sz="2400" dirty="0">
                <a:effectLst/>
                <a:latin typeface="Times New Roman" panose="02020603050405020304" pitchFamily="18" charset="0"/>
                <a:ea typeface="Times New Roman" panose="02020603050405020304" pitchFamily="18" charset="0"/>
              </a:rPr>
              <a:t>Syllabus is usually accessible to students; the syllabus is given out to students at the beginning of the course or program, particularly in secondary </a:t>
            </a:r>
            <a:r>
              <a:rPr lang="en-US" sz="2400">
                <a:effectLst/>
                <a:latin typeface="Times New Roman" panose="02020603050405020304" pitchFamily="18" charset="0"/>
                <a:ea typeface="Times New Roman" panose="02020603050405020304" pitchFamily="18" charset="0"/>
              </a:rPr>
              <a:t>and university </a:t>
            </a:r>
            <a:r>
              <a:rPr lang="en-US" sz="2400" dirty="0">
                <a:effectLst/>
                <a:latin typeface="Times New Roman" panose="02020603050405020304" pitchFamily="18" charset="0"/>
                <a:ea typeface="Times New Roman" panose="02020603050405020304" pitchFamily="18" charset="0"/>
              </a:rPr>
              <a:t>education. Therefore, they can use it as a guideline for their studies.</a:t>
            </a:r>
          </a:p>
          <a:p>
            <a:pPr marL="0" indent="0">
              <a:lnSpc>
                <a:spcPct val="150000"/>
              </a:lnSpc>
              <a:buNone/>
            </a:pPr>
            <a:endParaRPr lang="en-US" sz="2400" dirty="0"/>
          </a:p>
        </p:txBody>
      </p:sp>
    </p:spTree>
    <p:extLst>
      <p:ext uri="{BB962C8B-B14F-4D97-AF65-F5344CB8AC3E}">
        <p14:creationId xmlns:p14="http://schemas.microsoft.com/office/powerpoint/2010/main" val="155784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CFA3718-23EC-49A2-8FAB-E4EF82A418DB}"/>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827584" y="1268760"/>
            <a:ext cx="7128792" cy="5328592"/>
          </a:xfrm>
        </p:spPr>
      </p:pic>
    </p:spTree>
    <p:extLst>
      <p:ext uri="{BB962C8B-B14F-4D97-AF65-F5344CB8AC3E}">
        <p14:creationId xmlns:p14="http://schemas.microsoft.com/office/powerpoint/2010/main" val="1478914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0F82DE-0C32-4DFD-A9ED-735D9A0FBFB5}"/>
              </a:ext>
            </a:extLst>
          </p:cNvPr>
          <p:cNvGraphicFramePr>
            <a:graphicFrameLocks noGrp="1"/>
          </p:cNvGraphicFramePr>
          <p:nvPr>
            <p:ph sz="quarter" idx="13"/>
            <p:extLst>
              <p:ext uri="{D42A27DB-BD31-4B8C-83A1-F6EECF244321}">
                <p14:modId xmlns:p14="http://schemas.microsoft.com/office/powerpoint/2010/main" val="1684458822"/>
              </p:ext>
            </p:extLst>
          </p:nvPr>
        </p:nvGraphicFramePr>
        <p:xfrm>
          <a:off x="323528" y="1196752"/>
          <a:ext cx="8568951" cy="5544619"/>
        </p:xfrm>
        <a:graphic>
          <a:graphicData uri="http://schemas.openxmlformats.org/drawingml/2006/table">
            <a:tbl>
              <a:tblPr firstRow="1" firstCol="1" bandRow="1">
                <a:tableStyleId>{5C22544A-7EE6-4342-B048-85BDC9FD1C3A}</a:tableStyleId>
              </a:tblPr>
              <a:tblGrid>
                <a:gridCol w="2856317">
                  <a:extLst>
                    <a:ext uri="{9D8B030D-6E8A-4147-A177-3AD203B41FA5}">
                      <a16:colId xmlns:a16="http://schemas.microsoft.com/office/drawing/2014/main" val="3648864207"/>
                    </a:ext>
                  </a:extLst>
                </a:gridCol>
                <a:gridCol w="2856317">
                  <a:extLst>
                    <a:ext uri="{9D8B030D-6E8A-4147-A177-3AD203B41FA5}">
                      <a16:colId xmlns:a16="http://schemas.microsoft.com/office/drawing/2014/main" val="1937925994"/>
                    </a:ext>
                  </a:extLst>
                </a:gridCol>
                <a:gridCol w="2856317">
                  <a:extLst>
                    <a:ext uri="{9D8B030D-6E8A-4147-A177-3AD203B41FA5}">
                      <a16:colId xmlns:a16="http://schemas.microsoft.com/office/drawing/2014/main" val="14681007"/>
                    </a:ext>
                  </a:extLst>
                </a:gridCol>
              </a:tblGrid>
              <a:tr h="613638">
                <a:tc>
                  <a:txBody>
                    <a:bodyPr/>
                    <a:lstStyle/>
                    <a:p>
                      <a:pPr marL="0" marR="0" algn="ctr">
                        <a:lnSpc>
                          <a:spcPct val="107000"/>
                        </a:lnSpc>
                        <a:spcBef>
                          <a:spcPts val="0"/>
                        </a:spcBef>
                        <a:spcAft>
                          <a:spcPts val="1200"/>
                        </a:spcAft>
                      </a:pPr>
                      <a:r>
                        <a:rPr lang="en-US" sz="1100" cap="all">
                          <a:effectLst/>
                        </a:rPr>
                        <a:t>BASIS FOR COMPARISON</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nchor="ctr"/>
                </a:tc>
                <a:tc>
                  <a:txBody>
                    <a:bodyPr/>
                    <a:lstStyle/>
                    <a:p>
                      <a:pPr marL="0" marR="0" algn="ctr">
                        <a:lnSpc>
                          <a:spcPct val="107000"/>
                        </a:lnSpc>
                        <a:spcBef>
                          <a:spcPts val="0"/>
                        </a:spcBef>
                        <a:spcAft>
                          <a:spcPts val="1200"/>
                        </a:spcAft>
                      </a:pPr>
                      <a:r>
                        <a:rPr lang="en-US" sz="1100" cap="all">
                          <a:effectLst/>
                        </a:rPr>
                        <a:t>SYLLABUS</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nchor="ctr"/>
                </a:tc>
                <a:tc>
                  <a:txBody>
                    <a:bodyPr/>
                    <a:lstStyle/>
                    <a:p>
                      <a:pPr marL="0" marR="0" algn="ctr">
                        <a:lnSpc>
                          <a:spcPct val="107000"/>
                        </a:lnSpc>
                        <a:spcBef>
                          <a:spcPts val="0"/>
                        </a:spcBef>
                        <a:spcAft>
                          <a:spcPts val="1200"/>
                        </a:spcAft>
                      </a:pPr>
                      <a:r>
                        <a:rPr lang="en-US" sz="1100" cap="all">
                          <a:effectLst/>
                        </a:rPr>
                        <a:t>CURRICULUM</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nchor="ctr"/>
                </a:tc>
                <a:extLst>
                  <a:ext uri="{0D108BD9-81ED-4DB2-BD59-A6C34878D82A}">
                    <a16:rowId xmlns:a16="http://schemas.microsoft.com/office/drawing/2014/main" val="4178374698"/>
                  </a:ext>
                </a:extLst>
              </a:tr>
              <a:tr h="1082357">
                <a:tc>
                  <a:txBody>
                    <a:bodyPr/>
                    <a:lstStyle/>
                    <a:p>
                      <a:pPr marL="0" marR="0">
                        <a:lnSpc>
                          <a:spcPct val="107000"/>
                        </a:lnSpc>
                        <a:spcBef>
                          <a:spcPts val="0"/>
                        </a:spcBef>
                        <a:spcAft>
                          <a:spcPts val="1200"/>
                        </a:spcAft>
                      </a:pPr>
                      <a:r>
                        <a:rPr lang="en-US" sz="1100">
                          <a:effectLst/>
                        </a:rPr>
                        <a:t>Meaning</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Syllabus is the document that contains all the portion of the concepts covered in a subject.</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Curriculum is the overall content, taught in an educational system or a course.</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extLst>
                  <a:ext uri="{0D108BD9-81ED-4DB2-BD59-A6C34878D82A}">
                    <a16:rowId xmlns:a16="http://schemas.microsoft.com/office/drawing/2014/main" val="2419114154"/>
                  </a:ext>
                </a:extLst>
              </a:tr>
              <a:tr h="613638">
                <a:tc>
                  <a:txBody>
                    <a:bodyPr/>
                    <a:lstStyle/>
                    <a:p>
                      <a:pPr marL="0" marR="0">
                        <a:lnSpc>
                          <a:spcPct val="107000"/>
                        </a:lnSpc>
                        <a:spcBef>
                          <a:spcPts val="0"/>
                        </a:spcBef>
                        <a:spcAft>
                          <a:spcPts val="1200"/>
                        </a:spcAft>
                      </a:pPr>
                      <a:r>
                        <a:rPr lang="en-US" sz="1100">
                          <a:effectLst/>
                        </a:rPr>
                        <a:t>Origin</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Syllabus is a Greek term.</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Curriculum is a Latin term.</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extLst>
                  <a:ext uri="{0D108BD9-81ED-4DB2-BD59-A6C34878D82A}">
                    <a16:rowId xmlns:a16="http://schemas.microsoft.com/office/drawing/2014/main" val="2831187072"/>
                  </a:ext>
                </a:extLst>
              </a:tr>
              <a:tr h="386571">
                <a:tc>
                  <a:txBody>
                    <a:bodyPr/>
                    <a:lstStyle/>
                    <a:p>
                      <a:pPr marL="0" marR="0">
                        <a:lnSpc>
                          <a:spcPct val="107000"/>
                        </a:lnSpc>
                        <a:spcBef>
                          <a:spcPts val="0"/>
                        </a:spcBef>
                        <a:spcAft>
                          <a:spcPts val="1200"/>
                        </a:spcAft>
                      </a:pPr>
                      <a:r>
                        <a:rPr lang="en-US" sz="1100">
                          <a:effectLst/>
                        </a:rPr>
                        <a:t>Set for</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dirty="0">
                          <a:effectLst/>
                        </a:rPr>
                        <a:t>A subject</a:t>
                      </a: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A course</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extLst>
                  <a:ext uri="{0D108BD9-81ED-4DB2-BD59-A6C34878D82A}">
                    <a16:rowId xmlns:a16="http://schemas.microsoft.com/office/drawing/2014/main" val="2598253264"/>
                  </a:ext>
                </a:extLst>
              </a:tr>
              <a:tr h="386571">
                <a:tc>
                  <a:txBody>
                    <a:bodyPr/>
                    <a:lstStyle/>
                    <a:p>
                      <a:pPr marL="0" marR="0">
                        <a:lnSpc>
                          <a:spcPct val="107000"/>
                        </a:lnSpc>
                        <a:spcBef>
                          <a:spcPts val="0"/>
                        </a:spcBef>
                        <a:spcAft>
                          <a:spcPts val="1200"/>
                        </a:spcAft>
                      </a:pPr>
                      <a:r>
                        <a:rPr lang="en-US" sz="1100">
                          <a:effectLst/>
                        </a:rPr>
                        <a:t>Nature</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Descriptive</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Prescriptive-inflexible</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extLst>
                  <a:ext uri="{0D108BD9-81ED-4DB2-BD59-A6C34878D82A}">
                    <a16:rowId xmlns:a16="http://schemas.microsoft.com/office/drawing/2014/main" val="2529559275"/>
                  </a:ext>
                </a:extLst>
              </a:tr>
              <a:tr h="386571">
                <a:tc>
                  <a:txBody>
                    <a:bodyPr/>
                    <a:lstStyle/>
                    <a:p>
                      <a:pPr marL="0" marR="0">
                        <a:lnSpc>
                          <a:spcPct val="107000"/>
                        </a:lnSpc>
                        <a:spcBef>
                          <a:spcPts val="0"/>
                        </a:spcBef>
                        <a:spcAft>
                          <a:spcPts val="1200"/>
                        </a:spcAft>
                      </a:pPr>
                      <a:r>
                        <a:rPr lang="en-US" sz="1100">
                          <a:effectLst/>
                        </a:rPr>
                        <a:t>Scope</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Narrow</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Wide</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extLst>
                  <a:ext uri="{0D108BD9-81ED-4DB2-BD59-A6C34878D82A}">
                    <a16:rowId xmlns:a16="http://schemas.microsoft.com/office/drawing/2014/main" val="1042365057"/>
                  </a:ext>
                </a:extLst>
              </a:tr>
              <a:tr h="847997">
                <a:tc>
                  <a:txBody>
                    <a:bodyPr/>
                    <a:lstStyle/>
                    <a:p>
                      <a:pPr marL="0" marR="0">
                        <a:lnSpc>
                          <a:spcPct val="107000"/>
                        </a:lnSpc>
                        <a:spcBef>
                          <a:spcPts val="0"/>
                        </a:spcBef>
                        <a:spcAft>
                          <a:spcPts val="1200"/>
                        </a:spcAft>
                      </a:pPr>
                      <a:r>
                        <a:rPr lang="en-US" sz="1100">
                          <a:effectLst/>
                        </a:rPr>
                        <a:t>Set out by</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Exam board</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Government or the administration of school, college or institute.</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extLst>
                  <a:ext uri="{0D108BD9-81ED-4DB2-BD59-A6C34878D82A}">
                    <a16:rowId xmlns:a16="http://schemas.microsoft.com/office/drawing/2014/main" val="3089288894"/>
                  </a:ext>
                </a:extLst>
              </a:tr>
              <a:tr h="613638">
                <a:tc>
                  <a:txBody>
                    <a:bodyPr/>
                    <a:lstStyle/>
                    <a:p>
                      <a:pPr marL="0" marR="0">
                        <a:lnSpc>
                          <a:spcPct val="107000"/>
                        </a:lnSpc>
                        <a:spcBef>
                          <a:spcPts val="0"/>
                        </a:spcBef>
                        <a:spcAft>
                          <a:spcPts val="1200"/>
                        </a:spcAft>
                      </a:pPr>
                      <a:r>
                        <a:rPr lang="en-US" sz="1100">
                          <a:effectLst/>
                        </a:rPr>
                        <a:t>Term</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For a fixed term, normally a year.</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Till the course lasts.</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extLst>
                  <a:ext uri="{0D108BD9-81ED-4DB2-BD59-A6C34878D82A}">
                    <a16:rowId xmlns:a16="http://schemas.microsoft.com/office/drawing/2014/main" val="832714481"/>
                  </a:ext>
                </a:extLst>
              </a:tr>
              <a:tr h="613638">
                <a:tc>
                  <a:txBody>
                    <a:bodyPr/>
                    <a:lstStyle/>
                    <a:p>
                      <a:pPr marL="0" marR="0">
                        <a:lnSpc>
                          <a:spcPct val="107000"/>
                        </a:lnSpc>
                        <a:spcBef>
                          <a:spcPts val="0"/>
                        </a:spcBef>
                        <a:spcAft>
                          <a:spcPts val="1200"/>
                        </a:spcAft>
                      </a:pPr>
                      <a:r>
                        <a:rPr lang="en-US" sz="1100">
                          <a:effectLst/>
                        </a:rPr>
                        <a:t>Uniformity</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a:effectLst/>
                        </a:rPr>
                        <a:t>Varies from teacher to teacher.</a:t>
                      </a:r>
                      <a:endParaRPr lang="en-US" sz="80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tc>
                  <a:txBody>
                    <a:bodyPr/>
                    <a:lstStyle/>
                    <a:p>
                      <a:pPr marL="0" marR="0">
                        <a:lnSpc>
                          <a:spcPct val="107000"/>
                        </a:lnSpc>
                        <a:spcBef>
                          <a:spcPts val="0"/>
                        </a:spcBef>
                        <a:spcAft>
                          <a:spcPts val="1200"/>
                        </a:spcAft>
                      </a:pPr>
                      <a:r>
                        <a:rPr lang="en-US" sz="1100" dirty="0">
                          <a:effectLst/>
                        </a:rPr>
                        <a:t>Same for all teachers.</a:t>
                      </a: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58285" marR="58285" marT="58285" marB="58285"/>
                </a:tc>
                <a:extLst>
                  <a:ext uri="{0D108BD9-81ED-4DB2-BD59-A6C34878D82A}">
                    <a16:rowId xmlns:a16="http://schemas.microsoft.com/office/drawing/2014/main" val="168767554"/>
                  </a:ext>
                </a:extLst>
              </a:tr>
            </a:tbl>
          </a:graphicData>
        </a:graphic>
      </p:graphicFrame>
    </p:spTree>
    <p:extLst>
      <p:ext uri="{BB962C8B-B14F-4D97-AF65-F5344CB8AC3E}">
        <p14:creationId xmlns:p14="http://schemas.microsoft.com/office/powerpoint/2010/main" val="2704380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3C9855-DC5E-48AD-933F-1500C8A8FE03}"/>
              </a:ext>
            </a:extLst>
          </p:cNvPr>
          <p:cNvSpPr>
            <a:spLocks noGrp="1"/>
          </p:cNvSpPr>
          <p:nvPr>
            <p:ph sz="quarter" idx="13"/>
          </p:nvPr>
        </p:nvSpPr>
        <p:spPr>
          <a:xfrm>
            <a:off x="179512" y="1196752"/>
            <a:ext cx="8784976" cy="5472608"/>
          </a:xfrm>
        </p:spPr>
        <p:txBody>
          <a:bodyPr/>
          <a:lstStyle/>
          <a:p>
            <a:r>
              <a:rPr lang="en-US" dirty="0"/>
              <a:t>Curriculum is concerned with the planning, implementation, evaluation, management and administration of education programs.</a:t>
            </a:r>
          </a:p>
          <a:p>
            <a:r>
              <a:rPr lang="en-US" dirty="0"/>
              <a:t>Syllabus focusses more narrowly on the selection and grading of content.</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187309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3571</TotalTime>
  <Words>1636</Words>
  <Application>Microsoft Office PowerPoint</Application>
  <PresentationFormat>On-screen Show (4:3)</PresentationFormat>
  <Paragraphs>190</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Symbol</vt:lpstr>
      <vt:lpstr>Times New Roman</vt:lpstr>
      <vt:lpstr>Unikurd Kamran</vt:lpstr>
      <vt:lpstr>Office Theme</vt:lpstr>
      <vt:lpstr>Basic Terms in syllabus and curriculum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Hamarash</dc:creator>
  <cp:lastModifiedBy>Fatima</cp:lastModifiedBy>
  <cp:revision>184</cp:revision>
  <cp:lastPrinted>2021-03-02T18:59:19Z</cp:lastPrinted>
  <dcterms:created xsi:type="dcterms:W3CDTF">2011-09-10T20:22:03Z</dcterms:created>
  <dcterms:modified xsi:type="dcterms:W3CDTF">2024-05-27T12:43:45Z</dcterms:modified>
</cp:coreProperties>
</file>