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0" r:id="rId5"/>
    <p:sldId id="260" r:id="rId6"/>
    <p:sldId id="261" r:id="rId7"/>
    <p:sldId id="281" r:id="rId8"/>
    <p:sldId id="262" r:id="rId9"/>
    <p:sldId id="277" r:id="rId10"/>
    <p:sldId id="297" r:id="rId11"/>
    <p:sldId id="298" r:id="rId12"/>
    <p:sldId id="299" r:id="rId13"/>
    <p:sldId id="294" r:id="rId14"/>
    <p:sldId id="295" r:id="rId15"/>
    <p:sldId id="296" r:id="rId16"/>
    <p:sldId id="283" r:id="rId17"/>
    <p:sldId id="304" r:id="rId18"/>
    <p:sldId id="300" r:id="rId19"/>
    <p:sldId id="301" r:id="rId20"/>
    <p:sldId id="302" r:id="rId21"/>
    <p:sldId id="303" r:id="rId22"/>
    <p:sldId id="305" r:id="rId23"/>
    <p:sldId id="279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306" r:id="rId33"/>
    <p:sldId id="307" r:id="rId34"/>
    <p:sldId id="308" r:id="rId35"/>
    <p:sldId id="292" r:id="rId36"/>
    <p:sldId id="293" r:id="rId37"/>
    <p:sldId id="27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3F740-F417-4ABD-A11E-5B08783F646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08B612-3383-4DEA-B8D9-4B15D0A6A174}">
      <dgm:prSet phldrT="[Text]"/>
      <dgm:spPr/>
      <dgm:t>
        <a:bodyPr/>
        <a:lstStyle/>
        <a:p>
          <a:r>
            <a:rPr lang="en-US" dirty="0"/>
            <a:t>Learner-Centered</a:t>
          </a:r>
        </a:p>
      </dgm:t>
    </dgm:pt>
    <dgm:pt modelId="{883DCF00-31E6-4804-A6A0-62AC85015370}" type="parTrans" cxnId="{B0C90F16-523B-4D0D-A900-EBDF69C0613D}">
      <dgm:prSet/>
      <dgm:spPr/>
      <dgm:t>
        <a:bodyPr/>
        <a:lstStyle/>
        <a:p>
          <a:endParaRPr lang="en-US"/>
        </a:p>
      </dgm:t>
    </dgm:pt>
    <dgm:pt modelId="{DFA7D0E8-29B2-4B0D-BB8E-BF0A94613330}" type="sibTrans" cxnId="{B0C90F16-523B-4D0D-A900-EBDF69C0613D}">
      <dgm:prSet/>
      <dgm:spPr/>
      <dgm:t>
        <a:bodyPr/>
        <a:lstStyle/>
        <a:p>
          <a:endParaRPr lang="en-US"/>
        </a:p>
      </dgm:t>
    </dgm:pt>
    <dgm:pt modelId="{CF7C3B39-0D2F-4AD9-9E3E-D7AB84E42F15}">
      <dgm:prSet phldrT="[Text]"/>
      <dgm:spPr/>
      <dgm:t>
        <a:bodyPr/>
        <a:lstStyle/>
        <a:p>
          <a:r>
            <a:rPr lang="en-US" dirty="0"/>
            <a:t>Teacher-Centered</a:t>
          </a:r>
        </a:p>
      </dgm:t>
    </dgm:pt>
    <dgm:pt modelId="{407511C0-6E31-4A93-9512-B02AC7910F35}" type="parTrans" cxnId="{36A0C3F3-B28A-4C8E-8798-4E06046B8158}">
      <dgm:prSet/>
      <dgm:spPr/>
      <dgm:t>
        <a:bodyPr/>
        <a:lstStyle/>
        <a:p>
          <a:endParaRPr lang="en-US"/>
        </a:p>
      </dgm:t>
    </dgm:pt>
    <dgm:pt modelId="{1249F965-4A8F-4392-80F8-5FEB4ABDB30D}" type="sibTrans" cxnId="{36A0C3F3-B28A-4C8E-8798-4E06046B8158}">
      <dgm:prSet/>
      <dgm:spPr/>
      <dgm:t>
        <a:bodyPr/>
        <a:lstStyle/>
        <a:p>
          <a:endParaRPr lang="en-US"/>
        </a:p>
      </dgm:t>
    </dgm:pt>
    <dgm:pt modelId="{22173951-2506-428E-AC29-F2E5B4E757AE}" type="pres">
      <dgm:prSet presAssocID="{1173F740-F417-4ABD-A11E-5B08783F646F}" presName="Name0" presStyleCnt="0">
        <dgm:presLayoutVars>
          <dgm:chMax val="2"/>
          <dgm:chPref val="2"/>
          <dgm:animLvl val="lvl"/>
        </dgm:presLayoutVars>
      </dgm:prSet>
      <dgm:spPr/>
    </dgm:pt>
    <dgm:pt modelId="{16922879-4D2C-42C9-92F8-9F94019DDDF4}" type="pres">
      <dgm:prSet presAssocID="{1173F740-F417-4ABD-A11E-5B08783F646F}" presName="LeftText" presStyleLbl="revTx" presStyleIdx="0" presStyleCnt="0">
        <dgm:presLayoutVars>
          <dgm:bulletEnabled val="1"/>
        </dgm:presLayoutVars>
      </dgm:prSet>
      <dgm:spPr/>
    </dgm:pt>
    <dgm:pt modelId="{2715A405-BEB7-48C4-9730-193E2B2A491A}" type="pres">
      <dgm:prSet presAssocID="{1173F740-F417-4ABD-A11E-5B08783F646F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E0719439-C78E-4C87-B166-C9C801B19F64}" type="pres">
      <dgm:prSet presAssocID="{1173F740-F417-4ABD-A11E-5B08783F646F}" presName="RightText" presStyleLbl="revTx" presStyleIdx="0" presStyleCnt="0">
        <dgm:presLayoutVars>
          <dgm:bulletEnabled val="1"/>
        </dgm:presLayoutVars>
      </dgm:prSet>
      <dgm:spPr/>
    </dgm:pt>
    <dgm:pt modelId="{8B4ED8A3-0109-423A-9D8B-0C9AC79E966F}" type="pres">
      <dgm:prSet presAssocID="{1173F740-F417-4ABD-A11E-5B08783F646F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088D772F-CA2F-480A-BF78-0EFAFEFDC92B}" type="pres">
      <dgm:prSet presAssocID="{1173F740-F417-4ABD-A11E-5B08783F646F}" presName="TopArrow" presStyleLbl="node1" presStyleIdx="0" presStyleCnt="2"/>
      <dgm:spPr/>
    </dgm:pt>
    <dgm:pt modelId="{800B049A-A8F8-4B6A-97EC-C8063BFC2446}" type="pres">
      <dgm:prSet presAssocID="{1173F740-F417-4ABD-A11E-5B08783F646F}" presName="BottomArrow" presStyleLbl="node1" presStyleIdx="1" presStyleCnt="2"/>
      <dgm:spPr/>
    </dgm:pt>
  </dgm:ptLst>
  <dgm:cxnLst>
    <dgm:cxn modelId="{209EB40C-421B-457A-B596-285E4F8359F1}" type="presOf" srcId="{6A08B612-3383-4DEA-B8D9-4B15D0A6A174}" destId="{16922879-4D2C-42C9-92F8-9F94019DDDF4}" srcOrd="0" destOrd="0" presId="urn:microsoft.com/office/officeart/2009/layout/ReverseList"/>
    <dgm:cxn modelId="{B0C90F16-523B-4D0D-A900-EBDF69C0613D}" srcId="{1173F740-F417-4ABD-A11E-5B08783F646F}" destId="{6A08B612-3383-4DEA-B8D9-4B15D0A6A174}" srcOrd="0" destOrd="0" parTransId="{883DCF00-31E6-4804-A6A0-62AC85015370}" sibTransId="{DFA7D0E8-29B2-4B0D-BB8E-BF0A94613330}"/>
    <dgm:cxn modelId="{27006024-58A2-48FE-BA6A-BDD706E79D5C}" type="presOf" srcId="{CF7C3B39-0D2F-4AD9-9E3E-D7AB84E42F15}" destId="{8B4ED8A3-0109-423A-9D8B-0C9AC79E966F}" srcOrd="1" destOrd="0" presId="urn:microsoft.com/office/officeart/2009/layout/ReverseList"/>
    <dgm:cxn modelId="{D094565A-B24D-400E-839A-6647E85B82B5}" type="presOf" srcId="{1173F740-F417-4ABD-A11E-5B08783F646F}" destId="{22173951-2506-428E-AC29-F2E5B4E757AE}" srcOrd="0" destOrd="0" presId="urn:microsoft.com/office/officeart/2009/layout/ReverseList"/>
    <dgm:cxn modelId="{684CE78C-47DA-4722-B85A-04B81B0A880F}" type="presOf" srcId="{CF7C3B39-0D2F-4AD9-9E3E-D7AB84E42F15}" destId="{E0719439-C78E-4C87-B166-C9C801B19F64}" srcOrd="0" destOrd="0" presId="urn:microsoft.com/office/officeart/2009/layout/ReverseList"/>
    <dgm:cxn modelId="{38799C8D-6E60-4131-B8A4-5C86A4852AC2}" type="presOf" srcId="{6A08B612-3383-4DEA-B8D9-4B15D0A6A174}" destId="{2715A405-BEB7-48C4-9730-193E2B2A491A}" srcOrd="1" destOrd="0" presId="urn:microsoft.com/office/officeart/2009/layout/ReverseList"/>
    <dgm:cxn modelId="{36A0C3F3-B28A-4C8E-8798-4E06046B8158}" srcId="{1173F740-F417-4ABD-A11E-5B08783F646F}" destId="{CF7C3B39-0D2F-4AD9-9E3E-D7AB84E42F15}" srcOrd="1" destOrd="0" parTransId="{407511C0-6E31-4A93-9512-B02AC7910F35}" sibTransId="{1249F965-4A8F-4392-80F8-5FEB4ABDB30D}"/>
    <dgm:cxn modelId="{18F654BE-0358-49D5-A1C3-49B90F756F60}" type="presParOf" srcId="{22173951-2506-428E-AC29-F2E5B4E757AE}" destId="{16922879-4D2C-42C9-92F8-9F94019DDDF4}" srcOrd="0" destOrd="0" presId="urn:microsoft.com/office/officeart/2009/layout/ReverseList"/>
    <dgm:cxn modelId="{001DD904-B388-4D87-ACC8-6508B6725146}" type="presParOf" srcId="{22173951-2506-428E-AC29-F2E5B4E757AE}" destId="{2715A405-BEB7-48C4-9730-193E2B2A491A}" srcOrd="1" destOrd="0" presId="urn:microsoft.com/office/officeart/2009/layout/ReverseList"/>
    <dgm:cxn modelId="{8E34C331-09B9-4E3A-BC4E-95E822915824}" type="presParOf" srcId="{22173951-2506-428E-AC29-F2E5B4E757AE}" destId="{E0719439-C78E-4C87-B166-C9C801B19F64}" srcOrd="2" destOrd="0" presId="urn:microsoft.com/office/officeart/2009/layout/ReverseList"/>
    <dgm:cxn modelId="{3D961EA9-850C-450F-A3E6-23D607A11443}" type="presParOf" srcId="{22173951-2506-428E-AC29-F2E5B4E757AE}" destId="{8B4ED8A3-0109-423A-9D8B-0C9AC79E966F}" srcOrd="3" destOrd="0" presId="urn:microsoft.com/office/officeart/2009/layout/ReverseList"/>
    <dgm:cxn modelId="{2126D3AC-8CC9-4328-BC73-DD7D174556BB}" type="presParOf" srcId="{22173951-2506-428E-AC29-F2E5B4E757AE}" destId="{088D772F-CA2F-480A-BF78-0EFAFEFDC92B}" srcOrd="4" destOrd="0" presId="urn:microsoft.com/office/officeart/2009/layout/ReverseList"/>
    <dgm:cxn modelId="{C3036E1B-5B26-41AA-B008-1237E31310BD}" type="presParOf" srcId="{22173951-2506-428E-AC29-F2E5B4E757AE}" destId="{800B049A-A8F8-4B6A-97EC-C8063BFC244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5A405-BEB7-48C4-9730-193E2B2A491A}">
      <dsp:nvSpPr>
        <dsp:cNvPr id="0" name=""/>
        <dsp:cNvSpPr/>
      </dsp:nvSpPr>
      <dsp:spPr>
        <a:xfrm rot="16200000">
          <a:off x="1730477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84150" rIns="165735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Learner-Centered</a:t>
          </a:r>
        </a:p>
      </dsp:txBody>
      <dsp:txXfrm rot="5400000">
        <a:off x="2383085" y="895155"/>
        <a:ext cx="1691342" cy="2736105"/>
      </dsp:txXfrm>
    </dsp:sp>
    <dsp:sp modelId="{8B4ED8A3-0109-423A-9D8B-0C9AC79E966F}">
      <dsp:nvSpPr>
        <dsp:cNvPr id="0" name=""/>
        <dsp:cNvSpPr/>
      </dsp:nvSpPr>
      <dsp:spPr>
        <a:xfrm rot="5400000">
          <a:off x="3589380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35" tIns="184150" rIns="110490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Teacher-Centered</a:t>
          </a:r>
        </a:p>
      </dsp:txBody>
      <dsp:txXfrm rot="-5400000">
        <a:off x="4155170" y="895155"/>
        <a:ext cx="1691342" cy="2736105"/>
      </dsp:txXfrm>
    </dsp:sp>
    <dsp:sp modelId="{088D772F-CA2F-480A-BF78-0EFAFEFDC92B}">
      <dsp:nvSpPr>
        <dsp:cNvPr id="0" name=""/>
        <dsp:cNvSpPr/>
      </dsp:nvSpPr>
      <dsp:spPr>
        <a:xfrm>
          <a:off x="3185166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B049A-A8F8-4B6A-97EC-C8063BFC2446}">
      <dsp:nvSpPr>
        <dsp:cNvPr id="0" name=""/>
        <dsp:cNvSpPr/>
      </dsp:nvSpPr>
      <dsp:spPr>
        <a:xfrm rot="10800000">
          <a:off x="3185166" y="266714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 Thinking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 students in TESOL</a:t>
            </a:r>
          </a:p>
          <a:p>
            <a:r>
              <a:rPr lang="en-US" b="1" dirty="0">
                <a:solidFill>
                  <a:schemeClr val="tx1"/>
                </a:solidFill>
              </a:rPr>
              <a:t>College of Basic Education</a:t>
            </a:r>
          </a:p>
          <a:p>
            <a:r>
              <a:rPr lang="en-US" b="1" dirty="0">
                <a:solidFill>
                  <a:schemeClr val="tx1"/>
                </a:solidFill>
              </a:rPr>
              <a:t>University of Duhok</a:t>
            </a:r>
          </a:p>
          <a:p>
            <a:r>
              <a:rPr lang="en-US" b="1" dirty="0">
                <a:solidFill>
                  <a:schemeClr val="tx1"/>
                </a:solidFill>
              </a:rPr>
              <a:t>2023-2024</a:t>
            </a:r>
          </a:p>
          <a:p>
            <a:r>
              <a:rPr lang="en-US" b="1" dirty="0">
                <a:solidFill>
                  <a:schemeClr val="tx1"/>
                </a:solidFill>
              </a:rPr>
              <a:t>Prof. Fatimah R. Hasan Al Bajalani</a:t>
            </a:r>
          </a:p>
          <a:p>
            <a:r>
              <a:rPr lang="en-US" b="1" dirty="0">
                <a:solidFill>
                  <a:schemeClr val="tx1"/>
                </a:solidFill>
              </a:rPr>
              <a:t>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2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91"/>
    </mc:Choice>
    <mc:Fallback xmlns="">
      <p:transition spd="slow" advTm="829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9D26-FF23-44F5-A6C8-2CFEFF1F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ADF23-4E77-4E33-8FA2-2500B6077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CT is the intellectually disciplined process of actively and skillfully conceptualizing, applying, </a:t>
            </a:r>
            <a:r>
              <a:rPr lang="en-US" dirty="0" err="1"/>
              <a:t>analysing</a:t>
            </a:r>
            <a:r>
              <a:rPr lang="en-US" dirty="0"/>
              <a:t>, synthesizing, or evaluating information gathered from or generated by observation, experience, reflection, reasoning, or communication as a guide to belief and act.</a:t>
            </a:r>
          </a:p>
          <a:p>
            <a:pPr marL="0" indent="0">
              <a:buNone/>
            </a:pPr>
            <a:r>
              <a:rPr lang="en-GB" sz="2800" i="1" dirty="0"/>
              <a:t>(Thapaliya,2012, p. 95; </a:t>
            </a:r>
            <a:r>
              <a:rPr lang="en-US" sz="2800" i="1" dirty="0" err="1"/>
              <a:t>Facione</a:t>
            </a:r>
            <a:r>
              <a:rPr lang="en-US" sz="2800" i="1" dirty="0"/>
              <a:t>, 1990, p. 3).</a:t>
            </a:r>
          </a:p>
          <a:p>
            <a:pPr marL="0" indent="0">
              <a:buNone/>
            </a:pP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following table shows CT skills according to different authorities: </a:t>
            </a:r>
          </a:p>
        </p:txBody>
      </p:sp>
    </p:spTree>
    <p:extLst>
      <p:ext uri="{BB962C8B-B14F-4D97-AF65-F5344CB8AC3E}">
        <p14:creationId xmlns:p14="http://schemas.microsoft.com/office/powerpoint/2010/main" val="137851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75F143-38D0-4745-87BF-F664B04A4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76632"/>
              </p:ext>
            </p:extLst>
          </p:nvPr>
        </p:nvGraphicFramePr>
        <p:xfrm>
          <a:off x="0" y="0"/>
          <a:ext cx="8839199" cy="6858001"/>
        </p:xfrm>
        <a:graphic>
          <a:graphicData uri="http://schemas.openxmlformats.org/drawingml/2006/table">
            <a:tbl>
              <a:tblPr firstRow="1" firstCol="1" bandRow="1"/>
              <a:tblGrid>
                <a:gridCol w="1022740">
                  <a:extLst>
                    <a:ext uri="{9D8B030D-6E8A-4147-A177-3AD203B41FA5}">
                      <a16:colId xmlns:a16="http://schemas.microsoft.com/office/drawing/2014/main" val="596915890"/>
                    </a:ext>
                  </a:extLst>
                </a:gridCol>
                <a:gridCol w="1568580">
                  <a:extLst>
                    <a:ext uri="{9D8B030D-6E8A-4147-A177-3AD203B41FA5}">
                      <a16:colId xmlns:a16="http://schemas.microsoft.com/office/drawing/2014/main" val="2103428436"/>
                    </a:ext>
                  </a:extLst>
                </a:gridCol>
                <a:gridCol w="1156840">
                  <a:extLst>
                    <a:ext uri="{9D8B030D-6E8A-4147-A177-3AD203B41FA5}">
                      <a16:colId xmlns:a16="http://schemas.microsoft.com/office/drawing/2014/main" val="3128844665"/>
                    </a:ext>
                  </a:extLst>
                </a:gridCol>
                <a:gridCol w="1205002">
                  <a:extLst>
                    <a:ext uri="{9D8B030D-6E8A-4147-A177-3AD203B41FA5}">
                      <a16:colId xmlns:a16="http://schemas.microsoft.com/office/drawing/2014/main" val="2472079799"/>
                    </a:ext>
                  </a:extLst>
                </a:gridCol>
                <a:gridCol w="1205002">
                  <a:extLst>
                    <a:ext uri="{9D8B030D-6E8A-4147-A177-3AD203B41FA5}">
                      <a16:colId xmlns:a16="http://schemas.microsoft.com/office/drawing/2014/main" val="608048052"/>
                    </a:ext>
                  </a:extLst>
                </a:gridCol>
                <a:gridCol w="1205002">
                  <a:extLst>
                    <a:ext uri="{9D8B030D-6E8A-4147-A177-3AD203B41FA5}">
                      <a16:colId xmlns:a16="http://schemas.microsoft.com/office/drawing/2014/main" val="2196730107"/>
                    </a:ext>
                  </a:extLst>
                </a:gridCol>
                <a:gridCol w="1476033">
                  <a:extLst>
                    <a:ext uri="{9D8B030D-6E8A-4147-A177-3AD203B41FA5}">
                      <a16:colId xmlns:a16="http://schemas.microsoft.com/office/drawing/2014/main" val="2811943452"/>
                    </a:ext>
                  </a:extLst>
                </a:gridCol>
              </a:tblGrid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Names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86938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Explanation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Inference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222222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 Regulation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13687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Dewey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24835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Glaser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30426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Sternberg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160337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Brookfield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3978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Beyer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4425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Ennis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34787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Delphi report/ Facione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86828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Chafee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6299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38681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Freeley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138973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Fischer &amp; Scriven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163421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Pithers &amp; Soden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27470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743589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Watson &amp; Glaser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704839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Simpson &amp; Courtney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131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6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AC0E-0C9F-40AA-8F11-4F6A0C22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74638"/>
            <a:ext cx="8215312" cy="11112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 Thinking skills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3E5078-7AAA-48DD-8244-63C9D3410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171" y="1366838"/>
            <a:ext cx="6175658" cy="519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7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BB39-FE0C-4E59-B7CC-F3A8A1FB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AD0C3-651F-46A8-8443-9DF7B43FE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9831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word ‘critical’ is derived from the Greek “critic” (</a:t>
            </a:r>
            <a:r>
              <a:rPr lang="en-US" dirty="0" err="1"/>
              <a:t>kritikos</a:t>
            </a:r>
            <a:r>
              <a:rPr lang="en-US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word’s literal meaning is “</a:t>
            </a:r>
            <a:r>
              <a:rPr lang="en-US" i="1" dirty="0">
                <a:solidFill>
                  <a:schemeClr val="tx2"/>
                </a:solidFill>
              </a:rPr>
              <a:t>to question</a:t>
            </a:r>
            <a:r>
              <a:rPr lang="en-US" dirty="0"/>
              <a:t>, to </a:t>
            </a:r>
            <a:r>
              <a:rPr lang="en-US" i="1" dirty="0">
                <a:solidFill>
                  <a:schemeClr val="tx2"/>
                </a:solidFill>
              </a:rPr>
              <a:t>make sense of</a:t>
            </a:r>
            <a:r>
              <a:rPr lang="en-US" dirty="0"/>
              <a:t>, to be able to </a:t>
            </a:r>
            <a:r>
              <a:rPr lang="en-US" i="1" dirty="0" err="1">
                <a:solidFill>
                  <a:schemeClr val="tx2"/>
                </a:solidFill>
              </a:rPr>
              <a:t>analyse</a:t>
            </a:r>
            <a:r>
              <a:rPr lang="en-US" dirty="0"/>
              <a:t>”(Chaffee, 2014, p. 54).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Its roots can be traced back to the Greek philosopher Socrates and his method(</a:t>
            </a:r>
            <a:r>
              <a:rPr lang="en-US" dirty="0" err="1"/>
              <a:t>Gunesdogdu</a:t>
            </a:r>
            <a:r>
              <a:rPr lang="en-US" dirty="0"/>
              <a:t>, 2015).</a:t>
            </a:r>
          </a:p>
        </p:txBody>
      </p:sp>
    </p:spTree>
    <p:extLst>
      <p:ext uri="{BB962C8B-B14F-4D97-AF65-F5344CB8AC3E}">
        <p14:creationId xmlns:p14="http://schemas.microsoft.com/office/powerpoint/2010/main" val="245341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C031-FC3D-48A7-9EC4-867D9029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D5F4-203B-4FE9-92CF-9D502F99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7638"/>
            <a:ext cx="8686800" cy="51657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Many educational experts have contributed to expanding the notion of CT since the beginning of the 20th century: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his work, “How We Think”, </a:t>
            </a:r>
            <a:r>
              <a:rPr lang="en-US" i="1" dirty="0">
                <a:solidFill>
                  <a:schemeClr val="tx2"/>
                </a:solidFill>
              </a:rPr>
              <a:t>John Dewey </a:t>
            </a:r>
            <a:r>
              <a:rPr lang="en-US" dirty="0"/>
              <a:t>(1910) used the term “</a:t>
            </a:r>
            <a:r>
              <a:rPr lang="en-US" i="1" dirty="0">
                <a:solidFill>
                  <a:schemeClr val="tx2"/>
                </a:solidFill>
              </a:rPr>
              <a:t>critical thought</a:t>
            </a:r>
            <a:r>
              <a:rPr lang="en-US" dirty="0"/>
              <a:t>”.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Based on Dewey’s work, </a:t>
            </a:r>
            <a:r>
              <a:rPr lang="en-US" i="1" dirty="0">
                <a:solidFill>
                  <a:schemeClr val="tx2"/>
                </a:solidFill>
              </a:rPr>
              <a:t>Glaser</a:t>
            </a:r>
            <a:r>
              <a:rPr lang="en-US" dirty="0"/>
              <a:t> (1941) wrote his doctoral dissertation (</a:t>
            </a:r>
            <a:r>
              <a:rPr lang="en-US" dirty="0" err="1"/>
              <a:t>Gunesdogdu</a:t>
            </a:r>
            <a:r>
              <a:rPr lang="en-US" dirty="0"/>
              <a:t>, 2015).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1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C2C7-8ADA-48A3-B669-8BDF4EFE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09F20-A963-4A01-BB2D-2DAE612D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Based on Dewey’s work, the American professor of education </a:t>
            </a:r>
            <a:r>
              <a:rPr lang="en-US" i="1" dirty="0">
                <a:solidFill>
                  <a:schemeClr val="tx2"/>
                </a:solidFill>
              </a:rPr>
              <a:t>B. </a:t>
            </a:r>
            <a:r>
              <a:rPr lang="en-US" i="1" dirty="0" err="1">
                <a:solidFill>
                  <a:schemeClr val="tx2"/>
                </a:solidFill>
              </a:rPr>
              <a:t>Othanel</a:t>
            </a:r>
            <a:r>
              <a:rPr lang="en-US" i="1" dirty="0">
                <a:solidFill>
                  <a:schemeClr val="tx2"/>
                </a:solidFill>
              </a:rPr>
              <a:t> Smith</a:t>
            </a:r>
            <a:r>
              <a:rPr lang="en-US" dirty="0"/>
              <a:t> (1953), was the first one to use the term “</a:t>
            </a:r>
            <a:r>
              <a:rPr lang="en-US" dirty="0">
                <a:solidFill>
                  <a:schemeClr val="tx2"/>
                </a:solidFill>
              </a:rPr>
              <a:t>critical thinking</a:t>
            </a:r>
            <a:r>
              <a:rPr lang="en-US" dirty="0"/>
              <a:t>” (Buffington, 2007).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1D25-B675-4024-B1D1-AB6888A3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9A74-DEC4-40C2-9EB7-FA8959D7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17638"/>
            <a:ext cx="8610600" cy="51657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CT movement increased in the late 1970s.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Efforts to publicize CT reached their peak </a:t>
            </a:r>
          </a:p>
          <a:p>
            <a:pPr marL="0" indent="0">
              <a:buNone/>
            </a:pPr>
            <a:r>
              <a:rPr lang="en-US" dirty="0"/>
              <a:t>    in the later 1980s and the earlier 1990s.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Many conferences were held in 1992  in Chicago, North Queensland, Sonoma and Montclair.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1993 a periodical called </a:t>
            </a:r>
            <a:r>
              <a:rPr lang="en-US" i="1" dirty="0">
                <a:solidFill>
                  <a:schemeClr val="tx2"/>
                </a:solidFill>
              </a:rPr>
              <a:t>Inquire</a:t>
            </a:r>
            <a:r>
              <a:rPr lang="en-US" dirty="0"/>
              <a:t>: Critical </a:t>
            </a:r>
          </a:p>
          <a:p>
            <a:pPr marL="0" indent="0">
              <a:buNone/>
            </a:pPr>
            <a:r>
              <a:rPr lang="en-US" dirty="0"/>
              <a:t>    Thinking across the Disciplines was published.</a:t>
            </a:r>
          </a:p>
        </p:txBody>
      </p:sp>
    </p:spTree>
    <p:extLst>
      <p:ext uri="{BB962C8B-B14F-4D97-AF65-F5344CB8AC3E}">
        <p14:creationId xmlns:p14="http://schemas.microsoft.com/office/powerpoint/2010/main" val="153270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9780-AAE7-4737-8A73-042ACE4A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Characteristics of a Critical Thinker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5ADEC-5333-47B4-B530-0A6255B7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9831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 critical thinker has the following characteristics:</a:t>
            </a:r>
          </a:p>
          <a:p>
            <a:pPr marL="0" indent="0">
              <a:buNone/>
            </a:pPr>
            <a:r>
              <a:rPr lang="en-US" dirty="0"/>
              <a:t> (a) Rationality in reasoning, </a:t>
            </a:r>
          </a:p>
          <a:p>
            <a:pPr marL="0" indent="0">
              <a:buNone/>
            </a:pPr>
            <a:r>
              <a:rPr lang="en-US" dirty="0"/>
              <a:t> (b) Clarity in expression, </a:t>
            </a:r>
          </a:p>
          <a:p>
            <a:pPr marL="0" indent="0">
              <a:buNone/>
            </a:pPr>
            <a:r>
              <a:rPr lang="en-US" dirty="0"/>
              <a:t> (c) Open-mindedness in welcoming new </a:t>
            </a:r>
          </a:p>
          <a:p>
            <a:pPr marL="0" indent="0">
              <a:buNone/>
            </a:pPr>
            <a:r>
              <a:rPr lang="en-US" dirty="0"/>
              <a:t>      descriptions, standards, or models, </a:t>
            </a:r>
          </a:p>
          <a:p>
            <a:pPr marL="0" indent="0">
              <a:buNone/>
            </a:pPr>
            <a:r>
              <a:rPr lang="en-US" dirty="0"/>
              <a:t> (d) Accuracy in using reliable sources.</a:t>
            </a:r>
          </a:p>
        </p:txBody>
      </p:sp>
    </p:spTree>
    <p:extLst>
      <p:ext uri="{BB962C8B-B14F-4D97-AF65-F5344CB8AC3E}">
        <p14:creationId xmlns:p14="http://schemas.microsoft.com/office/powerpoint/2010/main" val="2996937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8527-2EC2-4702-BD8A-C031476A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3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A critical thinker should: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master specific thinking skills to be capable of scaffolding their ideology,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Be reflective, evaluating their own and others’ ideas to improve them consciously,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be open-minded, honest, and patient acquire the skill of effectively engaging with others and valuing the perspectives of others.</a:t>
            </a:r>
          </a:p>
        </p:txBody>
      </p:sp>
    </p:spTree>
    <p:extLst>
      <p:ext uri="{BB962C8B-B14F-4D97-AF65-F5344CB8AC3E}">
        <p14:creationId xmlns:p14="http://schemas.microsoft.com/office/powerpoint/2010/main" val="1873490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CE7B2-FFB0-4B1C-B268-581529E0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learn to construct judgment, detect thesis, assumptions, reasons, and draw conclusions,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be outstanding for having a skeptical mindset, possesses good listening abilities,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 be fearless in subjecting his opinions to re-evaluation,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 be a proactive researcher for reliable and authoritative sources to support his/her argument,</a:t>
            </a:r>
          </a:p>
        </p:txBody>
      </p:sp>
    </p:spTree>
    <p:extLst>
      <p:ext uri="{BB962C8B-B14F-4D97-AF65-F5344CB8AC3E}">
        <p14:creationId xmlns:p14="http://schemas.microsoft.com/office/powerpoint/2010/main" val="210967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Approaches to learning and teaching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077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FC22A-1C46-4E9E-9C99-FD58FA1F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300" dirty="0"/>
              <a:t>be able to judge the quality of an argument, defend and develop an opinion on an issue, and reach conclusions,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3300" dirty="0"/>
              <a:t>identify problems and pose key questions clearly and precisely,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3300" dirty="0"/>
              <a:t>efficiently collect and evaluate relevant information,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3300" dirty="0"/>
              <a:t> proficiently interpret abstract concepts, formulate conclusions and propose applicable solutions,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43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EA32-7E1A-42DA-90CD-2D170E19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200" dirty="0"/>
              <a:t>raise essential questions and issues, express them clearly, collect and evaluate relevant data, utilize abstract thoughts,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200" dirty="0"/>
              <a:t>maintain open and balanced thinking, and communicate efficiently with others,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ask questions and try to notice the difference between a proven fact and a viewpoint,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lnSpc>
                <a:spcPct val="120000"/>
              </a:lnSpc>
            </a:pPr>
            <a:endParaRPr lang="en-US" sz="3200" dirty="0"/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30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BF1EB-83B5-44BC-9026-D55E5380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not </a:t>
            </a:r>
            <a:r>
              <a:rPr lang="en-US" dirty="0" err="1"/>
              <a:t>memorise</a:t>
            </a:r>
            <a:r>
              <a:rPr lang="en-US" dirty="0"/>
              <a:t> answers, but look into all possibilities of a problem to discover more based on solid reasoning and reliable proof,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be honest in facing personal biases, practical in making judgments, willing to reconsider, and clear about issues.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da-DK" dirty="0"/>
              <a:t>(Hopper, 2013;Kokkidou,2013; Vaseghi et al.,2012; Nosich (2012; Paul and Elder,2007; Duron et al., 2006; Chan, 2004; Facione,1990)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79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9FC5-035C-417A-A7CD-6E30FAB9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to Encourage Critical Thinking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0D98-57D4-41AE-90CE-C8B4906A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831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What is one of the best ways to encourage critical thinking (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 outside the box)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i="1" dirty="0">
                <a:solidFill>
                  <a:schemeClr val="tx2"/>
                </a:solidFill>
              </a:rPr>
              <a:t>By asking excellent questions!</a:t>
            </a:r>
            <a:r>
              <a:rPr lang="en-US" sz="18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/>
              <a:t>These are some questions: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KNOW 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i="1" dirty="0">
                <a:solidFill>
                  <a:srgbClr val="002060"/>
                </a:solidFill>
              </a:rPr>
              <a:t>(prompts students to consider whether their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source of information is reputable/ reliable).</a:t>
            </a:r>
          </a:p>
        </p:txBody>
      </p:sp>
    </p:spTree>
    <p:extLst>
      <p:ext uri="{BB962C8B-B14F-4D97-AF65-F5344CB8AC3E}">
        <p14:creationId xmlns:p14="http://schemas.microsoft.com/office/powerpoint/2010/main" val="2355732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86A9-52AF-491D-A4A0-8EC5F779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HOW WOULD YOUR PERSPECTIVE BE</a:t>
            </a:r>
          </a:p>
          <a:p>
            <a:pPr marL="0" indent="0">
              <a:buNone/>
            </a:pPr>
            <a:r>
              <a:rPr lang="en-US" dirty="0"/>
              <a:t>    DIFFERENT IF YOU WERE ON THE OPPOSING</a:t>
            </a:r>
          </a:p>
          <a:p>
            <a:pPr marL="0" indent="0">
              <a:buNone/>
            </a:pPr>
            <a:r>
              <a:rPr lang="en-US" dirty="0"/>
              <a:t>    SIDE?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( </a:t>
            </a:r>
            <a:r>
              <a:rPr lang="en-US" i="1" dirty="0">
                <a:solidFill>
                  <a:srgbClr val="002060"/>
                </a:solidFill>
              </a:rPr>
              <a:t>role-play from an opposing person’s viewpoint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and discover a perspective outside their own by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debating)</a:t>
            </a:r>
          </a:p>
        </p:txBody>
      </p:sp>
    </p:spTree>
    <p:extLst>
      <p:ext uri="{BB962C8B-B14F-4D97-AF65-F5344CB8AC3E}">
        <p14:creationId xmlns:p14="http://schemas.microsoft.com/office/powerpoint/2010/main" val="4180843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A506-3566-4842-8E4A-620A7CF2B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HOW WOULD YOU SOLVE THIS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i="1" dirty="0">
                <a:solidFill>
                  <a:srgbClr val="002060"/>
                </a:solidFill>
              </a:rPr>
              <a:t>Finding creative solutions to common problems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 is a valuable life skill. This question is the perfect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opportunity to encourage young minds to wander!)</a:t>
            </a:r>
          </a:p>
        </p:txBody>
      </p:sp>
    </p:spTree>
    <p:extLst>
      <p:ext uri="{BB962C8B-B14F-4D97-AF65-F5344CB8AC3E}">
        <p14:creationId xmlns:p14="http://schemas.microsoft.com/office/powerpoint/2010/main" val="3178244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25660-E37B-443E-96F5-57140EE2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DO YOU AGREE OR DISAGREE — AND 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i="1" dirty="0">
                <a:solidFill>
                  <a:srgbClr val="002060"/>
                </a:solidFill>
              </a:rPr>
              <a:t>Choosing a side in any debate challenges students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 to consider both perspectives, weigh the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 arguments, and make an informed choice). </a:t>
            </a:r>
          </a:p>
          <a:p>
            <a:pPr marL="0" indent="0">
              <a:buNone/>
            </a:pPr>
            <a:endParaRPr lang="en-US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5. WHY? WHY? WHY?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i="1" dirty="0">
                <a:solidFill>
                  <a:srgbClr val="002060"/>
                </a:solidFill>
              </a:rPr>
              <a:t>(Ask repeatedly to give you different answers).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74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5942E-806E-4F51-B5A8-AEBDE5DB4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6. HOW COULD WE AVOID THIS PROBLEM IN THE</a:t>
            </a:r>
          </a:p>
          <a:p>
            <a:pPr marL="0" indent="0">
              <a:buNone/>
            </a:pPr>
            <a:r>
              <a:rPr lang="en-US" dirty="0"/>
              <a:t>     FUTURE?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i="1" dirty="0">
                <a:solidFill>
                  <a:srgbClr val="002060"/>
                </a:solidFill>
              </a:rPr>
              <a:t>Ask students to apply critical thinking by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analyzing how they could prevent a certain issue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from reoccurring).</a:t>
            </a:r>
          </a:p>
          <a:p>
            <a:pPr marL="0" indent="0">
              <a:buNone/>
            </a:pPr>
            <a:endParaRPr lang="en-US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7. WHY DOES IT MATTER?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(it is important to understand why the topic is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    relevant today).</a:t>
            </a:r>
          </a:p>
          <a:p>
            <a:pPr marL="0" indent="0">
              <a:buNone/>
            </a:pP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82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6FCD-65C3-45DF-90A4-749A3E7F3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8. WHAT'S ANOTHER WAY TO LOOK AT THIS ISSUE?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i="1" dirty="0">
                <a:solidFill>
                  <a:schemeClr val="tx2"/>
                </a:solidFill>
              </a:rPr>
              <a:t>(Challenging students to think of a creative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alternate perspective encourages them to think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more broadly).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9. CAN YOU GIVE ME AN EXAMPLE?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i="1" dirty="0">
                <a:solidFill>
                  <a:schemeClr val="tx2"/>
                </a:solidFill>
              </a:rPr>
              <a:t>(Inventing an example, or pulling from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experience to share a real one, is an excellent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way to apply critical thinking skills).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36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6818A-47E1-42A7-9C08-F4880AF98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10. HOW COULD IT HAVE ENDED DIFFERENTLY?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>
                <a:solidFill>
                  <a:schemeClr val="tx2"/>
                </a:solidFill>
              </a:rPr>
              <a:t>(Encourage students to think of a different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  ending).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11. WHY DID YOU ASK THAT QUESTION?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(This encourages students to think about what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the merits of their question may be).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Thinking is a human ability that can be developed through training.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Thinking process differs from a person to another according to intellectual activities.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648" y="3733800"/>
            <a:ext cx="45148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608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302AE-8738-4F3E-9C27-42B3681D7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12. WHO WOULD BE AFFECTED BY 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(Students as the next generation of leaders and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game-changers).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13. WHAT CAN THIS STORY TEACH US ABOUT OUR</a:t>
            </a:r>
          </a:p>
          <a:p>
            <a:pPr marL="0" indent="0">
              <a:buNone/>
            </a:pPr>
            <a:r>
              <a:rPr lang="en-US" dirty="0"/>
              <a:t>      OWN LIVES?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(Students interact with all kinds of different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stories. Help them take these narratives one step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further by examining how it relates to their lives).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4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4BED-15B5-4B30-9776-D5335689E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14. WHY IS THIS A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i="1" dirty="0">
                <a:solidFill>
                  <a:schemeClr val="tx2"/>
                </a:solidFill>
              </a:rPr>
              <a:t>(Analyzing why something is a problem —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rather than just accepting that it is a problem—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will help students develop strong problem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     -solving skills of their own).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55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15CA-6901-44AF-8C25-11D2ABD5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Assessing 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FB42-7294-4BC4-BCF1-42511C3E2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Al-</a:t>
            </a:r>
            <a:r>
              <a:rPr lang="en-US" dirty="0" err="1"/>
              <a:t>Fadhli</a:t>
            </a:r>
            <a:r>
              <a:rPr lang="en-US" dirty="0"/>
              <a:t> (2008) mentions twelve established tests designed to assess CT comprehensively; among them, the following seven standardized tests are commonly used bare not easily </a:t>
            </a:r>
            <a:r>
              <a:rPr lang="en-US"/>
              <a:t>affordableut</a:t>
            </a:r>
            <a:r>
              <a:rPr lang="en-US" dirty="0"/>
              <a:t> they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Watson-Glaser Critical Thinking Appraisal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Cornell Critical Thinking Tests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The Ennis-Weir Critical Thinking Essay Test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Ross Test of Higher Cognitive Processes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New Jersey Test of Reasoning Skills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Test for Enquiry Skills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California Critical Thinking Skills 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47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E628-DCD8-4257-AECD-EEA290532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Huffman et al. (2000) prefer informal assessment in the form of </a:t>
            </a:r>
            <a:r>
              <a:rPr lang="en-US" i="1" dirty="0">
                <a:solidFill>
                  <a:srgbClr val="0070C0"/>
                </a:solidFill>
              </a:rPr>
              <a:t>daily assignments </a:t>
            </a:r>
            <a:r>
              <a:rPr lang="en-US" dirty="0"/>
              <a:t>and </a:t>
            </a:r>
            <a:r>
              <a:rPr lang="en-US" i="1" dirty="0">
                <a:solidFill>
                  <a:srgbClr val="0070C0"/>
                </a:solidFill>
              </a:rPr>
              <a:t>projects</a:t>
            </a:r>
            <a:r>
              <a:rPr lang="en-US" dirty="0"/>
              <a:t> to measure how learners can critically reflect on an incident in their lives and relate classroom concepts to that incident;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Assignments can successfully assess CT and students’ understanding of the concept if designed carefully according </a:t>
            </a:r>
            <a:r>
              <a:rPr lang="en-US" i="1" dirty="0">
                <a:solidFill>
                  <a:srgbClr val="0070C0"/>
                </a:solidFill>
              </a:rPr>
              <a:t>to the purpose of the test, the format of the assignment and the subject area being taught </a:t>
            </a:r>
            <a:r>
              <a:rPr lang="en-US" dirty="0"/>
              <a:t>(Huffman, et al., 2000)</a:t>
            </a:r>
          </a:p>
        </p:txBody>
      </p:sp>
    </p:spTree>
    <p:extLst>
      <p:ext uri="{BB962C8B-B14F-4D97-AF65-F5344CB8AC3E}">
        <p14:creationId xmlns:p14="http://schemas.microsoft.com/office/powerpoint/2010/main" val="2574440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5DB2-E649-4C51-9697-EA16370C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 combination of </a:t>
            </a:r>
            <a:r>
              <a:rPr lang="en-US" i="1" dirty="0">
                <a:solidFill>
                  <a:schemeClr val="tx2"/>
                </a:solidFill>
              </a:rPr>
              <a:t>standardized exams </a:t>
            </a:r>
            <a:r>
              <a:rPr lang="en-US" dirty="0"/>
              <a:t>and </a:t>
            </a:r>
            <a:r>
              <a:rPr lang="en-US" i="1" dirty="0">
                <a:solidFill>
                  <a:schemeClr val="tx2"/>
                </a:solidFill>
              </a:rPr>
              <a:t>(open-ended) assessment tests </a:t>
            </a:r>
            <a:r>
              <a:rPr lang="en-US" dirty="0"/>
              <a:t>should be employed for evaluating critical thinking.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practical assessment should maintain alignment with the procedures and strategies followed inside the classroom to ensure fair results for all students.</a:t>
            </a:r>
          </a:p>
        </p:txBody>
      </p:sp>
    </p:spTree>
    <p:extLst>
      <p:ext uri="{BB962C8B-B14F-4D97-AF65-F5344CB8AC3E}">
        <p14:creationId xmlns:p14="http://schemas.microsoft.com/office/powerpoint/2010/main" val="3312836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B028-240E-4E88-940B-C460CD88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Some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77486-5159-411F-B18B-B564E01A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Bean, John C. </a:t>
            </a:r>
            <a:r>
              <a:rPr lang="en-US" b="1" dirty="0"/>
              <a:t>Engaging Ideas: The Professor’s Guide to </a:t>
            </a:r>
          </a:p>
          <a:p>
            <a:pPr marL="0" indent="0">
              <a:buNone/>
            </a:pPr>
            <a:r>
              <a:rPr lang="en-US" b="1" dirty="0"/>
              <a:t>     Integrating Writing, Critical Thinking, and Active  Learning</a:t>
            </a:r>
          </a:p>
          <a:p>
            <a:pPr marL="0" indent="0">
              <a:buNone/>
            </a:pPr>
            <a:r>
              <a:rPr lang="en-US" b="1" dirty="0"/>
              <a:t>     in the </a:t>
            </a:r>
            <a:r>
              <a:rPr lang="en-US" b="1" dirty="0" err="1"/>
              <a:t>Classroom</a:t>
            </a:r>
            <a:r>
              <a:rPr lang="en-US" dirty="0" err="1"/>
              <a:t>.San</a:t>
            </a:r>
            <a:r>
              <a:rPr lang="en-US" dirty="0"/>
              <a:t> Francisco: Jossey-Bass,2001. Print. </a:t>
            </a:r>
          </a:p>
          <a:p>
            <a:r>
              <a:rPr lang="en-US" dirty="0"/>
              <a:t>Carroll, Robert T. </a:t>
            </a:r>
            <a:r>
              <a:rPr lang="en-US" b="1" dirty="0"/>
              <a:t>Becoming a Critical Thinker: A Guide </a:t>
            </a:r>
          </a:p>
          <a:p>
            <a:pPr marL="0" indent="0">
              <a:buNone/>
            </a:pPr>
            <a:r>
              <a:rPr lang="en-US" b="1" dirty="0"/>
              <a:t>    for the New Millennium</a:t>
            </a:r>
            <a:r>
              <a:rPr lang="en-US" dirty="0"/>
              <a:t>. Needham Heights: Pearson </a:t>
            </a:r>
          </a:p>
          <a:p>
            <a:pPr marL="0" indent="0">
              <a:buNone/>
            </a:pPr>
            <a:r>
              <a:rPr lang="en-US" dirty="0"/>
              <a:t>    Custom, 2000. Print.</a:t>
            </a:r>
          </a:p>
          <a:p>
            <a:r>
              <a:rPr lang="en-US" dirty="0" err="1"/>
              <a:t>Cottrel</a:t>
            </a:r>
            <a:r>
              <a:rPr lang="en-US" dirty="0"/>
              <a:t>, Stella. </a:t>
            </a:r>
            <a:r>
              <a:rPr lang="en-US" b="1" dirty="0"/>
              <a:t>Critical Thinking Skills: Developing </a:t>
            </a:r>
          </a:p>
          <a:p>
            <a:pPr marL="0" indent="0">
              <a:buNone/>
            </a:pPr>
            <a:r>
              <a:rPr lang="en-US" b="1" dirty="0"/>
              <a:t>     Effective Analysis and Argument</a:t>
            </a:r>
            <a:r>
              <a:rPr lang="en-US" dirty="0"/>
              <a:t>. </a:t>
            </a:r>
            <a:r>
              <a:rPr lang="en-US" dirty="0" err="1"/>
              <a:t>Houndmills</a:t>
            </a:r>
            <a:r>
              <a:rPr lang="en-US" dirty="0"/>
              <a:t>: Palgrave </a:t>
            </a:r>
          </a:p>
          <a:p>
            <a:pPr marL="0" indent="0">
              <a:buNone/>
            </a:pPr>
            <a:r>
              <a:rPr lang="en-US" dirty="0"/>
              <a:t>     Macmillan, 2005. Print.</a:t>
            </a:r>
          </a:p>
          <a:p>
            <a:r>
              <a:rPr lang="en-US" dirty="0"/>
              <a:t>Brookfield, Stephen D. </a:t>
            </a:r>
            <a:r>
              <a:rPr lang="en-US" b="1" dirty="0"/>
              <a:t>Teaching for Critical Thinking: </a:t>
            </a:r>
          </a:p>
          <a:p>
            <a:pPr marL="0" indent="0">
              <a:buNone/>
            </a:pPr>
            <a:r>
              <a:rPr lang="en-US" b="1" dirty="0"/>
              <a:t>    Tools and Techniques to Help Students Question Their </a:t>
            </a:r>
          </a:p>
          <a:p>
            <a:pPr marL="0" indent="0">
              <a:buNone/>
            </a:pPr>
            <a:r>
              <a:rPr lang="en-US" b="1" dirty="0"/>
              <a:t>    Assumptions.</a:t>
            </a:r>
            <a:r>
              <a:rPr lang="en-US" dirty="0"/>
              <a:t> New York: Jossey-Pass, 2012. Print</a:t>
            </a:r>
          </a:p>
        </p:txBody>
      </p:sp>
    </p:spTree>
    <p:extLst>
      <p:ext uri="{BB962C8B-B14F-4D97-AF65-F5344CB8AC3E}">
        <p14:creationId xmlns:p14="http://schemas.microsoft.com/office/powerpoint/2010/main" val="3361398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EBC7-32A7-457B-99C2-8387A58F6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Fisher, Alec. </a:t>
            </a:r>
            <a:r>
              <a:rPr lang="en-US" b="1" dirty="0"/>
              <a:t>Critical Thinking: An Introduction</a:t>
            </a:r>
            <a:r>
              <a:rPr lang="en-US" dirty="0"/>
              <a:t>. Cambridge: </a:t>
            </a:r>
          </a:p>
          <a:p>
            <a:pPr marL="0" indent="0">
              <a:buNone/>
            </a:pPr>
            <a:r>
              <a:rPr lang="en-US" dirty="0"/>
              <a:t>    Cambridge U P, 2001. Print.</a:t>
            </a:r>
          </a:p>
          <a:p>
            <a:r>
              <a:rPr lang="en-US" dirty="0"/>
              <a:t>Lipman, Matthew. </a:t>
            </a:r>
            <a:r>
              <a:rPr lang="en-US" b="1" dirty="0"/>
              <a:t>Thinking in Education</a:t>
            </a:r>
            <a:r>
              <a:rPr lang="en-US" dirty="0"/>
              <a:t>. 2nd ed. Cambridge: Cambridge UP, 2007. Print.</a:t>
            </a:r>
          </a:p>
          <a:p>
            <a:r>
              <a:rPr lang="en-US" dirty="0" err="1"/>
              <a:t>M.Sadker</a:t>
            </a:r>
            <a:r>
              <a:rPr lang="en-US" dirty="0"/>
              <a:t> and </a:t>
            </a:r>
            <a:r>
              <a:rPr lang="en-US" dirty="0" err="1"/>
              <a:t>D.Sadker</a:t>
            </a:r>
            <a:r>
              <a:rPr lang="en-US" dirty="0"/>
              <a:t>. “ </a:t>
            </a:r>
            <a:r>
              <a:rPr lang="en-US" b="1" dirty="0"/>
              <a:t>Questioning Skills.” Classroom </a:t>
            </a:r>
          </a:p>
          <a:p>
            <a:pPr marL="0" indent="0">
              <a:buNone/>
            </a:pPr>
            <a:r>
              <a:rPr lang="en-US" b="1" dirty="0"/>
              <a:t>    Teaching Skills</a:t>
            </a:r>
            <a:r>
              <a:rPr lang="en-US" dirty="0"/>
              <a:t>. 6th ed. Eds. James M. Cooper et al. Boston: </a:t>
            </a:r>
          </a:p>
          <a:p>
            <a:pPr marL="0" indent="0">
              <a:buNone/>
            </a:pPr>
            <a:r>
              <a:rPr lang="en-US" dirty="0"/>
              <a:t>    Houghton Mifflin Company, 1999.110-136. Print.</a:t>
            </a:r>
          </a:p>
          <a:p>
            <a:r>
              <a:rPr lang="en-US" dirty="0" err="1"/>
              <a:t>Orlich</a:t>
            </a:r>
            <a:r>
              <a:rPr lang="en-US" dirty="0"/>
              <a:t>, Donald C., et al. </a:t>
            </a:r>
            <a:r>
              <a:rPr lang="en-US" b="1" dirty="0"/>
              <a:t>Teaching Strategies: A Guide to </a:t>
            </a:r>
          </a:p>
          <a:p>
            <a:pPr marL="0" indent="0">
              <a:buNone/>
            </a:pPr>
            <a:r>
              <a:rPr lang="en-US" b="1" dirty="0"/>
              <a:t>     Effective Instruction</a:t>
            </a:r>
            <a:r>
              <a:rPr lang="en-US" dirty="0"/>
              <a:t>. 8th ed. Boston: Houghton Mifflin </a:t>
            </a:r>
          </a:p>
          <a:p>
            <a:pPr marL="0" indent="0">
              <a:buNone/>
            </a:pPr>
            <a:r>
              <a:rPr lang="en-US" dirty="0"/>
              <a:t>     Company, 2007. Print.</a:t>
            </a:r>
          </a:p>
          <a:p>
            <a:r>
              <a:rPr lang="en-US" dirty="0"/>
              <a:t>Paul, Richard. </a:t>
            </a:r>
            <a:r>
              <a:rPr lang="en-US" b="1" dirty="0"/>
              <a:t>Critical Thinking: How to Prepare Students for a Rapidly Changing World</a:t>
            </a:r>
            <a:r>
              <a:rPr lang="en-US" dirty="0"/>
              <a:t>. Santo Rosa: Foundation for Critical Thinking, 1995. Print</a:t>
            </a:r>
          </a:p>
        </p:txBody>
      </p:sp>
    </p:spTree>
    <p:extLst>
      <p:ext uri="{BB962C8B-B14F-4D97-AF65-F5344CB8AC3E}">
        <p14:creationId xmlns:p14="http://schemas.microsoft.com/office/powerpoint/2010/main" val="3252600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lpTech\Desktop\Q-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2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3872-FA2E-4A23-9FE5-1C2A4932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Thinking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4A756-9025-4B27-A7E7-0EB970C1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Thinking (cognition) refers to the ability to </a:t>
            </a:r>
            <a:r>
              <a:rPr lang="en-US" i="1" dirty="0">
                <a:solidFill>
                  <a:schemeClr val="tx2"/>
                </a:solidFill>
              </a:rPr>
              <a:t>process information</a:t>
            </a:r>
            <a:r>
              <a:rPr lang="en-US" dirty="0"/>
              <a:t>, </a:t>
            </a:r>
            <a:r>
              <a:rPr lang="en-US" i="1" dirty="0">
                <a:solidFill>
                  <a:schemeClr val="tx2"/>
                </a:solidFill>
              </a:rPr>
              <a:t>hold attention, store and retrieve memories and select appropriate responses and actions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ability to understand other people, and express oneself to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Bloom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Lower-order Thinking Skills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Remembering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Understanding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Applying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8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Bloom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/>
              <a:t>Higher-order Thinking Skills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Analyzing(</a:t>
            </a:r>
            <a:r>
              <a:rPr lang="en-US" sz="2400" dirty="0">
                <a:solidFill>
                  <a:srgbClr val="0070C0"/>
                </a:solidFill>
              </a:rPr>
              <a:t>Break material into its constituent parts and determine how the parts relate to one another and to an overall structure or purpose).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Evaluating(</a:t>
            </a:r>
            <a:r>
              <a:rPr lang="en-US" sz="2400" dirty="0">
                <a:solidFill>
                  <a:srgbClr val="0070C0"/>
                </a:solidFill>
              </a:rPr>
              <a:t>Make judgments based on criteria and standards</a:t>
            </a:r>
            <a:r>
              <a:rPr lang="en-US" dirty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Creating(</a:t>
            </a:r>
            <a:r>
              <a:rPr lang="en-US" sz="2400" dirty="0">
                <a:solidFill>
                  <a:srgbClr val="0070C0"/>
                </a:solidFill>
              </a:rPr>
              <a:t>Put elements together to form a coherent or functional whole; reorganize elements into a new pattern or structure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921F-ACDA-4350-86D9-041B3A1B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 Thinking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8F13E-EA13-4892-AA7A-533AB3AD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 set of basic cognitive thinking skills( analysis, synthesis, evaluation) (Benjamin Bloom; </a:t>
            </a:r>
            <a:r>
              <a:rPr lang="en-US" dirty="0" err="1"/>
              <a:t>Karlin</a:t>
            </a:r>
            <a:r>
              <a:rPr lang="en-US" dirty="0"/>
              <a:t> 215).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Other scholars have enlarged the circle of CT to include problem-solving, creative thinking, decision-making, and self-regulation (Paul, 1993; </a:t>
            </a:r>
            <a:r>
              <a:rPr lang="en-US" dirty="0" err="1"/>
              <a:t>Facione</a:t>
            </a:r>
            <a:r>
              <a:rPr lang="en-US" dirty="0"/>
              <a:t>, 1990; Lipman, 1988).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6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 Thinking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763000" cy="51657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   </a:t>
            </a:r>
            <a:r>
              <a:rPr lang="en-US" b="1" dirty="0"/>
              <a:t>The ability to</a:t>
            </a:r>
            <a:r>
              <a:rPr lang="en-US" dirty="0"/>
              <a:t>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 understand, evaluate, and reach a conclusion about issues in accordance with certain criteria by means of: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 observing,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raising questions,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comparing,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checking arguments and logical reasoning.</a:t>
            </a:r>
          </a:p>
        </p:txBody>
      </p:sp>
    </p:spTree>
    <p:extLst>
      <p:ext uri="{BB962C8B-B14F-4D97-AF65-F5344CB8AC3E}">
        <p14:creationId xmlns:p14="http://schemas.microsoft.com/office/powerpoint/2010/main" val="192221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906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Critical Thinking</a:t>
            </a:r>
          </a:p>
        </p:txBody>
      </p:sp>
      <p:pic>
        <p:nvPicPr>
          <p:cNvPr id="4" name="il_fi" descr="http://dimurroa.files.wordpress.com/2008/09/critical_thinking_skills.jpg"/>
          <p:cNvPicPr>
            <a:picLocks noGrp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2390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405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1978</Words>
  <Application>Microsoft Office PowerPoint</Application>
  <PresentationFormat>On-screen Show (4:3)</PresentationFormat>
  <Paragraphs>326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Office Theme</vt:lpstr>
      <vt:lpstr>Critical Thinking Skills</vt:lpstr>
      <vt:lpstr>Approaches to learning and teaching</vt:lpstr>
      <vt:lpstr>Thinking</vt:lpstr>
      <vt:lpstr>Thinking</vt:lpstr>
      <vt:lpstr>Bloom Taxonomy</vt:lpstr>
      <vt:lpstr>Bloom Taxonomy</vt:lpstr>
      <vt:lpstr>Critical Thinking</vt:lpstr>
      <vt:lpstr>Critical Thinking</vt:lpstr>
      <vt:lpstr>Critical Thinking</vt:lpstr>
      <vt:lpstr>Critical Thinking</vt:lpstr>
      <vt:lpstr>PowerPoint Presentation</vt:lpstr>
      <vt:lpstr>Critical Thinking skills</vt:lpstr>
      <vt:lpstr>History</vt:lpstr>
      <vt:lpstr>History</vt:lpstr>
      <vt:lpstr>History</vt:lpstr>
      <vt:lpstr>History</vt:lpstr>
      <vt:lpstr>Characteristics of a Critical Thinker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Questions to Encourage Critical Thinking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Assessing Critical Thinking</vt:lpstr>
      <vt:lpstr>PowerPoint Presentation</vt:lpstr>
      <vt:lpstr>PowerPoint Presentation</vt:lpstr>
      <vt:lpstr>Some 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issues in academic debate</dc:title>
  <dc:creator>HelpTech</dc:creator>
  <cp:lastModifiedBy>Fatima</cp:lastModifiedBy>
  <cp:revision>40</cp:revision>
  <cp:lastPrinted>2024-03-11T17:48:11Z</cp:lastPrinted>
  <dcterms:created xsi:type="dcterms:W3CDTF">2006-08-16T00:00:00Z</dcterms:created>
  <dcterms:modified xsi:type="dcterms:W3CDTF">2024-05-27T12:52:49Z</dcterms:modified>
</cp:coreProperties>
</file>