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60" r:id="rId3"/>
    <p:sldId id="268" r:id="rId4"/>
    <p:sldId id="261" r:id="rId5"/>
    <p:sldId id="269" r:id="rId6"/>
    <p:sldId id="270" r:id="rId7"/>
    <p:sldId id="271" r:id="rId8"/>
    <p:sldId id="272" r:id="rId9"/>
    <p:sldId id="279" r:id="rId10"/>
    <p:sldId id="280" r:id="rId11"/>
    <p:sldId id="262" r:id="rId12"/>
    <p:sldId id="281" r:id="rId13"/>
    <p:sldId id="27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3959"/>
  </p:normalViewPr>
  <p:slideViewPr>
    <p:cSldViewPr snapToGrid="0">
      <p:cViewPr varScale="1">
        <p:scale>
          <a:sx n="87" d="100"/>
          <a:sy n="87" d="100"/>
        </p:scale>
        <p:origin x="13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0BB3-3CCB-4FE5-991B-82F6BCB48AF3}" type="datetimeFigureOut">
              <a:rPr lang="en-US" smtClean="0"/>
              <a:t>11/26/23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6DE6-3336-457D-A091-FA20AC1C5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97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02124"/>
                </a:solidFill>
                <a:effectLst/>
                <a:latin typeface="Google Sans"/>
              </a:rPr>
              <a:t>inductive reasoning begins with an observation, supports it with patterns and then arrives at a hypothesis or theory, deductive reasoning begins with a theory, supports it with observation and eventually arrives at a confirmation.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937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391AB-F383-4237-A071-AD1C6E9246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6636DA-4FDE-4B32-8CCE-37EFA3E75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87932-8FF0-4DF1-A776-9A3CE3761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11/26/23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8FAB8-C9F1-4DBB-B355-D8DEE3706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490E3-D8E8-4766-9104-14009BF56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01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B8678-553E-4A5B-8CFE-5DB358BDF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3AF303-1F73-4575-83E6-561589F163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6EC56-7DCF-400D-A871-C26291EB1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11/26/23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FAC5B-7C77-4F8C-ADB0-8D208A2EB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F48AF-AB8F-4DD2-BC77-7E2F42AD3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17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0ED820-BFE6-41B5-8064-984037A999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A27FEA-5359-474A-B4F8-FF510DD74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4DD33D-563C-4B8C-B8C1-625FF5C5B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11/26/23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71877-89FD-46BE-832F-C5660A556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E675F-CC4D-48CF-90C8-53829EE08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21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BC967-18DB-4664-9B4D-06177FB9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F7174-64B4-4D8F-BF44-3DD1F66CA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CD83D3-86C4-482F-A2DC-B4C55DBF3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11/26/23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05BE2-6C23-4CB4-A63E-457E635BF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97965-24FE-4C07-BE16-69AE43995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6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3394D-04EF-440C-B08B-114464B31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EBE3F6-F021-4D6B-8B0D-EF74D7461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6233C-6806-4593-91C0-CF4ECD84A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11/26/23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A761E-2D3A-4397-A82C-2F3B981DE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97E71-B59F-4260-B01B-2B7CEB089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2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4DFCB-DD40-4637-9CAB-2BAF24231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4065F-4B44-4622-98EE-166F936489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F1249-B890-4466-9E24-84A249070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0FA9B4-D282-452F-B78A-FF5873ACF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11/26/23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B0F13-A139-4B66-9544-16480800F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8791D0-EC30-4D8C-8764-475D8DB34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0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3AA7D-15D2-4D5F-B1C4-501073416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80A0E-25B9-4E8E-8B0D-201E1C564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89B111-0CA0-47CD-9F0B-DBCBA3AE3C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F0E02D-3176-4B85-ACB6-721F268274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7D9317-BBE1-4F36-82FE-E348F6F18A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37DDCB-69F8-49FA-A111-C8AB27138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11/26/23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18B0CD-1F68-412E-9232-F267114C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9B21FC-12CC-472D-BC38-EF413158C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4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F51AB-8384-4E67-914C-B39484AD2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909660-3861-4545-BF68-9ED039B5D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11/26/23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DD5392-AC3A-4EAF-ADE6-B6CF4B50A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679880-BF48-4F4D-B8B3-4E99FC415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89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F98E25-CF37-4F73-9E22-210238167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11/26/23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D7A0E1-38AB-4FDA-8EC1-2D7617909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A8E424-5A91-4557-9ADF-4A9422A06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0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BB935-0427-44CC-A384-333EAD831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9DCF6-55CF-43EE-B135-BFC4B4D40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37538E-A112-4E8F-A445-1A06B0C35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30D413-9505-4ED8-BFF1-5141BE9EE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11/26/23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0815B0-4528-4FA2-8472-8F19C0F16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C9FCEF-4406-4552-BFE4-6DA376135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63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CE22C-69D4-49EC-8858-787B3C67B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6A4341-3C0B-4025-AE17-8F0F8FABF5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F5FF01-E0B6-419C-ABCC-70844E4EAC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501218-FFD7-4F25-B220-F5DE5F706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11/26/23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7CBFB-34A6-49D8-A1D2-45DF38876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2726A4-D33A-486A-B120-648AF3D8B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43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07C8C3-4165-4353-ABF2-492454AF9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9AA46A-3C66-4E4A-9907-225E50ABB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F8214-A11A-4309-9D51-44F35987D1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495F3-B757-4FAF-98AA-EDA7D1485485}" type="datetimeFigureOut">
              <a:rPr lang="en-US" smtClean="0"/>
              <a:t>11/26/23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334EB-8260-4F13-9553-5A8593D9DC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1EF96-E028-4E68-864E-9B77CF9F25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92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3301E07F-4F79-4B58-8698-EF24DC1EC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12028" y="1449164"/>
            <a:ext cx="4467792" cy="3060541"/>
          </a:xfrm>
        </p:spPr>
        <p:txBody>
          <a:bodyPr>
            <a:normAutofit fontScale="90000"/>
          </a:bodyPr>
          <a:lstStyle/>
          <a:p>
            <a:r>
              <a:rPr lang="en-US" sz="8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Thematic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5746078" y="5313899"/>
            <a:ext cx="6061554" cy="2410198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FFFFFF"/>
                </a:solidFill>
              </a:rPr>
              <a:t>Assist.lec</a:t>
            </a:r>
            <a:r>
              <a:rPr lang="en-US" sz="2800" dirty="0">
                <a:solidFill>
                  <a:srgbClr val="FFFFFF"/>
                </a:solidFill>
              </a:rPr>
              <a:t>/ </a:t>
            </a:r>
            <a:r>
              <a:rPr lang="en-US" sz="2800" dirty="0" err="1">
                <a:solidFill>
                  <a:srgbClr val="FFFFFF"/>
                </a:solidFill>
              </a:rPr>
              <a:t>Faten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2800" dirty="0" err="1">
                <a:solidFill>
                  <a:srgbClr val="FFFFFF"/>
                </a:solidFill>
              </a:rPr>
              <a:t>Radhwan</a:t>
            </a:r>
            <a:r>
              <a:rPr lang="en-US" sz="2800" dirty="0">
                <a:solidFill>
                  <a:srgbClr val="FFFFFF"/>
                </a:solidFill>
              </a:rPr>
              <a:t> Yaseen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EE6F773-742A-491A-9A00-A2A150DF5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368" y="366810"/>
            <a:ext cx="6124381" cy="61243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Graphic 18" descr="Magnifying glass">
            <a:extLst>
              <a:ext uri="{FF2B5EF4-FFF2-40B4-BE49-F238E27FC236}">
                <a16:creationId xmlns:a16="http://schemas.microsoft.com/office/drawing/2014/main" id="{8631AAD5-0D67-197F-B792-C81B6A671E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78572" y="1374798"/>
            <a:ext cx="4108404" cy="4108404"/>
          </a:xfrm>
          <a:custGeom>
            <a:avLst/>
            <a:gdLst/>
            <a:ahLst/>
            <a:cxnLst/>
            <a:rect l="l" t="t" r="r" b="b"/>
            <a:pathLst>
              <a:path w="4273177" h="4470400">
                <a:moveTo>
                  <a:pt x="75080" y="0"/>
                </a:moveTo>
                <a:lnTo>
                  <a:pt x="4198097" y="0"/>
                </a:lnTo>
                <a:cubicBezTo>
                  <a:pt x="4239563" y="0"/>
                  <a:pt x="4273177" y="33614"/>
                  <a:pt x="4273177" y="75080"/>
                </a:cubicBezTo>
                <a:lnTo>
                  <a:pt x="4273177" y="4395320"/>
                </a:lnTo>
                <a:cubicBezTo>
                  <a:pt x="4273177" y="4436786"/>
                  <a:pt x="4239563" y="4470400"/>
                  <a:pt x="4198097" y="4470400"/>
                </a:cubicBezTo>
                <a:lnTo>
                  <a:pt x="75080" y="4470400"/>
                </a:lnTo>
                <a:cubicBezTo>
                  <a:pt x="33614" y="4470400"/>
                  <a:pt x="0" y="4436786"/>
                  <a:pt x="0" y="4395320"/>
                </a:cubicBezTo>
                <a:lnTo>
                  <a:pt x="0" y="75080"/>
                </a:lnTo>
                <a:cubicBezTo>
                  <a:pt x="0" y="33614"/>
                  <a:pt x="33614" y="0"/>
                  <a:pt x="750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4031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D9FECB7-E118-D648-B1A6-0599D4226852}"/>
              </a:ext>
            </a:extLst>
          </p:cNvPr>
          <p:cNvSpPr txBox="1"/>
          <p:nvPr/>
        </p:nvSpPr>
        <p:spPr>
          <a:xfrm>
            <a:off x="243348" y="151179"/>
            <a:ext cx="11705304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0" i="0" dirty="0">
                <a:solidFill>
                  <a:srgbClr val="082C6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Thematic analysis </a:t>
            </a:r>
            <a:r>
              <a:rPr lang="en-US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can miss accurate data 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 the researcher is not careful and uses thematic analysis in a theoretical vacuum.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8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flexibility can make it </a:t>
            </a:r>
            <a:r>
              <a:rPr lang="en-US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difficult 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 novice researchers to </a:t>
            </a:r>
            <a:r>
              <a:rPr lang="en-US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decide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which aspects of the data to focus on.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8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Limited interpretive power 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 the analysis is not based on a theoretical framework.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8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is challenging to maintain a </a:t>
            </a:r>
            <a:r>
              <a:rPr lang="en-US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sense of data continuity 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across individual accounts due to the focus on identifying themes across all data elements.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8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Unlike discourse analysis and narrative analysis, it does not allow researchers to make technical claims about language use.</a:t>
            </a:r>
          </a:p>
        </p:txBody>
      </p:sp>
    </p:spTree>
    <p:extLst>
      <p:ext uri="{BB962C8B-B14F-4D97-AF65-F5344CB8AC3E}">
        <p14:creationId xmlns:p14="http://schemas.microsoft.com/office/powerpoint/2010/main" val="3645167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77C59BEC-C4CC-4741-B975-08C543178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72DEF309-605D-4117-9340-6D589B6C3A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986173" flipV="1">
            <a:off x="3930947" y="651615"/>
            <a:ext cx="4083433" cy="408343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768" y="417429"/>
            <a:ext cx="10515599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Semantic and latent coding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250C06A-D4D7-3448-8076-15AB6EB2B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768" y="1825625"/>
            <a:ext cx="6863664" cy="4351338"/>
          </a:xfrm>
        </p:spPr>
        <p:txBody>
          <a:bodyPr>
            <a:noAutofit/>
          </a:bodyPr>
          <a:lstStyle/>
          <a:p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Semantic codes are identified through the </a:t>
            </a:r>
            <a:r>
              <a:rPr lang="en-US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explicit or surface meanings of the data. </a:t>
            </a:r>
          </a:p>
          <a:p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researcher does not examine beyond what a respondent has said or written. </a:t>
            </a:r>
          </a:p>
          <a:p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production of semantic codes can be described as a </a:t>
            </a:r>
            <a:r>
              <a:rPr lang="en-US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descriptive analysis 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 the data, aimed solely at presenting the content of the data as communicated by the respondent.</a:t>
            </a:r>
          </a:p>
          <a:p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77008" y="5228027"/>
            <a:ext cx="1107241" cy="10772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Graphic 16" descr="Presentation with Org Chart">
            <a:extLst>
              <a:ext uri="{FF2B5EF4-FFF2-40B4-BE49-F238E27FC236}">
                <a16:creationId xmlns:a16="http://schemas.microsoft.com/office/drawing/2014/main" id="{AF42604F-756D-CFAD-0B24-38964ACEEE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09962" y="1929820"/>
            <a:ext cx="4221597" cy="4221597"/>
          </a:xfrm>
          <a:custGeom>
            <a:avLst/>
            <a:gdLst/>
            <a:ahLst/>
            <a:cxnLst/>
            <a:rect l="l" t="t" r="r" b="b"/>
            <a:pathLst>
              <a:path w="4221597" h="4303912">
                <a:moveTo>
                  <a:pt x="126986" y="0"/>
                </a:moveTo>
                <a:lnTo>
                  <a:pt x="4094611" y="0"/>
                </a:lnTo>
                <a:cubicBezTo>
                  <a:pt x="4164743" y="0"/>
                  <a:pt x="4221597" y="56854"/>
                  <a:pt x="4221597" y="126986"/>
                </a:cubicBezTo>
                <a:lnTo>
                  <a:pt x="4221597" y="4176926"/>
                </a:lnTo>
                <a:cubicBezTo>
                  <a:pt x="4221597" y="4247058"/>
                  <a:pt x="4164743" y="4303912"/>
                  <a:pt x="4094611" y="4303912"/>
                </a:cubicBezTo>
                <a:lnTo>
                  <a:pt x="126986" y="4303912"/>
                </a:lnTo>
                <a:cubicBezTo>
                  <a:pt x="56854" y="4303912"/>
                  <a:pt x="0" y="4247058"/>
                  <a:pt x="0" y="4176926"/>
                </a:cubicBezTo>
                <a:lnTo>
                  <a:pt x="0" y="126986"/>
                </a:lnTo>
                <a:cubicBezTo>
                  <a:pt x="0" y="56854"/>
                  <a:pt x="56854" y="0"/>
                  <a:pt x="126986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482896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DD40F8B1-4235-2848-8CE6-A5511F82F41A}"/>
              </a:ext>
            </a:extLst>
          </p:cNvPr>
          <p:cNvSpPr txBox="1"/>
          <p:nvPr/>
        </p:nvSpPr>
        <p:spPr>
          <a:xfrm>
            <a:off x="398206" y="427704"/>
            <a:ext cx="11106960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Latent coding </a:t>
            </a:r>
            <a:r>
              <a:rPr lang="en-US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goes beyond the descriptive level of the data and attempts to identify </a:t>
            </a:r>
            <a:r>
              <a:rPr lang="en-US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hidden meanings </a:t>
            </a:r>
            <a:r>
              <a:rPr lang="en-US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underlying assumptions</a:t>
            </a:r>
            <a:r>
              <a:rPr lang="en-US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ideas, or ideologies that may shape or inform the descriptive or semantic content of the data.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0" i="0" dirty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When coding is latent, the analysis becomes much more </a:t>
            </a:r>
            <a:r>
              <a:rPr lang="en-US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interpretive</a:t>
            </a:r>
            <a:r>
              <a:rPr lang="en-US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requiring a more </a:t>
            </a:r>
            <a:r>
              <a:rPr lang="en-US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creative and active </a:t>
            </a:r>
            <a:r>
              <a:rPr lang="en-US" sz="2800" b="0" i="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role on the part of the researcher.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430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B6AA5E-7CE2-0046-B373-82D2F0239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88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THANKYOU</a:t>
            </a:r>
          </a:p>
        </p:txBody>
      </p:sp>
    </p:spTree>
    <p:extLst>
      <p:ext uri="{BB962C8B-B14F-4D97-AF65-F5344CB8AC3E}">
        <p14:creationId xmlns:p14="http://schemas.microsoft.com/office/powerpoint/2010/main" val="494324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Description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7272" y="101600"/>
            <a:ext cx="7186527" cy="6807200"/>
          </a:xfrm>
        </p:spPr>
        <p:txBody>
          <a:bodyPr anchor="ctr">
            <a:norm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ea typeface="Helvetica Neue" panose="020B0502040204020203" pitchFamily="34" charset="0"/>
                <a:cs typeface="Times New Roman" panose="02020603050405020304" pitchFamily="18" charset="0"/>
              </a:rPr>
              <a:t>Thematic analysis is one of the most common forms of analysis within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Helvetica Neue" panose="020B0502040204020203" pitchFamily="34" charset="0"/>
                <a:cs typeface="Times New Roman" panose="02020603050405020304" pitchFamily="18" charset="0"/>
              </a:rPr>
              <a:t>qualitative research</a:t>
            </a:r>
            <a:r>
              <a:rPr lang="en-US" sz="2800" dirty="0">
                <a:latin typeface="Times New Roman" panose="02020603050405020304" pitchFamily="18" charset="0"/>
                <a:ea typeface="Helvetica Neue" panose="020B0502040204020203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ea typeface="Helvetica Neue" panose="020B0502040204020203" pitchFamily="34" charset="0"/>
                <a:cs typeface="Times New Roman" panose="02020603050405020304" pitchFamily="18" charset="0"/>
              </a:rPr>
              <a:t>It emphasizes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Helvetica Neue" panose="020B0502040204020203" pitchFamily="34" charset="0"/>
                <a:cs typeface="Times New Roman" panose="02020603050405020304" pitchFamily="18" charset="0"/>
              </a:rPr>
              <a:t>identifying, analyzing and interpreting patterns </a:t>
            </a:r>
            <a:r>
              <a:rPr lang="en-US" sz="2800" dirty="0">
                <a:latin typeface="Times New Roman" panose="02020603050405020304" pitchFamily="18" charset="0"/>
                <a:ea typeface="Helvetica Neue" panose="020B0502040204020203" pitchFamily="34" charset="0"/>
                <a:cs typeface="Times New Roman" panose="02020603050405020304" pitchFamily="18" charset="0"/>
              </a:rPr>
              <a:t>of meaning within qualitative data. 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ea typeface="Helvetica Neue" panose="020B0502040204020203" pitchFamily="34" charset="0"/>
                <a:cs typeface="Times New Roman" panose="02020603050405020304" pitchFamily="18" charset="0"/>
              </a:rPr>
              <a:t>Thematic analysis is often understood as a method or technique in contrast to most other qualitative analytic approaches - such as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Helvetica Neue" panose="020B0502040204020203" pitchFamily="34" charset="0"/>
                <a:cs typeface="Times New Roman" panose="02020603050405020304" pitchFamily="18" charset="0"/>
              </a:rPr>
              <a:t>grounded theory, discourse analysis, narrative analysis and interpretative phenomenological analysis </a:t>
            </a:r>
            <a:r>
              <a:rPr lang="en-US" sz="2800" dirty="0">
                <a:latin typeface="Times New Roman" panose="02020603050405020304" pitchFamily="18" charset="0"/>
                <a:ea typeface="Helvetica Neue" panose="020B0502040204020203" pitchFamily="34" charset="0"/>
                <a:cs typeface="Times New Roman" panose="02020603050405020304" pitchFamily="18" charset="0"/>
              </a:rPr>
              <a:t>- which can be described as methodologies or theoretically informed frameworks for research.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44834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6157" y="386001"/>
            <a:ext cx="5444382" cy="1402470"/>
          </a:xfrm>
        </p:spPr>
        <p:txBody>
          <a:bodyPr anchor="t"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Description</a:t>
            </a:r>
          </a:p>
        </p:txBody>
      </p:sp>
      <p:pic>
        <p:nvPicPr>
          <p:cNvPr id="5" name="Picture 4" descr="Sea of white umbrellas with one blue one in the crowd">
            <a:extLst>
              <a:ext uri="{FF2B5EF4-FFF2-40B4-BE49-F238E27FC236}">
                <a16:creationId xmlns:a16="http://schemas.microsoft.com/office/drawing/2014/main" id="{FA8024FD-8AC5-5533-8CED-B3707FF70B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585" r="16414" b="1"/>
          <a:stretch/>
        </p:blipFill>
        <p:spPr>
          <a:xfrm>
            <a:off x="-1" y="10"/>
            <a:ext cx="5151179" cy="685799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503BFE4-729B-D9D0-C17B-501E6AF112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71697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356" y="1087236"/>
            <a:ext cx="6666344" cy="5643764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Helvetica Neue" panose="020B0502040204020203" pitchFamily="34" charset="0"/>
                <a:cs typeface="Times New Roman" panose="02020603050405020304" pitchFamily="18" charset="0"/>
              </a:rPr>
              <a:t>Thematic analysis </a:t>
            </a:r>
            <a:r>
              <a:rPr lang="en-US" sz="2400" dirty="0">
                <a:latin typeface="Times New Roman" panose="02020603050405020304" pitchFamily="18" charset="0"/>
                <a:ea typeface="Helvetica Neue" panose="020B0502040204020203" pitchFamily="34" charset="0"/>
                <a:cs typeface="Times New Roman" panose="02020603050405020304" pitchFamily="18" charset="0"/>
              </a:rPr>
              <a:t>is best thought of as an umbrella term for a variety of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Helvetica Neue" panose="020B0502040204020203" pitchFamily="34" charset="0"/>
                <a:cs typeface="Times New Roman" panose="02020603050405020304" pitchFamily="18" charset="0"/>
              </a:rPr>
              <a:t>different approaches</a:t>
            </a:r>
            <a:r>
              <a:rPr lang="en-US" sz="2400" dirty="0">
                <a:latin typeface="Times New Roman" panose="02020603050405020304" pitchFamily="18" charset="0"/>
                <a:ea typeface="Helvetica Neue" panose="020B0502040204020203" pitchFamily="34" charset="0"/>
                <a:cs typeface="Times New Roman" panose="02020603050405020304" pitchFamily="18" charset="0"/>
              </a:rPr>
              <a:t>, rather than a singular method. 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Helvetica Neue" panose="020B0502040204020203" pitchFamily="34" charset="0"/>
                <a:cs typeface="Times New Roman" panose="02020603050405020304" pitchFamily="18" charset="0"/>
              </a:rPr>
              <a:t>Different versions </a:t>
            </a:r>
            <a:r>
              <a:rPr lang="en-US" sz="2400" dirty="0">
                <a:latin typeface="Times New Roman" panose="02020603050405020304" pitchFamily="18" charset="0"/>
                <a:ea typeface="Helvetica Neue" panose="020B0502040204020203" pitchFamily="34" charset="0"/>
                <a:cs typeface="Times New Roman" panose="02020603050405020304" pitchFamily="18" charset="0"/>
              </a:rPr>
              <a:t>of thematic analysis are underpinned by different philosophical and conceptual assumptions and are divergent in terms of procedure. </a:t>
            </a:r>
          </a:p>
          <a:p>
            <a:r>
              <a:rPr lang="en-US" sz="2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Braun and Clarke (2006): 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“Thematic analysis is a method for 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identifying, analyzing, and reporting patterns (themes) within data. </a:t>
            </a:r>
            <a:r>
              <a:rPr lang="en-US" sz="2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organizes and describes the data set in rich detail and interprets various aspects of the research topic.”</a:t>
            </a:r>
            <a:endParaRPr lang="en-US" sz="2400" dirty="0">
              <a:latin typeface="Times New Roman" panose="02020603050405020304" pitchFamily="18" charset="0"/>
              <a:ea typeface="Helvetica Neue" panose="020B05020402040202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791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Different approaches to thematic analysis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0742" y="622300"/>
            <a:ext cx="8048857" cy="6405563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There are many different ways to approach thematic analysis.</a:t>
            </a:r>
          </a:p>
          <a:p>
            <a:pPr>
              <a:lnSpc>
                <a:spcPct val="100000"/>
              </a:lnSpc>
            </a:pPr>
            <a:r>
              <a:rPr lang="en-US" sz="24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two main approaches to thematic analysis are 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inductive, and deductive. 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goal of a thematic analysis is to identify 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themes,</a:t>
            </a: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i.e. patterns in the data that are important or interesting, and use these themes to address the research or say something about an issue.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good thematic analysis interprets and makes sense of it.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046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046BF4-2785-4143-A5C0-FBF6DBF579E0}"/>
              </a:ext>
            </a:extLst>
          </p:cNvPr>
          <p:cNvSpPr txBox="1"/>
          <p:nvPr/>
        </p:nvSpPr>
        <p:spPr>
          <a:xfrm>
            <a:off x="675968" y="2347414"/>
            <a:ext cx="10515600" cy="4271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fontAlgn="base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Inductive thematic analysis, also known </a:t>
            </a:r>
            <a:r>
              <a:rPr lang="en-US" sz="2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 bottom-up </a:t>
            </a:r>
            <a:r>
              <a:rPr lang="en-US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or data-driven thematic analysis, is rooted in the principles of grounded theory and explores </a:t>
            </a:r>
            <a:r>
              <a:rPr lang="en-US" sz="2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patterns and themes that emerge directly from the data</a:t>
            </a:r>
            <a:r>
              <a:rPr lang="en-US" sz="26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It is particularly useful when the research objective is to </a:t>
            </a:r>
            <a:r>
              <a:rPr lang="en-US" sz="2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generate new insights, theories, or understandings from the data without imposing pre-existing theoretical frameworks.</a:t>
            </a:r>
            <a:br>
              <a:rPr lang="en-US" sz="2200" dirty="0">
                <a:solidFill>
                  <a:srgbClr val="FF0000"/>
                </a:solidFill>
              </a:rPr>
            </a:b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5F7874-1188-624E-BF6E-811A69E193B1}"/>
              </a:ext>
            </a:extLst>
          </p:cNvPr>
          <p:cNvSpPr txBox="1"/>
          <p:nvPr/>
        </p:nvSpPr>
        <p:spPr>
          <a:xfrm>
            <a:off x="2189839" y="635098"/>
            <a:ext cx="757359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algn="ctr">
              <a:buAutoNum type="arabicPeriod"/>
            </a:pPr>
            <a:r>
              <a:rPr lang="en-US" sz="32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Inductive Thematic Analysis </a:t>
            </a:r>
          </a:p>
          <a:p>
            <a:pPr algn="ctr"/>
            <a:r>
              <a:rPr lang="en-US" sz="32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(Reflexive thematic analysis)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98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79FDE21-4BD6-6C46-B10B-D4411B6AD184}"/>
              </a:ext>
            </a:extLst>
          </p:cNvPr>
          <p:cNvSpPr txBox="1"/>
          <p:nvPr/>
        </p:nvSpPr>
        <p:spPr>
          <a:xfrm>
            <a:off x="209550" y="226843"/>
            <a:ext cx="1177290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en-US" sz="22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Steps in Inductive Thematic Analysis:</a:t>
            </a:r>
            <a:endParaRPr lang="en-US" sz="22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n-US" sz="22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Familiarization with the data: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Researchers immerse themselves in the data through repeated readings, noting initial impressions, and identifying potential patterns or themes.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endParaRPr lang="en-US" sz="22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n-US" sz="22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Generating initial codes: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Researchers assign labels or codes to meaningful segments of data, capturing different aspects of the content. Codes are often descriptive and derived directly from the data.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endParaRPr lang="en-US" sz="22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n-US" sz="22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Searching for themes: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Researchers review the codes and group them into potential themes based on shared meanings, patterns, or relationships. Themes are developed iteratively through constant comparison and refinement.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endParaRPr lang="en-US" sz="22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n-US" sz="22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Reviewing and defining themes: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Researchers critically examine the identified themes, refining and defining their boundaries and characteristics. They consider the coherence and relevance of each theme to the research question or objectives.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endParaRPr lang="en-US" sz="22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n-US" sz="22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Finalizing the analysis: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Researchers document the themes and their definitions, provide illustrative examples, and write a comprehensive narrative that captures the essence of the data.</a:t>
            </a:r>
          </a:p>
        </p:txBody>
      </p:sp>
    </p:spTree>
    <p:extLst>
      <p:ext uri="{BB962C8B-B14F-4D97-AF65-F5344CB8AC3E}">
        <p14:creationId xmlns:p14="http://schemas.microsoft.com/office/powerpoint/2010/main" val="1698584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808559-3698-D549-A24B-4A951738D20C}"/>
              </a:ext>
            </a:extLst>
          </p:cNvPr>
          <p:cNvSpPr txBox="1"/>
          <p:nvPr/>
        </p:nvSpPr>
        <p:spPr>
          <a:xfrm>
            <a:off x="838200" y="2586789"/>
            <a:ext cx="11063748" cy="359017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indent="-228600" fontAlgn="base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Deductive thematic analysis, also known as </a:t>
            </a:r>
            <a:r>
              <a:rPr lang="en-US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top-down or theory-driven </a:t>
            </a:r>
            <a:r>
              <a:rPr lang="en-US" sz="2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thematic analysis, involves the application of pre-existing theoretical frameworks or concepts to guide the analysis. It is useful when the research aims to </a:t>
            </a:r>
            <a:r>
              <a:rPr lang="en-US" sz="28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explore specific concepts, theories, or hypotheses and examine how they manifest in the data.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63BAA5-D8A0-9447-AE54-DA53828C9894}"/>
              </a:ext>
            </a:extLst>
          </p:cNvPr>
          <p:cNvSpPr txBox="1"/>
          <p:nvPr/>
        </p:nvSpPr>
        <p:spPr>
          <a:xfrm>
            <a:off x="3320845" y="828534"/>
            <a:ext cx="609845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Deductive Thematic Analysis: 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Code book thematic analysis</a:t>
            </a:r>
            <a:r>
              <a:rPr lang="en-US" sz="32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787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B2B108B-8A3E-0E4A-8BB1-DC6A9B6DDDB7}"/>
              </a:ext>
            </a:extLst>
          </p:cNvPr>
          <p:cNvSpPr txBox="1"/>
          <p:nvPr/>
        </p:nvSpPr>
        <p:spPr>
          <a:xfrm>
            <a:off x="339213" y="474345"/>
            <a:ext cx="11503742" cy="5847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en-US" sz="22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Steps in Deductive Thematic Analysis:</a:t>
            </a:r>
            <a:endParaRPr lang="en-US" sz="22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n-US" sz="22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Identifying theoretical frameworks: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Researchers select and define the relevant theoretical frameworks or concepts that will guide the analysis. These frameworks may be drawn from existing literature or developed specifically for the study.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endParaRPr lang="en-US" sz="22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n-US" sz="22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Developing coding scheme: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Researchers create a coding scheme based on the identified theoretical frameworks. The codes are deductively derived from the concepts or themes outlined in the framework.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endParaRPr lang="en-US" sz="22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n-US" sz="22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Coding the data: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Researchers apply the predefined coding scheme to the data, assigning codes to segments that align with the predetermined concepts or themes.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endParaRPr lang="en-US" sz="22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n-US" sz="22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Analyzing and interpreting: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Researchers explore how the predefined concepts or themes are represented in the data, examining patterns, variations, and relationships.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endParaRPr lang="en-US" sz="22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en-US" sz="22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Drawing conclusions:</a:t>
            </a:r>
            <a:r>
              <a:rPr lang="en-US" sz="2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Researchers draw conclusions based on the analysis, relating the findings to the pre-existing theoretical frameworks and offering insights into the research question or objectives.</a:t>
            </a:r>
          </a:p>
        </p:txBody>
      </p:sp>
    </p:spTree>
    <p:extLst>
      <p:ext uri="{BB962C8B-B14F-4D97-AF65-F5344CB8AC3E}">
        <p14:creationId xmlns:p14="http://schemas.microsoft.com/office/powerpoint/2010/main" val="2110934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3397049-AC54-B04A-94C4-56507C827325}"/>
              </a:ext>
            </a:extLst>
          </p:cNvPr>
          <p:cNvSpPr txBox="1"/>
          <p:nvPr/>
        </p:nvSpPr>
        <p:spPr>
          <a:xfrm>
            <a:off x="575186" y="604684"/>
            <a:ext cx="11017045" cy="55753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400" b="0" i="0" dirty="0">
                <a:solidFill>
                  <a:srgbClr val="082C64"/>
                </a:solidFill>
                <a:effectLst/>
                <a:latin typeface="Fira Sans" panose="020B0503050000020004" pitchFamily="34" charset="0"/>
              </a:rPr>
              <a:t>Advantages</a:t>
            </a:r>
            <a:endParaRPr lang="en-US" sz="2400" b="0" i="0" dirty="0">
              <a:solidFill>
                <a:srgbClr val="082C64"/>
              </a:solidFill>
              <a:effectLst/>
              <a:latin typeface="Fira Sans" panose="020F0502020204030204" pitchFamily="34" charset="0"/>
            </a:endParaRP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Fira Sans" panose="020B0503050000020004" pitchFamily="34" charset="0"/>
              </a:rPr>
              <a:t>The 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Fira Sans" panose="020B0503050000020004" pitchFamily="34" charset="0"/>
              </a:rPr>
              <a:t>flexibility </a:t>
            </a:r>
            <a:r>
              <a:rPr lang="en-US" sz="2400" b="0" i="0" dirty="0">
                <a:effectLst/>
                <a:latin typeface="Fira Sans" panose="020B0503050000020004" pitchFamily="34" charset="0"/>
              </a:rPr>
              <a:t>of theoretical and research design allows researchers multiple theories that can be applied to this process in various epistemologies.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Fira Sans" panose="020B0503050000020004" pitchFamily="34" charset="0"/>
              </a:rPr>
              <a:t>Very suitable for 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Fira Sans" panose="020B0503050000020004" pitchFamily="34" charset="0"/>
              </a:rPr>
              <a:t>large data sets</a:t>
            </a:r>
            <a:r>
              <a:rPr lang="en-US" sz="2400" b="0" i="0" dirty="0">
                <a:effectLst/>
                <a:latin typeface="Fira Sans" panose="020B0503050000020004" pitchFamily="34" charset="0"/>
              </a:rPr>
              <a:t>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Fira Sans" panose="020B0503050000020004" pitchFamily="34" charset="0"/>
              </a:rPr>
              <a:t>The 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Fira Sans" panose="020B0503050000020004" pitchFamily="34" charset="0"/>
              </a:rPr>
              <a:t>coding and codebook </a:t>
            </a:r>
            <a:r>
              <a:rPr lang="en-US" sz="2400" b="0" i="0" dirty="0">
                <a:effectLst/>
                <a:latin typeface="Fira Sans" panose="020B0503050000020004" pitchFamily="34" charset="0"/>
              </a:rPr>
              <a:t>reliability approaches are designed for use with research teams.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FF0000"/>
                </a:solidFill>
                <a:effectLst/>
                <a:latin typeface="Fira Sans" panose="020B0503050000020004" pitchFamily="34" charset="0"/>
              </a:rPr>
              <a:t>Interpretation </a:t>
            </a:r>
            <a:r>
              <a:rPr lang="en-US" sz="2400" b="0" i="0" dirty="0">
                <a:effectLst/>
                <a:latin typeface="Fira Sans" panose="020B0503050000020004" pitchFamily="34" charset="0"/>
              </a:rPr>
              <a:t>of themes supported by data.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Fira Sans" panose="020B0503050000020004" pitchFamily="34" charset="0"/>
              </a:rPr>
              <a:t>Applicable to research questions that go beyond the 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Fira Sans" panose="020B0503050000020004" pitchFamily="34" charset="0"/>
              </a:rPr>
              <a:t>experience of an individual.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dirty="0">
                <a:effectLst/>
                <a:latin typeface="Fira Sans" panose="020B0503050000020004" pitchFamily="34" charset="0"/>
              </a:rPr>
              <a:t>It allows the </a:t>
            </a:r>
            <a:r>
              <a:rPr lang="en-US" sz="2400" b="0" i="0" dirty="0">
                <a:solidFill>
                  <a:srgbClr val="FF0000"/>
                </a:solidFill>
                <a:effectLst/>
                <a:latin typeface="Fira Sans" panose="020B0503050000020004" pitchFamily="34" charset="0"/>
              </a:rPr>
              <a:t>inductive development of codes</a:t>
            </a:r>
            <a:r>
              <a:rPr lang="en-US" sz="2400" b="0" i="0" dirty="0">
                <a:effectLst/>
                <a:latin typeface="Fira Sans" panose="020B0503050000020004" pitchFamily="34" charset="0"/>
              </a:rPr>
              <a:t> and themes from data.</a:t>
            </a:r>
          </a:p>
        </p:txBody>
      </p:sp>
    </p:spTree>
    <p:extLst>
      <p:ext uri="{BB962C8B-B14F-4D97-AF65-F5344CB8AC3E}">
        <p14:creationId xmlns:p14="http://schemas.microsoft.com/office/powerpoint/2010/main" val="2470431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353</TotalTime>
  <Words>1049</Words>
  <Application>Microsoft Macintosh PowerPoint</Application>
  <PresentationFormat>Widescreen</PresentationFormat>
  <Paragraphs>68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Fira Sans</vt:lpstr>
      <vt:lpstr>Google Sans</vt:lpstr>
      <vt:lpstr>Times New Roman</vt:lpstr>
      <vt:lpstr>Office Theme</vt:lpstr>
      <vt:lpstr>Thematic Analysis</vt:lpstr>
      <vt:lpstr>Description</vt:lpstr>
      <vt:lpstr>Description</vt:lpstr>
      <vt:lpstr>Different approaches to thematic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Semantic and latent coding</vt:lpstr>
      <vt:lpstr>PowerPoint Presentation</vt:lpstr>
      <vt:lpstr>THANKYOU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Thematic Analysis</dc:title>
  <dc:creator>faten Radhwan</dc:creator>
  <cp:lastModifiedBy>faten Radhwan</cp:lastModifiedBy>
  <cp:revision>5</cp:revision>
  <dcterms:created xsi:type="dcterms:W3CDTF">2023-10-20T19:31:45Z</dcterms:created>
  <dcterms:modified xsi:type="dcterms:W3CDTF">2023-11-26T19:06:57Z</dcterms:modified>
</cp:coreProperties>
</file>