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6"/>
  </p:notes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44"/>
    <p:restoredTop sz="85502"/>
  </p:normalViewPr>
  <p:slideViewPr>
    <p:cSldViewPr snapToGrid="0" snapToObjects="1">
      <p:cViewPr>
        <p:scale>
          <a:sx n="95" d="100"/>
          <a:sy n="95" d="100"/>
        </p:scale>
        <p:origin x="640" y="1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43A4B-7EAD-CB43-BC64-079C6CD6C53D}" type="datetimeFigureOut">
              <a:rPr lang="en-US" smtClean="0"/>
              <a:t>10/3/23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E793E-550E-3949-BBC3-5E55084E7964}" type="slidenum">
              <a:rPr lang="en-US" smtClean="0"/>
              <a:t>‹#›</a:t>
            </a:fld>
            <a:endParaRPr lang="en-US"/>
          </a:p>
        </p:txBody>
      </p:sp>
    </p:spTree>
    <p:extLst>
      <p:ext uri="{BB962C8B-B14F-4D97-AF65-F5344CB8AC3E}">
        <p14:creationId xmlns:p14="http://schemas.microsoft.com/office/powerpoint/2010/main" val="301675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 sz="2000" dirty="0"/>
              <a:t>تنتج الشركة الألمانية الناشئة "</a:t>
            </a:r>
            <a:r>
              <a:rPr lang="en-US" sz="2000" dirty="0"/>
              <a:t>Made of Air"  </a:t>
            </a:r>
            <a:r>
              <a:rPr lang="ar" sz="2000" dirty="0"/>
              <a:t>البلاستيك الحيوي من نفايات الغابات والمزارع التي تعزل الكربون ويمكن استخدامها في صنع الأشياء بما في ذلك الكسوة. تم تركيب ألواح سداسية يطلق عليها اسم </a:t>
            </a:r>
            <a:r>
              <a:rPr lang="en-US" sz="2000" dirty="0" err="1"/>
              <a:t>HexChar</a:t>
            </a:r>
            <a:r>
              <a:rPr lang="en-US" sz="2000" dirty="0"/>
              <a:t> </a:t>
            </a:r>
            <a:r>
              <a:rPr lang="ar" sz="2000" dirty="0"/>
              <a:t>في وكالة أودي في ميونيخ العام الماضي، وهي المرة الأولى التي يتم فيها استخدام المنتج في مبنى.</a:t>
            </a:r>
            <a:endParaRPr lang="en-US" sz="2000" dirty="0"/>
          </a:p>
        </p:txBody>
      </p:sp>
      <p:sp>
        <p:nvSpPr>
          <p:cNvPr id="4" name="Slide Number Placeholder 3"/>
          <p:cNvSpPr>
            <a:spLocks noGrp="1"/>
          </p:cNvSpPr>
          <p:nvPr>
            <p:ph type="sldNum" sz="quarter" idx="5"/>
          </p:nvPr>
        </p:nvSpPr>
        <p:spPr/>
        <p:txBody>
          <a:bodyPr/>
          <a:lstStyle/>
          <a:p>
            <a:fld id="{F67E793E-550E-3949-BBC3-5E55084E7964}" type="slidenum">
              <a:rPr lang="en-US" smtClean="0"/>
              <a:t>3</a:t>
            </a:fld>
            <a:endParaRPr lang="en-US"/>
          </a:p>
        </p:txBody>
      </p:sp>
    </p:spTree>
    <p:extLst>
      <p:ext uri="{BB962C8B-B14F-4D97-AF65-F5344CB8AC3E}">
        <p14:creationId xmlns:p14="http://schemas.microsoft.com/office/powerpoint/2010/main" val="2655793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 dirty="0"/>
              <a:t>يتكون لوح البناء الخاص بشركة </a:t>
            </a:r>
            <a:r>
              <a:rPr lang="en-US" dirty="0" err="1"/>
              <a:t>Honext</a:t>
            </a:r>
            <a:r>
              <a:rPr lang="en-US" dirty="0"/>
              <a:t> </a:t>
            </a:r>
            <a:r>
              <a:rPr lang="ar" dirty="0"/>
              <a:t>من الورق الذي مر بالفعل بعدة دورات لإعادة الاستخدام، مما يعني أن ألياف السليلوز المتبقية قصيرة جدًا بحيث لا يمكن ربطها معًا من أجل تحويلها إلى ورق مرة أخرى. تقوم شركة </a:t>
            </a:r>
            <a:r>
              <a:rPr lang="en-US" dirty="0" err="1"/>
              <a:t>Honext</a:t>
            </a:r>
            <a:r>
              <a:rPr lang="en-US" dirty="0"/>
              <a:t> </a:t>
            </a:r>
            <a:r>
              <a:rPr lang="ar" dirty="0"/>
              <a:t>بخلط مخلفات ألياف السليلوز مع الماء والإنزيمات لتصنيع الألواح، والتي يمكن استخدامها للتقطيع الداخلي أو الكسوة.</a:t>
            </a:r>
            <a:endParaRPr lang="en-US" dirty="0"/>
          </a:p>
        </p:txBody>
      </p:sp>
      <p:sp>
        <p:nvSpPr>
          <p:cNvPr id="4" name="Slide Number Placeholder 3"/>
          <p:cNvSpPr>
            <a:spLocks noGrp="1"/>
          </p:cNvSpPr>
          <p:nvPr>
            <p:ph type="sldNum" sz="quarter" idx="5"/>
          </p:nvPr>
        </p:nvSpPr>
        <p:spPr/>
        <p:txBody>
          <a:bodyPr/>
          <a:lstStyle/>
          <a:p>
            <a:fld id="{F67E793E-550E-3949-BBC3-5E55084E7964}" type="slidenum">
              <a:rPr lang="en-US" smtClean="0"/>
              <a:t>13</a:t>
            </a:fld>
            <a:endParaRPr lang="en-US"/>
          </a:p>
        </p:txBody>
      </p:sp>
    </p:spTree>
    <p:extLst>
      <p:ext uri="{BB962C8B-B14F-4D97-AF65-F5344CB8AC3E}">
        <p14:creationId xmlns:p14="http://schemas.microsoft.com/office/powerpoint/2010/main" val="478000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 dirty="0"/>
              <a:t>تم تعزيز هذا النوع المطور حديثًا من الخرسانة بخيوط ألياف الكربون، وبالتالي هناك حاجة إلى كمية أقل من الخرسانة لهيكل بنفس القوة. يعمل الباحثون في جامعة دريسدن التقنية مع الألمانية شركة الهندسة المعمارية هين لإنشاء المبنى المصنوع من هذا "الخرسانة الكربونية"، والتي سوف أن يكون اسمه المكعب.</a:t>
            </a:r>
            <a:endParaRPr lang="en-US" dirty="0"/>
          </a:p>
        </p:txBody>
      </p:sp>
      <p:sp>
        <p:nvSpPr>
          <p:cNvPr id="4" name="Slide Number Placeholder 3"/>
          <p:cNvSpPr>
            <a:spLocks noGrp="1"/>
          </p:cNvSpPr>
          <p:nvPr>
            <p:ph type="sldNum" sz="quarter" idx="5"/>
          </p:nvPr>
        </p:nvSpPr>
        <p:spPr/>
        <p:txBody>
          <a:bodyPr/>
          <a:lstStyle/>
          <a:p>
            <a:fld id="{F67E793E-550E-3949-BBC3-5E55084E7964}" type="slidenum">
              <a:rPr lang="en-US" smtClean="0"/>
              <a:t>5</a:t>
            </a:fld>
            <a:endParaRPr lang="en-US"/>
          </a:p>
        </p:txBody>
      </p:sp>
    </p:spTree>
    <p:extLst>
      <p:ext uri="{BB962C8B-B14F-4D97-AF65-F5344CB8AC3E}">
        <p14:creationId xmlns:p14="http://schemas.microsoft.com/office/powerpoint/2010/main" val="582397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 dirty="0"/>
              <a:t>تم اختراع 2</a:t>
            </a:r>
            <a:r>
              <a:rPr lang="en-US" dirty="0"/>
              <a:t>DPA-1 </a:t>
            </a:r>
            <a:r>
              <a:rPr lang="ar" dirty="0"/>
              <a:t>من قبل المهندسين الكيميائيين في معهد ماساتشوستس للتكنولوجيا، وهو خفيف وقابل للتشكيل مثل جميع المواد البلاستيكية، في حين أنه أقوى بمرتين من الفولاذ. سيتم تصنيعه باستخدام عملية بلمرة جديدة، وسيتم استخدامه أولاً كطلاء فائق الرقة لتعزيز متانة الأشياء، ولكن يمكن تطويره يومًا ما ليصبح مادة تقوية هيكلية للمباني.</a:t>
            </a:r>
            <a:endParaRPr lang="en-US" dirty="0"/>
          </a:p>
        </p:txBody>
      </p:sp>
      <p:sp>
        <p:nvSpPr>
          <p:cNvPr id="4" name="Slide Number Placeholder 3"/>
          <p:cNvSpPr>
            <a:spLocks noGrp="1"/>
          </p:cNvSpPr>
          <p:nvPr>
            <p:ph type="sldNum" sz="quarter" idx="5"/>
          </p:nvPr>
        </p:nvSpPr>
        <p:spPr/>
        <p:txBody>
          <a:bodyPr/>
          <a:lstStyle/>
          <a:p>
            <a:fld id="{F67E793E-550E-3949-BBC3-5E55084E7964}" type="slidenum">
              <a:rPr lang="en-US" smtClean="0"/>
              <a:t>6</a:t>
            </a:fld>
            <a:endParaRPr lang="en-US"/>
          </a:p>
        </p:txBody>
      </p:sp>
    </p:spTree>
    <p:extLst>
      <p:ext uri="{BB962C8B-B14F-4D97-AF65-F5344CB8AC3E}">
        <p14:creationId xmlns:p14="http://schemas.microsoft.com/office/powerpoint/2010/main" val="1839064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 dirty="0"/>
              <a:t>هناك طرق عديدة لاستخدام الميسيليوم، وهو الجزء النباتي المتفرع من الفطريات، في البناء. إحداهما هي طريقة الطباعة ثلاثية الأبعاد التي ابتكرتها شركة </a:t>
            </a:r>
            <a:r>
              <a:rPr lang="en-US" dirty="0"/>
              <a:t>Blast Studio، </a:t>
            </a:r>
            <a:r>
              <a:rPr lang="ar" dirty="0"/>
              <a:t>والتي استخدمتها مكاتب لندن لصنع عمود بارتفاع مترين يمكن استخدامه كعنصر معماري حامل. كما أنه ينتج محصول الفطر.</a:t>
            </a:r>
            <a:endParaRPr lang="en-US" dirty="0"/>
          </a:p>
        </p:txBody>
      </p:sp>
      <p:sp>
        <p:nvSpPr>
          <p:cNvPr id="4" name="Slide Number Placeholder 3"/>
          <p:cNvSpPr>
            <a:spLocks noGrp="1"/>
          </p:cNvSpPr>
          <p:nvPr>
            <p:ph type="sldNum" sz="quarter" idx="5"/>
          </p:nvPr>
        </p:nvSpPr>
        <p:spPr/>
        <p:txBody>
          <a:bodyPr/>
          <a:lstStyle/>
          <a:p>
            <a:fld id="{F67E793E-550E-3949-BBC3-5E55084E7964}" type="slidenum">
              <a:rPr lang="en-US" smtClean="0"/>
              <a:t>7</a:t>
            </a:fld>
            <a:endParaRPr lang="en-US"/>
          </a:p>
        </p:txBody>
      </p:sp>
    </p:spTree>
    <p:extLst>
      <p:ext uri="{BB962C8B-B14F-4D97-AF65-F5344CB8AC3E}">
        <p14:creationId xmlns:p14="http://schemas.microsoft.com/office/powerpoint/2010/main" val="993083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ar" dirty="0"/>
              <a:t>يتم تصنيع قضبان تسليح القنب من أحد أكثر المصانع عزلًا للكربون في العالم، ويتم تطويرها حاليًا في معهد رينسيلار للفنون التطبيقية بالولايات المتحدة الأمريكية. ويهدف إلى أن يكون بديلاً منخفض التكلفة ومنخفض الكربون لقضبان التسليح الفولاذية القياسية التي تتجنب أيضًا مشكلة التآكل، مما يطيل عمر الهياكل الخرسانية.</a:t>
            </a:r>
            <a:endParaRPr lang="en-US" dirty="0"/>
          </a:p>
        </p:txBody>
      </p:sp>
      <p:sp>
        <p:nvSpPr>
          <p:cNvPr id="4" name="Slide Number Placeholder 3"/>
          <p:cNvSpPr>
            <a:spLocks noGrp="1"/>
          </p:cNvSpPr>
          <p:nvPr>
            <p:ph type="sldNum" sz="quarter" idx="5"/>
          </p:nvPr>
        </p:nvSpPr>
        <p:spPr/>
        <p:txBody>
          <a:bodyPr/>
          <a:lstStyle/>
          <a:p>
            <a:fld id="{F67E793E-550E-3949-BBC3-5E55084E7964}" type="slidenum">
              <a:rPr lang="en-US" smtClean="0"/>
              <a:t>8</a:t>
            </a:fld>
            <a:endParaRPr lang="en-US"/>
          </a:p>
        </p:txBody>
      </p:sp>
    </p:spTree>
    <p:extLst>
      <p:ext uri="{BB962C8B-B14F-4D97-AF65-F5344CB8AC3E}">
        <p14:creationId xmlns:p14="http://schemas.microsoft.com/office/powerpoint/2010/main" val="2905685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ar" dirty="0"/>
              <a:t>طورت شركة </a:t>
            </a:r>
            <a:r>
              <a:rPr lang="en-US" dirty="0" err="1"/>
              <a:t>Carbicrete</a:t>
            </a:r>
            <a:r>
              <a:rPr lang="en-US" dirty="0"/>
              <a:t> </a:t>
            </a:r>
            <a:r>
              <a:rPr lang="ar" dirty="0"/>
              <a:t>الكندية طريقة لعزل الكربون في الخرسانة، مدعية أن منتجها يلتقط كمية من الكربون أكثر مما ينبعث منه. وبدلاً من الأسمنت المعتمد على الكالسيوم، والذي ينبعث منه نسبة عالية من ثاني أكسيد الكربون، تعتمد شركة </a:t>
            </a:r>
            <a:r>
              <a:rPr lang="en-US" dirty="0" err="1"/>
              <a:t>Carbicrete</a:t>
            </a:r>
            <a:r>
              <a:rPr lang="en-US" dirty="0"/>
              <a:t> </a:t>
            </a:r>
            <a:r>
              <a:rPr lang="ar" dirty="0"/>
              <a:t>على خبث النفايات الناتج عن صناعة الصلب بالإضافة إلى الكربون المحتجز من المنشآت الصناعية. وقد تم استخدامه لصنع وحدات البناء الخرسانية والألواح مسبقة الصب.</a:t>
            </a:r>
            <a:endParaRPr lang="en-US" dirty="0"/>
          </a:p>
        </p:txBody>
      </p:sp>
      <p:sp>
        <p:nvSpPr>
          <p:cNvPr id="4" name="Slide Number Placeholder 3"/>
          <p:cNvSpPr>
            <a:spLocks noGrp="1"/>
          </p:cNvSpPr>
          <p:nvPr>
            <p:ph type="sldNum" sz="quarter" idx="5"/>
          </p:nvPr>
        </p:nvSpPr>
        <p:spPr/>
        <p:txBody>
          <a:bodyPr/>
          <a:lstStyle/>
          <a:p>
            <a:fld id="{F67E793E-550E-3949-BBC3-5E55084E7964}" type="slidenum">
              <a:rPr lang="en-US" smtClean="0"/>
              <a:t>9</a:t>
            </a:fld>
            <a:endParaRPr lang="en-US"/>
          </a:p>
        </p:txBody>
      </p:sp>
    </p:spTree>
    <p:extLst>
      <p:ext uri="{BB962C8B-B14F-4D97-AF65-F5344CB8AC3E}">
        <p14:creationId xmlns:p14="http://schemas.microsoft.com/office/powerpoint/2010/main" val="1852530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ar" dirty="0"/>
              <a:t>اخترعتها أستاذة الهندسة غابرييلا ميديرو في جامعة هيريوت وات في إدنبرة وأطلقتها من خلال شركتها الناشئة كينوتيك، وهي مصنوعة من 90 في المائة من مخلفات البناء ولا يتم حرقها. البديل منخفض الكربون للطوب العادي متاح بالفعل للطلب بألوان قياسية أو مخصصة.</a:t>
            </a:r>
            <a:endParaRPr lang="en-US" dirty="0"/>
          </a:p>
        </p:txBody>
      </p:sp>
      <p:sp>
        <p:nvSpPr>
          <p:cNvPr id="4" name="Slide Number Placeholder 3"/>
          <p:cNvSpPr>
            <a:spLocks noGrp="1"/>
          </p:cNvSpPr>
          <p:nvPr>
            <p:ph type="sldNum" sz="quarter" idx="5"/>
          </p:nvPr>
        </p:nvSpPr>
        <p:spPr/>
        <p:txBody>
          <a:bodyPr/>
          <a:lstStyle/>
          <a:p>
            <a:fld id="{F67E793E-550E-3949-BBC3-5E55084E7964}" type="slidenum">
              <a:rPr lang="en-US" smtClean="0"/>
              <a:t>10</a:t>
            </a:fld>
            <a:endParaRPr lang="en-US"/>
          </a:p>
        </p:txBody>
      </p:sp>
    </p:spTree>
    <p:extLst>
      <p:ext uri="{BB962C8B-B14F-4D97-AF65-F5344CB8AC3E}">
        <p14:creationId xmlns:p14="http://schemas.microsoft.com/office/powerpoint/2010/main" val="892798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1"/>
            <a:r>
              <a:rPr lang="ar" dirty="0"/>
              <a:t>ابتكر المصممان روان مينكلي وروبرت نيكول المقيمان في لندن هذا البديل الصديق للبيئة للمواد ذات الاستخدام الواحد مثل </a:t>
            </a:r>
            <a:r>
              <a:rPr lang="en-US" dirty="0"/>
              <a:t>MDF </a:t>
            </a:r>
            <a:r>
              <a:rPr lang="ar" dirty="0"/>
              <a:t>واللوح الخشبي. يُطلق عليها اسم </a:t>
            </a:r>
            <a:r>
              <a:rPr lang="en-US" dirty="0"/>
              <a:t>Chip [s] Board، </a:t>
            </a:r>
            <a:r>
              <a:rPr lang="ar" dirty="0"/>
              <a:t>وهي مصنوعة من قشور البطاطس ومصنوعة بدون الفورمالديهايد أو الراتنجات السامة الأخرى، ويمكن استخدامها كمواد بناء.</a:t>
            </a:r>
            <a:endParaRPr lang="en-US" dirty="0"/>
          </a:p>
        </p:txBody>
      </p:sp>
      <p:sp>
        <p:nvSpPr>
          <p:cNvPr id="4" name="Slide Number Placeholder 3"/>
          <p:cNvSpPr>
            <a:spLocks noGrp="1"/>
          </p:cNvSpPr>
          <p:nvPr>
            <p:ph type="sldNum" sz="quarter" idx="5"/>
          </p:nvPr>
        </p:nvSpPr>
        <p:spPr/>
        <p:txBody>
          <a:bodyPr/>
          <a:lstStyle/>
          <a:p>
            <a:fld id="{F67E793E-550E-3949-BBC3-5E55084E7964}" type="slidenum">
              <a:rPr lang="en-US" smtClean="0"/>
              <a:t>11</a:t>
            </a:fld>
            <a:endParaRPr lang="en-US"/>
          </a:p>
        </p:txBody>
      </p:sp>
    </p:spTree>
    <p:extLst>
      <p:ext uri="{BB962C8B-B14F-4D97-AF65-F5344CB8AC3E}">
        <p14:creationId xmlns:p14="http://schemas.microsoft.com/office/powerpoint/2010/main" val="1969667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ar" dirty="0"/>
              <a:t>تم تصميم هذا الطوب الحيوي من قبل باحثين في المدرسة الهندية للتصميم والابتكار في مومباي، وهو مصنوع من التربة والأسمنت والفحم وألياف اللوف العضوية - المعروفة باسم اللوف، وهو النبات الشائع الاستخدام في إسفنجات الاستحمام. إن الفجوات الطبيعية في الشبكة الليفية لللوفة تمكن الطوب من أن يصبح موطنًا للحياة الحيوانية والنباتية، مما يزيد من التنوع البيولوجي للمدن.</a:t>
            </a:r>
            <a:endParaRPr lang="en-US" dirty="0"/>
          </a:p>
        </p:txBody>
      </p:sp>
      <p:sp>
        <p:nvSpPr>
          <p:cNvPr id="4" name="Slide Number Placeholder 3"/>
          <p:cNvSpPr>
            <a:spLocks noGrp="1"/>
          </p:cNvSpPr>
          <p:nvPr>
            <p:ph type="sldNum" sz="quarter" idx="5"/>
          </p:nvPr>
        </p:nvSpPr>
        <p:spPr/>
        <p:txBody>
          <a:bodyPr/>
          <a:lstStyle/>
          <a:p>
            <a:fld id="{F67E793E-550E-3949-BBC3-5E55084E7964}" type="slidenum">
              <a:rPr lang="en-US" smtClean="0"/>
              <a:t>12</a:t>
            </a:fld>
            <a:endParaRPr lang="en-US"/>
          </a:p>
        </p:txBody>
      </p:sp>
    </p:spTree>
    <p:extLst>
      <p:ext uri="{BB962C8B-B14F-4D97-AF65-F5344CB8AC3E}">
        <p14:creationId xmlns:p14="http://schemas.microsoft.com/office/powerpoint/2010/main" val="2740417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10/3/23</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4233035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10/3/23</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343518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10/3/23</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565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10/3/23</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374106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10/3/23</a:t>
            </a:fld>
            <a:endParaRPr lang="en-US" dirty="0"/>
          </a:p>
        </p:txBody>
      </p:sp>
    </p:spTree>
    <p:extLst>
      <p:ext uri="{BB962C8B-B14F-4D97-AF65-F5344CB8AC3E}">
        <p14:creationId xmlns:p14="http://schemas.microsoft.com/office/powerpoint/2010/main" val="1339867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10/3/23</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32270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10/3/23</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886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10/3/23</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963932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10/3/23</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165883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10/3/23</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788173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10/3/23</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81487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10/3/23</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7109150"/>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697" r:id="rId5"/>
    <p:sldLayoutId id="2147483698" r:id="rId6"/>
    <p:sldLayoutId id="2147483699" r:id="rId7"/>
    <p:sldLayoutId id="2147483700" r:id="rId8"/>
    <p:sldLayoutId id="2147483701" r:id="rId9"/>
    <p:sldLayoutId id="2147483702" r:id="rId10"/>
    <p:sldLayoutId id="2147483703"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dezeen.com/tag/bioplastic/"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dezeen.com/tag/mi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hyperlink" Target="https://www.dezeen.com/tag/mycelium-desig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hyperlink" Target="https://www.dezeen.com/2022/03/15/hemp-rebar-low-cost-low-carbon-alternative-steel-desig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6"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482A526F-DD79-7F43-AFCF-BC9A6FDAFC4E}"/>
              </a:ext>
            </a:extLst>
          </p:cNvPr>
          <p:cNvSpPr>
            <a:spLocks noGrp="1"/>
          </p:cNvSpPr>
          <p:nvPr>
            <p:ph type="ctrTitle"/>
          </p:nvPr>
        </p:nvSpPr>
        <p:spPr>
          <a:xfrm>
            <a:off x="209764" y="-248005"/>
            <a:ext cx="6230104" cy="4356179"/>
          </a:xfrm>
        </p:spPr>
        <p:txBody>
          <a:bodyPr anchor="b">
            <a:normAutofit/>
          </a:bodyPr>
          <a:lstStyle/>
          <a:p>
            <a:pPr algn="ctr"/>
            <a:r>
              <a:rPr lang="en-US" sz="4800" dirty="0">
                <a:solidFill>
                  <a:srgbClr val="C00000"/>
                </a:solidFill>
              </a:rPr>
              <a:t>Innovative materials</a:t>
            </a:r>
          </a:p>
        </p:txBody>
      </p:sp>
      <p:sp>
        <p:nvSpPr>
          <p:cNvPr id="3" name="Subtitle 2">
            <a:extLst>
              <a:ext uri="{FF2B5EF4-FFF2-40B4-BE49-F238E27FC236}">
                <a16:creationId xmlns:a16="http://schemas.microsoft.com/office/drawing/2014/main" id="{8B9D4C97-48CC-4547-AB8C-DB274D1FFE21}"/>
              </a:ext>
            </a:extLst>
          </p:cNvPr>
          <p:cNvSpPr>
            <a:spLocks noGrp="1"/>
          </p:cNvSpPr>
          <p:nvPr>
            <p:ph type="subTitle" idx="1"/>
          </p:nvPr>
        </p:nvSpPr>
        <p:spPr>
          <a:xfrm>
            <a:off x="536237" y="5416763"/>
            <a:ext cx="6602698" cy="1576188"/>
          </a:xfrm>
        </p:spPr>
        <p:txBody>
          <a:bodyPr anchor="t">
            <a:noAutofit/>
          </a:bodyPr>
          <a:lstStyle/>
          <a:p>
            <a:r>
              <a:rPr lang="en-US" sz="3600" dirty="0"/>
              <a:t>By/</a:t>
            </a:r>
            <a:r>
              <a:rPr lang="en-US" sz="3600" dirty="0" err="1"/>
              <a:t>Faten</a:t>
            </a:r>
            <a:r>
              <a:rPr lang="en-US" sz="3600" dirty="0"/>
              <a:t> </a:t>
            </a:r>
            <a:r>
              <a:rPr lang="en-US" sz="3600" dirty="0" err="1"/>
              <a:t>Radhwan</a:t>
            </a:r>
            <a:r>
              <a:rPr lang="en-US" sz="3600" dirty="0"/>
              <a:t> Yaseen</a:t>
            </a:r>
          </a:p>
        </p:txBody>
      </p:sp>
      <p:sp>
        <p:nvSpPr>
          <p:cNvPr id="57" name="Freeform: Shape 10">
            <a:extLst>
              <a:ext uri="{FF2B5EF4-FFF2-40B4-BE49-F238E27FC236}">
                <a16:creationId xmlns:a16="http://schemas.microsoft.com/office/drawing/2014/main" id="{C7D887A3-61AD-4674-BC53-8DFA8CF7B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86049" y="0"/>
            <a:ext cx="5205951" cy="6858000"/>
          </a:xfrm>
          <a:custGeom>
            <a:avLst/>
            <a:gdLst>
              <a:gd name="connsiteX0" fmla="*/ 0 w 5205951"/>
              <a:gd name="connsiteY0" fmla="*/ 0 h 6858000"/>
              <a:gd name="connsiteX1" fmla="*/ 1709529 w 5205951"/>
              <a:gd name="connsiteY1" fmla="*/ 0 h 6858000"/>
              <a:gd name="connsiteX2" fmla="*/ 2489695 w 5205951"/>
              <a:gd name="connsiteY2" fmla="*/ 0 h 6858000"/>
              <a:gd name="connsiteX3" fmla="*/ 3582928 w 5205951"/>
              <a:gd name="connsiteY3" fmla="*/ 0 h 6858000"/>
              <a:gd name="connsiteX4" fmla="*/ 3605052 w 5205951"/>
              <a:gd name="connsiteY4" fmla="*/ 14997 h 6858000"/>
              <a:gd name="connsiteX5" fmla="*/ 5205951 w 5205951"/>
              <a:gd name="connsiteY5" fmla="*/ 3621656 h 6858000"/>
              <a:gd name="connsiteX6" fmla="*/ 3331601 w 5205951"/>
              <a:gd name="connsiteY6" fmla="*/ 6374814 h 6858000"/>
              <a:gd name="connsiteX7" fmla="*/ 2814953 w 5205951"/>
              <a:gd name="connsiteY7" fmla="*/ 6780599 h 6858000"/>
              <a:gd name="connsiteX8" fmla="*/ 2703197 w 5205951"/>
              <a:gd name="connsiteY8" fmla="*/ 6858000 h 6858000"/>
              <a:gd name="connsiteX9" fmla="*/ 2489695 w 5205951"/>
              <a:gd name="connsiteY9" fmla="*/ 6858000 h 6858000"/>
              <a:gd name="connsiteX10" fmla="*/ 1709529 w 5205951"/>
              <a:gd name="connsiteY10" fmla="*/ 6858000 h 6858000"/>
              <a:gd name="connsiteX11" fmla="*/ 0 w 5205951"/>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05951" h="6858000">
                <a:moveTo>
                  <a:pt x="0" y="0"/>
                </a:moveTo>
                <a:lnTo>
                  <a:pt x="1709529" y="0"/>
                </a:lnTo>
                <a:lnTo>
                  <a:pt x="2489695" y="0"/>
                </a:lnTo>
                <a:lnTo>
                  <a:pt x="3582928" y="0"/>
                </a:lnTo>
                <a:lnTo>
                  <a:pt x="3605052" y="14997"/>
                </a:lnTo>
                <a:cubicBezTo>
                  <a:pt x="4632215" y="754641"/>
                  <a:pt x="5205951" y="2093192"/>
                  <a:pt x="5205951" y="3621656"/>
                </a:cubicBezTo>
                <a:cubicBezTo>
                  <a:pt x="5205951" y="4969131"/>
                  <a:pt x="4277226" y="5602839"/>
                  <a:pt x="3331601" y="6374814"/>
                </a:cubicBezTo>
                <a:cubicBezTo>
                  <a:pt x="3159398" y="6515397"/>
                  <a:pt x="2988771" y="6653108"/>
                  <a:pt x="2814953" y="6780599"/>
                </a:cubicBezTo>
                <a:lnTo>
                  <a:pt x="2703197" y="6858000"/>
                </a:lnTo>
                <a:lnTo>
                  <a:pt x="2489695" y="6858000"/>
                </a:lnTo>
                <a:lnTo>
                  <a:pt x="1709529"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8" name="Freeform: Shape 12">
            <a:extLst>
              <a:ext uri="{FF2B5EF4-FFF2-40B4-BE49-F238E27FC236}">
                <a16:creationId xmlns:a16="http://schemas.microsoft.com/office/drawing/2014/main" id="{479F0FB3-8461-462D-84A2-53106FBF4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53480"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9" name="Freeform: Shape 14">
            <a:extLst>
              <a:ext uri="{FF2B5EF4-FFF2-40B4-BE49-F238E27FC236}">
                <a16:creationId xmlns:a16="http://schemas.microsoft.com/office/drawing/2014/main" id="{11E3C311-4E8A-45D9-97BF-07F5FD3469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58825"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60" name="Picture 3">
            <a:extLst>
              <a:ext uri="{FF2B5EF4-FFF2-40B4-BE49-F238E27FC236}">
                <a16:creationId xmlns:a16="http://schemas.microsoft.com/office/drawing/2014/main" id="{6CB7AABB-3CA2-A660-3E6B-2D520ED5A2C8}"/>
              </a:ext>
            </a:extLst>
          </p:cNvPr>
          <p:cNvPicPr>
            <a:picLocks noChangeAspect="1"/>
          </p:cNvPicPr>
          <p:nvPr/>
        </p:nvPicPr>
        <p:blipFill rotWithShape="1">
          <a:blip r:embed="rId2"/>
          <a:srcRect l="24826" r="20449"/>
          <a:stretch/>
        </p:blipFill>
        <p:spPr>
          <a:xfrm>
            <a:off x="7187979" y="10"/>
            <a:ext cx="5004021" cy="6857990"/>
          </a:xfrm>
          <a:custGeom>
            <a:avLst/>
            <a:gdLst/>
            <a:ahLst/>
            <a:cxnLst/>
            <a:rect l="l" t="t" r="r" b="b"/>
            <a:pathLst>
              <a:path w="4901771" h="6858000">
                <a:moveTo>
                  <a:pt x="1623023" y="0"/>
                </a:moveTo>
                <a:lnTo>
                  <a:pt x="2716256" y="0"/>
                </a:lnTo>
                <a:lnTo>
                  <a:pt x="3496422" y="0"/>
                </a:lnTo>
                <a:lnTo>
                  <a:pt x="4544484" y="0"/>
                </a:lnTo>
                <a:lnTo>
                  <a:pt x="4710787" y="0"/>
                </a:lnTo>
                <a:lnTo>
                  <a:pt x="4901771" y="0"/>
                </a:lnTo>
                <a:lnTo>
                  <a:pt x="4901771" y="6858000"/>
                </a:lnTo>
                <a:lnTo>
                  <a:pt x="4710787" y="6858000"/>
                </a:lnTo>
                <a:lnTo>
                  <a:pt x="4544484" y="6858000"/>
                </a:lnTo>
                <a:lnTo>
                  <a:pt x="3496422"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p:spPr>
      </p:pic>
    </p:spTree>
    <p:extLst>
      <p:ext uri="{BB962C8B-B14F-4D97-AF65-F5344CB8AC3E}">
        <p14:creationId xmlns:p14="http://schemas.microsoft.com/office/powerpoint/2010/main" val="1380220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10" name="Rectangle 8209">
            <a:extLst>
              <a:ext uri="{FF2B5EF4-FFF2-40B4-BE49-F238E27FC236}">
                <a16:creationId xmlns:a16="http://schemas.microsoft.com/office/drawing/2014/main" id="{8181FC64-B306-4821-98E2-780662EFC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8212" name="Freeform: Shape 8211">
            <a:extLst>
              <a:ext uri="{FF2B5EF4-FFF2-40B4-BE49-F238E27FC236}">
                <a16:creationId xmlns:a16="http://schemas.microsoft.com/office/drawing/2014/main" id="{BC0385E9-02B2-4941-889A-EAD43F5BB0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36139" y="0"/>
            <a:ext cx="5455860" cy="6858000"/>
          </a:xfrm>
          <a:custGeom>
            <a:avLst/>
            <a:gdLst>
              <a:gd name="connsiteX0" fmla="*/ 3832837 w 5455860"/>
              <a:gd name="connsiteY0" fmla="*/ 0 h 6858000"/>
              <a:gd name="connsiteX1" fmla="*/ 2739604 w 5455860"/>
              <a:gd name="connsiteY1" fmla="*/ 0 h 6858000"/>
              <a:gd name="connsiteX2" fmla="*/ 1959438 w 5455860"/>
              <a:gd name="connsiteY2" fmla="*/ 0 h 6858000"/>
              <a:gd name="connsiteX3" fmla="*/ 1895061 w 5455860"/>
              <a:gd name="connsiteY3" fmla="*/ 0 h 6858000"/>
              <a:gd name="connsiteX4" fmla="*/ 249909 w 5455860"/>
              <a:gd name="connsiteY4" fmla="*/ 0 h 6858000"/>
              <a:gd name="connsiteX5" fmla="*/ 0 w 5455860"/>
              <a:gd name="connsiteY5" fmla="*/ 0 h 6858000"/>
              <a:gd name="connsiteX6" fmla="*/ 0 w 5455860"/>
              <a:gd name="connsiteY6" fmla="*/ 6858000 h 6858000"/>
              <a:gd name="connsiteX7" fmla="*/ 249909 w 5455860"/>
              <a:gd name="connsiteY7" fmla="*/ 6858000 h 6858000"/>
              <a:gd name="connsiteX8" fmla="*/ 1895061 w 5455860"/>
              <a:gd name="connsiteY8" fmla="*/ 6858000 h 6858000"/>
              <a:gd name="connsiteX9" fmla="*/ 1959438 w 5455860"/>
              <a:gd name="connsiteY9" fmla="*/ 6858000 h 6858000"/>
              <a:gd name="connsiteX10" fmla="*/ 2739604 w 5455860"/>
              <a:gd name="connsiteY10" fmla="*/ 6858000 h 6858000"/>
              <a:gd name="connsiteX11" fmla="*/ 2953106 w 5455860"/>
              <a:gd name="connsiteY11" fmla="*/ 6858000 h 6858000"/>
              <a:gd name="connsiteX12" fmla="*/ 3064862 w 5455860"/>
              <a:gd name="connsiteY12" fmla="*/ 6780599 h 6858000"/>
              <a:gd name="connsiteX13" fmla="*/ 3581510 w 5455860"/>
              <a:gd name="connsiteY13" fmla="*/ 6374814 h 6858000"/>
              <a:gd name="connsiteX14" fmla="*/ 5455860 w 5455860"/>
              <a:gd name="connsiteY14" fmla="*/ 3621656 h 6858000"/>
              <a:gd name="connsiteX15" fmla="*/ 3854961 w 5455860"/>
              <a:gd name="connsiteY15"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455860" h="6858000">
                <a:moveTo>
                  <a:pt x="3832837" y="0"/>
                </a:moveTo>
                <a:lnTo>
                  <a:pt x="2739604" y="0"/>
                </a:lnTo>
                <a:lnTo>
                  <a:pt x="1959438" y="0"/>
                </a:lnTo>
                <a:lnTo>
                  <a:pt x="1895061" y="0"/>
                </a:lnTo>
                <a:lnTo>
                  <a:pt x="249909" y="0"/>
                </a:lnTo>
                <a:lnTo>
                  <a:pt x="0" y="0"/>
                </a:lnTo>
                <a:lnTo>
                  <a:pt x="0" y="6858000"/>
                </a:lnTo>
                <a:lnTo>
                  <a:pt x="249909" y="6858000"/>
                </a:lnTo>
                <a:lnTo>
                  <a:pt x="1895061" y="6858000"/>
                </a:lnTo>
                <a:lnTo>
                  <a:pt x="1959438" y="6858000"/>
                </a:lnTo>
                <a:lnTo>
                  <a:pt x="2739604" y="6858000"/>
                </a:lnTo>
                <a:lnTo>
                  <a:pt x="2953106" y="6858000"/>
                </a:lnTo>
                <a:lnTo>
                  <a:pt x="3064862" y="6780599"/>
                </a:lnTo>
                <a:cubicBezTo>
                  <a:pt x="3238680" y="6653108"/>
                  <a:pt x="3409307" y="6515397"/>
                  <a:pt x="3581510" y="6374814"/>
                </a:cubicBezTo>
                <a:cubicBezTo>
                  <a:pt x="4527135" y="5602839"/>
                  <a:pt x="5455860" y="4969131"/>
                  <a:pt x="5455860" y="3621656"/>
                </a:cubicBezTo>
                <a:cubicBezTo>
                  <a:pt x="5455860" y="2093192"/>
                  <a:pt x="4882124" y="754641"/>
                  <a:pt x="3854961" y="14997"/>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214" name="Freeform: Shape 8213">
            <a:extLst>
              <a:ext uri="{FF2B5EF4-FFF2-40B4-BE49-F238E27FC236}">
                <a16:creationId xmlns:a16="http://schemas.microsoft.com/office/drawing/2014/main" id="{829A1E2C-5AC8-40FC-99E9-832069D397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25586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8216" name="Freeform: Shape 8215">
            <a:extLst>
              <a:ext uri="{FF2B5EF4-FFF2-40B4-BE49-F238E27FC236}">
                <a16:creationId xmlns:a16="http://schemas.microsoft.com/office/drawing/2014/main" id="{55C54A75-E44A-4147-B9D0-FF46CFD316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69160"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3A61BD4C-7FFF-3E47-AAF8-3803C9826F5A}"/>
              </a:ext>
            </a:extLst>
          </p:cNvPr>
          <p:cNvSpPr>
            <a:spLocks noGrp="1"/>
          </p:cNvSpPr>
          <p:nvPr>
            <p:ph type="title"/>
          </p:nvPr>
        </p:nvSpPr>
        <p:spPr>
          <a:xfrm>
            <a:off x="449764" y="-448864"/>
            <a:ext cx="5106380" cy="1944371"/>
          </a:xfrm>
        </p:spPr>
        <p:txBody>
          <a:bodyPr anchor="b">
            <a:normAutofit/>
          </a:bodyPr>
          <a:lstStyle/>
          <a:p>
            <a:pPr algn="ctr">
              <a:lnSpc>
                <a:spcPct val="120000"/>
              </a:lnSpc>
            </a:pPr>
            <a:r>
              <a:rPr lang="en-US" dirty="0">
                <a:solidFill>
                  <a:srgbClr val="FF0000"/>
                </a:solidFill>
              </a:rPr>
              <a:t>K-</a:t>
            </a:r>
            <a:r>
              <a:rPr lang="en-US" dirty="0" err="1">
                <a:solidFill>
                  <a:srgbClr val="FF0000"/>
                </a:solidFill>
              </a:rPr>
              <a:t>Briq</a:t>
            </a:r>
            <a:r>
              <a:rPr lang="en-US" dirty="0">
                <a:solidFill>
                  <a:srgbClr val="FF0000"/>
                </a:solidFill>
              </a:rPr>
              <a:t> construction waste bricks</a:t>
            </a:r>
          </a:p>
        </p:txBody>
      </p:sp>
      <p:pic>
        <p:nvPicPr>
          <p:cNvPr id="8194" name="Picture 2" descr="A person holding a piece of paper&#10;&#10;Description automatically generated with medium confidence">
            <a:extLst>
              <a:ext uri="{FF2B5EF4-FFF2-40B4-BE49-F238E27FC236}">
                <a16:creationId xmlns:a16="http://schemas.microsoft.com/office/drawing/2014/main" id="{E1A936A7-5A21-BD4A-8BF1-810E5208388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135625" y="1772613"/>
            <a:ext cx="4795522" cy="269748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27F06CCC-76FD-1F4D-A202-AA58C3D8ABED}"/>
              </a:ext>
            </a:extLst>
          </p:cNvPr>
          <p:cNvSpPr>
            <a:spLocks noGrp="1"/>
          </p:cNvSpPr>
          <p:nvPr>
            <p:ph idx="1"/>
          </p:nvPr>
        </p:nvSpPr>
        <p:spPr>
          <a:xfrm>
            <a:off x="290460" y="1279454"/>
            <a:ext cx="6225671" cy="5578544"/>
          </a:xfrm>
        </p:spPr>
        <p:txBody>
          <a:bodyPr>
            <a:noAutofit/>
          </a:bodyPr>
          <a:lstStyle/>
          <a:p>
            <a:pPr>
              <a:lnSpc>
                <a:spcPct val="130000"/>
              </a:lnSpc>
            </a:pPr>
            <a:r>
              <a:rPr lang="en-US" sz="2800" b="0" i="0" dirty="0">
                <a:effectLst/>
                <a:latin typeface="Times New Roman" panose="02020603050405020304" pitchFamily="18" charset="0"/>
                <a:cs typeface="Times New Roman" panose="02020603050405020304" pitchFamily="18" charset="0"/>
              </a:rPr>
              <a:t>Invented by engineering professor Gabriela </a:t>
            </a:r>
            <a:r>
              <a:rPr lang="en-US" sz="2800" b="0" i="0" dirty="0" err="1">
                <a:effectLst/>
                <a:latin typeface="Times New Roman" panose="02020603050405020304" pitchFamily="18" charset="0"/>
                <a:cs typeface="Times New Roman" panose="02020603050405020304" pitchFamily="18" charset="0"/>
              </a:rPr>
              <a:t>Medero</a:t>
            </a:r>
            <a:r>
              <a:rPr lang="en-US" sz="2800" b="0" i="0" dirty="0">
                <a:effectLst/>
                <a:latin typeface="Times New Roman" panose="02020603050405020304" pitchFamily="18" charset="0"/>
                <a:cs typeface="Times New Roman" panose="02020603050405020304" pitchFamily="18" charset="0"/>
              </a:rPr>
              <a:t> at Edinburgh's Heriot-Watt University and launched through her startup </a:t>
            </a:r>
            <a:r>
              <a:rPr lang="en-US" sz="2800" b="0" i="0" dirty="0" err="1">
                <a:effectLst/>
                <a:latin typeface="Times New Roman" panose="02020603050405020304" pitchFamily="18" charset="0"/>
                <a:cs typeface="Times New Roman" panose="02020603050405020304" pitchFamily="18" charset="0"/>
              </a:rPr>
              <a:t>Kenoteq</a:t>
            </a:r>
            <a:r>
              <a:rPr lang="en-US" sz="2800" b="0" i="0" dirty="0">
                <a:effectLst/>
                <a:latin typeface="Times New Roman" panose="02020603050405020304" pitchFamily="18" charset="0"/>
                <a:cs typeface="Times New Roman" panose="02020603050405020304" pitchFamily="18" charset="0"/>
              </a:rPr>
              <a:t>, the K-</a:t>
            </a:r>
            <a:r>
              <a:rPr lang="en-US" sz="2800" b="0" i="0" dirty="0" err="1">
                <a:effectLst/>
                <a:latin typeface="Times New Roman" panose="02020603050405020304" pitchFamily="18" charset="0"/>
                <a:cs typeface="Times New Roman" panose="02020603050405020304" pitchFamily="18" charset="0"/>
              </a:rPr>
              <a:t>Briq</a:t>
            </a:r>
            <a:r>
              <a:rPr lang="en-US" sz="2800" b="0" i="0" dirty="0">
                <a:effectLst/>
                <a:latin typeface="Times New Roman" panose="02020603050405020304" pitchFamily="18" charset="0"/>
                <a:cs typeface="Times New Roman" panose="02020603050405020304" pitchFamily="18" charset="0"/>
              </a:rPr>
              <a:t> is made of </a:t>
            </a:r>
            <a:r>
              <a:rPr lang="en-US" sz="2800" b="0" i="0" dirty="0">
                <a:solidFill>
                  <a:srgbClr val="0070C0"/>
                </a:solidFill>
                <a:effectLst/>
                <a:latin typeface="Times New Roman" panose="02020603050405020304" pitchFamily="18" charset="0"/>
                <a:cs typeface="Times New Roman" panose="02020603050405020304" pitchFamily="18" charset="0"/>
              </a:rPr>
              <a:t>90 per cent construction waste</a:t>
            </a:r>
            <a:r>
              <a:rPr lang="en-US" sz="2800" b="0" i="0" dirty="0">
                <a:effectLst/>
                <a:latin typeface="Times New Roman" panose="02020603050405020304" pitchFamily="18" charset="0"/>
                <a:cs typeface="Times New Roman" panose="02020603050405020304" pitchFamily="18" charset="0"/>
              </a:rPr>
              <a:t> and is </a:t>
            </a:r>
            <a:r>
              <a:rPr lang="en-US" sz="2800" b="0" i="0" dirty="0">
                <a:solidFill>
                  <a:srgbClr val="0070C0"/>
                </a:solidFill>
                <a:effectLst/>
                <a:latin typeface="Times New Roman" panose="02020603050405020304" pitchFamily="18" charset="0"/>
                <a:cs typeface="Times New Roman" panose="02020603050405020304" pitchFamily="18" charset="0"/>
              </a:rPr>
              <a:t>unfired</a:t>
            </a:r>
            <a:r>
              <a:rPr lang="en-US" sz="2800" b="0" i="0" dirty="0">
                <a:effectLst/>
                <a:latin typeface="Times New Roman" panose="02020603050405020304" pitchFamily="18" charset="0"/>
                <a:cs typeface="Times New Roman" panose="02020603050405020304" pitchFamily="18" charset="0"/>
              </a:rPr>
              <a:t>.</a:t>
            </a:r>
          </a:p>
          <a:p>
            <a:pPr>
              <a:lnSpc>
                <a:spcPct val="130000"/>
              </a:lnSpc>
            </a:pPr>
            <a:r>
              <a:rPr lang="en-US" sz="2800" b="0" i="0" dirty="0">
                <a:effectLst/>
                <a:latin typeface="Times New Roman" panose="02020603050405020304" pitchFamily="18" charset="0"/>
                <a:cs typeface="Times New Roman" panose="02020603050405020304" pitchFamily="18" charset="0"/>
              </a:rPr>
              <a:t>The </a:t>
            </a:r>
            <a:r>
              <a:rPr lang="en-US" sz="2800" b="0" i="0" dirty="0">
                <a:solidFill>
                  <a:srgbClr val="0070C0"/>
                </a:solidFill>
                <a:effectLst/>
                <a:latin typeface="Times New Roman" panose="02020603050405020304" pitchFamily="18" charset="0"/>
                <a:cs typeface="Times New Roman" panose="02020603050405020304" pitchFamily="18" charset="0"/>
              </a:rPr>
              <a:t>low-carbon alternative </a:t>
            </a:r>
            <a:r>
              <a:rPr lang="en-US" sz="2800" b="0" i="0" dirty="0">
                <a:effectLst/>
                <a:latin typeface="Times New Roman" panose="02020603050405020304" pitchFamily="18" charset="0"/>
                <a:cs typeface="Times New Roman" panose="02020603050405020304" pitchFamily="18" charset="0"/>
              </a:rPr>
              <a:t>to regular bricks is </a:t>
            </a:r>
            <a:r>
              <a:rPr lang="en-US" sz="2800" b="0" i="0" dirty="0">
                <a:solidFill>
                  <a:srgbClr val="0070C0"/>
                </a:solidFill>
                <a:effectLst/>
                <a:latin typeface="Times New Roman" panose="02020603050405020304" pitchFamily="18" charset="0"/>
                <a:cs typeface="Times New Roman" panose="02020603050405020304" pitchFamily="18" charset="0"/>
              </a:rPr>
              <a:t>already available </a:t>
            </a:r>
            <a:r>
              <a:rPr lang="en-US" sz="2800" b="0" i="0" dirty="0">
                <a:effectLst/>
                <a:latin typeface="Times New Roman" panose="02020603050405020304" pitchFamily="18" charset="0"/>
                <a:cs typeface="Times New Roman" panose="02020603050405020304" pitchFamily="18" charset="0"/>
              </a:rPr>
              <a:t>to order in standard or bespoke </a:t>
            </a:r>
            <a:r>
              <a:rPr lang="en-US" sz="2800" b="0" i="0" dirty="0" err="1">
                <a:solidFill>
                  <a:srgbClr val="0070C0"/>
                </a:solidFill>
                <a:effectLst/>
                <a:latin typeface="Times New Roman" panose="02020603050405020304" pitchFamily="18" charset="0"/>
                <a:cs typeface="Times New Roman" panose="02020603050405020304" pitchFamily="18" charset="0"/>
              </a:rPr>
              <a:t>colours</a:t>
            </a:r>
            <a:r>
              <a:rPr lang="en-US" sz="2800" b="0" i="0" dirty="0">
                <a:effectLst/>
                <a:latin typeface="Times New Roman" panose="02020603050405020304" pitchFamily="18" charset="0"/>
                <a:cs typeface="Times New Roman" panose="02020603050405020304" pitchFamily="18" charset="0"/>
              </a:rPr>
              <a:t>.</a:t>
            </a:r>
          </a:p>
          <a:p>
            <a:pPr>
              <a:lnSpc>
                <a:spcPct val="130000"/>
              </a:lnSpc>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989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231" name="Rectangle 9222">
            <a:extLst>
              <a:ext uri="{FF2B5EF4-FFF2-40B4-BE49-F238E27FC236}">
                <a16:creationId xmlns:a16="http://schemas.microsoft.com/office/drawing/2014/main" id="{49BB7E9A-6937-4BF0-9F51-A20F197B5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9232" name="Freeform: Shape 9224">
            <a:extLst>
              <a:ext uri="{FF2B5EF4-FFF2-40B4-BE49-F238E27FC236}">
                <a16:creationId xmlns:a16="http://schemas.microsoft.com/office/drawing/2014/main" id="{E0939753-89D7-48A8-8441-B9FF25CE8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04167" y="0"/>
            <a:ext cx="5687681" cy="5708856"/>
          </a:xfrm>
          <a:custGeom>
            <a:avLst/>
            <a:gdLst>
              <a:gd name="connsiteX0" fmla="*/ 2787282 w 5687681"/>
              <a:gd name="connsiteY0" fmla="*/ 0 h 5708856"/>
              <a:gd name="connsiteX1" fmla="*/ 3988996 w 5687681"/>
              <a:gd name="connsiteY1" fmla="*/ 0 h 5708856"/>
              <a:gd name="connsiteX2" fmla="*/ 4236253 w 5687681"/>
              <a:gd name="connsiteY2" fmla="*/ 68070 h 5708856"/>
              <a:gd name="connsiteX3" fmla="*/ 4483543 w 5687681"/>
              <a:gd name="connsiteY3" fmla="*/ 168573 h 5708856"/>
              <a:gd name="connsiteX4" fmla="*/ 5265611 w 5687681"/>
              <a:gd name="connsiteY4" fmla="*/ 790441 h 5708856"/>
              <a:gd name="connsiteX5" fmla="*/ 5682608 w 5687681"/>
              <a:gd name="connsiteY5" fmla="*/ 1499885 h 5708856"/>
              <a:gd name="connsiteX6" fmla="*/ 5687681 w 5687681"/>
              <a:gd name="connsiteY6" fmla="*/ 1513862 h 5708856"/>
              <a:gd name="connsiteX7" fmla="*/ 5687681 w 5687681"/>
              <a:gd name="connsiteY7" fmla="*/ 3841322 h 5708856"/>
              <a:gd name="connsiteX8" fmla="*/ 5651147 w 5687681"/>
              <a:gd name="connsiteY8" fmla="*/ 3896489 h 5708856"/>
              <a:gd name="connsiteX9" fmla="*/ 4734255 w 5687681"/>
              <a:gd name="connsiteY9" fmla="*/ 4737639 h 5708856"/>
              <a:gd name="connsiteX10" fmla="*/ 4532663 w 5687681"/>
              <a:gd name="connsiteY10" fmla="*/ 4898543 h 5708856"/>
              <a:gd name="connsiteX11" fmla="*/ 2876165 w 5687681"/>
              <a:gd name="connsiteY11" fmla="*/ 5708856 h 5708856"/>
              <a:gd name="connsiteX12" fmla="*/ 694066 w 5687681"/>
              <a:gd name="connsiteY12" fmla="*/ 4391717 h 5708856"/>
              <a:gd name="connsiteX13" fmla="*/ 461517 w 5687681"/>
              <a:gd name="connsiteY13" fmla="*/ 4054756 h 5708856"/>
              <a:gd name="connsiteX14" fmla="*/ 0 w 5687681"/>
              <a:gd name="connsiteY14" fmla="*/ 2993139 h 5708856"/>
              <a:gd name="connsiteX15" fmla="*/ 278855 w 5687681"/>
              <a:gd name="connsiteY15" fmla="*/ 1849819 h 5708856"/>
              <a:gd name="connsiteX16" fmla="*/ 1047879 w 5687681"/>
              <a:gd name="connsiteY16" fmla="*/ 867400 h 5708856"/>
              <a:gd name="connsiteX17" fmla="*/ 2159714 w 5687681"/>
              <a:gd name="connsiteY17" fmla="*/ 186098 h 5708856"/>
              <a:gd name="connsiteX18" fmla="*/ 2785137 w 5687681"/>
              <a:gd name="connsiteY18" fmla="*/ 372 h 570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687681" h="5708856">
                <a:moveTo>
                  <a:pt x="2787282" y="0"/>
                </a:moveTo>
                <a:lnTo>
                  <a:pt x="3988996" y="0"/>
                </a:lnTo>
                <a:lnTo>
                  <a:pt x="4236253" y="68070"/>
                </a:lnTo>
                <a:cubicBezTo>
                  <a:pt x="4321147" y="96843"/>
                  <a:pt x="4403628" y="130356"/>
                  <a:pt x="4483543" y="168573"/>
                </a:cubicBezTo>
                <a:cubicBezTo>
                  <a:pt x="4783119" y="311949"/>
                  <a:pt x="5046239" y="521215"/>
                  <a:pt x="5265611" y="790441"/>
                </a:cubicBezTo>
                <a:cubicBezTo>
                  <a:pt x="5433740" y="996857"/>
                  <a:pt x="5573537" y="1235870"/>
                  <a:pt x="5682608" y="1499885"/>
                </a:cubicBezTo>
                <a:lnTo>
                  <a:pt x="5687681" y="1513862"/>
                </a:lnTo>
                <a:lnTo>
                  <a:pt x="5687681" y="3841322"/>
                </a:lnTo>
                <a:lnTo>
                  <a:pt x="5651147" y="3896489"/>
                </a:lnTo>
                <a:cubicBezTo>
                  <a:pt x="5427171" y="4186934"/>
                  <a:pt x="5090625" y="4454446"/>
                  <a:pt x="4734255" y="4737639"/>
                </a:cubicBezTo>
                <a:cubicBezTo>
                  <a:pt x="4668506" y="4789825"/>
                  <a:pt x="4600584" y="4843856"/>
                  <a:pt x="4532663" y="4898543"/>
                </a:cubicBezTo>
                <a:cubicBezTo>
                  <a:pt x="3924681" y="5387974"/>
                  <a:pt x="3480945" y="5708856"/>
                  <a:pt x="2876165" y="5708856"/>
                </a:cubicBezTo>
                <a:cubicBezTo>
                  <a:pt x="1954665" y="5708856"/>
                  <a:pt x="1302047" y="5314966"/>
                  <a:pt x="694066" y="4391717"/>
                </a:cubicBezTo>
                <a:cubicBezTo>
                  <a:pt x="614503" y="4270875"/>
                  <a:pt x="536731" y="4160972"/>
                  <a:pt x="461517" y="4054756"/>
                </a:cubicBezTo>
                <a:cubicBezTo>
                  <a:pt x="149788" y="3614348"/>
                  <a:pt x="0" y="3385316"/>
                  <a:pt x="0" y="2993139"/>
                </a:cubicBezTo>
                <a:cubicBezTo>
                  <a:pt x="0" y="2603731"/>
                  <a:pt x="93889" y="2219065"/>
                  <a:pt x="278855" y="1849819"/>
                </a:cubicBezTo>
                <a:cubicBezTo>
                  <a:pt x="459854" y="1488610"/>
                  <a:pt x="718625" y="1157977"/>
                  <a:pt x="1047879" y="867400"/>
                </a:cubicBezTo>
                <a:cubicBezTo>
                  <a:pt x="1371504" y="581701"/>
                  <a:pt x="1755887" y="346080"/>
                  <a:pt x="2159714" y="186098"/>
                </a:cubicBezTo>
                <a:cubicBezTo>
                  <a:pt x="2367064" y="103803"/>
                  <a:pt x="2576044" y="41801"/>
                  <a:pt x="2785137" y="372"/>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9233" name="Freeform: Shape 9226">
            <a:extLst>
              <a:ext uri="{FF2B5EF4-FFF2-40B4-BE49-F238E27FC236}">
                <a16:creationId xmlns:a16="http://schemas.microsoft.com/office/drawing/2014/main" id="{9F5CCFC5-858F-4B45-9B10-D49DD0280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5450" y="0"/>
            <a:ext cx="5866550" cy="5788550"/>
          </a:xfrm>
          <a:custGeom>
            <a:avLst/>
            <a:gdLst>
              <a:gd name="connsiteX0" fmla="*/ 2331396 w 5798121"/>
              <a:gd name="connsiteY0" fmla="*/ 0 h 5788550"/>
              <a:gd name="connsiteX1" fmla="*/ 4658651 w 5798121"/>
              <a:gd name="connsiteY1" fmla="*/ 0 h 5788550"/>
              <a:gd name="connsiteX2" fmla="*/ 4682835 w 5798121"/>
              <a:gd name="connsiteY2" fmla="*/ 9816 h 5788550"/>
              <a:gd name="connsiteX3" fmla="*/ 5499667 w 5798121"/>
              <a:gd name="connsiteY3" fmla="*/ 658449 h 5788550"/>
              <a:gd name="connsiteX4" fmla="*/ 5665313 w 5798121"/>
              <a:gd name="connsiteY4" fmla="*/ 884789 h 5788550"/>
              <a:gd name="connsiteX5" fmla="*/ 5798121 w 5798121"/>
              <a:gd name="connsiteY5" fmla="*/ 1110681 h 5788550"/>
              <a:gd name="connsiteX6" fmla="*/ 5798121 w 5798121"/>
              <a:gd name="connsiteY6" fmla="*/ 4016954 h 5788550"/>
              <a:gd name="connsiteX7" fmla="*/ 5706359 w 5798121"/>
              <a:gd name="connsiteY7" fmla="*/ 4121532 h 5788550"/>
              <a:gd name="connsiteX8" fmla="*/ 4944692 w 5798121"/>
              <a:gd name="connsiteY8" fmla="*/ 4775532 h 5788550"/>
              <a:gd name="connsiteX9" fmla="*/ 4734137 w 5798121"/>
              <a:gd name="connsiteY9" fmla="*/ 4943362 h 5788550"/>
              <a:gd name="connsiteX10" fmla="*/ 3004009 w 5798121"/>
              <a:gd name="connsiteY10" fmla="*/ 5788550 h 5788550"/>
              <a:gd name="connsiteX11" fmla="*/ 724917 w 5798121"/>
              <a:gd name="connsiteY11" fmla="*/ 4414722 h 5788550"/>
              <a:gd name="connsiteX12" fmla="*/ 482031 w 5798121"/>
              <a:gd name="connsiteY12" fmla="*/ 4063258 h 5788550"/>
              <a:gd name="connsiteX13" fmla="*/ 0 w 5798121"/>
              <a:gd name="connsiteY13" fmla="*/ 2955950 h 5788550"/>
              <a:gd name="connsiteX14" fmla="*/ 291250 w 5798121"/>
              <a:gd name="connsiteY14" fmla="*/ 1763422 h 5788550"/>
              <a:gd name="connsiteX15" fmla="*/ 1094457 w 5798121"/>
              <a:gd name="connsiteY15" fmla="*/ 738720 h 5788550"/>
              <a:gd name="connsiteX16" fmla="*/ 2255713 w 5798121"/>
              <a:gd name="connsiteY16" fmla="*/ 28095 h 578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98121" h="5788550">
                <a:moveTo>
                  <a:pt x="2331396" y="0"/>
                </a:moveTo>
                <a:lnTo>
                  <a:pt x="4658651" y="0"/>
                </a:lnTo>
                <a:lnTo>
                  <a:pt x="4682835" y="9816"/>
                </a:lnTo>
                <a:cubicBezTo>
                  <a:pt x="4995727" y="159362"/>
                  <a:pt x="5270543" y="377635"/>
                  <a:pt x="5499667" y="658449"/>
                </a:cubicBezTo>
                <a:cubicBezTo>
                  <a:pt x="5558201" y="730215"/>
                  <a:pt x="5613447" y="805760"/>
                  <a:pt x="5665313" y="884789"/>
                </a:cubicBezTo>
                <a:lnTo>
                  <a:pt x="5798121" y="1110681"/>
                </a:lnTo>
                <a:lnTo>
                  <a:pt x="5798121" y="4016954"/>
                </a:lnTo>
                <a:lnTo>
                  <a:pt x="5706359" y="4121532"/>
                </a:lnTo>
                <a:cubicBezTo>
                  <a:pt x="5491360" y="4341659"/>
                  <a:pt x="5223849" y="4553996"/>
                  <a:pt x="4944692" y="4775532"/>
                </a:cubicBezTo>
                <a:cubicBezTo>
                  <a:pt x="4876021" y="4829964"/>
                  <a:pt x="4805079" y="4886320"/>
                  <a:pt x="4734137" y="4943362"/>
                </a:cubicBezTo>
                <a:cubicBezTo>
                  <a:pt x="4099133" y="5453857"/>
                  <a:pt x="3635672" y="5788550"/>
                  <a:pt x="3004009" y="5788550"/>
                </a:cubicBezTo>
                <a:cubicBezTo>
                  <a:pt x="2041550" y="5788550"/>
                  <a:pt x="1359922" y="5377707"/>
                  <a:pt x="724917" y="4414722"/>
                </a:cubicBezTo>
                <a:cubicBezTo>
                  <a:pt x="641818" y="4288679"/>
                  <a:pt x="560588" y="4174046"/>
                  <a:pt x="482031" y="4063258"/>
                </a:cubicBezTo>
                <a:cubicBezTo>
                  <a:pt x="156446" y="3603895"/>
                  <a:pt x="0" y="3365006"/>
                  <a:pt x="0" y="2955950"/>
                </a:cubicBezTo>
                <a:cubicBezTo>
                  <a:pt x="0" y="2549782"/>
                  <a:pt x="98062" y="2148559"/>
                  <a:pt x="291250" y="1763422"/>
                </a:cubicBezTo>
                <a:cubicBezTo>
                  <a:pt x="480295" y="1386666"/>
                  <a:pt x="750568" y="1041802"/>
                  <a:pt x="1094457" y="738720"/>
                </a:cubicBezTo>
                <a:cubicBezTo>
                  <a:pt x="1432467" y="440725"/>
                  <a:pt x="1833935" y="194963"/>
                  <a:pt x="2255713" y="28095"/>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4099E616-4B32-A441-82B8-CC637AC88E5E}"/>
              </a:ext>
            </a:extLst>
          </p:cNvPr>
          <p:cNvSpPr>
            <a:spLocks noGrp="1"/>
          </p:cNvSpPr>
          <p:nvPr>
            <p:ph type="title"/>
          </p:nvPr>
        </p:nvSpPr>
        <p:spPr>
          <a:xfrm>
            <a:off x="0" y="85092"/>
            <a:ext cx="8070574" cy="984358"/>
          </a:xfrm>
        </p:spPr>
        <p:txBody>
          <a:bodyPr anchor="b">
            <a:normAutofit/>
          </a:bodyPr>
          <a:lstStyle/>
          <a:p>
            <a:r>
              <a:rPr lang="en-US" dirty="0">
                <a:solidFill>
                  <a:srgbClr val="FF0000"/>
                </a:solidFill>
              </a:rPr>
              <a:t>Chipboard from potato peelings</a:t>
            </a:r>
          </a:p>
        </p:txBody>
      </p:sp>
      <p:sp>
        <p:nvSpPr>
          <p:cNvPr id="3" name="Content Placeholder 2">
            <a:extLst>
              <a:ext uri="{FF2B5EF4-FFF2-40B4-BE49-F238E27FC236}">
                <a16:creationId xmlns:a16="http://schemas.microsoft.com/office/drawing/2014/main" id="{BC5B1771-351C-5D44-B7FA-E3BFEBB4AD5D}"/>
              </a:ext>
            </a:extLst>
          </p:cNvPr>
          <p:cNvSpPr>
            <a:spLocks noGrp="1"/>
          </p:cNvSpPr>
          <p:nvPr>
            <p:ph idx="1"/>
          </p:nvPr>
        </p:nvSpPr>
        <p:spPr>
          <a:xfrm>
            <a:off x="229450" y="1154542"/>
            <a:ext cx="6648276" cy="5618366"/>
          </a:xfrm>
        </p:spPr>
        <p:txBody>
          <a:bodyPr anchor="t">
            <a:noAutofit/>
          </a:bodyPr>
          <a:lstStyle/>
          <a:p>
            <a:pPr>
              <a:lnSpc>
                <a:spcPct val="100000"/>
              </a:lnSpc>
            </a:pPr>
            <a:r>
              <a:rPr lang="en-US" sz="3200" b="0" i="0" dirty="0">
                <a:effectLst/>
                <a:latin typeface="Chronicle Text G1 A"/>
              </a:rPr>
              <a:t>London-based designers Rowan </a:t>
            </a:r>
            <a:r>
              <a:rPr lang="en-US" sz="3200" b="0" i="0" dirty="0" err="1">
                <a:effectLst/>
                <a:latin typeface="Chronicle Text G1 A"/>
              </a:rPr>
              <a:t>Minkley</a:t>
            </a:r>
            <a:r>
              <a:rPr lang="en-US" sz="3200" b="0" i="0" dirty="0">
                <a:effectLst/>
                <a:latin typeface="Chronicle Text G1 A"/>
              </a:rPr>
              <a:t> and Robert Nicoll created this </a:t>
            </a:r>
            <a:r>
              <a:rPr lang="en-US" sz="3200" b="0" i="0" dirty="0">
                <a:solidFill>
                  <a:srgbClr val="0070C0"/>
                </a:solidFill>
                <a:effectLst/>
                <a:latin typeface="Chronicle Text G1 A"/>
              </a:rPr>
              <a:t>eco-friendly</a:t>
            </a:r>
            <a:r>
              <a:rPr lang="en-US" sz="3200" b="0" i="0" dirty="0">
                <a:effectLst/>
                <a:latin typeface="Chronicle Text G1 A"/>
              </a:rPr>
              <a:t> alternative to single-use materials like </a:t>
            </a:r>
            <a:r>
              <a:rPr lang="en-US" sz="3200" b="0" i="0" dirty="0">
                <a:solidFill>
                  <a:srgbClr val="0070C0"/>
                </a:solidFill>
                <a:effectLst/>
                <a:latin typeface="Chronicle Text G1 A"/>
              </a:rPr>
              <a:t>MDF</a:t>
            </a:r>
            <a:r>
              <a:rPr lang="en-US" sz="3200" b="0" i="0" dirty="0">
                <a:effectLst/>
                <a:latin typeface="Chronicle Text G1 A"/>
              </a:rPr>
              <a:t> and </a:t>
            </a:r>
            <a:r>
              <a:rPr lang="en-US" sz="3200" b="0" i="0" dirty="0">
                <a:solidFill>
                  <a:srgbClr val="0070C0"/>
                </a:solidFill>
                <a:effectLst/>
                <a:latin typeface="Chronicle Text G1 A"/>
              </a:rPr>
              <a:t>chipboard</a:t>
            </a:r>
            <a:r>
              <a:rPr lang="en-US" sz="3200" b="0" i="0" dirty="0">
                <a:effectLst/>
                <a:latin typeface="Chronicle Text G1 A"/>
              </a:rPr>
              <a:t>.</a:t>
            </a:r>
          </a:p>
          <a:p>
            <a:pPr>
              <a:lnSpc>
                <a:spcPct val="100000"/>
              </a:lnSpc>
            </a:pPr>
            <a:r>
              <a:rPr lang="en-US" sz="3200" b="0" i="0" dirty="0">
                <a:effectLst/>
                <a:latin typeface="Chronicle Text G1 A"/>
              </a:rPr>
              <a:t>Called </a:t>
            </a:r>
            <a:r>
              <a:rPr lang="en-US" sz="3200" b="0" i="0" dirty="0">
                <a:solidFill>
                  <a:srgbClr val="0070C0"/>
                </a:solidFill>
                <a:effectLst/>
                <a:latin typeface="Chronicle Text G1 A"/>
              </a:rPr>
              <a:t>Chip[s] Board</a:t>
            </a:r>
            <a:r>
              <a:rPr lang="en-US" sz="3200" b="0" i="0" dirty="0">
                <a:effectLst/>
                <a:latin typeface="Chronicle Text G1 A"/>
              </a:rPr>
              <a:t>, it is created from </a:t>
            </a:r>
            <a:r>
              <a:rPr lang="en-US" sz="3200" b="0" i="0" dirty="0">
                <a:solidFill>
                  <a:srgbClr val="0070C0"/>
                </a:solidFill>
                <a:effectLst/>
                <a:latin typeface="Chronicle Text G1 A"/>
              </a:rPr>
              <a:t>potato peelings </a:t>
            </a:r>
            <a:r>
              <a:rPr lang="en-US" sz="3200" b="0" i="0" dirty="0">
                <a:effectLst/>
                <a:latin typeface="Chronicle Text G1 A"/>
              </a:rPr>
              <a:t>and made without </a:t>
            </a:r>
            <a:r>
              <a:rPr lang="en-US" sz="3200" b="0" i="0" dirty="0">
                <a:solidFill>
                  <a:srgbClr val="0070C0"/>
                </a:solidFill>
                <a:effectLst/>
                <a:latin typeface="Chronicle Text G1 A"/>
              </a:rPr>
              <a:t>formaldehyde</a:t>
            </a:r>
            <a:r>
              <a:rPr lang="en-US" sz="3200" b="0" i="0" dirty="0">
                <a:effectLst/>
                <a:latin typeface="Chronicle Text G1 A"/>
              </a:rPr>
              <a:t> or other </a:t>
            </a:r>
            <a:r>
              <a:rPr lang="en-US" sz="3200" b="0" i="0" dirty="0">
                <a:solidFill>
                  <a:srgbClr val="0070C0"/>
                </a:solidFill>
                <a:effectLst/>
                <a:latin typeface="Chronicle Text G1 A"/>
              </a:rPr>
              <a:t>toxic resins</a:t>
            </a:r>
            <a:r>
              <a:rPr lang="en-US" sz="3200" b="0" i="0" dirty="0">
                <a:effectLst/>
                <a:latin typeface="Chronicle Text G1 A"/>
              </a:rPr>
              <a:t>, and can be used as a </a:t>
            </a:r>
            <a:r>
              <a:rPr lang="en-US" sz="3200" b="0" i="0" dirty="0">
                <a:solidFill>
                  <a:srgbClr val="0070C0"/>
                </a:solidFill>
                <a:effectLst/>
                <a:latin typeface="Chronicle Text G1 A"/>
              </a:rPr>
              <a:t>building material</a:t>
            </a:r>
            <a:r>
              <a:rPr lang="en-US" sz="3200" b="0" i="0" dirty="0">
                <a:effectLst/>
                <a:latin typeface="Chronicle Text G1 A"/>
              </a:rPr>
              <a:t>.</a:t>
            </a:r>
          </a:p>
          <a:p>
            <a:pPr>
              <a:lnSpc>
                <a:spcPct val="100000"/>
              </a:lnSpc>
            </a:pPr>
            <a:endParaRPr lang="en-US" sz="3200" dirty="0"/>
          </a:p>
        </p:txBody>
      </p:sp>
      <p:sp>
        <p:nvSpPr>
          <p:cNvPr id="9234" name="Freeform: Shape 9228">
            <a:extLst>
              <a:ext uri="{FF2B5EF4-FFF2-40B4-BE49-F238E27FC236}">
                <a16:creationId xmlns:a16="http://schemas.microsoft.com/office/drawing/2014/main" id="{2348ECDC-D455-4B71-90F6-2ECC12B79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3734" y="0"/>
            <a:ext cx="5568114" cy="5577748"/>
          </a:xfrm>
          <a:custGeom>
            <a:avLst/>
            <a:gdLst>
              <a:gd name="connsiteX0" fmla="*/ 2959946 w 5568114"/>
              <a:gd name="connsiteY0" fmla="*/ 0 h 5577748"/>
              <a:gd name="connsiteX1" fmla="*/ 3614224 w 5568114"/>
              <a:gd name="connsiteY1" fmla="*/ 0 h 5577748"/>
              <a:gd name="connsiteX2" fmla="*/ 3844432 w 5568114"/>
              <a:gd name="connsiteY2" fmla="*/ 36392 h 5577748"/>
              <a:gd name="connsiteX3" fmla="*/ 4336826 w 5568114"/>
              <a:gd name="connsiteY3" fmla="*/ 203778 h 5577748"/>
              <a:gd name="connsiteX4" fmla="*/ 5093304 w 5568114"/>
              <a:gd name="connsiteY4" fmla="*/ 806978 h 5577748"/>
              <a:gd name="connsiteX5" fmla="*/ 5496656 w 5568114"/>
              <a:gd name="connsiteY5" fmla="*/ 1495125 h 5577748"/>
              <a:gd name="connsiteX6" fmla="*/ 5568114 w 5568114"/>
              <a:gd name="connsiteY6" fmla="*/ 1692569 h 5577748"/>
              <a:gd name="connsiteX7" fmla="*/ 5568114 w 5568114"/>
              <a:gd name="connsiteY7" fmla="*/ 3665503 h 5577748"/>
              <a:gd name="connsiteX8" fmla="*/ 5466225 w 5568114"/>
              <a:gd name="connsiteY8" fmla="*/ 3819786 h 5577748"/>
              <a:gd name="connsiteX9" fmla="*/ 4579336 w 5568114"/>
              <a:gd name="connsiteY9" fmla="*/ 4635686 h 5577748"/>
              <a:gd name="connsiteX10" fmla="*/ 4384340 w 5568114"/>
              <a:gd name="connsiteY10" fmla="*/ 4791760 h 5577748"/>
              <a:gd name="connsiteX11" fmla="*/ 2782048 w 5568114"/>
              <a:gd name="connsiteY11" fmla="*/ 5577748 h 5577748"/>
              <a:gd name="connsiteX12" fmla="*/ 671354 w 5568114"/>
              <a:gd name="connsiteY12" fmla="*/ 4300148 h 5577748"/>
              <a:gd name="connsiteX13" fmla="*/ 446415 w 5568114"/>
              <a:gd name="connsiteY13" fmla="*/ 3973302 h 5577748"/>
              <a:gd name="connsiteX14" fmla="*/ 0 w 5568114"/>
              <a:gd name="connsiteY14" fmla="*/ 2943554 h 5577748"/>
              <a:gd name="connsiteX15" fmla="*/ 269730 w 5568114"/>
              <a:gd name="connsiteY15" fmla="*/ 1834555 h 5577748"/>
              <a:gd name="connsiteX16" fmla="*/ 1013589 w 5568114"/>
              <a:gd name="connsiteY16" fmla="*/ 881627 h 5577748"/>
              <a:gd name="connsiteX17" fmla="*/ 2089042 w 5568114"/>
              <a:gd name="connsiteY17" fmla="*/ 220777 h 5577748"/>
              <a:gd name="connsiteX18" fmla="*/ 2845684 w 5568114"/>
              <a:gd name="connsiteY18" fmla="*/ 14234 h 5577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568114" h="5577748">
                <a:moveTo>
                  <a:pt x="2959946" y="0"/>
                </a:moveTo>
                <a:lnTo>
                  <a:pt x="3614224" y="0"/>
                </a:lnTo>
                <a:lnTo>
                  <a:pt x="3844432" y="36392"/>
                </a:lnTo>
                <a:cubicBezTo>
                  <a:pt x="4017699" y="73748"/>
                  <a:pt x="4182227" y="129639"/>
                  <a:pt x="4336826" y="203778"/>
                </a:cubicBezTo>
                <a:cubicBezTo>
                  <a:pt x="4626600" y="342850"/>
                  <a:pt x="4881111" y="545834"/>
                  <a:pt x="5093304" y="806978"/>
                </a:cubicBezTo>
                <a:cubicBezTo>
                  <a:pt x="5255931" y="1007198"/>
                  <a:pt x="5391154" y="1239036"/>
                  <a:pt x="5496656" y="1495125"/>
                </a:cubicBezTo>
                <a:lnTo>
                  <a:pt x="5568114" y="1692569"/>
                </a:lnTo>
                <a:lnTo>
                  <a:pt x="5568114" y="3665503"/>
                </a:lnTo>
                <a:lnTo>
                  <a:pt x="5466225" y="3819786"/>
                </a:lnTo>
                <a:cubicBezTo>
                  <a:pt x="5249576" y="4101511"/>
                  <a:pt x="4924044" y="4360994"/>
                  <a:pt x="4579336" y="4635686"/>
                </a:cubicBezTo>
                <a:cubicBezTo>
                  <a:pt x="4515738" y="4686305"/>
                  <a:pt x="4450038" y="4738713"/>
                  <a:pt x="4384340" y="4791760"/>
                </a:cubicBezTo>
                <a:cubicBezTo>
                  <a:pt x="3796254" y="5266498"/>
                  <a:pt x="3367038" y="5577748"/>
                  <a:pt x="2782048" y="5577748"/>
                </a:cubicBezTo>
                <a:cubicBezTo>
                  <a:pt x="1890703" y="5577748"/>
                  <a:pt x="1259439" y="5195682"/>
                  <a:pt x="671354" y="4300148"/>
                </a:cubicBezTo>
                <a:cubicBezTo>
                  <a:pt x="594395" y="4182934"/>
                  <a:pt x="519167" y="4076330"/>
                  <a:pt x="446415" y="3973302"/>
                </a:cubicBezTo>
                <a:cubicBezTo>
                  <a:pt x="144886" y="3546115"/>
                  <a:pt x="0" y="3323958"/>
                  <a:pt x="0" y="2943554"/>
                </a:cubicBezTo>
                <a:cubicBezTo>
                  <a:pt x="0" y="2565835"/>
                  <a:pt x="90816" y="2192716"/>
                  <a:pt x="269730" y="1834555"/>
                </a:cubicBezTo>
                <a:cubicBezTo>
                  <a:pt x="444806" y="1484188"/>
                  <a:pt x="695109" y="1163480"/>
                  <a:pt x="1013589" y="881627"/>
                </a:cubicBezTo>
                <a:cubicBezTo>
                  <a:pt x="1326624" y="604505"/>
                  <a:pt x="1698428" y="375956"/>
                  <a:pt x="2089042" y="220777"/>
                </a:cubicBezTo>
                <a:cubicBezTo>
                  <a:pt x="2339747" y="120996"/>
                  <a:pt x="2592918" y="51971"/>
                  <a:pt x="2845684" y="1423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pic>
        <p:nvPicPr>
          <p:cNvPr id="9218" name="Picture 2" descr="Rowan Minkley and Robert Nicoll repurpose potato peelings into wood substitute">
            <a:extLst>
              <a:ext uri="{FF2B5EF4-FFF2-40B4-BE49-F238E27FC236}">
                <a16:creationId xmlns:a16="http://schemas.microsoft.com/office/drawing/2014/main" id="{D7B43410-0232-594F-B59B-DAEFF858AF8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346" r="23723" b="-1"/>
          <a:stretch/>
        </p:blipFill>
        <p:spPr bwMode="auto">
          <a:xfrm>
            <a:off x="6877878" y="294199"/>
            <a:ext cx="5150794" cy="5001370"/>
          </a:xfrm>
          <a:custGeom>
            <a:avLst/>
            <a:gdLst/>
            <a:ahLst/>
            <a:cxnLst/>
            <a:rect l="l" t="t" r="r" b="b"/>
            <a:pathLst>
              <a:path w="5044104" h="4896924">
                <a:moveTo>
                  <a:pt x="2886613" y="0"/>
                </a:moveTo>
                <a:cubicBezTo>
                  <a:pt x="3218269" y="0"/>
                  <a:pt x="3523512" y="65865"/>
                  <a:pt x="3794011" y="195584"/>
                </a:cubicBezTo>
                <a:cubicBezTo>
                  <a:pt x="4047516" y="317247"/>
                  <a:pt x="4270172" y="494825"/>
                  <a:pt x="4455804" y="723284"/>
                </a:cubicBezTo>
                <a:cubicBezTo>
                  <a:pt x="4835198" y="1190375"/>
                  <a:pt x="5044104" y="1854168"/>
                  <a:pt x="5044104" y="2592438"/>
                </a:cubicBezTo>
                <a:cubicBezTo>
                  <a:pt x="5044104" y="2886985"/>
                  <a:pt x="4963247" y="3123382"/>
                  <a:pt x="4782050" y="3358996"/>
                </a:cubicBezTo>
                <a:cubicBezTo>
                  <a:pt x="4592516" y="3605460"/>
                  <a:pt x="4307730" y="3832465"/>
                  <a:pt x="4006167" y="4072775"/>
                </a:cubicBezTo>
                <a:cubicBezTo>
                  <a:pt x="3950530" y="4117058"/>
                  <a:pt x="3893052" y="4162907"/>
                  <a:pt x="3835576" y="4209314"/>
                </a:cubicBezTo>
                <a:cubicBezTo>
                  <a:pt x="3321099" y="4624632"/>
                  <a:pt x="2945605" y="4896924"/>
                  <a:pt x="2433835" y="4896924"/>
                </a:cubicBezTo>
                <a:cubicBezTo>
                  <a:pt x="1654054" y="4896924"/>
                  <a:pt x="1101803" y="4562680"/>
                  <a:pt x="587325" y="3779234"/>
                </a:cubicBezTo>
                <a:cubicBezTo>
                  <a:pt x="519999" y="3676690"/>
                  <a:pt x="454187" y="3583430"/>
                  <a:pt x="390540" y="3493298"/>
                </a:cubicBezTo>
                <a:cubicBezTo>
                  <a:pt x="126752" y="3119579"/>
                  <a:pt x="0" y="2925228"/>
                  <a:pt x="0" y="2592438"/>
                </a:cubicBezTo>
                <a:cubicBezTo>
                  <a:pt x="0" y="2261996"/>
                  <a:pt x="79450" y="1935577"/>
                  <a:pt x="235969" y="1622244"/>
                </a:cubicBezTo>
                <a:cubicBezTo>
                  <a:pt x="389133" y="1315731"/>
                  <a:pt x="608107" y="1035165"/>
                  <a:pt x="886724" y="788590"/>
                </a:cubicBezTo>
                <a:cubicBezTo>
                  <a:pt x="1160578" y="546153"/>
                  <a:pt x="1485846" y="346211"/>
                  <a:pt x="1827568" y="210454"/>
                </a:cubicBezTo>
                <a:cubicBezTo>
                  <a:pt x="2178491" y="70787"/>
                  <a:pt x="2534934" y="0"/>
                  <a:pt x="2886613"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1521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247" name="Rectangle 10246">
            <a:extLst>
              <a:ext uri="{FF2B5EF4-FFF2-40B4-BE49-F238E27FC236}">
                <a16:creationId xmlns:a16="http://schemas.microsoft.com/office/drawing/2014/main" id="{3D5FBB81-B61B-416A-8F5D-A8DDF62530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10242" name="Picture 2" descr="Green Charcoal bio-brick by Indian School of Design and Innovation Mumbai">
            <a:extLst>
              <a:ext uri="{FF2B5EF4-FFF2-40B4-BE49-F238E27FC236}">
                <a16:creationId xmlns:a16="http://schemas.microsoft.com/office/drawing/2014/main" id="{4DE523DA-9B61-8A45-B4B2-7B677E12FF5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38477"/>
          <a:stretch/>
        </p:blipFill>
        <p:spPr bwMode="auto">
          <a:xfrm>
            <a:off x="4691118" y="1"/>
            <a:ext cx="7500882" cy="6857999"/>
          </a:xfrm>
          <a:custGeom>
            <a:avLst/>
            <a:gdLst/>
            <a:ahLst/>
            <a:cxnLst/>
            <a:rect l="l" t="t" r="r" b="b"/>
            <a:pathLst>
              <a:path w="7500882" h="6857999">
                <a:moveTo>
                  <a:pt x="898230" y="0"/>
                </a:moveTo>
                <a:lnTo>
                  <a:pt x="7500882" y="0"/>
                </a:lnTo>
                <a:lnTo>
                  <a:pt x="7500882" y="6857999"/>
                </a:lnTo>
                <a:lnTo>
                  <a:pt x="0" y="6857999"/>
                </a:lnTo>
                <a:lnTo>
                  <a:pt x="114106" y="6780598"/>
                </a:lnTo>
                <a:cubicBezTo>
                  <a:pt x="291579" y="6653107"/>
                  <a:pt x="465794" y="6515396"/>
                  <a:pt x="641619" y="6374813"/>
                </a:cubicBezTo>
                <a:cubicBezTo>
                  <a:pt x="1607125" y="5602838"/>
                  <a:pt x="2555378" y="4969130"/>
                  <a:pt x="2555378" y="3621655"/>
                </a:cubicBezTo>
                <a:cubicBezTo>
                  <a:pt x="2555378" y="2093191"/>
                  <a:pt x="1969579" y="754640"/>
                  <a:pt x="920818" y="14996"/>
                </a:cubicBezTo>
                <a:close/>
              </a:path>
            </a:pathLst>
          </a:custGeom>
          <a:noFill/>
          <a:extLst>
            <a:ext uri="{909E8E84-426E-40DD-AFC4-6F175D3DCCD1}">
              <a14:hiddenFill xmlns:a14="http://schemas.microsoft.com/office/drawing/2010/main">
                <a:solidFill>
                  <a:srgbClr val="FFFFFF"/>
                </a:solidFill>
              </a14:hiddenFill>
            </a:ext>
          </a:extLst>
        </p:spPr>
      </p:pic>
      <p:sp>
        <p:nvSpPr>
          <p:cNvPr id="10249" name="Freeform: Shape 10248">
            <a:extLst>
              <a:ext uri="{FF2B5EF4-FFF2-40B4-BE49-F238E27FC236}">
                <a16:creationId xmlns:a16="http://schemas.microsoft.com/office/drawing/2014/main" id="{40C0D7D4-D83D-4C58-87D1-955F0A917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76051" cy="6858000"/>
          </a:xfrm>
          <a:custGeom>
            <a:avLst/>
            <a:gdLst>
              <a:gd name="connsiteX0" fmla="*/ 0 w 7476051"/>
              <a:gd name="connsiteY0" fmla="*/ 0 h 6858000"/>
              <a:gd name="connsiteX1" fmla="*/ 5853028 w 7476051"/>
              <a:gd name="connsiteY1" fmla="*/ 0 h 6858000"/>
              <a:gd name="connsiteX2" fmla="*/ 5875152 w 7476051"/>
              <a:gd name="connsiteY2" fmla="*/ 14997 h 6858000"/>
              <a:gd name="connsiteX3" fmla="*/ 7476051 w 7476051"/>
              <a:gd name="connsiteY3" fmla="*/ 3621656 h 6858000"/>
              <a:gd name="connsiteX4" fmla="*/ 5601702 w 7476051"/>
              <a:gd name="connsiteY4" fmla="*/ 6374814 h 6858000"/>
              <a:gd name="connsiteX5" fmla="*/ 5085053 w 7476051"/>
              <a:gd name="connsiteY5" fmla="*/ 6780599 h 6858000"/>
              <a:gd name="connsiteX6" fmla="*/ 4973297 w 7476051"/>
              <a:gd name="connsiteY6" fmla="*/ 6858000 h 6858000"/>
              <a:gd name="connsiteX7" fmla="*/ 0 w 7476051"/>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6051" h="6858000">
                <a:moveTo>
                  <a:pt x="0" y="0"/>
                </a:moveTo>
                <a:lnTo>
                  <a:pt x="5853028" y="0"/>
                </a:lnTo>
                <a:lnTo>
                  <a:pt x="5875152" y="14997"/>
                </a:lnTo>
                <a:cubicBezTo>
                  <a:pt x="6902315" y="754641"/>
                  <a:pt x="7476051" y="2093192"/>
                  <a:pt x="7476051" y="3621656"/>
                </a:cubicBezTo>
                <a:cubicBezTo>
                  <a:pt x="7476051" y="4969131"/>
                  <a:pt x="6547326" y="5602839"/>
                  <a:pt x="5601702" y="6374814"/>
                </a:cubicBezTo>
                <a:cubicBezTo>
                  <a:pt x="5429499" y="6515397"/>
                  <a:pt x="5258871" y="6653108"/>
                  <a:pt x="5085053" y="6780599"/>
                </a:cubicBezTo>
                <a:lnTo>
                  <a:pt x="4973297"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useBgFill="1">
        <p:nvSpPr>
          <p:cNvPr id="10251" name="Freeform: Shape 10250">
            <a:extLst>
              <a:ext uri="{FF2B5EF4-FFF2-40B4-BE49-F238E27FC236}">
                <a16:creationId xmlns:a16="http://schemas.microsoft.com/office/drawing/2014/main" id="{0BA56A81-C9DD-4EBA-9E13-32FFB51CF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7307402" cy="6858000"/>
          </a:xfrm>
          <a:custGeom>
            <a:avLst/>
            <a:gdLst>
              <a:gd name="connsiteX0" fmla="*/ 0 w 7097265"/>
              <a:gd name="connsiteY0" fmla="*/ 0 h 6858000"/>
              <a:gd name="connsiteX1" fmla="*/ 5474242 w 7097265"/>
              <a:gd name="connsiteY1" fmla="*/ 0 h 6858000"/>
              <a:gd name="connsiteX2" fmla="*/ 5496366 w 7097265"/>
              <a:gd name="connsiteY2" fmla="*/ 14997 h 6858000"/>
              <a:gd name="connsiteX3" fmla="*/ 7097265 w 7097265"/>
              <a:gd name="connsiteY3" fmla="*/ 3621656 h 6858000"/>
              <a:gd name="connsiteX4" fmla="*/ 5222916 w 7097265"/>
              <a:gd name="connsiteY4" fmla="*/ 6374814 h 6858000"/>
              <a:gd name="connsiteX5" fmla="*/ 4706267 w 7097265"/>
              <a:gd name="connsiteY5" fmla="*/ 6780599 h 6858000"/>
              <a:gd name="connsiteX6" fmla="*/ 4594511 w 7097265"/>
              <a:gd name="connsiteY6" fmla="*/ 6858000 h 6858000"/>
              <a:gd name="connsiteX7" fmla="*/ 0 w 709726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7265" h="6858000">
                <a:moveTo>
                  <a:pt x="0" y="0"/>
                </a:moveTo>
                <a:lnTo>
                  <a:pt x="5474242" y="0"/>
                </a:lnTo>
                <a:lnTo>
                  <a:pt x="5496366" y="14997"/>
                </a:lnTo>
                <a:cubicBezTo>
                  <a:pt x="6523529" y="754641"/>
                  <a:pt x="7097265" y="2093192"/>
                  <a:pt x="7097265" y="3621656"/>
                </a:cubicBezTo>
                <a:cubicBezTo>
                  <a:pt x="7097265" y="4969131"/>
                  <a:pt x="6168540" y="5602839"/>
                  <a:pt x="5222916" y="6374814"/>
                </a:cubicBezTo>
                <a:cubicBezTo>
                  <a:pt x="5050713" y="6515397"/>
                  <a:pt x="4880085" y="6653108"/>
                  <a:pt x="4706267" y="6780599"/>
                </a:cubicBezTo>
                <a:lnTo>
                  <a:pt x="4594511"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0253" name="Freeform: Shape 10252">
            <a:extLst>
              <a:ext uri="{FF2B5EF4-FFF2-40B4-BE49-F238E27FC236}">
                <a16:creationId xmlns:a16="http://schemas.microsoft.com/office/drawing/2014/main" id="{15F9A324-404E-4C5D-AFF0-C5D0D8418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9034" y="-1"/>
            <a:ext cx="2535264" cy="6858001"/>
          </a:xfrm>
          <a:custGeom>
            <a:avLst/>
            <a:gdLst>
              <a:gd name="connsiteX0" fmla="*/ 1218585 w 2535264"/>
              <a:gd name="connsiteY0" fmla="*/ 0 h 6858001"/>
              <a:gd name="connsiteX1" fmla="*/ 1236561 w 2535264"/>
              <a:gd name="connsiteY1" fmla="*/ 0 h 6858001"/>
              <a:gd name="connsiteX2" fmla="*/ 1264452 w 2535264"/>
              <a:gd name="connsiteY2" fmla="*/ 24550 h 6858001"/>
              <a:gd name="connsiteX3" fmla="*/ 2528121 w 2535264"/>
              <a:gd name="connsiteY3" fmla="*/ 3710502 h 6858001"/>
              <a:gd name="connsiteX4" fmla="*/ 492890 w 2535264"/>
              <a:gd name="connsiteY4" fmla="*/ 6507511 h 6858001"/>
              <a:gd name="connsiteX5" fmla="*/ 221418 w 2535264"/>
              <a:gd name="connsiteY5" fmla="*/ 6713387 h 6858001"/>
              <a:gd name="connsiteX6" fmla="*/ 20100 w 2535264"/>
              <a:gd name="connsiteY6" fmla="*/ 6858001 h 6858001"/>
              <a:gd name="connsiteX7" fmla="*/ 0 w 2535264"/>
              <a:gd name="connsiteY7" fmla="*/ 6858001 h 6858001"/>
              <a:gd name="connsiteX8" fmla="*/ 202488 w 2535264"/>
              <a:gd name="connsiteY8" fmla="*/ 6712547 h 6858001"/>
              <a:gd name="connsiteX9" fmla="*/ 473961 w 2535264"/>
              <a:gd name="connsiteY9" fmla="*/ 6506670 h 6858001"/>
              <a:gd name="connsiteX10" fmla="*/ 2509192 w 2535264"/>
              <a:gd name="connsiteY10" fmla="*/ 3709662 h 6858001"/>
              <a:gd name="connsiteX11" fmla="*/ 1245521 w 2535264"/>
              <a:gd name="connsiteY11" fmla="*/ 23708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5264" h="6858001">
                <a:moveTo>
                  <a:pt x="1218585" y="0"/>
                </a:moveTo>
                <a:lnTo>
                  <a:pt x="1236561" y="0"/>
                </a:lnTo>
                <a:lnTo>
                  <a:pt x="1264452" y="24550"/>
                </a:lnTo>
                <a:cubicBezTo>
                  <a:pt x="2149109" y="863108"/>
                  <a:pt x="2598329" y="2210814"/>
                  <a:pt x="2528121" y="3710502"/>
                </a:cubicBezTo>
                <a:cubicBezTo>
                  <a:pt x="2462100" y="5120751"/>
                  <a:pt x="1489450" y="5742158"/>
                  <a:pt x="492890" y="6507511"/>
                </a:cubicBezTo>
                <a:cubicBezTo>
                  <a:pt x="402151" y="6577199"/>
                  <a:pt x="311847" y="6646154"/>
                  <a:pt x="221418" y="6713387"/>
                </a:cubicBezTo>
                <a:lnTo>
                  <a:pt x="20100" y="6858001"/>
                </a:lnTo>
                <a:lnTo>
                  <a:pt x="0" y="6858001"/>
                </a:lnTo>
                <a:lnTo>
                  <a:pt x="202488" y="6712547"/>
                </a:lnTo>
                <a:cubicBezTo>
                  <a:pt x="292917" y="6645314"/>
                  <a:pt x="383222" y="6576359"/>
                  <a:pt x="473961" y="6506670"/>
                </a:cubicBezTo>
                <a:cubicBezTo>
                  <a:pt x="1470520" y="5741317"/>
                  <a:pt x="2443170" y="5119911"/>
                  <a:pt x="2509192" y="3709662"/>
                </a:cubicBezTo>
                <a:cubicBezTo>
                  <a:pt x="2579400" y="2209973"/>
                  <a:pt x="2130178" y="862268"/>
                  <a:pt x="1245521" y="23708"/>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4ED37CE4-28A2-CF4E-A28D-0615F57A332A}"/>
              </a:ext>
            </a:extLst>
          </p:cNvPr>
          <p:cNvSpPr>
            <a:spLocks noGrp="1"/>
          </p:cNvSpPr>
          <p:nvPr>
            <p:ph type="title"/>
          </p:nvPr>
        </p:nvSpPr>
        <p:spPr>
          <a:xfrm>
            <a:off x="159026" y="119270"/>
            <a:ext cx="7148223" cy="993913"/>
          </a:xfrm>
        </p:spPr>
        <p:txBody>
          <a:bodyPr anchor="b">
            <a:normAutofit/>
          </a:bodyPr>
          <a:lstStyle/>
          <a:p>
            <a:r>
              <a:rPr lang="en-US" dirty="0">
                <a:solidFill>
                  <a:srgbClr val="FF0000"/>
                </a:solidFill>
              </a:rPr>
              <a:t>Green Charcoal loofah bricks</a:t>
            </a:r>
          </a:p>
        </p:txBody>
      </p:sp>
      <p:sp>
        <p:nvSpPr>
          <p:cNvPr id="3" name="Content Placeholder 2">
            <a:extLst>
              <a:ext uri="{FF2B5EF4-FFF2-40B4-BE49-F238E27FC236}">
                <a16:creationId xmlns:a16="http://schemas.microsoft.com/office/drawing/2014/main" id="{022870DB-879F-6746-B453-C085D2677EAA}"/>
              </a:ext>
            </a:extLst>
          </p:cNvPr>
          <p:cNvSpPr>
            <a:spLocks noGrp="1"/>
          </p:cNvSpPr>
          <p:nvPr>
            <p:ph idx="1"/>
          </p:nvPr>
        </p:nvSpPr>
        <p:spPr>
          <a:xfrm>
            <a:off x="265044" y="1232452"/>
            <a:ext cx="6917634" cy="5506278"/>
          </a:xfrm>
        </p:spPr>
        <p:txBody>
          <a:bodyPr>
            <a:noAutofit/>
          </a:bodyPr>
          <a:lstStyle/>
          <a:p>
            <a:pPr>
              <a:lnSpc>
                <a:spcPct val="100000"/>
              </a:lnSpc>
            </a:pPr>
            <a:r>
              <a:rPr lang="en-US" sz="2800" b="0" i="0" dirty="0">
                <a:effectLst/>
                <a:latin typeface="Chronicle Text G1 A"/>
              </a:rPr>
              <a:t>Engineered by researchers at the Indian School of Design and Innovation in Mumbai, these </a:t>
            </a:r>
            <a:r>
              <a:rPr lang="en-US" sz="2800" b="0" i="0" dirty="0">
                <a:solidFill>
                  <a:srgbClr val="0070C0"/>
                </a:solidFill>
                <a:effectLst/>
                <a:latin typeface="Chronicle Text G1 A"/>
              </a:rPr>
              <a:t>bio-bricks</a:t>
            </a:r>
            <a:r>
              <a:rPr lang="en-US" sz="2800" b="0" i="0" dirty="0">
                <a:effectLst/>
                <a:latin typeface="Chronicle Text G1 A"/>
              </a:rPr>
              <a:t> are made of </a:t>
            </a:r>
            <a:r>
              <a:rPr lang="en-US" sz="2800" b="0" i="0" dirty="0">
                <a:solidFill>
                  <a:srgbClr val="0070C0"/>
                </a:solidFill>
                <a:effectLst/>
                <a:latin typeface="Chronicle Text G1 A"/>
              </a:rPr>
              <a:t>soil, cement, charcoal and organic luffa </a:t>
            </a:r>
            <a:r>
              <a:rPr lang="en-US" sz="2800" b="0" i="0" dirty="0" err="1">
                <a:solidFill>
                  <a:srgbClr val="0070C0"/>
                </a:solidFill>
                <a:effectLst/>
                <a:latin typeface="Chronicle Text G1 A"/>
              </a:rPr>
              <a:t>fibres</a:t>
            </a:r>
            <a:r>
              <a:rPr lang="en-US" sz="2800" b="0" i="0" dirty="0">
                <a:solidFill>
                  <a:srgbClr val="0070C0"/>
                </a:solidFill>
                <a:effectLst/>
                <a:latin typeface="Chronicle Text G1 A"/>
              </a:rPr>
              <a:t> – better known as loofah</a:t>
            </a:r>
            <a:r>
              <a:rPr lang="en-US" sz="2800" b="0" i="0" dirty="0">
                <a:effectLst/>
                <a:latin typeface="Chronicle Text G1 A"/>
              </a:rPr>
              <a:t>, the plant commonly used for bath sponges.</a:t>
            </a:r>
          </a:p>
          <a:p>
            <a:pPr>
              <a:lnSpc>
                <a:spcPct val="100000"/>
              </a:lnSpc>
            </a:pPr>
            <a:r>
              <a:rPr lang="en-US" sz="2800" b="0" i="0" dirty="0">
                <a:effectLst/>
                <a:latin typeface="Chronicle Text G1 A"/>
              </a:rPr>
              <a:t>The natural gaps in the loofah's fibrous network enable the bricks to double as a </a:t>
            </a:r>
            <a:r>
              <a:rPr lang="en-US" sz="2800" b="0" i="0" dirty="0">
                <a:solidFill>
                  <a:srgbClr val="0070C0"/>
                </a:solidFill>
                <a:effectLst/>
                <a:latin typeface="Chronicle Text G1 A"/>
              </a:rPr>
              <a:t>home</a:t>
            </a:r>
            <a:r>
              <a:rPr lang="en-US" sz="2800" b="0" i="0" dirty="0">
                <a:effectLst/>
                <a:latin typeface="Chronicle Text G1 A"/>
              </a:rPr>
              <a:t> for </a:t>
            </a:r>
            <a:r>
              <a:rPr lang="en-US" sz="2800" b="0" i="0" dirty="0">
                <a:solidFill>
                  <a:srgbClr val="0070C0"/>
                </a:solidFill>
                <a:effectLst/>
                <a:latin typeface="Chronicle Text G1 A"/>
              </a:rPr>
              <a:t>animal and plant life</a:t>
            </a:r>
            <a:r>
              <a:rPr lang="en-US" sz="2800" b="0" i="0" dirty="0">
                <a:effectLst/>
                <a:latin typeface="Chronicle Text G1 A"/>
              </a:rPr>
              <a:t>, increasing the biodiversity of cities.</a:t>
            </a:r>
          </a:p>
          <a:p>
            <a:pPr>
              <a:lnSpc>
                <a:spcPct val="100000"/>
              </a:lnSpc>
            </a:pPr>
            <a:endParaRPr lang="en-US" sz="2800" dirty="0"/>
          </a:p>
        </p:txBody>
      </p:sp>
    </p:spTree>
    <p:extLst>
      <p:ext uri="{BB962C8B-B14F-4D97-AF65-F5344CB8AC3E}">
        <p14:creationId xmlns:p14="http://schemas.microsoft.com/office/powerpoint/2010/main" val="3179661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271" name="Rectangle 11270">
            <a:extLst>
              <a:ext uri="{FF2B5EF4-FFF2-40B4-BE49-F238E27FC236}">
                <a16:creationId xmlns:a16="http://schemas.microsoft.com/office/drawing/2014/main" id="{3D5FBB81-B61B-416A-8F5D-A8DDF62530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11266" name="Picture 2">
            <a:extLst>
              <a:ext uri="{FF2B5EF4-FFF2-40B4-BE49-F238E27FC236}">
                <a16:creationId xmlns:a16="http://schemas.microsoft.com/office/drawing/2014/main" id="{3A1E1D1B-90BE-0C48-BBA6-11312365D84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228" r="30249"/>
          <a:stretch/>
        </p:blipFill>
        <p:spPr bwMode="auto">
          <a:xfrm>
            <a:off x="4691118" y="1"/>
            <a:ext cx="7500882" cy="6857999"/>
          </a:xfrm>
          <a:custGeom>
            <a:avLst/>
            <a:gdLst/>
            <a:ahLst/>
            <a:cxnLst/>
            <a:rect l="l" t="t" r="r" b="b"/>
            <a:pathLst>
              <a:path w="7500882" h="6857999">
                <a:moveTo>
                  <a:pt x="898230" y="0"/>
                </a:moveTo>
                <a:lnTo>
                  <a:pt x="7500882" y="0"/>
                </a:lnTo>
                <a:lnTo>
                  <a:pt x="7500882" y="6857999"/>
                </a:lnTo>
                <a:lnTo>
                  <a:pt x="0" y="6857999"/>
                </a:lnTo>
                <a:lnTo>
                  <a:pt x="114106" y="6780598"/>
                </a:lnTo>
                <a:cubicBezTo>
                  <a:pt x="291579" y="6653107"/>
                  <a:pt x="465794" y="6515396"/>
                  <a:pt x="641619" y="6374813"/>
                </a:cubicBezTo>
                <a:cubicBezTo>
                  <a:pt x="1607125" y="5602838"/>
                  <a:pt x="2555378" y="4969130"/>
                  <a:pt x="2555378" y="3621655"/>
                </a:cubicBezTo>
                <a:cubicBezTo>
                  <a:pt x="2555378" y="2093191"/>
                  <a:pt x="1969579" y="754640"/>
                  <a:pt x="920818" y="14996"/>
                </a:cubicBezTo>
                <a:close/>
              </a:path>
            </a:pathLst>
          </a:custGeom>
          <a:noFill/>
          <a:extLst>
            <a:ext uri="{909E8E84-426E-40DD-AFC4-6F175D3DCCD1}">
              <a14:hiddenFill xmlns:a14="http://schemas.microsoft.com/office/drawing/2010/main">
                <a:solidFill>
                  <a:srgbClr val="FFFFFF"/>
                </a:solidFill>
              </a14:hiddenFill>
            </a:ext>
          </a:extLst>
        </p:spPr>
      </p:pic>
      <p:sp>
        <p:nvSpPr>
          <p:cNvPr id="11273" name="Freeform: Shape 11272">
            <a:extLst>
              <a:ext uri="{FF2B5EF4-FFF2-40B4-BE49-F238E27FC236}">
                <a16:creationId xmlns:a16="http://schemas.microsoft.com/office/drawing/2014/main" id="{40C0D7D4-D83D-4C58-87D1-955F0A917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76051" cy="6858000"/>
          </a:xfrm>
          <a:custGeom>
            <a:avLst/>
            <a:gdLst>
              <a:gd name="connsiteX0" fmla="*/ 0 w 7476051"/>
              <a:gd name="connsiteY0" fmla="*/ 0 h 6858000"/>
              <a:gd name="connsiteX1" fmla="*/ 5853028 w 7476051"/>
              <a:gd name="connsiteY1" fmla="*/ 0 h 6858000"/>
              <a:gd name="connsiteX2" fmla="*/ 5875152 w 7476051"/>
              <a:gd name="connsiteY2" fmla="*/ 14997 h 6858000"/>
              <a:gd name="connsiteX3" fmla="*/ 7476051 w 7476051"/>
              <a:gd name="connsiteY3" fmla="*/ 3621656 h 6858000"/>
              <a:gd name="connsiteX4" fmla="*/ 5601702 w 7476051"/>
              <a:gd name="connsiteY4" fmla="*/ 6374814 h 6858000"/>
              <a:gd name="connsiteX5" fmla="*/ 5085053 w 7476051"/>
              <a:gd name="connsiteY5" fmla="*/ 6780599 h 6858000"/>
              <a:gd name="connsiteX6" fmla="*/ 4973297 w 7476051"/>
              <a:gd name="connsiteY6" fmla="*/ 6858000 h 6858000"/>
              <a:gd name="connsiteX7" fmla="*/ 0 w 7476051"/>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6051" h="6858000">
                <a:moveTo>
                  <a:pt x="0" y="0"/>
                </a:moveTo>
                <a:lnTo>
                  <a:pt x="5853028" y="0"/>
                </a:lnTo>
                <a:lnTo>
                  <a:pt x="5875152" y="14997"/>
                </a:lnTo>
                <a:cubicBezTo>
                  <a:pt x="6902315" y="754641"/>
                  <a:pt x="7476051" y="2093192"/>
                  <a:pt x="7476051" y="3621656"/>
                </a:cubicBezTo>
                <a:cubicBezTo>
                  <a:pt x="7476051" y="4969131"/>
                  <a:pt x="6547326" y="5602839"/>
                  <a:pt x="5601702" y="6374814"/>
                </a:cubicBezTo>
                <a:cubicBezTo>
                  <a:pt x="5429499" y="6515397"/>
                  <a:pt x="5258871" y="6653108"/>
                  <a:pt x="5085053" y="6780599"/>
                </a:cubicBezTo>
                <a:lnTo>
                  <a:pt x="4973297"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useBgFill="1">
        <p:nvSpPr>
          <p:cNvPr id="11275" name="Freeform: Shape 11274">
            <a:extLst>
              <a:ext uri="{FF2B5EF4-FFF2-40B4-BE49-F238E27FC236}">
                <a16:creationId xmlns:a16="http://schemas.microsoft.com/office/drawing/2014/main" id="{0BA56A81-C9DD-4EBA-9E13-32FFB51CF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7307402" cy="6858000"/>
          </a:xfrm>
          <a:custGeom>
            <a:avLst/>
            <a:gdLst>
              <a:gd name="connsiteX0" fmla="*/ 0 w 7097265"/>
              <a:gd name="connsiteY0" fmla="*/ 0 h 6858000"/>
              <a:gd name="connsiteX1" fmla="*/ 5474242 w 7097265"/>
              <a:gd name="connsiteY1" fmla="*/ 0 h 6858000"/>
              <a:gd name="connsiteX2" fmla="*/ 5496366 w 7097265"/>
              <a:gd name="connsiteY2" fmla="*/ 14997 h 6858000"/>
              <a:gd name="connsiteX3" fmla="*/ 7097265 w 7097265"/>
              <a:gd name="connsiteY3" fmla="*/ 3621656 h 6858000"/>
              <a:gd name="connsiteX4" fmla="*/ 5222916 w 7097265"/>
              <a:gd name="connsiteY4" fmla="*/ 6374814 h 6858000"/>
              <a:gd name="connsiteX5" fmla="*/ 4706267 w 7097265"/>
              <a:gd name="connsiteY5" fmla="*/ 6780599 h 6858000"/>
              <a:gd name="connsiteX6" fmla="*/ 4594511 w 7097265"/>
              <a:gd name="connsiteY6" fmla="*/ 6858000 h 6858000"/>
              <a:gd name="connsiteX7" fmla="*/ 0 w 709726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7265" h="6858000">
                <a:moveTo>
                  <a:pt x="0" y="0"/>
                </a:moveTo>
                <a:lnTo>
                  <a:pt x="5474242" y="0"/>
                </a:lnTo>
                <a:lnTo>
                  <a:pt x="5496366" y="14997"/>
                </a:lnTo>
                <a:cubicBezTo>
                  <a:pt x="6523529" y="754641"/>
                  <a:pt x="7097265" y="2093192"/>
                  <a:pt x="7097265" y="3621656"/>
                </a:cubicBezTo>
                <a:cubicBezTo>
                  <a:pt x="7097265" y="4969131"/>
                  <a:pt x="6168540" y="5602839"/>
                  <a:pt x="5222916" y="6374814"/>
                </a:cubicBezTo>
                <a:cubicBezTo>
                  <a:pt x="5050713" y="6515397"/>
                  <a:pt x="4880085" y="6653108"/>
                  <a:pt x="4706267" y="6780599"/>
                </a:cubicBezTo>
                <a:lnTo>
                  <a:pt x="4594511"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1277" name="Freeform: Shape 11276">
            <a:extLst>
              <a:ext uri="{FF2B5EF4-FFF2-40B4-BE49-F238E27FC236}">
                <a16:creationId xmlns:a16="http://schemas.microsoft.com/office/drawing/2014/main" id="{15F9A324-404E-4C5D-AFF0-C5D0D8418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9034" y="-1"/>
            <a:ext cx="2535264" cy="6858001"/>
          </a:xfrm>
          <a:custGeom>
            <a:avLst/>
            <a:gdLst>
              <a:gd name="connsiteX0" fmla="*/ 1218585 w 2535264"/>
              <a:gd name="connsiteY0" fmla="*/ 0 h 6858001"/>
              <a:gd name="connsiteX1" fmla="*/ 1236561 w 2535264"/>
              <a:gd name="connsiteY1" fmla="*/ 0 h 6858001"/>
              <a:gd name="connsiteX2" fmla="*/ 1264452 w 2535264"/>
              <a:gd name="connsiteY2" fmla="*/ 24550 h 6858001"/>
              <a:gd name="connsiteX3" fmla="*/ 2528121 w 2535264"/>
              <a:gd name="connsiteY3" fmla="*/ 3710502 h 6858001"/>
              <a:gd name="connsiteX4" fmla="*/ 492890 w 2535264"/>
              <a:gd name="connsiteY4" fmla="*/ 6507511 h 6858001"/>
              <a:gd name="connsiteX5" fmla="*/ 221418 w 2535264"/>
              <a:gd name="connsiteY5" fmla="*/ 6713387 h 6858001"/>
              <a:gd name="connsiteX6" fmla="*/ 20100 w 2535264"/>
              <a:gd name="connsiteY6" fmla="*/ 6858001 h 6858001"/>
              <a:gd name="connsiteX7" fmla="*/ 0 w 2535264"/>
              <a:gd name="connsiteY7" fmla="*/ 6858001 h 6858001"/>
              <a:gd name="connsiteX8" fmla="*/ 202488 w 2535264"/>
              <a:gd name="connsiteY8" fmla="*/ 6712547 h 6858001"/>
              <a:gd name="connsiteX9" fmla="*/ 473961 w 2535264"/>
              <a:gd name="connsiteY9" fmla="*/ 6506670 h 6858001"/>
              <a:gd name="connsiteX10" fmla="*/ 2509192 w 2535264"/>
              <a:gd name="connsiteY10" fmla="*/ 3709662 h 6858001"/>
              <a:gd name="connsiteX11" fmla="*/ 1245521 w 2535264"/>
              <a:gd name="connsiteY11" fmla="*/ 23708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5264" h="6858001">
                <a:moveTo>
                  <a:pt x="1218585" y="0"/>
                </a:moveTo>
                <a:lnTo>
                  <a:pt x="1236561" y="0"/>
                </a:lnTo>
                <a:lnTo>
                  <a:pt x="1264452" y="24550"/>
                </a:lnTo>
                <a:cubicBezTo>
                  <a:pt x="2149109" y="863108"/>
                  <a:pt x="2598329" y="2210814"/>
                  <a:pt x="2528121" y="3710502"/>
                </a:cubicBezTo>
                <a:cubicBezTo>
                  <a:pt x="2462100" y="5120751"/>
                  <a:pt x="1489450" y="5742158"/>
                  <a:pt x="492890" y="6507511"/>
                </a:cubicBezTo>
                <a:cubicBezTo>
                  <a:pt x="402151" y="6577199"/>
                  <a:pt x="311847" y="6646154"/>
                  <a:pt x="221418" y="6713387"/>
                </a:cubicBezTo>
                <a:lnTo>
                  <a:pt x="20100" y="6858001"/>
                </a:lnTo>
                <a:lnTo>
                  <a:pt x="0" y="6858001"/>
                </a:lnTo>
                <a:lnTo>
                  <a:pt x="202488" y="6712547"/>
                </a:lnTo>
                <a:cubicBezTo>
                  <a:pt x="292917" y="6645314"/>
                  <a:pt x="383222" y="6576359"/>
                  <a:pt x="473961" y="6506670"/>
                </a:cubicBezTo>
                <a:cubicBezTo>
                  <a:pt x="1470520" y="5741317"/>
                  <a:pt x="2443170" y="5119911"/>
                  <a:pt x="2509192" y="3709662"/>
                </a:cubicBezTo>
                <a:cubicBezTo>
                  <a:pt x="2579400" y="2209973"/>
                  <a:pt x="2130178" y="862268"/>
                  <a:pt x="1245521" y="23708"/>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1A6A8D74-9C53-B545-9A1C-CE1AD4FD03AE}"/>
              </a:ext>
            </a:extLst>
          </p:cNvPr>
          <p:cNvSpPr>
            <a:spLocks noGrp="1"/>
          </p:cNvSpPr>
          <p:nvPr>
            <p:ph type="title"/>
          </p:nvPr>
        </p:nvSpPr>
        <p:spPr>
          <a:xfrm>
            <a:off x="145774" y="185530"/>
            <a:ext cx="7938052" cy="940905"/>
          </a:xfrm>
        </p:spPr>
        <p:txBody>
          <a:bodyPr anchor="b">
            <a:normAutofit/>
          </a:bodyPr>
          <a:lstStyle/>
          <a:p>
            <a:r>
              <a:rPr lang="en-US" dirty="0">
                <a:solidFill>
                  <a:srgbClr val="FF0000"/>
                </a:solidFill>
              </a:rPr>
              <a:t>Waste paper construction board</a:t>
            </a:r>
          </a:p>
        </p:txBody>
      </p:sp>
      <p:sp>
        <p:nvSpPr>
          <p:cNvPr id="3" name="Content Placeholder 2">
            <a:extLst>
              <a:ext uri="{FF2B5EF4-FFF2-40B4-BE49-F238E27FC236}">
                <a16:creationId xmlns:a16="http://schemas.microsoft.com/office/drawing/2014/main" id="{1A26A768-4300-874A-9CC4-A4D9FB3A5B14}"/>
              </a:ext>
            </a:extLst>
          </p:cNvPr>
          <p:cNvSpPr>
            <a:spLocks noGrp="1"/>
          </p:cNvSpPr>
          <p:nvPr>
            <p:ph idx="1"/>
          </p:nvPr>
        </p:nvSpPr>
        <p:spPr>
          <a:xfrm>
            <a:off x="145774" y="1311964"/>
            <a:ext cx="7646504" cy="5360506"/>
          </a:xfrm>
        </p:spPr>
        <p:txBody>
          <a:bodyPr>
            <a:noAutofit/>
          </a:bodyPr>
          <a:lstStyle/>
          <a:p>
            <a:pPr>
              <a:lnSpc>
                <a:spcPct val="100000"/>
              </a:lnSpc>
            </a:pPr>
            <a:r>
              <a:rPr lang="en-US" sz="3200" b="0" i="0" dirty="0" err="1">
                <a:effectLst/>
                <a:latin typeface="Chronicle Text G1 A"/>
              </a:rPr>
              <a:t>Honext's</a:t>
            </a:r>
            <a:r>
              <a:rPr lang="en-US" sz="3200" b="0" i="0" dirty="0">
                <a:effectLst/>
                <a:latin typeface="Chronicle Text G1 A"/>
              </a:rPr>
              <a:t> construction board is made of </a:t>
            </a:r>
            <a:r>
              <a:rPr lang="en-US" sz="3200" b="0" i="0" dirty="0">
                <a:solidFill>
                  <a:srgbClr val="0070C0"/>
                </a:solidFill>
                <a:effectLst/>
                <a:latin typeface="Chronicle Text G1 A"/>
              </a:rPr>
              <a:t>paper</a:t>
            </a:r>
            <a:r>
              <a:rPr lang="en-US" sz="3200" b="0" i="0" dirty="0">
                <a:effectLst/>
                <a:latin typeface="Chronicle Text G1 A"/>
              </a:rPr>
              <a:t> that has already gone through several </a:t>
            </a:r>
            <a:r>
              <a:rPr lang="en-US" sz="3200" b="0" i="0" dirty="0">
                <a:solidFill>
                  <a:srgbClr val="0070C0"/>
                </a:solidFill>
                <a:effectLst/>
                <a:latin typeface="Chronicle Text G1 A"/>
              </a:rPr>
              <a:t>reuse cycles</a:t>
            </a:r>
            <a:r>
              <a:rPr lang="en-US" sz="3200" b="0" i="0" dirty="0">
                <a:effectLst/>
                <a:latin typeface="Chronicle Text G1 A"/>
              </a:rPr>
              <a:t>, meaning that the remaining cellulose </a:t>
            </a:r>
            <a:r>
              <a:rPr lang="en-US" sz="3200" b="0" i="0" dirty="0" err="1">
                <a:effectLst/>
                <a:latin typeface="Chronicle Text G1 A"/>
              </a:rPr>
              <a:t>fibres</a:t>
            </a:r>
            <a:r>
              <a:rPr lang="en-US" sz="3200" b="0" i="0" dirty="0">
                <a:effectLst/>
                <a:latin typeface="Chronicle Text G1 A"/>
              </a:rPr>
              <a:t> are too short to be bound together in order for it to be made into </a:t>
            </a:r>
            <a:r>
              <a:rPr lang="en-US" sz="3200" b="0" i="0" dirty="0">
                <a:solidFill>
                  <a:srgbClr val="0070C0"/>
                </a:solidFill>
                <a:effectLst/>
                <a:latin typeface="Chronicle Text G1 A"/>
              </a:rPr>
              <a:t>paper again</a:t>
            </a:r>
            <a:r>
              <a:rPr lang="en-US" sz="3200" b="0" i="0" dirty="0">
                <a:effectLst/>
                <a:latin typeface="Chronicle Text G1 A"/>
              </a:rPr>
              <a:t>.</a:t>
            </a:r>
          </a:p>
          <a:p>
            <a:pPr>
              <a:lnSpc>
                <a:spcPct val="100000"/>
              </a:lnSpc>
            </a:pPr>
            <a:r>
              <a:rPr lang="en-US" sz="3200" b="0" i="0" dirty="0" err="1">
                <a:effectLst/>
                <a:latin typeface="Chronicle Text G1 A"/>
              </a:rPr>
              <a:t>Honext</a:t>
            </a:r>
            <a:r>
              <a:rPr lang="en-US" sz="3200" b="0" i="0" dirty="0">
                <a:effectLst/>
                <a:latin typeface="Chronicle Text G1 A"/>
              </a:rPr>
              <a:t> mixes together the </a:t>
            </a:r>
            <a:r>
              <a:rPr lang="en-US" sz="3200" b="0" i="0" dirty="0">
                <a:solidFill>
                  <a:srgbClr val="0070C0"/>
                </a:solidFill>
                <a:effectLst/>
                <a:latin typeface="Chronicle Text G1 A"/>
              </a:rPr>
              <a:t>waste cellulose </a:t>
            </a:r>
            <a:r>
              <a:rPr lang="en-US" sz="3200" b="0" i="0" dirty="0" err="1">
                <a:solidFill>
                  <a:srgbClr val="0070C0"/>
                </a:solidFill>
                <a:effectLst/>
                <a:latin typeface="Chronicle Text G1 A"/>
              </a:rPr>
              <a:t>fibres</a:t>
            </a:r>
            <a:r>
              <a:rPr lang="en-US" sz="3200" b="0" i="0" dirty="0">
                <a:solidFill>
                  <a:srgbClr val="0070C0"/>
                </a:solidFill>
                <a:effectLst/>
                <a:latin typeface="Chronicle Text G1 A"/>
              </a:rPr>
              <a:t> with water and enzymes to make the boards</a:t>
            </a:r>
            <a:r>
              <a:rPr lang="en-US" sz="3200" b="0" i="0" dirty="0">
                <a:effectLst/>
                <a:latin typeface="Chronicle Text G1 A"/>
              </a:rPr>
              <a:t>, which can be used </a:t>
            </a:r>
            <a:r>
              <a:rPr lang="en-US" sz="3200" b="0" i="0" dirty="0">
                <a:solidFill>
                  <a:srgbClr val="0070C0"/>
                </a:solidFill>
                <a:effectLst/>
                <a:latin typeface="Chronicle Text G1 A"/>
              </a:rPr>
              <a:t>for interior partitioning or cladding.</a:t>
            </a:r>
          </a:p>
          <a:p>
            <a:pPr>
              <a:lnSpc>
                <a:spcPct val="100000"/>
              </a:lnSpc>
            </a:pPr>
            <a:endParaRPr lang="en-US" sz="3200" dirty="0"/>
          </a:p>
        </p:txBody>
      </p:sp>
    </p:spTree>
    <p:extLst>
      <p:ext uri="{BB962C8B-B14F-4D97-AF65-F5344CB8AC3E}">
        <p14:creationId xmlns:p14="http://schemas.microsoft.com/office/powerpoint/2010/main" val="313682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83722-D2A2-B74D-BB2F-2066FC0AF22F}"/>
              </a:ext>
            </a:extLst>
          </p:cNvPr>
          <p:cNvSpPr>
            <a:spLocks noGrp="1"/>
          </p:cNvSpPr>
          <p:nvPr>
            <p:ph type="title"/>
          </p:nvPr>
        </p:nvSpPr>
        <p:spPr>
          <a:xfrm>
            <a:off x="2582848" y="2756365"/>
            <a:ext cx="8770571" cy="1345269"/>
          </a:xfrm>
        </p:spPr>
        <p:txBody>
          <a:bodyPr>
            <a:noAutofit/>
          </a:bodyPr>
          <a:lstStyle/>
          <a:p>
            <a:r>
              <a:rPr lang="en-US" sz="8000" dirty="0">
                <a:solidFill>
                  <a:srgbClr val="FF0000"/>
                </a:solidFill>
              </a:rPr>
              <a:t>THANK YOU</a:t>
            </a:r>
          </a:p>
        </p:txBody>
      </p:sp>
    </p:spTree>
    <p:extLst>
      <p:ext uri="{BB962C8B-B14F-4D97-AF65-F5344CB8AC3E}">
        <p14:creationId xmlns:p14="http://schemas.microsoft.com/office/powerpoint/2010/main" val="1420933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96E58-E57D-4A49-A605-0C80110B6DF5}"/>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6D1B63D6-2E5F-E844-B31D-E1233AE8FB0F}"/>
              </a:ext>
            </a:extLst>
          </p:cNvPr>
          <p:cNvSpPr>
            <a:spLocks noGrp="1"/>
          </p:cNvSpPr>
          <p:nvPr>
            <p:ph idx="1"/>
          </p:nvPr>
        </p:nvSpPr>
        <p:spPr>
          <a:xfrm>
            <a:off x="1920240" y="2073736"/>
            <a:ext cx="8770571" cy="4784264"/>
          </a:xfrm>
        </p:spPr>
        <p:txBody>
          <a:bodyPr>
            <a:noAutofit/>
          </a:bodyPr>
          <a:lstStyle/>
          <a:p>
            <a:pPr marL="285750" indent="-285750">
              <a:lnSpc>
                <a:spcPct val="100000"/>
              </a:lnSpc>
              <a:buFont typeface="Arial" panose="020B0604020202020204" pitchFamily="34" charset="0"/>
              <a:buChar char="•"/>
            </a:pPr>
            <a:r>
              <a:rPr lang="en-US" sz="2400" dirty="0">
                <a:solidFill>
                  <a:srgbClr val="FF0000"/>
                </a:solidFill>
              </a:rPr>
              <a:t>Biochar cladding</a:t>
            </a:r>
          </a:p>
          <a:p>
            <a:pPr marL="285750" indent="-285750">
              <a:lnSpc>
                <a:spcPct val="100000"/>
              </a:lnSpc>
              <a:buFont typeface="Arial" panose="020B0604020202020204" pitchFamily="34" charset="0"/>
              <a:buChar char="•"/>
            </a:pPr>
            <a:r>
              <a:rPr lang="en-US" sz="2400" dirty="0">
                <a:solidFill>
                  <a:srgbClr val="FF0000"/>
                </a:solidFill>
              </a:rPr>
              <a:t>Carbon-</a:t>
            </a:r>
            <a:r>
              <a:rPr lang="en-US" sz="2400" dirty="0" err="1">
                <a:solidFill>
                  <a:srgbClr val="FF0000"/>
                </a:solidFill>
              </a:rPr>
              <a:t>fibre</a:t>
            </a:r>
            <a:r>
              <a:rPr lang="en-US" sz="2400" dirty="0">
                <a:solidFill>
                  <a:srgbClr val="FF0000"/>
                </a:solidFill>
              </a:rPr>
              <a:t> reinforced concrete</a:t>
            </a:r>
          </a:p>
          <a:p>
            <a:pPr marL="285750" indent="-285750">
              <a:lnSpc>
                <a:spcPct val="100000"/>
              </a:lnSpc>
              <a:buFont typeface="Arial" panose="020B0604020202020204" pitchFamily="34" charset="0"/>
              <a:buChar char="•"/>
            </a:pPr>
            <a:r>
              <a:rPr lang="en-US" sz="2400" dirty="0">
                <a:solidFill>
                  <a:srgbClr val="FF0000"/>
                </a:solidFill>
              </a:rPr>
              <a:t>Super-strong plastic</a:t>
            </a:r>
          </a:p>
          <a:p>
            <a:pPr marL="285750" indent="-285750">
              <a:lnSpc>
                <a:spcPct val="100000"/>
              </a:lnSpc>
              <a:buFont typeface="Arial" panose="020B0604020202020204" pitchFamily="34" charset="0"/>
              <a:buChar char="•"/>
            </a:pPr>
            <a:r>
              <a:rPr lang="en-US" sz="2400" dirty="0">
                <a:solidFill>
                  <a:srgbClr val="FF0000"/>
                </a:solidFill>
              </a:rPr>
              <a:t>3D-printed mycelium</a:t>
            </a:r>
          </a:p>
          <a:p>
            <a:pPr marL="285750" indent="-285750">
              <a:lnSpc>
                <a:spcPct val="100000"/>
              </a:lnSpc>
              <a:buFont typeface="Arial" panose="020B0604020202020204" pitchFamily="34" charset="0"/>
              <a:buChar char="•"/>
            </a:pPr>
            <a:r>
              <a:rPr lang="en-US" sz="2400" dirty="0">
                <a:solidFill>
                  <a:srgbClr val="FF0000"/>
                </a:solidFill>
              </a:rPr>
              <a:t>Hemp rebar</a:t>
            </a:r>
          </a:p>
          <a:p>
            <a:pPr marL="285750" indent="-285750">
              <a:lnSpc>
                <a:spcPct val="100000"/>
              </a:lnSpc>
              <a:buFont typeface="Arial" panose="020B0604020202020204" pitchFamily="34" charset="0"/>
              <a:buChar char="•"/>
            </a:pPr>
            <a:r>
              <a:rPr lang="en-US" sz="2400" dirty="0">
                <a:solidFill>
                  <a:srgbClr val="FF0000"/>
                </a:solidFill>
              </a:rPr>
              <a:t>Carbon-sequestering </a:t>
            </a:r>
            <a:r>
              <a:rPr lang="en-US" sz="2400" dirty="0" err="1">
                <a:solidFill>
                  <a:srgbClr val="FF0000"/>
                </a:solidFill>
              </a:rPr>
              <a:t>Carbicrete</a:t>
            </a:r>
            <a:endParaRPr lang="en-US" sz="2400" dirty="0">
              <a:solidFill>
                <a:srgbClr val="FF0000"/>
              </a:solidFill>
            </a:endParaRPr>
          </a:p>
          <a:p>
            <a:pPr marL="285750" indent="-285750">
              <a:lnSpc>
                <a:spcPct val="100000"/>
              </a:lnSpc>
              <a:buFont typeface="Arial" panose="020B0604020202020204" pitchFamily="34" charset="0"/>
              <a:buChar char="•"/>
            </a:pPr>
            <a:r>
              <a:rPr lang="en-US" sz="2400" dirty="0">
                <a:solidFill>
                  <a:srgbClr val="FF0000"/>
                </a:solidFill>
              </a:rPr>
              <a:t>K-</a:t>
            </a:r>
            <a:r>
              <a:rPr lang="en-US" sz="2400" dirty="0" err="1">
                <a:solidFill>
                  <a:srgbClr val="FF0000"/>
                </a:solidFill>
              </a:rPr>
              <a:t>Briq</a:t>
            </a:r>
            <a:r>
              <a:rPr lang="en-US" sz="2400" dirty="0">
                <a:solidFill>
                  <a:srgbClr val="FF0000"/>
                </a:solidFill>
              </a:rPr>
              <a:t> construction waste bricks</a:t>
            </a:r>
          </a:p>
          <a:p>
            <a:pPr marL="285750" indent="-285750">
              <a:lnSpc>
                <a:spcPct val="100000"/>
              </a:lnSpc>
              <a:buFont typeface="Arial" panose="020B0604020202020204" pitchFamily="34" charset="0"/>
              <a:buChar char="•"/>
            </a:pPr>
            <a:r>
              <a:rPr lang="en-US" sz="2400" dirty="0">
                <a:solidFill>
                  <a:srgbClr val="FF0000"/>
                </a:solidFill>
              </a:rPr>
              <a:t>Chipboard from potato peelings</a:t>
            </a:r>
          </a:p>
          <a:p>
            <a:pPr marL="285750" indent="-285750">
              <a:lnSpc>
                <a:spcPct val="100000"/>
              </a:lnSpc>
              <a:buFont typeface="Arial" panose="020B0604020202020204" pitchFamily="34" charset="0"/>
              <a:buChar char="•"/>
            </a:pPr>
            <a:r>
              <a:rPr lang="en-US" sz="2400" dirty="0">
                <a:solidFill>
                  <a:srgbClr val="FF0000"/>
                </a:solidFill>
              </a:rPr>
              <a:t>Green Charcoal loofah bricks</a:t>
            </a:r>
          </a:p>
          <a:p>
            <a:pPr marL="285750" indent="-285750">
              <a:lnSpc>
                <a:spcPct val="100000"/>
              </a:lnSpc>
              <a:buFont typeface="Arial" panose="020B0604020202020204" pitchFamily="34" charset="0"/>
              <a:buChar char="•"/>
            </a:pPr>
            <a:r>
              <a:rPr lang="en-US" sz="2400" dirty="0">
                <a:solidFill>
                  <a:srgbClr val="FF0000"/>
                </a:solidFill>
              </a:rPr>
              <a:t>Waste paper construction board</a:t>
            </a:r>
          </a:p>
          <a:p>
            <a:pPr marL="285750" indent="-285750">
              <a:lnSpc>
                <a:spcPct val="100000"/>
              </a:lnSpc>
              <a:buFont typeface="Arial" panose="020B0604020202020204" pitchFamily="34" charset="0"/>
              <a:buChar char="•"/>
            </a:pPr>
            <a:endParaRPr lang="en-US" sz="2400" dirty="0">
              <a:solidFill>
                <a:srgbClr val="FF0000"/>
              </a:solidFill>
            </a:endParaRPr>
          </a:p>
          <a:p>
            <a:pPr marL="285750" indent="-285750">
              <a:lnSpc>
                <a:spcPct val="100000"/>
              </a:lnSpc>
              <a:buFont typeface="Arial" panose="020B0604020202020204" pitchFamily="34" charset="0"/>
              <a:buChar char="•"/>
            </a:pPr>
            <a:endParaRPr lang="en-US" sz="2400" dirty="0">
              <a:solidFill>
                <a:srgbClr val="FF0000"/>
              </a:solidFill>
            </a:endParaRPr>
          </a:p>
          <a:p>
            <a:pPr marL="285750" indent="-285750">
              <a:lnSpc>
                <a:spcPct val="100000"/>
              </a:lnSpc>
              <a:buFont typeface="Arial" panose="020B0604020202020204" pitchFamily="34" charset="0"/>
              <a:buChar char="•"/>
            </a:pPr>
            <a:endParaRPr lang="en-US" sz="2400" dirty="0">
              <a:solidFill>
                <a:srgbClr val="FF0000"/>
              </a:solidFill>
            </a:endParaRPr>
          </a:p>
          <a:p>
            <a:pPr marL="285750" indent="-285750">
              <a:lnSpc>
                <a:spcPct val="100000"/>
              </a:lnSpc>
              <a:buFont typeface="Arial" panose="020B0604020202020204" pitchFamily="34" charset="0"/>
              <a:buChar char="•"/>
            </a:pPr>
            <a:endParaRPr lang="en-US" sz="2400" dirty="0">
              <a:solidFill>
                <a:srgbClr val="FF0000"/>
              </a:solidFill>
            </a:endParaRPr>
          </a:p>
          <a:p>
            <a:pPr marL="285750" indent="-285750">
              <a:lnSpc>
                <a:spcPct val="100000"/>
              </a:lnSpc>
              <a:buFont typeface="Arial" panose="020B0604020202020204" pitchFamily="34" charset="0"/>
              <a:buChar char="•"/>
            </a:pPr>
            <a:endParaRPr lang="en-US" sz="2400" dirty="0"/>
          </a:p>
        </p:txBody>
      </p:sp>
    </p:spTree>
    <p:extLst>
      <p:ext uri="{BB962C8B-B14F-4D97-AF65-F5344CB8AC3E}">
        <p14:creationId xmlns:p14="http://schemas.microsoft.com/office/powerpoint/2010/main" val="2760584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3D5FBB81-B61B-416A-8F5D-A8DDF62530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1026" name="Picture 2" descr="Made of Air biochar plastic panels">
            <a:extLst>
              <a:ext uri="{FF2B5EF4-FFF2-40B4-BE49-F238E27FC236}">
                <a16:creationId xmlns:a16="http://schemas.microsoft.com/office/drawing/2014/main" id="{44CB837A-59E2-764C-A2FE-3319004DD5D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105" r="11372"/>
          <a:stretch/>
        </p:blipFill>
        <p:spPr bwMode="auto">
          <a:xfrm>
            <a:off x="4691118" y="1"/>
            <a:ext cx="7500882" cy="6857999"/>
          </a:xfrm>
          <a:custGeom>
            <a:avLst/>
            <a:gdLst/>
            <a:ahLst/>
            <a:cxnLst/>
            <a:rect l="l" t="t" r="r" b="b"/>
            <a:pathLst>
              <a:path w="7500882" h="6857999">
                <a:moveTo>
                  <a:pt x="898230" y="0"/>
                </a:moveTo>
                <a:lnTo>
                  <a:pt x="7500882" y="0"/>
                </a:lnTo>
                <a:lnTo>
                  <a:pt x="7500882" y="6857999"/>
                </a:lnTo>
                <a:lnTo>
                  <a:pt x="0" y="6857999"/>
                </a:lnTo>
                <a:lnTo>
                  <a:pt x="114106" y="6780598"/>
                </a:lnTo>
                <a:cubicBezTo>
                  <a:pt x="291579" y="6653107"/>
                  <a:pt x="465794" y="6515396"/>
                  <a:pt x="641619" y="6374813"/>
                </a:cubicBezTo>
                <a:cubicBezTo>
                  <a:pt x="1607125" y="5602838"/>
                  <a:pt x="2555378" y="4969130"/>
                  <a:pt x="2555378" y="3621655"/>
                </a:cubicBezTo>
                <a:cubicBezTo>
                  <a:pt x="2555378" y="2093191"/>
                  <a:pt x="1969579" y="754640"/>
                  <a:pt x="920818" y="14996"/>
                </a:cubicBezTo>
                <a:close/>
              </a:path>
            </a:pathLst>
          </a:custGeom>
          <a:noFill/>
          <a:extLst>
            <a:ext uri="{909E8E84-426E-40DD-AFC4-6F175D3DCCD1}">
              <a14:hiddenFill xmlns:a14="http://schemas.microsoft.com/office/drawing/2010/main">
                <a:solidFill>
                  <a:srgbClr val="FFFFFF"/>
                </a:solidFill>
              </a14:hiddenFill>
            </a:ext>
          </a:extLst>
        </p:spPr>
      </p:pic>
      <p:sp>
        <p:nvSpPr>
          <p:cNvPr id="1033" name="Freeform: Shape 1032">
            <a:extLst>
              <a:ext uri="{FF2B5EF4-FFF2-40B4-BE49-F238E27FC236}">
                <a16:creationId xmlns:a16="http://schemas.microsoft.com/office/drawing/2014/main" id="{40C0D7D4-D83D-4C58-87D1-955F0A917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76051" cy="6858000"/>
          </a:xfrm>
          <a:custGeom>
            <a:avLst/>
            <a:gdLst>
              <a:gd name="connsiteX0" fmla="*/ 0 w 7476051"/>
              <a:gd name="connsiteY0" fmla="*/ 0 h 6858000"/>
              <a:gd name="connsiteX1" fmla="*/ 5853028 w 7476051"/>
              <a:gd name="connsiteY1" fmla="*/ 0 h 6858000"/>
              <a:gd name="connsiteX2" fmla="*/ 5875152 w 7476051"/>
              <a:gd name="connsiteY2" fmla="*/ 14997 h 6858000"/>
              <a:gd name="connsiteX3" fmla="*/ 7476051 w 7476051"/>
              <a:gd name="connsiteY3" fmla="*/ 3621656 h 6858000"/>
              <a:gd name="connsiteX4" fmla="*/ 5601702 w 7476051"/>
              <a:gd name="connsiteY4" fmla="*/ 6374814 h 6858000"/>
              <a:gd name="connsiteX5" fmla="*/ 5085053 w 7476051"/>
              <a:gd name="connsiteY5" fmla="*/ 6780599 h 6858000"/>
              <a:gd name="connsiteX6" fmla="*/ 4973297 w 7476051"/>
              <a:gd name="connsiteY6" fmla="*/ 6858000 h 6858000"/>
              <a:gd name="connsiteX7" fmla="*/ 0 w 7476051"/>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6051" h="6858000">
                <a:moveTo>
                  <a:pt x="0" y="0"/>
                </a:moveTo>
                <a:lnTo>
                  <a:pt x="5853028" y="0"/>
                </a:lnTo>
                <a:lnTo>
                  <a:pt x="5875152" y="14997"/>
                </a:lnTo>
                <a:cubicBezTo>
                  <a:pt x="6902315" y="754641"/>
                  <a:pt x="7476051" y="2093192"/>
                  <a:pt x="7476051" y="3621656"/>
                </a:cubicBezTo>
                <a:cubicBezTo>
                  <a:pt x="7476051" y="4969131"/>
                  <a:pt x="6547326" y="5602839"/>
                  <a:pt x="5601702" y="6374814"/>
                </a:cubicBezTo>
                <a:cubicBezTo>
                  <a:pt x="5429499" y="6515397"/>
                  <a:pt x="5258871" y="6653108"/>
                  <a:pt x="5085053" y="6780599"/>
                </a:cubicBezTo>
                <a:lnTo>
                  <a:pt x="4973297"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useBgFill="1">
        <p:nvSpPr>
          <p:cNvPr id="1035" name="Freeform: Shape 1034">
            <a:extLst>
              <a:ext uri="{FF2B5EF4-FFF2-40B4-BE49-F238E27FC236}">
                <a16:creationId xmlns:a16="http://schemas.microsoft.com/office/drawing/2014/main" id="{0BA56A81-C9DD-4EBA-9E13-32FFB51CF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7307402" cy="6858000"/>
          </a:xfrm>
          <a:custGeom>
            <a:avLst/>
            <a:gdLst>
              <a:gd name="connsiteX0" fmla="*/ 0 w 7097265"/>
              <a:gd name="connsiteY0" fmla="*/ 0 h 6858000"/>
              <a:gd name="connsiteX1" fmla="*/ 5474242 w 7097265"/>
              <a:gd name="connsiteY1" fmla="*/ 0 h 6858000"/>
              <a:gd name="connsiteX2" fmla="*/ 5496366 w 7097265"/>
              <a:gd name="connsiteY2" fmla="*/ 14997 h 6858000"/>
              <a:gd name="connsiteX3" fmla="*/ 7097265 w 7097265"/>
              <a:gd name="connsiteY3" fmla="*/ 3621656 h 6858000"/>
              <a:gd name="connsiteX4" fmla="*/ 5222916 w 7097265"/>
              <a:gd name="connsiteY4" fmla="*/ 6374814 h 6858000"/>
              <a:gd name="connsiteX5" fmla="*/ 4706267 w 7097265"/>
              <a:gd name="connsiteY5" fmla="*/ 6780599 h 6858000"/>
              <a:gd name="connsiteX6" fmla="*/ 4594511 w 7097265"/>
              <a:gd name="connsiteY6" fmla="*/ 6858000 h 6858000"/>
              <a:gd name="connsiteX7" fmla="*/ 0 w 709726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7265" h="6858000">
                <a:moveTo>
                  <a:pt x="0" y="0"/>
                </a:moveTo>
                <a:lnTo>
                  <a:pt x="5474242" y="0"/>
                </a:lnTo>
                <a:lnTo>
                  <a:pt x="5496366" y="14997"/>
                </a:lnTo>
                <a:cubicBezTo>
                  <a:pt x="6523529" y="754641"/>
                  <a:pt x="7097265" y="2093192"/>
                  <a:pt x="7097265" y="3621656"/>
                </a:cubicBezTo>
                <a:cubicBezTo>
                  <a:pt x="7097265" y="4969131"/>
                  <a:pt x="6168540" y="5602839"/>
                  <a:pt x="5222916" y="6374814"/>
                </a:cubicBezTo>
                <a:cubicBezTo>
                  <a:pt x="5050713" y="6515397"/>
                  <a:pt x="4880085" y="6653108"/>
                  <a:pt x="4706267" y="6780599"/>
                </a:cubicBezTo>
                <a:lnTo>
                  <a:pt x="4594511"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037" name="Freeform: Shape 1036">
            <a:extLst>
              <a:ext uri="{FF2B5EF4-FFF2-40B4-BE49-F238E27FC236}">
                <a16:creationId xmlns:a16="http://schemas.microsoft.com/office/drawing/2014/main" id="{15F9A324-404E-4C5D-AFF0-C5D0D8418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9034" y="-1"/>
            <a:ext cx="2535264" cy="6858001"/>
          </a:xfrm>
          <a:custGeom>
            <a:avLst/>
            <a:gdLst>
              <a:gd name="connsiteX0" fmla="*/ 1218585 w 2535264"/>
              <a:gd name="connsiteY0" fmla="*/ 0 h 6858001"/>
              <a:gd name="connsiteX1" fmla="*/ 1236561 w 2535264"/>
              <a:gd name="connsiteY1" fmla="*/ 0 h 6858001"/>
              <a:gd name="connsiteX2" fmla="*/ 1264452 w 2535264"/>
              <a:gd name="connsiteY2" fmla="*/ 24550 h 6858001"/>
              <a:gd name="connsiteX3" fmla="*/ 2528121 w 2535264"/>
              <a:gd name="connsiteY3" fmla="*/ 3710502 h 6858001"/>
              <a:gd name="connsiteX4" fmla="*/ 492890 w 2535264"/>
              <a:gd name="connsiteY4" fmla="*/ 6507511 h 6858001"/>
              <a:gd name="connsiteX5" fmla="*/ 221418 w 2535264"/>
              <a:gd name="connsiteY5" fmla="*/ 6713387 h 6858001"/>
              <a:gd name="connsiteX6" fmla="*/ 20100 w 2535264"/>
              <a:gd name="connsiteY6" fmla="*/ 6858001 h 6858001"/>
              <a:gd name="connsiteX7" fmla="*/ 0 w 2535264"/>
              <a:gd name="connsiteY7" fmla="*/ 6858001 h 6858001"/>
              <a:gd name="connsiteX8" fmla="*/ 202488 w 2535264"/>
              <a:gd name="connsiteY8" fmla="*/ 6712547 h 6858001"/>
              <a:gd name="connsiteX9" fmla="*/ 473961 w 2535264"/>
              <a:gd name="connsiteY9" fmla="*/ 6506670 h 6858001"/>
              <a:gd name="connsiteX10" fmla="*/ 2509192 w 2535264"/>
              <a:gd name="connsiteY10" fmla="*/ 3709662 h 6858001"/>
              <a:gd name="connsiteX11" fmla="*/ 1245521 w 2535264"/>
              <a:gd name="connsiteY11" fmla="*/ 23708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5264" h="6858001">
                <a:moveTo>
                  <a:pt x="1218585" y="0"/>
                </a:moveTo>
                <a:lnTo>
                  <a:pt x="1236561" y="0"/>
                </a:lnTo>
                <a:lnTo>
                  <a:pt x="1264452" y="24550"/>
                </a:lnTo>
                <a:cubicBezTo>
                  <a:pt x="2149109" y="863108"/>
                  <a:pt x="2598329" y="2210814"/>
                  <a:pt x="2528121" y="3710502"/>
                </a:cubicBezTo>
                <a:cubicBezTo>
                  <a:pt x="2462100" y="5120751"/>
                  <a:pt x="1489450" y="5742158"/>
                  <a:pt x="492890" y="6507511"/>
                </a:cubicBezTo>
                <a:cubicBezTo>
                  <a:pt x="402151" y="6577199"/>
                  <a:pt x="311847" y="6646154"/>
                  <a:pt x="221418" y="6713387"/>
                </a:cubicBezTo>
                <a:lnTo>
                  <a:pt x="20100" y="6858001"/>
                </a:lnTo>
                <a:lnTo>
                  <a:pt x="0" y="6858001"/>
                </a:lnTo>
                <a:lnTo>
                  <a:pt x="202488" y="6712547"/>
                </a:lnTo>
                <a:cubicBezTo>
                  <a:pt x="292917" y="6645314"/>
                  <a:pt x="383222" y="6576359"/>
                  <a:pt x="473961" y="6506670"/>
                </a:cubicBezTo>
                <a:cubicBezTo>
                  <a:pt x="1470520" y="5741317"/>
                  <a:pt x="2443170" y="5119911"/>
                  <a:pt x="2509192" y="3709662"/>
                </a:cubicBezTo>
                <a:cubicBezTo>
                  <a:pt x="2579400" y="2209973"/>
                  <a:pt x="2130178" y="862268"/>
                  <a:pt x="1245521" y="23708"/>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8C6FA708-5CFA-8144-9B76-767326937A33}"/>
              </a:ext>
            </a:extLst>
          </p:cNvPr>
          <p:cNvSpPr>
            <a:spLocks noGrp="1"/>
          </p:cNvSpPr>
          <p:nvPr>
            <p:ph type="title"/>
          </p:nvPr>
        </p:nvSpPr>
        <p:spPr>
          <a:xfrm>
            <a:off x="655384" y="-559332"/>
            <a:ext cx="4780129" cy="1639888"/>
          </a:xfrm>
        </p:spPr>
        <p:txBody>
          <a:bodyPr anchor="b">
            <a:normAutofit/>
          </a:bodyPr>
          <a:lstStyle/>
          <a:p>
            <a:r>
              <a:rPr lang="en-US" dirty="0">
                <a:solidFill>
                  <a:srgbClr val="FF0000"/>
                </a:solidFill>
              </a:rPr>
              <a:t>Biochar cladding</a:t>
            </a:r>
          </a:p>
        </p:txBody>
      </p:sp>
      <p:sp>
        <p:nvSpPr>
          <p:cNvPr id="3" name="Content Placeholder 2">
            <a:extLst>
              <a:ext uri="{FF2B5EF4-FFF2-40B4-BE49-F238E27FC236}">
                <a16:creationId xmlns:a16="http://schemas.microsoft.com/office/drawing/2014/main" id="{7340CF5F-AB07-2C41-A31E-49B5AC77F5FA}"/>
              </a:ext>
            </a:extLst>
          </p:cNvPr>
          <p:cNvSpPr>
            <a:spLocks noGrp="1"/>
          </p:cNvSpPr>
          <p:nvPr>
            <p:ph idx="1"/>
          </p:nvPr>
        </p:nvSpPr>
        <p:spPr>
          <a:xfrm>
            <a:off x="331850" y="1080557"/>
            <a:ext cx="6643396" cy="6260837"/>
          </a:xfrm>
        </p:spPr>
        <p:txBody>
          <a:bodyPr>
            <a:noAutofit/>
          </a:bodyPr>
          <a:lstStyle/>
          <a:p>
            <a:pPr>
              <a:lnSpc>
                <a:spcPct val="100000"/>
              </a:lnSpc>
            </a:pPr>
            <a:r>
              <a:rPr lang="en-US" sz="3200" b="0" i="0" dirty="0">
                <a:effectLst/>
                <a:latin typeface="Chronicle Text G1 A"/>
              </a:rPr>
              <a:t>German start-up ‘Made of Air’ produces </a:t>
            </a:r>
            <a:r>
              <a:rPr lang="en-US" sz="3200" b="0" i="0" u="none" strike="noStrike" dirty="0">
                <a:effectLst/>
                <a:latin typeface="Chronicle Text G1 A"/>
                <a:hlinkClick r:id="rId4"/>
              </a:rPr>
              <a:t>bioplastic</a:t>
            </a:r>
            <a:r>
              <a:rPr lang="en-US" sz="3200" b="0" i="0" dirty="0">
                <a:effectLst/>
                <a:latin typeface="Chronicle Text G1 A"/>
              </a:rPr>
              <a:t> from </a:t>
            </a:r>
            <a:r>
              <a:rPr lang="en-US" sz="3200" b="0" i="0" dirty="0">
                <a:solidFill>
                  <a:srgbClr val="0070C0"/>
                </a:solidFill>
                <a:effectLst/>
                <a:latin typeface="Chronicle Text G1 A"/>
              </a:rPr>
              <a:t>forest </a:t>
            </a:r>
            <a:r>
              <a:rPr lang="en-US" sz="3200" b="0" i="0" dirty="0">
                <a:effectLst/>
                <a:latin typeface="Chronicle Text G1 A"/>
              </a:rPr>
              <a:t>and </a:t>
            </a:r>
            <a:r>
              <a:rPr lang="en-US" sz="3200" b="0" i="0" dirty="0">
                <a:solidFill>
                  <a:srgbClr val="0070C0"/>
                </a:solidFill>
                <a:effectLst/>
                <a:latin typeface="Chronicle Text G1 A"/>
              </a:rPr>
              <a:t>farm </a:t>
            </a:r>
            <a:r>
              <a:rPr lang="en-US" sz="3200" b="0" i="0" dirty="0">
                <a:effectLst/>
                <a:latin typeface="Chronicle Text G1 A"/>
              </a:rPr>
              <a:t>waste that </a:t>
            </a:r>
            <a:r>
              <a:rPr lang="en-US" sz="3200" b="0" i="0" dirty="0">
                <a:solidFill>
                  <a:srgbClr val="0070C0"/>
                </a:solidFill>
                <a:effectLst/>
                <a:latin typeface="Chronicle Text G1 A"/>
              </a:rPr>
              <a:t>sequesters carbon</a:t>
            </a:r>
            <a:r>
              <a:rPr lang="en-US" sz="3200" b="0" i="0" dirty="0">
                <a:effectLst/>
                <a:latin typeface="Chronicle Text G1 A"/>
              </a:rPr>
              <a:t> and can be used to make objects including </a:t>
            </a:r>
            <a:r>
              <a:rPr lang="en-US" sz="3200" b="0" i="0" dirty="0">
                <a:solidFill>
                  <a:srgbClr val="0070C0"/>
                </a:solidFill>
                <a:effectLst/>
                <a:latin typeface="Chronicle Text G1 A"/>
              </a:rPr>
              <a:t>cladding</a:t>
            </a:r>
            <a:r>
              <a:rPr lang="en-US" sz="3200" b="0" i="0" dirty="0">
                <a:effectLst/>
                <a:latin typeface="Chronicle Text G1 A"/>
              </a:rPr>
              <a:t>.</a:t>
            </a:r>
          </a:p>
          <a:p>
            <a:pPr>
              <a:lnSpc>
                <a:spcPct val="100000"/>
              </a:lnSpc>
            </a:pPr>
            <a:r>
              <a:rPr lang="en-US" sz="3200" b="0" i="0" dirty="0">
                <a:solidFill>
                  <a:srgbClr val="0070C0"/>
                </a:solidFill>
                <a:effectLst/>
                <a:latin typeface="Chronicle Text G1 A"/>
              </a:rPr>
              <a:t>Hexagonal panels</a:t>
            </a:r>
            <a:r>
              <a:rPr lang="en-US" sz="3200" b="0" i="0" dirty="0">
                <a:effectLst/>
                <a:latin typeface="Chronicle Text G1 A"/>
              </a:rPr>
              <a:t> dubbed </a:t>
            </a:r>
            <a:r>
              <a:rPr lang="en-US" sz="3200" b="0" i="0" dirty="0" err="1">
                <a:solidFill>
                  <a:srgbClr val="0070C0"/>
                </a:solidFill>
                <a:effectLst/>
                <a:latin typeface="Chronicle Text G1 A"/>
              </a:rPr>
              <a:t>HexChar</a:t>
            </a:r>
            <a:r>
              <a:rPr lang="en-US" sz="3200" b="0" i="0" dirty="0">
                <a:effectLst/>
                <a:latin typeface="Chronicle Text G1 A"/>
              </a:rPr>
              <a:t> were installed on an Audi dealership in Munich last year, marking the first time the product had been used on a building.</a:t>
            </a:r>
          </a:p>
          <a:p>
            <a:pPr>
              <a:lnSpc>
                <a:spcPct val="100000"/>
              </a:lnSpc>
            </a:pPr>
            <a:endParaRPr lang="en-US" sz="3200" dirty="0"/>
          </a:p>
        </p:txBody>
      </p:sp>
    </p:spTree>
    <p:extLst>
      <p:ext uri="{BB962C8B-B14F-4D97-AF65-F5344CB8AC3E}">
        <p14:creationId xmlns:p14="http://schemas.microsoft.com/office/powerpoint/2010/main" val="1653285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16DBE-DE9E-DB46-8CFB-A2647BAC59A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A83E83-A866-B543-9AFB-6FDFDD4A70D8}"/>
              </a:ext>
            </a:extLst>
          </p:cNvPr>
          <p:cNvSpPr>
            <a:spLocks noGrp="1"/>
          </p:cNvSpPr>
          <p:nvPr>
            <p:ph idx="1"/>
          </p:nvPr>
        </p:nvSpPr>
        <p:spPr/>
        <p:txBody>
          <a:bodyPr/>
          <a:lstStyle/>
          <a:p>
            <a:endParaRPr lang="en-US"/>
          </a:p>
        </p:txBody>
      </p:sp>
      <p:pic>
        <p:nvPicPr>
          <p:cNvPr id="2050" name="Picture 2" descr="Munich, Deutschland. 08th Feb, 2021. Audi rings at the new Audi center in  Munich Trudering, car dealership, car dealership, authorized workshop,  logo, car brand. Car manufacturer, logo, emblem, | usage worldwide Credit:">
            <a:extLst>
              <a:ext uri="{FF2B5EF4-FFF2-40B4-BE49-F238E27FC236}">
                <a16:creationId xmlns:a16="http://schemas.microsoft.com/office/drawing/2014/main" id="{94948BAB-11A3-EC42-86BE-B1C8A4F9BA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3513" y="0"/>
            <a:ext cx="932497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4683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1" name="Freeform: Shape 10">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itle 1">
            <a:extLst>
              <a:ext uri="{FF2B5EF4-FFF2-40B4-BE49-F238E27FC236}">
                <a16:creationId xmlns:a16="http://schemas.microsoft.com/office/drawing/2014/main" id="{F7237FF2-3ADA-8B49-BB23-DD7CFE95B4B8}"/>
              </a:ext>
            </a:extLst>
          </p:cNvPr>
          <p:cNvSpPr>
            <a:spLocks noGrp="1"/>
          </p:cNvSpPr>
          <p:nvPr>
            <p:ph type="title"/>
          </p:nvPr>
        </p:nvSpPr>
        <p:spPr>
          <a:xfrm>
            <a:off x="503853" y="330946"/>
            <a:ext cx="8434874" cy="844711"/>
          </a:xfrm>
        </p:spPr>
        <p:txBody>
          <a:bodyPr anchor="b">
            <a:normAutofit/>
          </a:bodyPr>
          <a:lstStyle/>
          <a:p>
            <a:r>
              <a:rPr lang="en-US" dirty="0">
                <a:solidFill>
                  <a:srgbClr val="FF0000"/>
                </a:solidFill>
              </a:rPr>
              <a:t>Carbon-</a:t>
            </a:r>
            <a:r>
              <a:rPr lang="en-US" dirty="0" err="1">
                <a:solidFill>
                  <a:srgbClr val="FF0000"/>
                </a:solidFill>
              </a:rPr>
              <a:t>fibre</a:t>
            </a:r>
            <a:r>
              <a:rPr lang="en-US" dirty="0">
                <a:solidFill>
                  <a:srgbClr val="FF0000"/>
                </a:solidFill>
              </a:rPr>
              <a:t> reinforced concrete</a:t>
            </a:r>
          </a:p>
        </p:txBody>
      </p:sp>
      <p:sp>
        <p:nvSpPr>
          <p:cNvPr id="3" name="Content Placeholder 2">
            <a:extLst>
              <a:ext uri="{FF2B5EF4-FFF2-40B4-BE49-F238E27FC236}">
                <a16:creationId xmlns:a16="http://schemas.microsoft.com/office/drawing/2014/main" id="{A6FD6E22-C52D-4A48-8E22-BF84157484EC}"/>
              </a:ext>
            </a:extLst>
          </p:cNvPr>
          <p:cNvSpPr>
            <a:spLocks noGrp="1"/>
          </p:cNvSpPr>
          <p:nvPr>
            <p:ph idx="1"/>
          </p:nvPr>
        </p:nvSpPr>
        <p:spPr>
          <a:xfrm>
            <a:off x="397837" y="1060803"/>
            <a:ext cx="10349891" cy="5439747"/>
          </a:xfrm>
        </p:spPr>
        <p:txBody>
          <a:bodyPr>
            <a:noAutofit/>
          </a:bodyPr>
          <a:lstStyle/>
          <a:p>
            <a:pPr algn="l">
              <a:lnSpc>
                <a:spcPct val="100000"/>
              </a:lnSpc>
            </a:pPr>
            <a:r>
              <a:rPr lang="en-US" sz="3200" b="0" i="0" dirty="0">
                <a:solidFill>
                  <a:srgbClr val="000000"/>
                </a:solidFill>
                <a:effectLst/>
                <a:latin typeface="Chronicle Text G1 A"/>
              </a:rPr>
              <a:t>This newly developed type of </a:t>
            </a:r>
            <a:r>
              <a:rPr lang="en-US" sz="3200" b="0" i="0" dirty="0">
                <a:solidFill>
                  <a:srgbClr val="0070C0"/>
                </a:solidFill>
                <a:effectLst/>
                <a:latin typeface="Chronicle Text G1 A"/>
              </a:rPr>
              <a:t>concrete</a:t>
            </a:r>
            <a:r>
              <a:rPr lang="en-US" sz="3200" b="0" i="0" dirty="0">
                <a:solidFill>
                  <a:srgbClr val="000000"/>
                </a:solidFill>
                <a:effectLst/>
                <a:latin typeface="Chronicle Text G1 A"/>
              </a:rPr>
              <a:t> is strengthened with </a:t>
            </a:r>
            <a:r>
              <a:rPr lang="en-US" sz="3200" b="0" i="0" dirty="0">
                <a:solidFill>
                  <a:srgbClr val="0070C0"/>
                </a:solidFill>
                <a:effectLst/>
                <a:latin typeface="Chronicle Text G1 A"/>
              </a:rPr>
              <a:t>carbon-</a:t>
            </a:r>
            <a:r>
              <a:rPr lang="en-US" sz="3200" b="0" i="0" dirty="0" err="1">
                <a:solidFill>
                  <a:srgbClr val="0070C0"/>
                </a:solidFill>
                <a:effectLst/>
                <a:latin typeface="Chronicle Text G1 A"/>
              </a:rPr>
              <a:t>fibre</a:t>
            </a:r>
            <a:r>
              <a:rPr lang="en-US" sz="3200" b="0" i="0" dirty="0">
                <a:solidFill>
                  <a:srgbClr val="0070C0"/>
                </a:solidFill>
                <a:effectLst/>
                <a:latin typeface="Chronicle Text G1 A"/>
              </a:rPr>
              <a:t> yarn</a:t>
            </a:r>
            <a:r>
              <a:rPr lang="en-US" sz="3200" b="0" i="0" dirty="0">
                <a:solidFill>
                  <a:srgbClr val="000000"/>
                </a:solidFill>
                <a:effectLst/>
                <a:latin typeface="Chronicle Text G1 A"/>
              </a:rPr>
              <a:t>, so far </a:t>
            </a:r>
            <a:r>
              <a:rPr lang="en-US" sz="3200" b="0" i="0" dirty="0">
                <a:solidFill>
                  <a:srgbClr val="0070C0"/>
                </a:solidFill>
                <a:effectLst/>
                <a:latin typeface="Chronicle Text G1 A"/>
              </a:rPr>
              <a:t>less</a:t>
            </a:r>
            <a:r>
              <a:rPr lang="en-US" sz="3200" b="0" i="0" dirty="0">
                <a:solidFill>
                  <a:srgbClr val="000000"/>
                </a:solidFill>
                <a:effectLst/>
                <a:latin typeface="Chronicle Text G1 A"/>
              </a:rPr>
              <a:t> concrete is needed for a structure of the same strength.</a:t>
            </a:r>
          </a:p>
          <a:p>
            <a:pPr algn="l">
              <a:lnSpc>
                <a:spcPct val="100000"/>
              </a:lnSpc>
            </a:pPr>
            <a:r>
              <a:rPr lang="en-US" sz="3200" b="0" i="0" dirty="0">
                <a:solidFill>
                  <a:srgbClr val="000000"/>
                </a:solidFill>
                <a:effectLst/>
                <a:latin typeface="Chronicle Text G1 A"/>
              </a:rPr>
              <a:t>Researchers at the Technical University of Dresden have been working with German </a:t>
            </a:r>
          </a:p>
          <a:p>
            <a:pPr algn="l">
              <a:lnSpc>
                <a:spcPct val="100000"/>
              </a:lnSpc>
            </a:pPr>
            <a:r>
              <a:rPr lang="en-US" sz="3200" b="0" i="0" dirty="0">
                <a:solidFill>
                  <a:srgbClr val="000000"/>
                </a:solidFill>
                <a:effectLst/>
                <a:latin typeface="Chronicle Text G1 A"/>
              </a:rPr>
              <a:t>architecture firm Henn to create</a:t>
            </a:r>
          </a:p>
          <a:p>
            <a:pPr algn="l">
              <a:lnSpc>
                <a:spcPct val="100000"/>
              </a:lnSpc>
            </a:pPr>
            <a:r>
              <a:rPr lang="en-US" sz="3200" b="0" i="0" dirty="0">
                <a:solidFill>
                  <a:srgbClr val="000000"/>
                </a:solidFill>
                <a:effectLst/>
                <a:latin typeface="Chronicle Text G1 A"/>
              </a:rPr>
              <a:t> the building made from this</a:t>
            </a:r>
          </a:p>
          <a:p>
            <a:pPr algn="l">
              <a:lnSpc>
                <a:spcPct val="100000"/>
              </a:lnSpc>
            </a:pPr>
            <a:r>
              <a:rPr lang="en-US" sz="3200" b="0" i="0" dirty="0">
                <a:solidFill>
                  <a:srgbClr val="000000"/>
                </a:solidFill>
                <a:effectLst/>
                <a:latin typeface="Chronicle Text G1 A"/>
              </a:rPr>
              <a:t> </a:t>
            </a:r>
            <a:r>
              <a:rPr lang="en-US" sz="3200" b="0" i="0" dirty="0">
                <a:solidFill>
                  <a:srgbClr val="0070C0"/>
                </a:solidFill>
                <a:effectLst/>
                <a:latin typeface="Chronicle Text G1 A"/>
              </a:rPr>
              <a:t>"carbon concrete", </a:t>
            </a:r>
            <a:r>
              <a:rPr lang="en-US" sz="3200" b="0" i="0" dirty="0">
                <a:solidFill>
                  <a:srgbClr val="000000"/>
                </a:solidFill>
                <a:effectLst/>
                <a:latin typeface="Chronicle Text G1 A"/>
              </a:rPr>
              <a:t>which will </a:t>
            </a:r>
          </a:p>
          <a:p>
            <a:pPr algn="l">
              <a:lnSpc>
                <a:spcPct val="100000"/>
              </a:lnSpc>
            </a:pPr>
            <a:r>
              <a:rPr lang="en-US" sz="3200" b="0" i="0" dirty="0">
                <a:solidFill>
                  <a:srgbClr val="000000"/>
                </a:solidFill>
                <a:effectLst/>
                <a:latin typeface="Chronicle Text G1 A"/>
              </a:rPr>
              <a:t>be named </a:t>
            </a:r>
            <a:r>
              <a:rPr lang="en-US" sz="3200" b="0" i="0" dirty="0">
                <a:solidFill>
                  <a:srgbClr val="0070C0"/>
                </a:solidFill>
                <a:effectLst/>
                <a:latin typeface="Chronicle Text G1 A"/>
              </a:rPr>
              <a:t>The Cube</a:t>
            </a:r>
            <a:r>
              <a:rPr lang="en-US" sz="3200" b="0" i="0" dirty="0">
                <a:solidFill>
                  <a:srgbClr val="000000"/>
                </a:solidFill>
                <a:effectLst/>
                <a:latin typeface="Chronicle Text G1 A"/>
              </a:rPr>
              <a:t>.</a:t>
            </a:r>
          </a:p>
          <a:p>
            <a:pPr>
              <a:lnSpc>
                <a:spcPct val="100000"/>
              </a:lnSpc>
            </a:pPr>
            <a:endParaRPr lang="en-US" sz="3200" dirty="0"/>
          </a:p>
        </p:txBody>
      </p:sp>
      <p:pic>
        <p:nvPicPr>
          <p:cNvPr id="3074" name="Picture 2" descr="A visual of the Cube by Henn">
            <a:extLst>
              <a:ext uri="{FF2B5EF4-FFF2-40B4-BE49-F238E27FC236}">
                <a16:creationId xmlns:a16="http://schemas.microsoft.com/office/drawing/2014/main" id="{34FA9D26-A5DB-8A40-ACF7-85621D1180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3808" y="3616908"/>
            <a:ext cx="5980702" cy="3362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1778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8181FC64-B306-4821-98E2-780662EFC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1F1E2C29-E5E4-AC42-AA3F-6E1BBC44B762}"/>
              </a:ext>
            </a:extLst>
          </p:cNvPr>
          <p:cNvSpPr>
            <a:spLocks noGrp="1"/>
          </p:cNvSpPr>
          <p:nvPr>
            <p:ph type="title"/>
          </p:nvPr>
        </p:nvSpPr>
        <p:spPr>
          <a:xfrm>
            <a:off x="992519" y="11458"/>
            <a:ext cx="5271804" cy="882304"/>
          </a:xfrm>
        </p:spPr>
        <p:txBody>
          <a:bodyPr anchor="b">
            <a:normAutofit/>
          </a:bodyPr>
          <a:lstStyle/>
          <a:p>
            <a:r>
              <a:rPr lang="en-US" dirty="0">
                <a:solidFill>
                  <a:srgbClr val="FF0000"/>
                </a:solidFill>
              </a:rPr>
              <a:t>Super-strong plastic</a:t>
            </a:r>
          </a:p>
        </p:txBody>
      </p:sp>
      <p:sp>
        <p:nvSpPr>
          <p:cNvPr id="3" name="Content Placeholder 2">
            <a:extLst>
              <a:ext uri="{FF2B5EF4-FFF2-40B4-BE49-F238E27FC236}">
                <a16:creationId xmlns:a16="http://schemas.microsoft.com/office/drawing/2014/main" id="{556B5C86-2256-2241-83F6-80A96856A434}"/>
              </a:ext>
            </a:extLst>
          </p:cNvPr>
          <p:cNvSpPr>
            <a:spLocks noGrp="1"/>
          </p:cNvSpPr>
          <p:nvPr>
            <p:ph idx="1"/>
          </p:nvPr>
        </p:nvSpPr>
        <p:spPr>
          <a:xfrm>
            <a:off x="278296" y="689116"/>
            <a:ext cx="6741435" cy="6180342"/>
          </a:xfrm>
        </p:spPr>
        <p:txBody>
          <a:bodyPr>
            <a:noAutofit/>
          </a:bodyPr>
          <a:lstStyle/>
          <a:p>
            <a:pPr algn="l">
              <a:lnSpc>
                <a:spcPct val="100000"/>
              </a:lnSpc>
            </a:pPr>
            <a:r>
              <a:rPr lang="en-US" sz="3200" b="0" i="0" dirty="0">
                <a:solidFill>
                  <a:srgbClr val="000000"/>
                </a:solidFill>
                <a:effectLst/>
                <a:latin typeface="Chronicle Text G1 A"/>
              </a:rPr>
              <a:t>Invented by </a:t>
            </a:r>
            <a:r>
              <a:rPr lang="en-US" sz="3200" b="0" i="0" u="none" strike="noStrike" dirty="0">
                <a:solidFill>
                  <a:srgbClr val="000000"/>
                </a:solidFill>
                <a:effectLst/>
                <a:latin typeface="Chronicle Text G1 A"/>
                <a:hlinkClick r:id="rId3"/>
              </a:rPr>
              <a:t>Massachusetts Institute of Technology</a:t>
            </a:r>
            <a:r>
              <a:rPr lang="en-US" sz="3200" b="0" i="0" dirty="0">
                <a:solidFill>
                  <a:srgbClr val="000000"/>
                </a:solidFill>
                <a:effectLst/>
                <a:latin typeface="Chronicle Text G1 A"/>
              </a:rPr>
              <a:t> chemical engineers, </a:t>
            </a:r>
            <a:r>
              <a:rPr lang="en-US" sz="3200" b="0" i="0" dirty="0">
                <a:solidFill>
                  <a:srgbClr val="0070C0"/>
                </a:solidFill>
                <a:effectLst/>
                <a:latin typeface="Chronicle Text G1 A"/>
              </a:rPr>
              <a:t>2DPA-1</a:t>
            </a:r>
            <a:r>
              <a:rPr lang="en-US" sz="3200" b="0" i="0" dirty="0">
                <a:solidFill>
                  <a:srgbClr val="000000"/>
                </a:solidFill>
                <a:effectLst/>
                <a:latin typeface="Chronicle Text G1 A"/>
              </a:rPr>
              <a:t> is </a:t>
            </a:r>
            <a:r>
              <a:rPr lang="en-US" sz="3200" b="0" i="0" dirty="0">
                <a:solidFill>
                  <a:srgbClr val="0070C0"/>
                </a:solidFill>
                <a:effectLst/>
                <a:latin typeface="Chronicle Text G1 A"/>
              </a:rPr>
              <a:t>light and moldable like all plastics</a:t>
            </a:r>
            <a:r>
              <a:rPr lang="en-US" sz="3200" b="0" i="0" dirty="0">
                <a:solidFill>
                  <a:srgbClr val="000000"/>
                </a:solidFill>
                <a:effectLst/>
                <a:latin typeface="Chronicle Text G1 A"/>
              </a:rPr>
              <a:t>, while being </a:t>
            </a:r>
            <a:r>
              <a:rPr lang="en-US" sz="3200" b="0" i="0" dirty="0">
                <a:solidFill>
                  <a:srgbClr val="0070C0"/>
                </a:solidFill>
                <a:effectLst/>
                <a:latin typeface="Chronicle Text G1 A"/>
              </a:rPr>
              <a:t>twice </a:t>
            </a:r>
            <a:r>
              <a:rPr lang="en-US" sz="3200" b="0" i="0" dirty="0">
                <a:solidFill>
                  <a:srgbClr val="000000"/>
                </a:solidFill>
                <a:effectLst/>
                <a:latin typeface="Chronicle Text G1 A"/>
              </a:rPr>
              <a:t>as strong as </a:t>
            </a:r>
            <a:r>
              <a:rPr lang="en-US" sz="3200" b="0" i="0" dirty="0">
                <a:solidFill>
                  <a:srgbClr val="0070C0"/>
                </a:solidFill>
                <a:effectLst/>
                <a:latin typeface="Chronicle Text G1 A"/>
              </a:rPr>
              <a:t>steel</a:t>
            </a:r>
            <a:r>
              <a:rPr lang="en-US" sz="3200" b="0" i="0" dirty="0">
                <a:solidFill>
                  <a:srgbClr val="000000"/>
                </a:solidFill>
                <a:effectLst/>
                <a:latin typeface="Chronicle Text G1 A"/>
              </a:rPr>
              <a:t>.</a:t>
            </a:r>
          </a:p>
          <a:p>
            <a:pPr algn="l">
              <a:lnSpc>
                <a:spcPct val="100000"/>
              </a:lnSpc>
            </a:pPr>
            <a:r>
              <a:rPr lang="en-US" sz="3200" b="0" i="0" dirty="0">
                <a:solidFill>
                  <a:srgbClr val="000000"/>
                </a:solidFill>
                <a:effectLst/>
                <a:latin typeface="Chronicle Text G1 A"/>
              </a:rPr>
              <a:t>Synthesized using a new </a:t>
            </a:r>
            <a:r>
              <a:rPr lang="en-US" sz="3200" b="0" i="0" dirty="0">
                <a:solidFill>
                  <a:srgbClr val="0070C0"/>
                </a:solidFill>
                <a:effectLst/>
                <a:latin typeface="Chronicle Text G1 A"/>
              </a:rPr>
              <a:t>polymerization process</a:t>
            </a:r>
            <a:r>
              <a:rPr lang="en-US" sz="3200" b="0" i="0" dirty="0">
                <a:solidFill>
                  <a:srgbClr val="000000"/>
                </a:solidFill>
                <a:effectLst/>
                <a:latin typeface="Chronicle Text G1 A"/>
              </a:rPr>
              <a:t>, it will first be used as an </a:t>
            </a:r>
            <a:r>
              <a:rPr lang="en-US" sz="3200" b="0" i="0" dirty="0">
                <a:solidFill>
                  <a:srgbClr val="0070C0"/>
                </a:solidFill>
                <a:effectLst/>
                <a:latin typeface="Chronicle Text G1 A"/>
              </a:rPr>
              <a:t>ultrathin coating </a:t>
            </a:r>
            <a:r>
              <a:rPr lang="en-US" sz="3200" b="0" i="0" dirty="0">
                <a:solidFill>
                  <a:srgbClr val="000000"/>
                </a:solidFill>
                <a:effectLst/>
                <a:latin typeface="Chronicle Text G1 A"/>
              </a:rPr>
              <a:t>to enhance the </a:t>
            </a:r>
            <a:r>
              <a:rPr lang="en-US" sz="3200" b="0" i="0" dirty="0">
                <a:solidFill>
                  <a:srgbClr val="0070C0"/>
                </a:solidFill>
                <a:effectLst/>
                <a:latin typeface="Chronicle Text G1 A"/>
              </a:rPr>
              <a:t>durability of objects</a:t>
            </a:r>
            <a:r>
              <a:rPr lang="en-US" sz="3200" b="0" i="0" dirty="0">
                <a:solidFill>
                  <a:srgbClr val="000000"/>
                </a:solidFill>
                <a:effectLst/>
                <a:latin typeface="Chronicle Text G1 A"/>
              </a:rPr>
              <a:t>, but could one day be developed into a </a:t>
            </a:r>
            <a:r>
              <a:rPr lang="en-US" sz="3200" b="0" i="0" dirty="0">
                <a:solidFill>
                  <a:srgbClr val="0070C0"/>
                </a:solidFill>
                <a:effectLst/>
                <a:latin typeface="Chronicle Text G1 A"/>
              </a:rPr>
              <a:t>structural reinforcement material for buildings</a:t>
            </a:r>
            <a:r>
              <a:rPr lang="en-US" sz="3200" b="0" i="0" dirty="0">
                <a:solidFill>
                  <a:srgbClr val="000000"/>
                </a:solidFill>
                <a:effectLst/>
                <a:latin typeface="Chronicle Text G1 A"/>
              </a:rPr>
              <a:t>.</a:t>
            </a:r>
          </a:p>
          <a:p>
            <a:pPr>
              <a:lnSpc>
                <a:spcPct val="100000"/>
              </a:lnSpc>
            </a:pPr>
            <a:endParaRPr lang="en-US" sz="3200" dirty="0"/>
          </a:p>
        </p:txBody>
      </p:sp>
      <p:sp>
        <p:nvSpPr>
          <p:cNvPr id="4105" name="Freeform: Shape 4104">
            <a:extLst>
              <a:ext uri="{FF2B5EF4-FFF2-40B4-BE49-F238E27FC236}">
                <a16:creationId xmlns:a16="http://schemas.microsoft.com/office/drawing/2014/main" id="{5871FC61-DD4E-47D4-81FD-8A7E7D12B3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86049" y="0"/>
            <a:ext cx="5205951" cy="6858000"/>
          </a:xfrm>
          <a:custGeom>
            <a:avLst/>
            <a:gdLst>
              <a:gd name="connsiteX0" fmla="*/ 0 w 5205951"/>
              <a:gd name="connsiteY0" fmla="*/ 0 h 6858000"/>
              <a:gd name="connsiteX1" fmla="*/ 1709529 w 5205951"/>
              <a:gd name="connsiteY1" fmla="*/ 0 h 6858000"/>
              <a:gd name="connsiteX2" fmla="*/ 2489695 w 5205951"/>
              <a:gd name="connsiteY2" fmla="*/ 0 h 6858000"/>
              <a:gd name="connsiteX3" fmla="*/ 3582928 w 5205951"/>
              <a:gd name="connsiteY3" fmla="*/ 0 h 6858000"/>
              <a:gd name="connsiteX4" fmla="*/ 3605052 w 5205951"/>
              <a:gd name="connsiteY4" fmla="*/ 14997 h 6858000"/>
              <a:gd name="connsiteX5" fmla="*/ 5205951 w 5205951"/>
              <a:gd name="connsiteY5" fmla="*/ 3621656 h 6858000"/>
              <a:gd name="connsiteX6" fmla="*/ 3331601 w 5205951"/>
              <a:gd name="connsiteY6" fmla="*/ 6374814 h 6858000"/>
              <a:gd name="connsiteX7" fmla="*/ 2814953 w 5205951"/>
              <a:gd name="connsiteY7" fmla="*/ 6780599 h 6858000"/>
              <a:gd name="connsiteX8" fmla="*/ 2703197 w 5205951"/>
              <a:gd name="connsiteY8" fmla="*/ 6858000 h 6858000"/>
              <a:gd name="connsiteX9" fmla="*/ 2489695 w 5205951"/>
              <a:gd name="connsiteY9" fmla="*/ 6858000 h 6858000"/>
              <a:gd name="connsiteX10" fmla="*/ 1709529 w 5205951"/>
              <a:gd name="connsiteY10" fmla="*/ 6858000 h 6858000"/>
              <a:gd name="connsiteX11" fmla="*/ 0 w 5205951"/>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05951" h="6858000">
                <a:moveTo>
                  <a:pt x="0" y="0"/>
                </a:moveTo>
                <a:lnTo>
                  <a:pt x="1709529" y="0"/>
                </a:lnTo>
                <a:lnTo>
                  <a:pt x="2489695" y="0"/>
                </a:lnTo>
                <a:lnTo>
                  <a:pt x="3582928" y="0"/>
                </a:lnTo>
                <a:lnTo>
                  <a:pt x="3605052" y="14997"/>
                </a:lnTo>
                <a:cubicBezTo>
                  <a:pt x="4632215" y="754641"/>
                  <a:pt x="5205951" y="2093192"/>
                  <a:pt x="5205951" y="3621656"/>
                </a:cubicBezTo>
                <a:cubicBezTo>
                  <a:pt x="5205951" y="4969131"/>
                  <a:pt x="4277226" y="5602839"/>
                  <a:pt x="3331601" y="6374814"/>
                </a:cubicBezTo>
                <a:cubicBezTo>
                  <a:pt x="3159398" y="6515397"/>
                  <a:pt x="2988771" y="6653108"/>
                  <a:pt x="2814953" y="6780599"/>
                </a:cubicBezTo>
                <a:lnTo>
                  <a:pt x="2703197" y="6858000"/>
                </a:lnTo>
                <a:lnTo>
                  <a:pt x="2489695" y="6858000"/>
                </a:lnTo>
                <a:lnTo>
                  <a:pt x="1709529"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07" name="Freeform: Shape 4106">
            <a:extLst>
              <a:ext uri="{FF2B5EF4-FFF2-40B4-BE49-F238E27FC236}">
                <a16:creationId xmlns:a16="http://schemas.microsoft.com/office/drawing/2014/main" id="{829A1E2C-5AC8-40FC-99E9-832069D397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77485"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4109" name="Freeform: Shape 4108">
            <a:extLst>
              <a:ext uri="{FF2B5EF4-FFF2-40B4-BE49-F238E27FC236}">
                <a16:creationId xmlns:a16="http://schemas.microsoft.com/office/drawing/2014/main" id="{55C54A75-E44A-4147-B9D0-FF46CFD316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54925"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098" name="Picture 2" descr="New strong plastic from the MIT">
            <a:extLst>
              <a:ext uri="{FF2B5EF4-FFF2-40B4-BE49-F238E27FC236}">
                <a16:creationId xmlns:a16="http://schemas.microsoft.com/office/drawing/2014/main" id="{7B2E70A8-018B-084F-A0B7-03437C16319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8168" r="20919"/>
          <a:stretch/>
        </p:blipFill>
        <p:spPr bwMode="auto">
          <a:xfrm>
            <a:off x="7203882" y="10"/>
            <a:ext cx="4988118" cy="6857990"/>
          </a:xfrm>
          <a:custGeom>
            <a:avLst/>
            <a:gdLst/>
            <a:ahLst/>
            <a:cxnLst/>
            <a:rect l="l" t="t" r="r" b="b"/>
            <a:pathLst>
              <a:path w="4901771" h="6858000">
                <a:moveTo>
                  <a:pt x="1623023" y="0"/>
                </a:moveTo>
                <a:lnTo>
                  <a:pt x="2716256" y="0"/>
                </a:lnTo>
                <a:lnTo>
                  <a:pt x="3496422" y="0"/>
                </a:lnTo>
                <a:lnTo>
                  <a:pt x="4544484" y="0"/>
                </a:lnTo>
                <a:lnTo>
                  <a:pt x="4710787" y="0"/>
                </a:lnTo>
                <a:lnTo>
                  <a:pt x="4901771" y="0"/>
                </a:lnTo>
                <a:lnTo>
                  <a:pt x="4901771" y="6858000"/>
                </a:lnTo>
                <a:lnTo>
                  <a:pt x="4710787" y="6858000"/>
                </a:lnTo>
                <a:lnTo>
                  <a:pt x="4544484" y="6858000"/>
                </a:lnTo>
                <a:lnTo>
                  <a:pt x="3496422"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2213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127" name="Rectangle 5126">
            <a:extLst>
              <a:ext uri="{FF2B5EF4-FFF2-40B4-BE49-F238E27FC236}">
                <a16:creationId xmlns:a16="http://schemas.microsoft.com/office/drawing/2014/main" id="{49BB7E9A-6937-4BF0-9F51-A20F197B5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29" name="Freeform: Shape 5128">
            <a:extLst>
              <a:ext uri="{FF2B5EF4-FFF2-40B4-BE49-F238E27FC236}">
                <a16:creationId xmlns:a16="http://schemas.microsoft.com/office/drawing/2014/main" id="{E0939753-89D7-48A8-8441-B9FF25CE8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04167" y="0"/>
            <a:ext cx="5687681" cy="5708856"/>
          </a:xfrm>
          <a:custGeom>
            <a:avLst/>
            <a:gdLst>
              <a:gd name="connsiteX0" fmla="*/ 2787282 w 5687681"/>
              <a:gd name="connsiteY0" fmla="*/ 0 h 5708856"/>
              <a:gd name="connsiteX1" fmla="*/ 3988996 w 5687681"/>
              <a:gd name="connsiteY1" fmla="*/ 0 h 5708856"/>
              <a:gd name="connsiteX2" fmla="*/ 4236253 w 5687681"/>
              <a:gd name="connsiteY2" fmla="*/ 68070 h 5708856"/>
              <a:gd name="connsiteX3" fmla="*/ 4483543 w 5687681"/>
              <a:gd name="connsiteY3" fmla="*/ 168573 h 5708856"/>
              <a:gd name="connsiteX4" fmla="*/ 5265611 w 5687681"/>
              <a:gd name="connsiteY4" fmla="*/ 790441 h 5708856"/>
              <a:gd name="connsiteX5" fmla="*/ 5682608 w 5687681"/>
              <a:gd name="connsiteY5" fmla="*/ 1499885 h 5708856"/>
              <a:gd name="connsiteX6" fmla="*/ 5687681 w 5687681"/>
              <a:gd name="connsiteY6" fmla="*/ 1513862 h 5708856"/>
              <a:gd name="connsiteX7" fmla="*/ 5687681 w 5687681"/>
              <a:gd name="connsiteY7" fmla="*/ 3841322 h 5708856"/>
              <a:gd name="connsiteX8" fmla="*/ 5651147 w 5687681"/>
              <a:gd name="connsiteY8" fmla="*/ 3896489 h 5708856"/>
              <a:gd name="connsiteX9" fmla="*/ 4734255 w 5687681"/>
              <a:gd name="connsiteY9" fmla="*/ 4737639 h 5708856"/>
              <a:gd name="connsiteX10" fmla="*/ 4532663 w 5687681"/>
              <a:gd name="connsiteY10" fmla="*/ 4898543 h 5708856"/>
              <a:gd name="connsiteX11" fmla="*/ 2876165 w 5687681"/>
              <a:gd name="connsiteY11" fmla="*/ 5708856 h 5708856"/>
              <a:gd name="connsiteX12" fmla="*/ 694066 w 5687681"/>
              <a:gd name="connsiteY12" fmla="*/ 4391717 h 5708856"/>
              <a:gd name="connsiteX13" fmla="*/ 461517 w 5687681"/>
              <a:gd name="connsiteY13" fmla="*/ 4054756 h 5708856"/>
              <a:gd name="connsiteX14" fmla="*/ 0 w 5687681"/>
              <a:gd name="connsiteY14" fmla="*/ 2993139 h 5708856"/>
              <a:gd name="connsiteX15" fmla="*/ 278855 w 5687681"/>
              <a:gd name="connsiteY15" fmla="*/ 1849819 h 5708856"/>
              <a:gd name="connsiteX16" fmla="*/ 1047879 w 5687681"/>
              <a:gd name="connsiteY16" fmla="*/ 867400 h 5708856"/>
              <a:gd name="connsiteX17" fmla="*/ 2159714 w 5687681"/>
              <a:gd name="connsiteY17" fmla="*/ 186098 h 5708856"/>
              <a:gd name="connsiteX18" fmla="*/ 2785137 w 5687681"/>
              <a:gd name="connsiteY18" fmla="*/ 372 h 570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687681" h="5708856">
                <a:moveTo>
                  <a:pt x="2787282" y="0"/>
                </a:moveTo>
                <a:lnTo>
                  <a:pt x="3988996" y="0"/>
                </a:lnTo>
                <a:lnTo>
                  <a:pt x="4236253" y="68070"/>
                </a:lnTo>
                <a:cubicBezTo>
                  <a:pt x="4321147" y="96843"/>
                  <a:pt x="4403628" y="130356"/>
                  <a:pt x="4483543" y="168573"/>
                </a:cubicBezTo>
                <a:cubicBezTo>
                  <a:pt x="4783119" y="311949"/>
                  <a:pt x="5046239" y="521215"/>
                  <a:pt x="5265611" y="790441"/>
                </a:cubicBezTo>
                <a:cubicBezTo>
                  <a:pt x="5433740" y="996857"/>
                  <a:pt x="5573537" y="1235870"/>
                  <a:pt x="5682608" y="1499885"/>
                </a:cubicBezTo>
                <a:lnTo>
                  <a:pt x="5687681" y="1513862"/>
                </a:lnTo>
                <a:lnTo>
                  <a:pt x="5687681" y="3841322"/>
                </a:lnTo>
                <a:lnTo>
                  <a:pt x="5651147" y="3896489"/>
                </a:lnTo>
                <a:cubicBezTo>
                  <a:pt x="5427171" y="4186934"/>
                  <a:pt x="5090625" y="4454446"/>
                  <a:pt x="4734255" y="4737639"/>
                </a:cubicBezTo>
                <a:cubicBezTo>
                  <a:pt x="4668506" y="4789825"/>
                  <a:pt x="4600584" y="4843856"/>
                  <a:pt x="4532663" y="4898543"/>
                </a:cubicBezTo>
                <a:cubicBezTo>
                  <a:pt x="3924681" y="5387974"/>
                  <a:pt x="3480945" y="5708856"/>
                  <a:pt x="2876165" y="5708856"/>
                </a:cubicBezTo>
                <a:cubicBezTo>
                  <a:pt x="1954665" y="5708856"/>
                  <a:pt x="1302047" y="5314966"/>
                  <a:pt x="694066" y="4391717"/>
                </a:cubicBezTo>
                <a:cubicBezTo>
                  <a:pt x="614503" y="4270875"/>
                  <a:pt x="536731" y="4160972"/>
                  <a:pt x="461517" y="4054756"/>
                </a:cubicBezTo>
                <a:cubicBezTo>
                  <a:pt x="149788" y="3614348"/>
                  <a:pt x="0" y="3385316"/>
                  <a:pt x="0" y="2993139"/>
                </a:cubicBezTo>
                <a:cubicBezTo>
                  <a:pt x="0" y="2603731"/>
                  <a:pt x="93889" y="2219065"/>
                  <a:pt x="278855" y="1849819"/>
                </a:cubicBezTo>
                <a:cubicBezTo>
                  <a:pt x="459854" y="1488610"/>
                  <a:pt x="718625" y="1157977"/>
                  <a:pt x="1047879" y="867400"/>
                </a:cubicBezTo>
                <a:cubicBezTo>
                  <a:pt x="1371504" y="581701"/>
                  <a:pt x="1755887" y="346080"/>
                  <a:pt x="2159714" y="186098"/>
                </a:cubicBezTo>
                <a:cubicBezTo>
                  <a:pt x="2367064" y="103803"/>
                  <a:pt x="2576044" y="41801"/>
                  <a:pt x="2785137" y="372"/>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31" name="Freeform: Shape 5130">
            <a:extLst>
              <a:ext uri="{FF2B5EF4-FFF2-40B4-BE49-F238E27FC236}">
                <a16:creationId xmlns:a16="http://schemas.microsoft.com/office/drawing/2014/main" id="{9F5CCFC5-858F-4B45-9B10-D49DD0280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5450" y="0"/>
            <a:ext cx="5866550" cy="5788550"/>
          </a:xfrm>
          <a:custGeom>
            <a:avLst/>
            <a:gdLst>
              <a:gd name="connsiteX0" fmla="*/ 2331396 w 5798121"/>
              <a:gd name="connsiteY0" fmla="*/ 0 h 5788550"/>
              <a:gd name="connsiteX1" fmla="*/ 4658651 w 5798121"/>
              <a:gd name="connsiteY1" fmla="*/ 0 h 5788550"/>
              <a:gd name="connsiteX2" fmla="*/ 4682835 w 5798121"/>
              <a:gd name="connsiteY2" fmla="*/ 9816 h 5788550"/>
              <a:gd name="connsiteX3" fmla="*/ 5499667 w 5798121"/>
              <a:gd name="connsiteY3" fmla="*/ 658449 h 5788550"/>
              <a:gd name="connsiteX4" fmla="*/ 5665313 w 5798121"/>
              <a:gd name="connsiteY4" fmla="*/ 884789 h 5788550"/>
              <a:gd name="connsiteX5" fmla="*/ 5798121 w 5798121"/>
              <a:gd name="connsiteY5" fmla="*/ 1110681 h 5788550"/>
              <a:gd name="connsiteX6" fmla="*/ 5798121 w 5798121"/>
              <a:gd name="connsiteY6" fmla="*/ 4016954 h 5788550"/>
              <a:gd name="connsiteX7" fmla="*/ 5706359 w 5798121"/>
              <a:gd name="connsiteY7" fmla="*/ 4121532 h 5788550"/>
              <a:gd name="connsiteX8" fmla="*/ 4944692 w 5798121"/>
              <a:gd name="connsiteY8" fmla="*/ 4775532 h 5788550"/>
              <a:gd name="connsiteX9" fmla="*/ 4734137 w 5798121"/>
              <a:gd name="connsiteY9" fmla="*/ 4943362 h 5788550"/>
              <a:gd name="connsiteX10" fmla="*/ 3004009 w 5798121"/>
              <a:gd name="connsiteY10" fmla="*/ 5788550 h 5788550"/>
              <a:gd name="connsiteX11" fmla="*/ 724917 w 5798121"/>
              <a:gd name="connsiteY11" fmla="*/ 4414722 h 5788550"/>
              <a:gd name="connsiteX12" fmla="*/ 482031 w 5798121"/>
              <a:gd name="connsiteY12" fmla="*/ 4063258 h 5788550"/>
              <a:gd name="connsiteX13" fmla="*/ 0 w 5798121"/>
              <a:gd name="connsiteY13" fmla="*/ 2955950 h 5788550"/>
              <a:gd name="connsiteX14" fmla="*/ 291250 w 5798121"/>
              <a:gd name="connsiteY14" fmla="*/ 1763422 h 5788550"/>
              <a:gd name="connsiteX15" fmla="*/ 1094457 w 5798121"/>
              <a:gd name="connsiteY15" fmla="*/ 738720 h 5788550"/>
              <a:gd name="connsiteX16" fmla="*/ 2255713 w 5798121"/>
              <a:gd name="connsiteY16" fmla="*/ 28095 h 578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98121" h="5788550">
                <a:moveTo>
                  <a:pt x="2331396" y="0"/>
                </a:moveTo>
                <a:lnTo>
                  <a:pt x="4658651" y="0"/>
                </a:lnTo>
                <a:lnTo>
                  <a:pt x="4682835" y="9816"/>
                </a:lnTo>
                <a:cubicBezTo>
                  <a:pt x="4995727" y="159362"/>
                  <a:pt x="5270543" y="377635"/>
                  <a:pt x="5499667" y="658449"/>
                </a:cubicBezTo>
                <a:cubicBezTo>
                  <a:pt x="5558201" y="730215"/>
                  <a:pt x="5613447" y="805760"/>
                  <a:pt x="5665313" y="884789"/>
                </a:cubicBezTo>
                <a:lnTo>
                  <a:pt x="5798121" y="1110681"/>
                </a:lnTo>
                <a:lnTo>
                  <a:pt x="5798121" y="4016954"/>
                </a:lnTo>
                <a:lnTo>
                  <a:pt x="5706359" y="4121532"/>
                </a:lnTo>
                <a:cubicBezTo>
                  <a:pt x="5491360" y="4341659"/>
                  <a:pt x="5223849" y="4553996"/>
                  <a:pt x="4944692" y="4775532"/>
                </a:cubicBezTo>
                <a:cubicBezTo>
                  <a:pt x="4876021" y="4829964"/>
                  <a:pt x="4805079" y="4886320"/>
                  <a:pt x="4734137" y="4943362"/>
                </a:cubicBezTo>
                <a:cubicBezTo>
                  <a:pt x="4099133" y="5453857"/>
                  <a:pt x="3635672" y="5788550"/>
                  <a:pt x="3004009" y="5788550"/>
                </a:cubicBezTo>
                <a:cubicBezTo>
                  <a:pt x="2041550" y="5788550"/>
                  <a:pt x="1359922" y="5377707"/>
                  <a:pt x="724917" y="4414722"/>
                </a:cubicBezTo>
                <a:cubicBezTo>
                  <a:pt x="641818" y="4288679"/>
                  <a:pt x="560588" y="4174046"/>
                  <a:pt x="482031" y="4063258"/>
                </a:cubicBezTo>
                <a:cubicBezTo>
                  <a:pt x="156446" y="3603895"/>
                  <a:pt x="0" y="3365006"/>
                  <a:pt x="0" y="2955950"/>
                </a:cubicBezTo>
                <a:cubicBezTo>
                  <a:pt x="0" y="2549782"/>
                  <a:pt x="98062" y="2148559"/>
                  <a:pt x="291250" y="1763422"/>
                </a:cubicBezTo>
                <a:cubicBezTo>
                  <a:pt x="480295" y="1386666"/>
                  <a:pt x="750568" y="1041802"/>
                  <a:pt x="1094457" y="738720"/>
                </a:cubicBezTo>
                <a:cubicBezTo>
                  <a:pt x="1432467" y="440725"/>
                  <a:pt x="1833935" y="194963"/>
                  <a:pt x="2255713" y="28095"/>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EC107BE8-5243-A040-9697-0F5232056D80}"/>
              </a:ext>
            </a:extLst>
          </p:cNvPr>
          <p:cNvSpPr>
            <a:spLocks noGrp="1"/>
          </p:cNvSpPr>
          <p:nvPr>
            <p:ph type="title"/>
          </p:nvPr>
        </p:nvSpPr>
        <p:spPr>
          <a:xfrm>
            <a:off x="265044" y="294199"/>
            <a:ext cx="5411050" cy="953070"/>
          </a:xfrm>
        </p:spPr>
        <p:txBody>
          <a:bodyPr anchor="b">
            <a:normAutofit/>
          </a:bodyPr>
          <a:lstStyle/>
          <a:p>
            <a:r>
              <a:rPr lang="en-US" dirty="0">
                <a:solidFill>
                  <a:srgbClr val="FF0000"/>
                </a:solidFill>
              </a:rPr>
              <a:t>3D-printed mycelium</a:t>
            </a:r>
          </a:p>
        </p:txBody>
      </p:sp>
      <p:sp>
        <p:nvSpPr>
          <p:cNvPr id="3" name="Content Placeholder 2">
            <a:extLst>
              <a:ext uri="{FF2B5EF4-FFF2-40B4-BE49-F238E27FC236}">
                <a16:creationId xmlns:a16="http://schemas.microsoft.com/office/drawing/2014/main" id="{3941AB74-B9F8-C84D-A890-ED5DBAC999B1}"/>
              </a:ext>
            </a:extLst>
          </p:cNvPr>
          <p:cNvSpPr>
            <a:spLocks noGrp="1"/>
          </p:cNvSpPr>
          <p:nvPr>
            <p:ph idx="1"/>
          </p:nvPr>
        </p:nvSpPr>
        <p:spPr>
          <a:xfrm>
            <a:off x="265044" y="1143905"/>
            <a:ext cx="6075947" cy="5316532"/>
          </a:xfrm>
        </p:spPr>
        <p:txBody>
          <a:bodyPr anchor="t">
            <a:noAutofit/>
          </a:bodyPr>
          <a:lstStyle/>
          <a:p>
            <a:pPr>
              <a:lnSpc>
                <a:spcPct val="100000"/>
              </a:lnSpc>
            </a:pPr>
            <a:r>
              <a:rPr lang="en-US" sz="3200" b="0" i="0" dirty="0">
                <a:effectLst/>
                <a:latin typeface="Chronicle Text G1 A"/>
              </a:rPr>
              <a:t>There are many ways of using </a:t>
            </a:r>
            <a:r>
              <a:rPr lang="en-US" sz="3200" b="0" i="0" u="none" strike="noStrike" dirty="0">
                <a:effectLst/>
                <a:latin typeface="Chronicle Text G1 A"/>
                <a:hlinkClick r:id="rId3"/>
              </a:rPr>
              <a:t>mycelium</a:t>
            </a:r>
            <a:r>
              <a:rPr lang="en-US" sz="3200" b="0" i="0" dirty="0">
                <a:effectLst/>
                <a:latin typeface="Chronicle Text G1 A"/>
              </a:rPr>
              <a:t>, which is the branching, vegetative part of a </a:t>
            </a:r>
            <a:r>
              <a:rPr lang="en-US" sz="3200" b="0" i="0" dirty="0">
                <a:solidFill>
                  <a:srgbClr val="0070C0"/>
                </a:solidFill>
                <a:effectLst/>
                <a:latin typeface="Chronicle Text G1 A"/>
              </a:rPr>
              <a:t>fungus</a:t>
            </a:r>
            <a:r>
              <a:rPr lang="en-US" sz="3200" b="0" i="0" dirty="0">
                <a:effectLst/>
                <a:latin typeface="Chronicle Text G1 A"/>
              </a:rPr>
              <a:t>, for </a:t>
            </a:r>
            <a:r>
              <a:rPr lang="en-US" sz="3200" b="0" i="0" dirty="0">
                <a:solidFill>
                  <a:srgbClr val="0070C0"/>
                </a:solidFill>
                <a:effectLst/>
                <a:latin typeface="Chronicle Text G1 A"/>
              </a:rPr>
              <a:t>construction</a:t>
            </a:r>
            <a:r>
              <a:rPr lang="en-US" sz="3200" b="0" i="0" dirty="0">
                <a:effectLst/>
                <a:latin typeface="Chronicle Text G1 A"/>
              </a:rPr>
              <a:t>.</a:t>
            </a:r>
          </a:p>
          <a:p>
            <a:pPr>
              <a:lnSpc>
                <a:spcPct val="100000"/>
              </a:lnSpc>
            </a:pPr>
            <a:r>
              <a:rPr lang="en-US" sz="3200" b="0" i="0" dirty="0">
                <a:effectLst/>
                <a:latin typeface="Chronicle Text G1 A"/>
              </a:rPr>
              <a:t>One is Blast Studio's 3D-printing method, which the London practice used to make a </a:t>
            </a:r>
            <a:r>
              <a:rPr lang="en-US" sz="3200" b="0" i="0" dirty="0">
                <a:solidFill>
                  <a:srgbClr val="0070C0"/>
                </a:solidFill>
                <a:effectLst/>
                <a:latin typeface="Chronicle Text G1 A"/>
              </a:rPr>
              <a:t>two-meter-high column </a:t>
            </a:r>
            <a:r>
              <a:rPr lang="en-US" sz="3200" b="0" i="0" dirty="0">
                <a:effectLst/>
                <a:latin typeface="Chronicle Text G1 A"/>
              </a:rPr>
              <a:t>that can be used as </a:t>
            </a:r>
            <a:r>
              <a:rPr lang="en-US" sz="3200" b="0" i="0" dirty="0">
                <a:solidFill>
                  <a:srgbClr val="0070C0"/>
                </a:solidFill>
                <a:effectLst/>
                <a:latin typeface="Chronicle Text G1 A"/>
              </a:rPr>
              <a:t>a load-bearing architectural element</a:t>
            </a:r>
            <a:r>
              <a:rPr lang="en-US" sz="3200" b="0" i="0" dirty="0">
                <a:effectLst/>
                <a:latin typeface="Chronicle Text G1 A"/>
              </a:rPr>
              <a:t>. It also yields a mushroom crop.</a:t>
            </a:r>
          </a:p>
          <a:p>
            <a:pPr>
              <a:lnSpc>
                <a:spcPct val="100000"/>
              </a:lnSpc>
            </a:pPr>
            <a:endParaRPr lang="en-US" sz="3200" dirty="0"/>
          </a:p>
        </p:txBody>
      </p:sp>
      <p:sp>
        <p:nvSpPr>
          <p:cNvPr id="5133" name="Freeform: Shape 5132">
            <a:extLst>
              <a:ext uri="{FF2B5EF4-FFF2-40B4-BE49-F238E27FC236}">
                <a16:creationId xmlns:a16="http://schemas.microsoft.com/office/drawing/2014/main" id="{2348ECDC-D455-4B71-90F6-2ECC12B79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3734" y="0"/>
            <a:ext cx="5568114" cy="5577748"/>
          </a:xfrm>
          <a:custGeom>
            <a:avLst/>
            <a:gdLst>
              <a:gd name="connsiteX0" fmla="*/ 2959946 w 5568114"/>
              <a:gd name="connsiteY0" fmla="*/ 0 h 5577748"/>
              <a:gd name="connsiteX1" fmla="*/ 3614224 w 5568114"/>
              <a:gd name="connsiteY1" fmla="*/ 0 h 5577748"/>
              <a:gd name="connsiteX2" fmla="*/ 3844432 w 5568114"/>
              <a:gd name="connsiteY2" fmla="*/ 36392 h 5577748"/>
              <a:gd name="connsiteX3" fmla="*/ 4336826 w 5568114"/>
              <a:gd name="connsiteY3" fmla="*/ 203778 h 5577748"/>
              <a:gd name="connsiteX4" fmla="*/ 5093304 w 5568114"/>
              <a:gd name="connsiteY4" fmla="*/ 806978 h 5577748"/>
              <a:gd name="connsiteX5" fmla="*/ 5496656 w 5568114"/>
              <a:gd name="connsiteY5" fmla="*/ 1495125 h 5577748"/>
              <a:gd name="connsiteX6" fmla="*/ 5568114 w 5568114"/>
              <a:gd name="connsiteY6" fmla="*/ 1692569 h 5577748"/>
              <a:gd name="connsiteX7" fmla="*/ 5568114 w 5568114"/>
              <a:gd name="connsiteY7" fmla="*/ 3665503 h 5577748"/>
              <a:gd name="connsiteX8" fmla="*/ 5466225 w 5568114"/>
              <a:gd name="connsiteY8" fmla="*/ 3819786 h 5577748"/>
              <a:gd name="connsiteX9" fmla="*/ 4579336 w 5568114"/>
              <a:gd name="connsiteY9" fmla="*/ 4635686 h 5577748"/>
              <a:gd name="connsiteX10" fmla="*/ 4384340 w 5568114"/>
              <a:gd name="connsiteY10" fmla="*/ 4791760 h 5577748"/>
              <a:gd name="connsiteX11" fmla="*/ 2782048 w 5568114"/>
              <a:gd name="connsiteY11" fmla="*/ 5577748 h 5577748"/>
              <a:gd name="connsiteX12" fmla="*/ 671354 w 5568114"/>
              <a:gd name="connsiteY12" fmla="*/ 4300148 h 5577748"/>
              <a:gd name="connsiteX13" fmla="*/ 446415 w 5568114"/>
              <a:gd name="connsiteY13" fmla="*/ 3973302 h 5577748"/>
              <a:gd name="connsiteX14" fmla="*/ 0 w 5568114"/>
              <a:gd name="connsiteY14" fmla="*/ 2943554 h 5577748"/>
              <a:gd name="connsiteX15" fmla="*/ 269730 w 5568114"/>
              <a:gd name="connsiteY15" fmla="*/ 1834555 h 5577748"/>
              <a:gd name="connsiteX16" fmla="*/ 1013589 w 5568114"/>
              <a:gd name="connsiteY16" fmla="*/ 881627 h 5577748"/>
              <a:gd name="connsiteX17" fmla="*/ 2089042 w 5568114"/>
              <a:gd name="connsiteY17" fmla="*/ 220777 h 5577748"/>
              <a:gd name="connsiteX18" fmla="*/ 2845684 w 5568114"/>
              <a:gd name="connsiteY18" fmla="*/ 14234 h 5577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568114" h="5577748">
                <a:moveTo>
                  <a:pt x="2959946" y="0"/>
                </a:moveTo>
                <a:lnTo>
                  <a:pt x="3614224" y="0"/>
                </a:lnTo>
                <a:lnTo>
                  <a:pt x="3844432" y="36392"/>
                </a:lnTo>
                <a:cubicBezTo>
                  <a:pt x="4017699" y="73748"/>
                  <a:pt x="4182227" y="129639"/>
                  <a:pt x="4336826" y="203778"/>
                </a:cubicBezTo>
                <a:cubicBezTo>
                  <a:pt x="4626600" y="342850"/>
                  <a:pt x="4881111" y="545834"/>
                  <a:pt x="5093304" y="806978"/>
                </a:cubicBezTo>
                <a:cubicBezTo>
                  <a:pt x="5255931" y="1007198"/>
                  <a:pt x="5391154" y="1239036"/>
                  <a:pt x="5496656" y="1495125"/>
                </a:cubicBezTo>
                <a:lnTo>
                  <a:pt x="5568114" y="1692569"/>
                </a:lnTo>
                <a:lnTo>
                  <a:pt x="5568114" y="3665503"/>
                </a:lnTo>
                <a:lnTo>
                  <a:pt x="5466225" y="3819786"/>
                </a:lnTo>
                <a:cubicBezTo>
                  <a:pt x="5249576" y="4101511"/>
                  <a:pt x="4924044" y="4360994"/>
                  <a:pt x="4579336" y="4635686"/>
                </a:cubicBezTo>
                <a:cubicBezTo>
                  <a:pt x="4515738" y="4686305"/>
                  <a:pt x="4450038" y="4738713"/>
                  <a:pt x="4384340" y="4791760"/>
                </a:cubicBezTo>
                <a:cubicBezTo>
                  <a:pt x="3796254" y="5266498"/>
                  <a:pt x="3367038" y="5577748"/>
                  <a:pt x="2782048" y="5577748"/>
                </a:cubicBezTo>
                <a:cubicBezTo>
                  <a:pt x="1890703" y="5577748"/>
                  <a:pt x="1259439" y="5195682"/>
                  <a:pt x="671354" y="4300148"/>
                </a:cubicBezTo>
                <a:cubicBezTo>
                  <a:pt x="594395" y="4182934"/>
                  <a:pt x="519167" y="4076330"/>
                  <a:pt x="446415" y="3973302"/>
                </a:cubicBezTo>
                <a:cubicBezTo>
                  <a:pt x="144886" y="3546115"/>
                  <a:pt x="0" y="3323958"/>
                  <a:pt x="0" y="2943554"/>
                </a:cubicBezTo>
                <a:cubicBezTo>
                  <a:pt x="0" y="2565835"/>
                  <a:pt x="90816" y="2192716"/>
                  <a:pt x="269730" y="1834555"/>
                </a:cubicBezTo>
                <a:cubicBezTo>
                  <a:pt x="444806" y="1484188"/>
                  <a:pt x="695109" y="1163480"/>
                  <a:pt x="1013589" y="881627"/>
                </a:cubicBezTo>
                <a:cubicBezTo>
                  <a:pt x="1326624" y="604505"/>
                  <a:pt x="1698428" y="375956"/>
                  <a:pt x="2089042" y="220777"/>
                </a:cubicBezTo>
                <a:cubicBezTo>
                  <a:pt x="2339747" y="120996"/>
                  <a:pt x="2592918" y="51971"/>
                  <a:pt x="2845684" y="1423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pic>
        <p:nvPicPr>
          <p:cNvPr id="5122" name="Picture 2">
            <a:extLst>
              <a:ext uri="{FF2B5EF4-FFF2-40B4-BE49-F238E27FC236}">
                <a16:creationId xmlns:a16="http://schemas.microsoft.com/office/drawing/2014/main" id="{07912203-D141-264C-B943-B56526F4D24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3270" r="18798" b="-1"/>
          <a:stretch/>
        </p:blipFill>
        <p:spPr bwMode="auto">
          <a:xfrm>
            <a:off x="6877878" y="294199"/>
            <a:ext cx="5150794" cy="5001370"/>
          </a:xfrm>
          <a:custGeom>
            <a:avLst/>
            <a:gdLst/>
            <a:ahLst/>
            <a:cxnLst/>
            <a:rect l="l" t="t" r="r" b="b"/>
            <a:pathLst>
              <a:path w="5044104" h="4896924">
                <a:moveTo>
                  <a:pt x="2886613" y="0"/>
                </a:moveTo>
                <a:cubicBezTo>
                  <a:pt x="3218269" y="0"/>
                  <a:pt x="3523512" y="65865"/>
                  <a:pt x="3794011" y="195584"/>
                </a:cubicBezTo>
                <a:cubicBezTo>
                  <a:pt x="4047516" y="317247"/>
                  <a:pt x="4270172" y="494825"/>
                  <a:pt x="4455804" y="723284"/>
                </a:cubicBezTo>
                <a:cubicBezTo>
                  <a:pt x="4835198" y="1190375"/>
                  <a:pt x="5044104" y="1854168"/>
                  <a:pt x="5044104" y="2592438"/>
                </a:cubicBezTo>
                <a:cubicBezTo>
                  <a:pt x="5044104" y="2886985"/>
                  <a:pt x="4963247" y="3123382"/>
                  <a:pt x="4782050" y="3358996"/>
                </a:cubicBezTo>
                <a:cubicBezTo>
                  <a:pt x="4592516" y="3605460"/>
                  <a:pt x="4307730" y="3832465"/>
                  <a:pt x="4006167" y="4072775"/>
                </a:cubicBezTo>
                <a:cubicBezTo>
                  <a:pt x="3950530" y="4117058"/>
                  <a:pt x="3893052" y="4162907"/>
                  <a:pt x="3835576" y="4209314"/>
                </a:cubicBezTo>
                <a:cubicBezTo>
                  <a:pt x="3321099" y="4624632"/>
                  <a:pt x="2945605" y="4896924"/>
                  <a:pt x="2433835" y="4896924"/>
                </a:cubicBezTo>
                <a:cubicBezTo>
                  <a:pt x="1654054" y="4896924"/>
                  <a:pt x="1101803" y="4562680"/>
                  <a:pt x="587325" y="3779234"/>
                </a:cubicBezTo>
                <a:cubicBezTo>
                  <a:pt x="519999" y="3676690"/>
                  <a:pt x="454187" y="3583430"/>
                  <a:pt x="390540" y="3493298"/>
                </a:cubicBezTo>
                <a:cubicBezTo>
                  <a:pt x="126752" y="3119579"/>
                  <a:pt x="0" y="2925228"/>
                  <a:pt x="0" y="2592438"/>
                </a:cubicBezTo>
                <a:cubicBezTo>
                  <a:pt x="0" y="2261996"/>
                  <a:pt x="79450" y="1935577"/>
                  <a:pt x="235969" y="1622244"/>
                </a:cubicBezTo>
                <a:cubicBezTo>
                  <a:pt x="389133" y="1315731"/>
                  <a:pt x="608107" y="1035165"/>
                  <a:pt x="886724" y="788590"/>
                </a:cubicBezTo>
                <a:cubicBezTo>
                  <a:pt x="1160578" y="546153"/>
                  <a:pt x="1485846" y="346211"/>
                  <a:pt x="1827568" y="210454"/>
                </a:cubicBezTo>
                <a:cubicBezTo>
                  <a:pt x="2178491" y="70787"/>
                  <a:pt x="2534934" y="0"/>
                  <a:pt x="2886613"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054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151" name="Rectangle 6150">
            <a:extLst>
              <a:ext uri="{FF2B5EF4-FFF2-40B4-BE49-F238E27FC236}">
                <a16:creationId xmlns:a16="http://schemas.microsoft.com/office/drawing/2014/main" id="{49BB7E9A-6937-4BF0-9F51-A20F197B5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53" name="Freeform: Shape 6152">
            <a:extLst>
              <a:ext uri="{FF2B5EF4-FFF2-40B4-BE49-F238E27FC236}">
                <a16:creationId xmlns:a16="http://schemas.microsoft.com/office/drawing/2014/main" id="{E0939753-89D7-48A8-8441-B9FF25CE8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04167" y="0"/>
            <a:ext cx="5687681" cy="5708856"/>
          </a:xfrm>
          <a:custGeom>
            <a:avLst/>
            <a:gdLst>
              <a:gd name="connsiteX0" fmla="*/ 2787282 w 5687681"/>
              <a:gd name="connsiteY0" fmla="*/ 0 h 5708856"/>
              <a:gd name="connsiteX1" fmla="*/ 3988996 w 5687681"/>
              <a:gd name="connsiteY1" fmla="*/ 0 h 5708856"/>
              <a:gd name="connsiteX2" fmla="*/ 4236253 w 5687681"/>
              <a:gd name="connsiteY2" fmla="*/ 68070 h 5708856"/>
              <a:gd name="connsiteX3" fmla="*/ 4483543 w 5687681"/>
              <a:gd name="connsiteY3" fmla="*/ 168573 h 5708856"/>
              <a:gd name="connsiteX4" fmla="*/ 5265611 w 5687681"/>
              <a:gd name="connsiteY4" fmla="*/ 790441 h 5708856"/>
              <a:gd name="connsiteX5" fmla="*/ 5682608 w 5687681"/>
              <a:gd name="connsiteY5" fmla="*/ 1499885 h 5708856"/>
              <a:gd name="connsiteX6" fmla="*/ 5687681 w 5687681"/>
              <a:gd name="connsiteY6" fmla="*/ 1513862 h 5708856"/>
              <a:gd name="connsiteX7" fmla="*/ 5687681 w 5687681"/>
              <a:gd name="connsiteY7" fmla="*/ 3841322 h 5708856"/>
              <a:gd name="connsiteX8" fmla="*/ 5651147 w 5687681"/>
              <a:gd name="connsiteY8" fmla="*/ 3896489 h 5708856"/>
              <a:gd name="connsiteX9" fmla="*/ 4734255 w 5687681"/>
              <a:gd name="connsiteY9" fmla="*/ 4737639 h 5708856"/>
              <a:gd name="connsiteX10" fmla="*/ 4532663 w 5687681"/>
              <a:gd name="connsiteY10" fmla="*/ 4898543 h 5708856"/>
              <a:gd name="connsiteX11" fmla="*/ 2876165 w 5687681"/>
              <a:gd name="connsiteY11" fmla="*/ 5708856 h 5708856"/>
              <a:gd name="connsiteX12" fmla="*/ 694066 w 5687681"/>
              <a:gd name="connsiteY12" fmla="*/ 4391717 h 5708856"/>
              <a:gd name="connsiteX13" fmla="*/ 461517 w 5687681"/>
              <a:gd name="connsiteY13" fmla="*/ 4054756 h 5708856"/>
              <a:gd name="connsiteX14" fmla="*/ 0 w 5687681"/>
              <a:gd name="connsiteY14" fmla="*/ 2993139 h 5708856"/>
              <a:gd name="connsiteX15" fmla="*/ 278855 w 5687681"/>
              <a:gd name="connsiteY15" fmla="*/ 1849819 h 5708856"/>
              <a:gd name="connsiteX16" fmla="*/ 1047879 w 5687681"/>
              <a:gd name="connsiteY16" fmla="*/ 867400 h 5708856"/>
              <a:gd name="connsiteX17" fmla="*/ 2159714 w 5687681"/>
              <a:gd name="connsiteY17" fmla="*/ 186098 h 5708856"/>
              <a:gd name="connsiteX18" fmla="*/ 2785137 w 5687681"/>
              <a:gd name="connsiteY18" fmla="*/ 372 h 570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687681" h="5708856">
                <a:moveTo>
                  <a:pt x="2787282" y="0"/>
                </a:moveTo>
                <a:lnTo>
                  <a:pt x="3988996" y="0"/>
                </a:lnTo>
                <a:lnTo>
                  <a:pt x="4236253" y="68070"/>
                </a:lnTo>
                <a:cubicBezTo>
                  <a:pt x="4321147" y="96843"/>
                  <a:pt x="4403628" y="130356"/>
                  <a:pt x="4483543" y="168573"/>
                </a:cubicBezTo>
                <a:cubicBezTo>
                  <a:pt x="4783119" y="311949"/>
                  <a:pt x="5046239" y="521215"/>
                  <a:pt x="5265611" y="790441"/>
                </a:cubicBezTo>
                <a:cubicBezTo>
                  <a:pt x="5433740" y="996857"/>
                  <a:pt x="5573537" y="1235870"/>
                  <a:pt x="5682608" y="1499885"/>
                </a:cubicBezTo>
                <a:lnTo>
                  <a:pt x="5687681" y="1513862"/>
                </a:lnTo>
                <a:lnTo>
                  <a:pt x="5687681" y="3841322"/>
                </a:lnTo>
                <a:lnTo>
                  <a:pt x="5651147" y="3896489"/>
                </a:lnTo>
                <a:cubicBezTo>
                  <a:pt x="5427171" y="4186934"/>
                  <a:pt x="5090625" y="4454446"/>
                  <a:pt x="4734255" y="4737639"/>
                </a:cubicBezTo>
                <a:cubicBezTo>
                  <a:pt x="4668506" y="4789825"/>
                  <a:pt x="4600584" y="4843856"/>
                  <a:pt x="4532663" y="4898543"/>
                </a:cubicBezTo>
                <a:cubicBezTo>
                  <a:pt x="3924681" y="5387974"/>
                  <a:pt x="3480945" y="5708856"/>
                  <a:pt x="2876165" y="5708856"/>
                </a:cubicBezTo>
                <a:cubicBezTo>
                  <a:pt x="1954665" y="5708856"/>
                  <a:pt x="1302047" y="5314966"/>
                  <a:pt x="694066" y="4391717"/>
                </a:cubicBezTo>
                <a:cubicBezTo>
                  <a:pt x="614503" y="4270875"/>
                  <a:pt x="536731" y="4160972"/>
                  <a:pt x="461517" y="4054756"/>
                </a:cubicBezTo>
                <a:cubicBezTo>
                  <a:pt x="149788" y="3614348"/>
                  <a:pt x="0" y="3385316"/>
                  <a:pt x="0" y="2993139"/>
                </a:cubicBezTo>
                <a:cubicBezTo>
                  <a:pt x="0" y="2603731"/>
                  <a:pt x="93889" y="2219065"/>
                  <a:pt x="278855" y="1849819"/>
                </a:cubicBezTo>
                <a:cubicBezTo>
                  <a:pt x="459854" y="1488610"/>
                  <a:pt x="718625" y="1157977"/>
                  <a:pt x="1047879" y="867400"/>
                </a:cubicBezTo>
                <a:cubicBezTo>
                  <a:pt x="1371504" y="581701"/>
                  <a:pt x="1755887" y="346080"/>
                  <a:pt x="2159714" y="186098"/>
                </a:cubicBezTo>
                <a:cubicBezTo>
                  <a:pt x="2367064" y="103803"/>
                  <a:pt x="2576044" y="41801"/>
                  <a:pt x="2785137" y="372"/>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55" name="Freeform: Shape 6154">
            <a:extLst>
              <a:ext uri="{FF2B5EF4-FFF2-40B4-BE49-F238E27FC236}">
                <a16:creationId xmlns:a16="http://schemas.microsoft.com/office/drawing/2014/main" id="{9F5CCFC5-858F-4B45-9B10-D49DD0280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5450" y="0"/>
            <a:ext cx="5866550" cy="5788550"/>
          </a:xfrm>
          <a:custGeom>
            <a:avLst/>
            <a:gdLst>
              <a:gd name="connsiteX0" fmla="*/ 2331396 w 5798121"/>
              <a:gd name="connsiteY0" fmla="*/ 0 h 5788550"/>
              <a:gd name="connsiteX1" fmla="*/ 4658651 w 5798121"/>
              <a:gd name="connsiteY1" fmla="*/ 0 h 5788550"/>
              <a:gd name="connsiteX2" fmla="*/ 4682835 w 5798121"/>
              <a:gd name="connsiteY2" fmla="*/ 9816 h 5788550"/>
              <a:gd name="connsiteX3" fmla="*/ 5499667 w 5798121"/>
              <a:gd name="connsiteY3" fmla="*/ 658449 h 5788550"/>
              <a:gd name="connsiteX4" fmla="*/ 5665313 w 5798121"/>
              <a:gd name="connsiteY4" fmla="*/ 884789 h 5788550"/>
              <a:gd name="connsiteX5" fmla="*/ 5798121 w 5798121"/>
              <a:gd name="connsiteY5" fmla="*/ 1110681 h 5788550"/>
              <a:gd name="connsiteX6" fmla="*/ 5798121 w 5798121"/>
              <a:gd name="connsiteY6" fmla="*/ 4016954 h 5788550"/>
              <a:gd name="connsiteX7" fmla="*/ 5706359 w 5798121"/>
              <a:gd name="connsiteY7" fmla="*/ 4121532 h 5788550"/>
              <a:gd name="connsiteX8" fmla="*/ 4944692 w 5798121"/>
              <a:gd name="connsiteY8" fmla="*/ 4775532 h 5788550"/>
              <a:gd name="connsiteX9" fmla="*/ 4734137 w 5798121"/>
              <a:gd name="connsiteY9" fmla="*/ 4943362 h 5788550"/>
              <a:gd name="connsiteX10" fmla="*/ 3004009 w 5798121"/>
              <a:gd name="connsiteY10" fmla="*/ 5788550 h 5788550"/>
              <a:gd name="connsiteX11" fmla="*/ 724917 w 5798121"/>
              <a:gd name="connsiteY11" fmla="*/ 4414722 h 5788550"/>
              <a:gd name="connsiteX12" fmla="*/ 482031 w 5798121"/>
              <a:gd name="connsiteY12" fmla="*/ 4063258 h 5788550"/>
              <a:gd name="connsiteX13" fmla="*/ 0 w 5798121"/>
              <a:gd name="connsiteY13" fmla="*/ 2955950 h 5788550"/>
              <a:gd name="connsiteX14" fmla="*/ 291250 w 5798121"/>
              <a:gd name="connsiteY14" fmla="*/ 1763422 h 5788550"/>
              <a:gd name="connsiteX15" fmla="*/ 1094457 w 5798121"/>
              <a:gd name="connsiteY15" fmla="*/ 738720 h 5788550"/>
              <a:gd name="connsiteX16" fmla="*/ 2255713 w 5798121"/>
              <a:gd name="connsiteY16" fmla="*/ 28095 h 578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98121" h="5788550">
                <a:moveTo>
                  <a:pt x="2331396" y="0"/>
                </a:moveTo>
                <a:lnTo>
                  <a:pt x="4658651" y="0"/>
                </a:lnTo>
                <a:lnTo>
                  <a:pt x="4682835" y="9816"/>
                </a:lnTo>
                <a:cubicBezTo>
                  <a:pt x="4995727" y="159362"/>
                  <a:pt x="5270543" y="377635"/>
                  <a:pt x="5499667" y="658449"/>
                </a:cubicBezTo>
                <a:cubicBezTo>
                  <a:pt x="5558201" y="730215"/>
                  <a:pt x="5613447" y="805760"/>
                  <a:pt x="5665313" y="884789"/>
                </a:cubicBezTo>
                <a:lnTo>
                  <a:pt x="5798121" y="1110681"/>
                </a:lnTo>
                <a:lnTo>
                  <a:pt x="5798121" y="4016954"/>
                </a:lnTo>
                <a:lnTo>
                  <a:pt x="5706359" y="4121532"/>
                </a:lnTo>
                <a:cubicBezTo>
                  <a:pt x="5491360" y="4341659"/>
                  <a:pt x="5223849" y="4553996"/>
                  <a:pt x="4944692" y="4775532"/>
                </a:cubicBezTo>
                <a:cubicBezTo>
                  <a:pt x="4876021" y="4829964"/>
                  <a:pt x="4805079" y="4886320"/>
                  <a:pt x="4734137" y="4943362"/>
                </a:cubicBezTo>
                <a:cubicBezTo>
                  <a:pt x="4099133" y="5453857"/>
                  <a:pt x="3635672" y="5788550"/>
                  <a:pt x="3004009" y="5788550"/>
                </a:cubicBezTo>
                <a:cubicBezTo>
                  <a:pt x="2041550" y="5788550"/>
                  <a:pt x="1359922" y="5377707"/>
                  <a:pt x="724917" y="4414722"/>
                </a:cubicBezTo>
                <a:cubicBezTo>
                  <a:pt x="641818" y="4288679"/>
                  <a:pt x="560588" y="4174046"/>
                  <a:pt x="482031" y="4063258"/>
                </a:cubicBezTo>
                <a:cubicBezTo>
                  <a:pt x="156446" y="3603895"/>
                  <a:pt x="0" y="3365006"/>
                  <a:pt x="0" y="2955950"/>
                </a:cubicBezTo>
                <a:cubicBezTo>
                  <a:pt x="0" y="2549782"/>
                  <a:pt x="98062" y="2148559"/>
                  <a:pt x="291250" y="1763422"/>
                </a:cubicBezTo>
                <a:cubicBezTo>
                  <a:pt x="480295" y="1386666"/>
                  <a:pt x="750568" y="1041802"/>
                  <a:pt x="1094457" y="738720"/>
                </a:cubicBezTo>
                <a:cubicBezTo>
                  <a:pt x="1432467" y="440725"/>
                  <a:pt x="1833935" y="194963"/>
                  <a:pt x="2255713" y="28095"/>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8DD92B8E-556D-6F4F-ADDC-7E6E5982DFA3}"/>
              </a:ext>
            </a:extLst>
          </p:cNvPr>
          <p:cNvSpPr>
            <a:spLocks noGrp="1"/>
          </p:cNvSpPr>
          <p:nvPr>
            <p:ph type="title"/>
          </p:nvPr>
        </p:nvSpPr>
        <p:spPr>
          <a:xfrm>
            <a:off x="457277" y="90970"/>
            <a:ext cx="5411050" cy="802792"/>
          </a:xfrm>
        </p:spPr>
        <p:txBody>
          <a:bodyPr anchor="b">
            <a:normAutofit/>
          </a:bodyPr>
          <a:lstStyle/>
          <a:p>
            <a:r>
              <a:rPr lang="en-US" b="1" i="0" u="none" strike="noStrike" dirty="0">
                <a:solidFill>
                  <a:srgbClr val="FF0000"/>
                </a:solidFill>
                <a:effectLst/>
                <a:latin typeface="Chronicle Text G1 A"/>
                <a:hlinkClick r:id="rId3">
                  <a:extLst>
                    <a:ext uri="{A12FA001-AC4F-418D-AE19-62706E023703}">
                      <ahyp:hlinkClr xmlns:ahyp="http://schemas.microsoft.com/office/drawing/2018/hyperlinkcolor" val="tx"/>
                    </a:ext>
                  </a:extLst>
                </a:hlinkClick>
              </a:rPr>
              <a:t>Hemp rebar</a:t>
            </a:r>
            <a:endParaRPr lang="en-US" dirty="0">
              <a:solidFill>
                <a:srgbClr val="FF0000"/>
              </a:solidFill>
            </a:endParaRPr>
          </a:p>
        </p:txBody>
      </p:sp>
      <p:sp>
        <p:nvSpPr>
          <p:cNvPr id="3" name="Content Placeholder 2">
            <a:extLst>
              <a:ext uri="{FF2B5EF4-FFF2-40B4-BE49-F238E27FC236}">
                <a16:creationId xmlns:a16="http://schemas.microsoft.com/office/drawing/2014/main" id="{A797FC06-163A-514F-B5F8-2E8723FC86EF}"/>
              </a:ext>
            </a:extLst>
          </p:cNvPr>
          <p:cNvSpPr>
            <a:spLocks noGrp="1"/>
          </p:cNvSpPr>
          <p:nvPr>
            <p:ph idx="1"/>
          </p:nvPr>
        </p:nvSpPr>
        <p:spPr>
          <a:xfrm>
            <a:off x="331304" y="984732"/>
            <a:ext cx="6383398" cy="5873268"/>
          </a:xfrm>
        </p:spPr>
        <p:txBody>
          <a:bodyPr anchor="t">
            <a:noAutofit/>
          </a:bodyPr>
          <a:lstStyle/>
          <a:p>
            <a:pPr>
              <a:lnSpc>
                <a:spcPct val="100000"/>
              </a:lnSpc>
            </a:pPr>
            <a:r>
              <a:rPr lang="en-US" sz="3200" b="0" i="0" dirty="0">
                <a:effectLst/>
                <a:latin typeface="Chronicle Text G1 A"/>
              </a:rPr>
              <a:t>Made of one of the world's most carbon-sequestering plants, hemp rebar is currently in development at the USA's Rensselaer Polytechnic Institute.</a:t>
            </a:r>
          </a:p>
          <a:p>
            <a:pPr>
              <a:lnSpc>
                <a:spcPct val="100000"/>
              </a:lnSpc>
            </a:pPr>
            <a:r>
              <a:rPr lang="en-US" sz="3200" b="0" i="0" dirty="0">
                <a:effectLst/>
                <a:latin typeface="Chronicle Text G1 A"/>
              </a:rPr>
              <a:t>It aims to be a </a:t>
            </a:r>
            <a:r>
              <a:rPr lang="en-US" sz="3200" b="0" i="0" dirty="0">
                <a:solidFill>
                  <a:srgbClr val="0070C0"/>
                </a:solidFill>
                <a:effectLst/>
                <a:latin typeface="Chronicle Text G1 A"/>
              </a:rPr>
              <a:t>low-cost, low-carbon </a:t>
            </a:r>
            <a:r>
              <a:rPr lang="en-US" sz="3200" b="0" i="0" dirty="0">
                <a:effectLst/>
                <a:latin typeface="Chronicle Text G1 A"/>
              </a:rPr>
              <a:t>alternative to </a:t>
            </a:r>
            <a:r>
              <a:rPr lang="en-US" sz="3200" b="0" i="0" dirty="0">
                <a:solidFill>
                  <a:srgbClr val="0070C0"/>
                </a:solidFill>
                <a:effectLst/>
                <a:latin typeface="Chronicle Text G1 A"/>
              </a:rPr>
              <a:t>standard steel </a:t>
            </a:r>
            <a:r>
              <a:rPr lang="en-US" sz="3200" b="0" i="0" dirty="0">
                <a:effectLst/>
                <a:latin typeface="Chronicle Text G1 A"/>
              </a:rPr>
              <a:t>rebar that also </a:t>
            </a:r>
            <a:r>
              <a:rPr lang="en-US" sz="3200" b="0" i="0" dirty="0">
                <a:solidFill>
                  <a:srgbClr val="0070C0"/>
                </a:solidFill>
                <a:effectLst/>
                <a:latin typeface="Chronicle Text G1 A"/>
              </a:rPr>
              <a:t>avoids</a:t>
            </a:r>
            <a:r>
              <a:rPr lang="en-US" sz="3200" b="0" i="0" dirty="0">
                <a:effectLst/>
                <a:latin typeface="Chronicle Text G1 A"/>
              </a:rPr>
              <a:t> the problem of </a:t>
            </a:r>
            <a:r>
              <a:rPr lang="en-US" sz="3200" b="0" i="0" dirty="0">
                <a:solidFill>
                  <a:srgbClr val="0070C0"/>
                </a:solidFill>
                <a:effectLst/>
                <a:latin typeface="Chronicle Text G1 A"/>
              </a:rPr>
              <a:t>corrosion, extending the lifespan of concrete structures.</a:t>
            </a:r>
          </a:p>
          <a:p>
            <a:pPr>
              <a:lnSpc>
                <a:spcPct val="100000"/>
              </a:lnSpc>
            </a:pPr>
            <a:endParaRPr lang="en-US" sz="3200" dirty="0"/>
          </a:p>
        </p:txBody>
      </p:sp>
      <p:sp>
        <p:nvSpPr>
          <p:cNvPr id="6157" name="Freeform: Shape 6156">
            <a:extLst>
              <a:ext uri="{FF2B5EF4-FFF2-40B4-BE49-F238E27FC236}">
                <a16:creationId xmlns:a16="http://schemas.microsoft.com/office/drawing/2014/main" id="{2348ECDC-D455-4B71-90F6-2ECC12B79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3734" y="0"/>
            <a:ext cx="5568114" cy="5577748"/>
          </a:xfrm>
          <a:custGeom>
            <a:avLst/>
            <a:gdLst>
              <a:gd name="connsiteX0" fmla="*/ 2959946 w 5568114"/>
              <a:gd name="connsiteY0" fmla="*/ 0 h 5577748"/>
              <a:gd name="connsiteX1" fmla="*/ 3614224 w 5568114"/>
              <a:gd name="connsiteY1" fmla="*/ 0 h 5577748"/>
              <a:gd name="connsiteX2" fmla="*/ 3844432 w 5568114"/>
              <a:gd name="connsiteY2" fmla="*/ 36392 h 5577748"/>
              <a:gd name="connsiteX3" fmla="*/ 4336826 w 5568114"/>
              <a:gd name="connsiteY3" fmla="*/ 203778 h 5577748"/>
              <a:gd name="connsiteX4" fmla="*/ 5093304 w 5568114"/>
              <a:gd name="connsiteY4" fmla="*/ 806978 h 5577748"/>
              <a:gd name="connsiteX5" fmla="*/ 5496656 w 5568114"/>
              <a:gd name="connsiteY5" fmla="*/ 1495125 h 5577748"/>
              <a:gd name="connsiteX6" fmla="*/ 5568114 w 5568114"/>
              <a:gd name="connsiteY6" fmla="*/ 1692569 h 5577748"/>
              <a:gd name="connsiteX7" fmla="*/ 5568114 w 5568114"/>
              <a:gd name="connsiteY7" fmla="*/ 3665503 h 5577748"/>
              <a:gd name="connsiteX8" fmla="*/ 5466225 w 5568114"/>
              <a:gd name="connsiteY8" fmla="*/ 3819786 h 5577748"/>
              <a:gd name="connsiteX9" fmla="*/ 4579336 w 5568114"/>
              <a:gd name="connsiteY9" fmla="*/ 4635686 h 5577748"/>
              <a:gd name="connsiteX10" fmla="*/ 4384340 w 5568114"/>
              <a:gd name="connsiteY10" fmla="*/ 4791760 h 5577748"/>
              <a:gd name="connsiteX11" fmla="*/ 2782048 w 5568114"/>
              <a:gd name="connsiteY11" fmla="*/ 5577748 h 5577748"/>
              <a:gd name="connsiteX12" fmla="*/ 671354 w 5568114"/>
              <a:gd name="connsiteY12" fmla="*/ 4300148 h 5577748"/>
              <a:gd name="connsiteX13" fmla="*/ 446415 w 5568114"/>
              <a:gd name="connsiteY13" fmla="*/ 3973302 h 5577748"/>
              <a:gd name="connsiteX14" fmla="*/ 0 w 5568114"/>
              <a:gd name="connsiteY14" fmla="*/ 2943554 h 5577748"/>
              <a:gd name="connsiteX15" fmla="*/ 269730 w 5568114"/>
              <a:gd name="connsiteY15" fmla="*/ 1834555 h 5577748"/>
              <a:gd name="connsiteX16" fmla="*/ 1013589 w 5568114"/>
              <a:gd name="connsiteY16" fmla="*/ 881627 h 5577748"/>
              <a:gd name="connsiteX17" fmla="*/ 2089042 w 5568114"/>
              <a:gd name="connsiteY17" fmla="*/ 220777 h 5577748"/>
              <a:gd name="connsiteX18" fmla="*/ 2845684 w 5568114"/>
              <a:gd name="connsiteY18" fmla="*/ 14234 h 5577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568114" h="5577748">
                <a:moveTo>
                  <a:pt x="2959946" y="0"/>
                </a:moveTo>
                <a:lnTo>
                  <a:pt x="3614224" y="0"/>
                </a:lnTo>
                <a:lnTo>
                  <a:pt x="3844432" y="36392"/>
                </a:lnTo>
                <a:cubicBezTo>
                  <a:pt x="4017699" y="73748"/>
                  <a:pt x="4182227" y="129639"/>
                  <a:pt x="4336826" y="203778"/>
                </a:cubicBezTo>
                <a:cubicBezTo>
                  <a:pt x="4626600" y="342850"/>
                  <a:pt x="4881111" y="545834"/>
                  <a:pt x="5093304" y="806978"/>
                </a:cubicBezTo>
                <a:cubicBezTo>
                  <a:pt x="5255931" y="1007198"/>
                  <a:pt x="5391154" y="1239036"/>
                  <a:pt x="5496656" y="1495125"/>
                </a:cubicBezTo>
                <a:lnTo>
                  <a:pt x="5568114" y="1692569"/>
                </a:lnTo>
                <a:lnTo>
                  <a:pt x="5568114" y="3665503"/>
                </a:lnTo>
                <a:lnTo>
                  <a:pt x="5466225" y="3819786"/>
                </a:lnTo>
                <a:cubicBezTo>
                  <a:pt x="5249576" y="4101511"/>
                  <a:pt x="4924044" y="4360994"/>
                  <a:pt x="4579336" y="4635686"/>
                </a:cubicBezTo>
                <a:cubicBezTo>
                  <a:pt x="4515738" y="4686305"/>
                  <a:pt x="4450038" y="4738713"/>
                  <a:pt x="4384340" y="4791760"/>
                </a:cubicBezTo>
                <a:cubicBezTo>
                  <a:pt x="3796254" y="5266498"/>
                  <a:pt x="3367038" y="5577748"/>
                  <a:pt x="2782048" y="5577748"/>
                </a:cubicBezTo>
                <a:cubicBezTo>
                  <a:pt x="1890703" y="5577748"/>
                  <a:pt x="1259439" y="5195682"/>
                  <a:pt x="671354" y="4300148"/>
                </a:cubicBezTo>
                <a:cubicBezTo>
                  <a:pt x="594395" y="4182934"/>
                  <a:pt x="519167" y="4076330"/>
                  <a:pt x="446415" y="3973302"/>
                </a:cubicBezTo>
                <a:cubicBezTo>
                  <a:pt x="144886" y="3546115"/>
                  <a:pt x="0" y="3323958"/>
                  <a:pt x="0" y="2943554"/>
                </a:cubicBezTo>
                <a:cubicBezTo>
                  <a:pt x="0" y="2565835"/>
                  <a:pt x="90816" y="2192716"/>
                  <a:pt x="269730" y="1834555"/>
                </a:cubicBezTo>
                <a:cubicBezTo>
                  <a:pt x="444806" y="1484188"/>
                  <a:pt x="695109" y="1163480"/>
                  <a:pt x="1013589" y="881627"/>
                </a:cubicBezTo>
                <a:cubicBezTo>
                  <a:pt x="1326624" y="604505"/>
                  <a:pt x="1698428" y="375956"/>
                  <a:pt x="2089042" y="220777"/>
                </a:cubicBezTo>
                <a:cubicBezTo>
                  <a:pt x="2339747" y="120996"/>
                  <a:pt x="2592918" y="51971"/>
                  <a:pt x="2845684" y="1423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pic>
        <p:nvPicPr>
          <p:cNvPr id="6146" name="Picture 2" descr="Hemp rebar by Rensselaer Polytechnic Institute">
            <a:extLst>
              <a:ext uri="{FF2B5EF4-FFF2-40B4-BE49-F238E27FC236}">
                <a16:creationId xmlns:a16="http://schemas.microsoft.com/office/drawing/2014/main" id="{28F76BA6-12B8-4C4E-A3DC-0B03C2BE294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6613" r="25455" b="-1"/>
          <a:stretch/>
        </p:blipFill>
        <p:spPr bwMode="auto">
          <a:xfrm>
            <a:off x="6877878" y="294199"/>
            <a:ext cx="5150794" cy="5001370"/>
          </a:xfrm>
          <a:custGeom>
            <a:avLst/>
            <a:gdLst/>
            <a:ahLst/>
            <a:cxnLst/>
            <a:rect l="l" t="t" r="r" b="b"/>
            <a:pathLst>
              <a:path w="5044104" h="4896924">
                <a:moveTo>
                  <a:pt x="2886613" y="0"/>
                </a:moveTo>
                <a:cubicBezTo>
                  <a:pt x="3218269" y="0"/>
                  <a:pt x="3523512" y="65865"/>
                  <a:pt x="3794011" y="195584"/>
                </a:cubicBezTo>
                <a:cubicBezTo>
                  <a:pt x="4047516" y="317247"/>
                  <a:pt x="4270172" y="494825"/>
                  <a:pt x="4455804" y="723284"/>
                </a:cubicBezTo>
                <a:cubicBezTo>
                  <a:pt x="4835198" y="1190375"/>
                  <a:pt x="5044104" y="1854168"/>
                  <a:pt x="5044104" y="2592438"/>
                </a:cubicBezTo>
                <a:cubicBezTo>
                  <a:pt x="5044104" y="2886985"/>
                  <a:pt x="4963247" y="3123382"/>
                  <a:pt x="4782050" y="3358996"/>
                </a:cubicBezTo>
                <a:cubicBezTo>
                  <a:pt x="4592516" y="3605460"/>
                  <a:pt x="4307730" y="3832465"/>
                  <a:pt x="4006167" y="4072775"/>
                </a:cubicBezTo>
                <a:cubicBezTo>
                  <a:pt x="3950530" y="4117058"/>
                  <a:pt x="3893052" y="4162907"/>
                  <a:pt x="3835576" y="4209314"/>
                </a:cubicBezTo>
                <a:cubicBezTo>
                  <a:pt x="3321099" y="4624632"/>
                  <a:pt x="2945605" y="4896924"/>
                  <a:pt x="2433835" y="4896924"/>
                </a:cubicBezTo>
                <a:cubicBezTo>
                  <a:pt x="1654054" y="4896924"/>
                  <a:pt x="1101803" y="4562680"/>
                  <a:pt x="587325" y="3779234"/>
                </a:cubicBezTo>
                <a:cubicBezTo>
                  <a:pt x="519999" y="3676690"/>
                  <a:pt x="454187" y="3583430"/>
                  <a:pt x="390540" y="3493298"/>
                </a:cubicBezTo>
                <a:cubicBezTo>
                  <a:pt x="126752" y="3119579"/>
                  <a:pt x="0" y="2925228"/>
                  <a:pt x="0" y="2592438"/>
                </a:cubicBezTo>
                <a:cubicBezTo>
                  <a:pt x="0" y="2261996"/>
                  <a:pt x="79450" y="1935577"/>
                  <a:pt x="235969" y="1622244"/>
                </a:cubicBezTo>
                <a:cubicBezTo>
                  <a:pt x="389133" y="1315731"/>
                  <a:pt x="608107" y="1035165"/>
                  <a:pt x="886724" y="788590"/>
                </a:cubicBezTo>
                <a:cubicBezTo>
                  <a:pt x="1160578" y="546153"/>
                  <a:pt x="1485846" y="346211"/>
                  <a:pt x="1827568" y="210454"/>
                </a:cubicBezTo>
                <a:cubicBezTo>
                  <a:pt x="2178491" y="70787"/>
                  <a:pt x="2534934" y="0"/>
                  <a:pt x="2886613"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3716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175" name="Rectangle 7174">
            <a:extLst>
              <a:ext uri="{FF2B5EF4-FFF2-40B4-BE49-F238E27FC236}">
                <a16:creationId xmlns:a16="http://schemas.microsoft.com/office/drawing/2014/main" id="{8181FC64-B306-4821-98E2-780662EFC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8D57C06C-D2C0-9047-9155-8A41239CB368}"/>
              </a:ext>
            </a:extLst>
          </p:cNvPr>
          <p:cNvSpPr>
            <a:spLocks noGrp="1"/>
          </p:cNvSpPr>
          <p:nvPr>
            <p:ph type="title"/>
          </p:nvPr>
        </p:nvSpPr>
        <p:spPr>
          <a:xfrm>
            <a:off x="129580" y="-12775"/>
            <a:ext cx="7712766" cy="811462"/>
          </a:xfrm>
        </p:spPr>
        <p:txBody>
          <a:bodyPr anchor="b">
            <a:normAutofit/>
          </a:bodyPr>
          <a:lstStyle/>
          <a:p>
            <a:r>
              <a:rPr lang="en-US" dirty="0">
                <a:solidFill>
                  <a:srgbClr val="FF0000"/>
                </a:solidFill>
              </a:rPr>
              <a:t>Carbon-sequestering </a:t>
            </a:r>
            <a:r>
              <a:rPr lang="en-US" dirty="0" err="1">
                <a:solidFill>
                  <a:srgbClr val="FF0000"/>
                </a:solidFill>
              </a:rPr>
              <a:t>Carbicrete</a:t>
            </a:r>
            <a:endParaRPr lang="en-US" dirty="0">
              <a:solidFill>
                <a:srgbClr val="FF0000"/>
              </a:solidFill>
            </a:endParaRPr>
          </a:p>
        </p:txBody>
      </p:sp>
      <p:sp>
        <p:nvSpPr>
          <p:cNvPr id="3" name="Content Placeholder 2">
            <a:extLst>
              <a:ext uri="{FF2B5EF4-FFF2-40B4-BE49-F238E27FC236}">
                <a16:creationId xmlns:a16="http://schemas.microsoft.com/office/drawing/2014/main" id="{CB6F1AF2-3E9D-044E-B7F5-0526DE730FE7}"/>
              </a:ext>
            </a:extLst>
          </p:cNvPr>
          <p:cNvSpPr>
            <a:spLocks noGrp="1"/>
          </p:cNvSpPr>
          <p:nvPr>
            <p:ph idx="1"/>
          </p:nvPr>
        </p:nvSpPr>
        <p:spPr>
          <a:xfrm>
            <a:off x="251790" y="640478"/>
            <a:ext cx="7407967" cy="6230969"/>
          </a:xfrm>
        </p:spPr>
        <p:txBody>
          <a:bodyPr>
            <a:noAutofit/>
          </a:bodyPr>
          <a:lstStyle/>
          <a:p>
            <a:pPr algn="l">
              <a:lnSpc>
                <a:spcPct val="100000"/>
              </a:lnSpc>
            </a:pPr>
            <a:r>
              <a:rPr lang="en-US" sz="3200" b="0" i="0" dirty="0">
                <a:solidFill>
                  <a:srgbClr val="000000"/>
                </a:solidFill>
                <a:effectLst/>
                <a:latin typeface="Chronicle Text G1 A"/>
              </a:rPr>
              <a:t>Canadian company </a:t>
            </a:r>
            <a:r>
              <a:rPr lang="en-US" sz="3200" b="0" i="0" dirty="0" err="1">
                <a:solidFill>
                  <a:srgbClr val="000000"/>
                </a:solidFill>
                <a:effectLst/>
                <a:latin typeface="Chronicle Text G1 A"/>
              </a:rPr>
              <a:t>Carbicrete</a:t>
            </a:r>
            <a:r>
              <a:rPr lang="en-US" sz="3200" b="0" i="0" dirty="0">
                <a:solidFill>
                  <a:srgbClr val="000000"/>
                </a:solidFill>
                <a:effectLst/>
                <a:latin typeface="Chronicle Text G1 A"/>
              </a:rPr>
              <a:t> has developed a method for sequestering carbon in </a:t>
            </a:r>
            <a:r>
              <a:rPr lang="en-US" sz="3200" b="0" i="0" dirty="0">
                <a:solidFill>
                  <a:srgbClr val="0070C0"/>
                </a:solidFill>
                <a:effectLst/>
                <a:latin typeface="Chronicle Text G1 A"/>
              </a:rPr>
              <a:t>concrete</a:t>
            </a:r>
            <a:r>
              <a:rPr lang="en-US" sz="3200" b="0" i="0" dirty="0">
                <a:solidFill>
                  <a:srgbClr val="000000"/>
                </a:solidFill>
                <a:effectLst/>
                <a:latin typeface="Chronicle Text G1 A"/>
              </a:rPr>
              <a:t>, claiming its product </a:t>
            </a:r>
            <a:r>
              <a:rPr lang="en-US" sz="3200" b="0" i="0" dirty="0">
                <a:solidFill>
                  <a:srgbClr val="0070C0"/>
                </a:solidFill>
                <a:effectLst/>
                <a:latin typeface="Chronicle Text G1 A"/>
              </a:rPr>
              <a:t>captures more carbon than it emits.</a:t>
            </a:r>
          </a:p>
          <a:p>
            <a:pPr algn="l">
              <a:lnSpc>
                <a:spcPct val="100000"/>
              </a:lnSpc>
            </a:pPr>
            <a:r>
              <a:rPr lang="en-US" sz="3200" b="0" i="0" dirty="0">
                <a:solidFill>
                  <a:srgbClr val="000000"/>
                </a:solidFill>
                <a:effectLst/>
                <a:latin typeface="Chronicle Text G1 A"/>
              </a:rPr>
              <a:t>Instead of </a:t>
            </a:r>
            <a:r>
              <a:rPr lang="en-US" sz="3200" b="0" i="0" dirty="0">
                <a:solidFill>
                  <a:srgbClr val="0070C0"/>
                </a:solidFill>
                <a:effectLst/>
                <a:latin typeface="Chronicle Text G1 A"/>
              </a:rPr>
              <a:t>calcium-based cement</a:t>
            </a:r>
            <a:r>
              <a:rPr lang="en-US" sz="3200" b="0" i="0" dirty="0">
                <a:solidFill>
                  <a:srgbClr val="000000"/>
                </a:solidFill>
                <a:effectLst/>
                <a:latin typeface="Chronicle Text G1 A"/>
              </a:rPr>
              <a:t>, which is </a:t>
            </a:r>
            <a:r>
              <a:rPr lang="en-US" sz="3200" b="0" i="0" dirty="0">
                <a:solidFill>
                  <a:srgbClr val="0070C0"/>
                </a:solidFill>
                <a:effectLst/>
                <a:latin typeface="Chronicle Text G1 A"/>
              </a:rPr>
              <a:t>highly CO2 emitting</a:t>
            </a:r>
            <a:r>
              <a:rPr lang="en-US" sz="3200" b="0" i="0" dirty="0">
                <a:solidFill>
                  <a:srgbClr val="000000"/>
                </a:solidFill>
                <a:effectLst/>
                <a:latin typeface="Chronicle Text G1 A"/>
              </a:rPr>
              <a:t>, </a:t>
            </a:r>
            <a:r>
              <a:rPr lang="en-US" sz="3200" b="0" i="0" dirty="0" err="1">
                <a:solidFill>
                  <a:srgbClr val="000000"/>
                </a:solidFill>
                <a:effectLst/>
                <a:latin typeface="Chronicle Text G1 A"/>
              </a:rPr>
              <a:t>Carbicrete</a:t>
            </a:r>
            <a:r>
              <a:rPr lang="en-US" sz="3200" b="0" i="0" dirty="0">
                <a:solidFill>
                  <a:srgbClr val="000000"/>
                </a:solidFill>
                <a:effectLst/>
                <a:latin typeface="Chronicle Text G1 A"/>
              </a:rPr>
              <a:t> relies on </a:t>
            </a:r>
            <a:r>
              <a:rPr lang="en-US" sz="3200" b="0" i="0" dirty="0">
                <a:solidFill>
                  <a:srgbClr val="0070C0"/>
                </a:solidFill>
                <a:effectLst/>
                <a:latin typeface="Chronicle Text G1 A"/>
              </a:rPr>
              <a:t>waste slag from the steel</a:t>
            </a:r>
            <a:r>
              <a:rPr lang="en-US" sz="3200" b="0" i="0" dirty="0">
                <a:solidFill>
                  <a:srgbClr val="000000"/>
                </a:solidFill>
                <a:effectLst/>
                <a:latin typeface="Chronicle Text G1 A"/>
              </a:rPr>
              <a:t> industry plus </a:t>
            </a:r>
            <a:r>
              <a:rPr lang="en-US" sz="3200" b="0" i="0" dirty="0">
                <a:solidFill>
                  <a:srgbClr val="0070C0"/>
                </a:solidFill>
                <a:effectLst/>
                <a:latin typeface="Chronicle Text G1 A"/>
              </a:rPr>
              <a:t>carbon captured from industrial plants</a:t>
            </a:r>
            <a:r>
              <a:rPr lang="en-US" sz="3200" b="0" i="0" dirty="0">
                <a:solidFill>
                  <a:srgbClr val="000000"/>
                </a:solidFill>
                <a:effectLst/>
                <a:latin typeface="Chronicle Text G1 A"/>
              </a:rPr>
              <a:t>. It has been used to make </a:t>
            </a:r>
            <a:r>
              <a:rPr lang="en-US" sz="3200" b="0" i="0" dirty="0">
                <a:solidFill>
                  <a:srgbClr val="0070C0"/>
                </a:solidFill>
                <a:effectLst/>
                <a:latin typeface="Chronicle Text G1 A"/>
              </a:rPr>
              <a:t>concrete masonry </a:t>
            </a:r>
            <a:r>
              <a:rPr lang="en-US" sz="3200" b="0" i="0" dirty="0">
                <a:solidFill>
                  <a:srgbClr val="000000"/>
                </a:solidFill>
                <a:effectLst/>
                <a:latin typeface="Chronicle Text G1 A"/>
              </a:rPr>
              <a:t>units and </a:t>
            </a:r>
            <a:r>
              <a:rPr lang="en-US" sz="3200" b="0" i="0" dirty="0">
                <a:solidFill>
                  <a:srgbClr val="0070C0"/>
                </a:solidFill>
                <a:effectLst/>
                <a:latin typeface="Chronicle Text G1 A"/>
              </a:rPr>
              <a:t>precast panels</a:t>
            </a:r>
            <a:r>
              <a:rPr lang="en-US" sz="3200" b="0" i="0" dirty="0">
                <a:solidFill>
                  <a:srgbClr val="000000"/>
                </a:solidFill>
                <a:effectLst/>
                <a:latin typeface="Chronicle Text G1 A"/>
              </a:rPr>
              <a:t>.</a:t>
            </a:r>
          </a:p>
          <a:p>
            <a:pPr>
              <a:lnSpc>
                <a:spcPct val="100000"/>
              </a:lnSpc>
            </a:pPr>
            <a:endParaRPr lang="en-US" sz="3200" dirty="0"/>
          </a:p>
        </p:txBody>
      </p:sp>
      <p:sp>
        <p:nvSpPr>
          <p:cNvPr id="7177" name="Freeform: Shape 7176">
            <a:extLst>
              <a:ext uri="{FF2B5EF4-FFF2-40B4-BE49-F238E27FC236}">
                <a16:creationId xmlns:a16="http://schemas.microsoft.com/office/drawing/2014/main" id="{5871FC61-DD4E-47D4-81FD-8A7E7D12B3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86049" y="0"/>
            <a:ext cx="5205951" cy="6858000"/>
          </a:xfrm>
          <a:custGeom>
            <a:avLst/>
            <a:gdLst>
              <a:gd name="connsiteX0" fmla="*/ 0 w 5205951"/>
              <a:gd name="connsiteY0" fmla="*/ 0 h 6858000"/>
              <a:gd name="connsiteX1" fmla="*/ 1709529 w 5205951"/>
              <a:gd name="connsiteY1" fmla="*/ 0 h 6858000"/>
              <a:gd name="connsiteX2" fmla="*/ 2489695 w 5205951"/>
              <a:gd name="connsiteY2" fmla="*/ 0 h 6858000"/>
              <a:gd name="connsiteX3" fmla="*/ 3582928 w 5205951"/>
              <a:gd name="connsiteY3" fmla="*/ 0 h 6858000"/>
              <a:gd name="connsiteX4" fmla="*/ 3605052 w 5205951"/>
              <a:gd name="connsiteY4" fmla="*/ 14997 h 6858000"/>
              <a:gd name="connsiteX5" fmla="*/ 5205951 w 5205951"/>
              <a:gd name="connsiteY5" fmla="*/ 3621656 h 6858000"/>
              <a:gd name="connsiteX6" fmla="*/ 3331601 w 5205951"/>
              <a:gd name="connsiteY6" fmla="*/ 6374814 h 6858000"/>
              <a:gd name="connsiteX7" fmla="*/ 2814953 w 5205951"/>
              <a:gd name="connsiteY7" fmla="*/ 6780599 h 6858000"/>
              <a:gd name="connsiteX8" fmla="*/ 2703197 w 5205951"/>
              <a:gd name="connsiteY8" fmla="*/ 6858000 h 6858000"/>
              <a:gd name="connsiteX9" fmla="*/ 2489695 w 5205951"/>
              <a:gd name="connsiteY9" fmla="*/ 6858000 h 6858000"/>
              <a:gd name="connsiteX10" fmla="*/ 1709529 w 5205951"/>
              <a:gd name="connsiteY10" fmla="*/ 6858000 h 6858000"/>
              <a:gd name="connsiteX11" fmla="*/ 0 w 5205951"/>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05951" h="6858000">
                <a:moveTo>
                  <a:pt x="0" y="0"/>
                </a:moveTo>
                <a:lnTo>
                  <a:pt x="1709529" y="0"/>
                </a:lnTo>
                <a:lnTo>
                  <a:pt x="2489695" y="0"/>
                </a:lnTo>
                <a:lnTo>
                  <a:pt x="3582928" y="0"/>
                </a:lnTo>
                <a:lnTo>
                  <a:pt x="3605052" y="14997"/>
                </a:lnTo>
                <a:cubicBezTo>
                  <a:pt x="4632215" y="754641"/>
                  <a:pt x="5205951" y="2093192"/>
                  <a:pt x="5205951" y="3621656"/>
                </a:cubicBezTo>
                <a:cubicBezTo>
                  <a:pt x="5205951" y="4969131"/>
                  <a:pt x="4277226" y="5602839"/>
                  <a:pt x="3331601" y="6374814"/>
                </a:cubicBezTo>
                <a:cubicBezTo>
                  <a:pt x="3159398" y="6515397"/>
                  <a:pt x="2988771" y="6653108"/>
                  <a:pt x="2814953" y="6780599"/>
                </a:cubicBezTo>
                <a:lnTo>
                  <a:pt x="2703197" y="6858000"/>
                </a:lnTo>
                <a:lnTo>
                  <a:pt x="2489695" y="6858000"/>
                </a:lnTo>
                <a:lnTo>
                  <a:pt x="1709529"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179" name="Freeform: Shape 7178">
            <a:extLst>
              <a:ext uri="{FF2B5EF4-FFF2-40B4-BE49-F238E27FC236}">
                <a16:creationId xmlns:a16="http://schemas.microsoft.com/office/drawing/2014/main" id="{829A1E2C-5AC8-40FC-99E9-832069D397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77485"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7181" name="Freeform: Shape 7180">
            <a:extLst>
              <a:ext uri="{FF2B5EF4-FFF2-40B4-BE49-F238E27FC236}">
                <a16:creationId xmlns:a16="http://schemas.microsoft.com/office/drawing/2014/main" id="{55C54A75-E44A-4147-B9D0-FF46CFD316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54925"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7170" name="Picture 2">
            <a:extLst>
              <a:ext uri="{FF2B5EF4-FFF2-40B4-BE49-F238E27FC236}">
                <a16:creationId xmlns:a16="http://schemas.microsoft.com/office/drawing/2014/main" id="{C616C1E3-40EE-C741-A85D-181E8C5D74D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5640" r="33447"/>
          <a:stretch/>
        </p:blipFill>
        <p:spPr bwMode="auto">
          <a:xfrm>
            <a:off x="7203882" y="10"/>
            <a:ext cx="4988118" cy="6857990"/>
          </a:xfrm>
          <a:custGeom>
            <a:avLst/>
            <a:gdLst/>
            <a:ahLst/>
            <a:cxnLst/>
            <a:rect l="l" t="t" r="r" b="b"/>
            <a:pathLst>
              <a:path w="4901771" h="6858000">
                <a:moveTo>
                  <a:pt x="1623023" y="0"/>
                </a:moveTo>
                <a:lnTo>
                  <a:pt x="2716256" y="0"/>
                </a:lnTo>
                <a:lnTo>
                  <a:pt x="3496422" y="0"/>
                </a:lnTo>
                <a:lnTo>
                  <a:pt x="4544484" y="0"/>
                </a:lnTo>
                <a:lnTo>
                  <a:pt x="4710787" y="0"/>
                </a:lnTo>
                <a:lnTo>
                  <a:pt x="4901771" y="0"/>
                </a:lnTo>
                <a:lnTo>
                  <a:pt x="4901771" y="6858000"/>
                </a:lnTo>
                <a:lnTo>
                  <a:pt x="4710787" y="6858000"/>
                </a:lnTo>
                <a:lnTo>
                  <a:pt x="4544484" y="6858000"/>
                </a:lnTo>
                <a:lnTo>
                  <a:pt x="3496422"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5532578"/>
      </p:ext>
    </p:extLst>
  </p:cSld>
  <p:clrMapOvr>
    <a:masterClrMapping/>
  </p:clrMapOvr>
</p:sld>
</file>

<file path=ppt/theme/theme1.xml><?xml version="1.0" encoding="utf-8"?>
<a:theme xmlns:a="http://schemas.openxmlformats.org/drawingml/2006/main" name="SketchLinesVTI">
  <a:themeElements>
    <a:clrScheme name="AnalogousFromLightSeedRightStep">
      <a:dk1>
        <a:srgbClr val="000000"/>
      </a:dk1>
      <a:lt1>
        <a:srgbClr val="FFFFFF"/>
      </a:lt1>
      <a:dk2>
        <a:srgbClr val="243141"/>
      </a:dk2>
      <a:lt2>
        <a:srgbClr val="E2E3E8"/>
      </a:lt2>
      <a:accent1>
        <a:srgbClr val="AAA180"/>
      </a:accent1>
      <a:accent2>
        <a:srgbClr val="9CA671"/>
      </a:accent2>
      <a:accent3>
        <a:srgbClr val="8FA880"/>
      </a:accent3>
      <a:accent4>
        <a:srgbClr val="76AD78"/>
      </a:accent4>
      <a:accent5>
        <a:srgbClr val="81AB94"/>
      </a:accent5>
      <a:accent6>
        <a:srgbClr val="74AAA2"/>
      </a:accent6>
      <a:hlink>
        <a:srgbClr val="6978AE"/>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1206</Words>
  <Application>Microsoft Macintosh PowerPoint</Application>
  <PresentationFormat>Widescreen</PresentationFormat>
  <Paragraphs>71</Paragraphs>
  <Slides>14</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Meiryo</vt:lpstr>
      <vt:lpstr>Arial</vt:lpstr>
      <vt:lpstr>Calibri</vt:lpstr>
      <vt:lpstr>Chronicle Text G1 A</vt:lpstr>
      <vt:lpstr>Corbel</vt:lpstr>
      <vt:lpstr>Times New Roman</vt:lpstr>
      <vt:lpstr>SketchLinesVTI</vt:lpstr>
      <vt:lpstr>Innovative materials</vt:lpstr>
      <vt:lpstr>Outline</vt:lpstr>
      <vt:lpstr>Biochar cladding</vt:lpstr>
      <vt:lpstr>PowerPoint Presentation</vt:lpstr>
      <vt:lpstr>Carbon-fibre reinforced concrete</vt:lpstr>
      <vt:lpstr>Super-strong plastic</vt:lpstr>
      <vt:lpstr>3D-printed mycelium</vt:lpstr>
      <vt:lpstr>Hemp rebar</vt:lpstr>
      <vt:lpstr>Carbon-sequestering Carbicrete</vt:lpstr>
      <vt:lpstr>K-Briq construction waste bricks</vt:lpstr>
      <vt:lpstr>Chipboard from potato peelings</vt:lpstr>
      <vt:lpstr>Green Charcoal loofah bricks</vt:lpstr>
      <vt:lpstr>Waste paper construction board</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Materials that change way of build</dc:title>
  <dc:creator>faten Radhwan</dc:creator>
  <cp:lastModifiedBy>faten Radhwan</cp:lastModifiedBy>
  <cp:revision>5</cp:revision>
  <dcterms:created xsi:type="dcterms:W3CDTF">2022-09-29T18:00:10Z</dcterms:created>
  <dcterms:modified xsi:type="dcterms:W3CDTF">2023-10-03T11:56:02Z</dcterms:modified>
</cp:coreProperties>
</file>