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57" r:id="rId2"/>
    <p:sldId id="282" r:id="rId3"/>
    <p:sldId id="273" r:id="rId4"/>
    <p:sldId id="274" r:id="rId5"/>
    <p:sldId id="258" r:id="rId6"/>
    <p:sldId id="259" r:id="rId7"/>
    <p:sldId id="283" r:id="rId8"/>
    <p:sldId id="284" r:id="rId9"/>
    <p:sldId id="285" r:id="rId10"/>
    <p:sldId id="287" r:id="rId11"/>
    <p:sldId id="288" r:id="rId12"/>
    <p:sldId id="295" r:id="rId13"/>
    <p:sldId id="296" r:id="rId14"/>
    <p:sldId id="289" r:id="rId15"/>
    <p:sldId id="290" r:id="rId16"/>
    <p:sldId id="291" r:id="rId17"/>
    <p:sldId id="292" r:id="rId18"/>
    <p:sldId id="293" r:id="rId19"/>
    <p:sldId id="280" r:id="rId20"/>
    <p:sldId id="297" r:id="rId21"/>
    <p:sldId id="281" r:id="rId22"/>
    <p:sldId id="269" r:id="rId23"/>
    <p:sldId id="270" r:id="rId24"/>
    <p:sldId id="29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1C3A7-4726-4F85-B4CB-F52BE53EAACE}" type="datetimeFigureOut">
              <a:rPr lang="en-US" smtClean="0"/>
              <a:t>6/5/2022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02358-D4D3-4CEC-8EED-66C43A732013}" type="slidenum">
              <a:rPr lang="en-US" smtClean="0"/>
              <a:t>‹#›</a:t>
            </a:fld>
            <a:endParaRPr lang="en-US"/>
          </a:p>
        </p:txBody>
      </p:sp>
    </p:spTree>
    <p:extLst>
      <p:ext uri="{BB962C8B-B14F-4D97-AF65-F5344CB8AC3E}">
        <p14:creationId xmlns:p14="http://schemas.microsoft.com/office/powerpoint/2010/main" val="310959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49E605-A712-4405-A636-7DEBFF6F4BFF}" type="datetime1">
              <a:rPr lang="en-US" smtClean="0"/>
              <a:t>6/5/2022</a:t>
            </a:fld>
            <a:endParaRPr lang="en-US"/>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
        <p:nvSpPr>
          <p:cNvPr id="6" name="Slide Number Placeholder 5"/>
          <p:cNvSpPr>
            <a:spLocks noGrp="1"/>
          </p:cNvSpPr>
          <p:nvPr>
            <p:ph type="sldNum" sz="quarter" idx="12"/>
          </p:nvPr>
        </p:nvSpPr>
        <p:spPr/>
        <p:txBody>
          <a:bodyPr/>
          <a:lstStyle/>
          <a:p>
            <a:fld id="{6831C772-C581-48E1-BB9D-AB97761B998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63CE6-46DC-41F1-94EA-1932EDC759B6}" type="datetime1">
              <a:rPr lang="en-US" smtClean="0"/>
              <a:t>6/5/2022</a:t>
            </a:fld>
            <a:endParaRPr lang="en-US"/>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
        <p:nvSpPr>
          <p:cNvPr id="6" name="Slide Number Placeholder 5"/>
          <p:cNvSpPr>
            <a:spLocks noGrp="1"/>
          </p:cNvSpPr>
          <p:nvPr>
            <p:ph type="sldNum" sz="quarter" idx="12"/>
          </p:nvPr>
        </p:nvSpPr>
        <p:spPr/>
        <p:txBody>
          <a:bodyPr/>
          <a:lstStyle/>
          <a:p>
            <a:fld id="{6831C772-C581-48E1-BB9D-AB97761B99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70A5D-1F63-4493-8B81-011476F944D5}" type="datetime1">
              <a:rPr lang="en-US" smtClean="0"/>
              <a:t>6/5/2022</a:t>
            </a:fld>
            <a:endParaRPr lang="en-US"/>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
        <p:nvSpPr>
          <p:cNvPr id="6" name="Slide Number Placeholder 5"/>
          <p:cNvSpPr>
            <a:spLocks noGrp="1"/>
          </p:cNvSpPr>
          <p:nvPr>
            <p:ph type="sldNum" sz="quarter" idx="12"/>
          </p:nvPr>
        </p:nvSpPr>
        <p:spPr/>
        <p:txBody>
          <a:bodyPr/>
          <a:lstStyle/>
          <a:p>
            <a:fld id="{6831C772-C581-48E1-BB9D-AB97761B99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42FFDF-9EED-4950-9BE2-2591BA4C610B}" type="datetime1">
              <a:rPr lang="en-US" smtClean="0"/>
              <a:t>6/5/2022</a:t>
            </a:fld>
            <a:endParaRPr lang="en-US"/>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
        <p:nvSpPr>
          <p:cNvPr id="6" name="Slide Number Placeholder 5"/>
          <p:cNvSpPr>
            <a:spLocks noGrp="1"/>
          </p:cNvSpPr>
          <p:nvPr>
            <p:ph type="sldNum" sz="quarter" idx="12"/>
          </p:nvPr>
        </p:nvSpPr>
        <p:spPr/>
        <p:txBody>
          <a:bodyPr/>
          <a:lstStyle/>
          <a:p>
            <a:fld id="{6831C772-C581-48E1-BB9D-AB97761B998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06470-727E-49E8-BF4F-32559EDF3DB9}" type="datetime1">
              <a:rPr lang="en-US" smtClean="0"/>
              <a:t>6/5/2022</a:t>
            </a:fld>
            <a:endParaRPr lang="en-US"/>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
        <p:nvSpPr>
          <p:cNvPr id="6" name="Slide Number Placeholder 5"/>
          <p:cNvSpPr>
            <a:spLocks noGrp="1"/>
          </p:cNvSpPr>
          <p:nvPr>
            <p:ph type="sldNum" sz="quarter" idx="12"/>
          </p:nvPr>
        </p:nvSpPr>
        <p:spPr/>
        <p:txBody>
          <a:bodyPr/>
          <a:lstStyle/>
          <a:p>
            <a:fld id="{6831C772-C581-48E1-BB9D-AB97761B99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C656C-E7EA-4D1D-A3A9-3CC9FB84FF37}" type="datetime1">
              <a:rPr lang="en-US" smtClean="0"/>
              <a:t>6/5/2022</a:t>
            </a:fld>
            <a:endParaRPr lang="en-US"/>
          </a:p>
        </p:txBody>
      </p:sp>
      <p:sp>
        <p:nvSpPr>
          <p:cNvPr id="6" name="Footer Placeholder 5"/>
          <p:cNvSpPr>
            <a:spLocks noGrp="1"/>
          </p:cNvSpPr>
          <p:nvPr>
            <p:ph type="ftr" sz="quarter" idx="11"/>
          </p:nvPr>
        </p:nvSpPr>
        <p:spPr/>
        <p:txBody>
          <a:bodyPr/>
          <a:lstStyle/>
          <a:p>
            <a:r>
              <a:rPr lang="en-US" smtClean="0"/>
              <a:t>Prepred By: Fattma Z. Mohammed </a:t>
            </a:r>
            <a:endParaRPr lang="en-US"/>
          </a:p>
        </p:txBody>
      </p:sp>
      <p:sp>
        <p:nvSpPr>
          <p:cNvPr id="7" name="Slide Number Placeholder 6"/>
          <p:cNvSpPr>
            <a:spLocks noGrp="1"/>
          </p:cNvSpPr>
          <p:nvPr>
            <p:ph type="sldNum" sz="quarter" idx="12"/>
          </p:nvPr>
        </p:nvSpPr>
        <p:spPr/>
        <p:txBody>
          <a:bodyPr/>
          <a:lstStyle/>
          <a:p>
            <a:fld id="{6831C772-C581-48E1-BB9D-AB97761B998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CC5DB4-3260-4056-A8DC-6A14ACBDB19B}" type="datetime1">
              <a:rPr lang="en-US" smtClean="0"/>
              <a:t>6/5/2022</a:t>
            </a:fld>
            <a:endParaRPr lang="en-US"/>
          </a:p>
        </p:txBody>
      </p:sp>
      <p:sp>
        <p:nvSpPr>
          <p:cNvPr id="8" name="Footer Placeholder 7"/>
          <p:cNvSpPr>
            <a:spLocks noGrp="1"/>
          </p:cNvSpPr>
          <p:nvPr>
            <p:ph type="ftr" sz="quarter" idx="11"/>
          </p:nvPr>
        </p:nvSpPr>
        <p:spPr/>
        <p:txBody>
          <a:bodyPr/>
          <a:lstStyle/>
          <a:p>
            <a:r>
              <a:rPr lang="en-US" smtClean="0"/>
              <a:t>Prepred By: Fattma Z. Mohammed </a:t>
            </a:r>
            <a:endParaRPr lang="en-US"/>
          </a:p>
        </p:txBody>
      </p:sp>
      <p:sp>
        <p:nvSpPr>
          <p:cNvPr id="9" name="Slide Number Placeholder 8"/>
          <p:cNvSpPr>
            <a:spLocks noGrp="1"/>
          </p:cNvSpPr>
          <p:nvPr>
            <p:ph type="sldNum" sz="quarter" idx="12"/>
          </p:nvPr>
        </p:nvSpPr>
        <p:spPr/>
        <p:txBody>
          <a:bodyPr/>
          <a:lstStyle/>
          <a:p>
            <a:fld id="{6831C772-C581-48E1-BB9D-AB97761B998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FE1661-5A59-4F36-A9F6-D7E097BBB808}" type="datetime1">
              <a:rPr lang="en-US" smtClean="0"/>
              <a:t>6/5/2022</a:t>
            </a:fld>
            <a:endParaRPr lang="en-US"/>
          </a:p>
        </p:txBody>
      </p:sp>
      <p:sp>
        <p:nvSpPr>
          <p:cNvPr id="4" name="Footer Placeholder 3"/>
          <p:cNvSpPr>
            <a:spLocks noGrp="1"/>
          </p:cNvSpPr>
          <p:nvPr>
            <p:ph type="ftr" sz="quarter" idx="11"/>
          </p:nvPr>
        </p:nvSpPr>
        <p:spPr/>
        <p:txBody>
          <a:bodyPr/>
          <a:lstStyle/>
          <a:p>
            <a:r>
              <a:rPr lang="en-US" smtClean="0"/>
              <a:t>Prepred By: Fattma Z. Mohammed </a:t>
            </a:r>
            <a:endParaRPr lang="en-US"/>
          </a:p>
        </p:txBody>
      </p:sp>
      <p:sp>
        <p:nvSpPr>
          <p:cNvPr id="5" name="Slide Number Placeholder 4"/>
          <p:cNvSpPr>
            <a:spLocks noGrp="1"/>
          </p:cNvSpPr>
          <p:nvPr>
            <p:ph type="sldNum" sz="quarter" idx="12"/>
          </p:nvPr>
        </p:nvSpPr>
        <p:spPr/>
        <p:txBody>
          <a:bodyPr/>
          <a:lstStyle/>
          <a:p>
            <a:fld id="{6831C772-C581-48E1-BB9D-AB97761B99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24B19-01CF-4C18-BA37-20E75D57B021}" type="datetime1">
              <a:rPr lang="en-US" smtClean="0"/>
              <a:t>6/5/2022</a:t>
            </a:fld>
            <a:endParaRPr lang="en-US"/>
          </a:p>
        </p:txBody>
      </p:sp>
      <p:sp>
        <p:nvSpPr>
          <p:cNvPr id="3" name="Footer Placeholder 2"/>
          <p:cNvSpPr>
            <a:spLocks noGrp="1"/>
          </p:cNvSpPr>
          <p:nvPr>
            <p:ph type="ftr" sz="quarter" idx="11"/>
          </p:nvPr>
        </p:nvSpPr>
        <p:spPr/>
        <p:txBody>
          <a:bodyPr/>
          <a:lstStyle/>
          <a:p>
            <a:r>
              <a:rPr lang="en-US" smtClean="0"/>
              <a:t>Prepred By: Fattma Z. Mohammed </a:t>
            </a:r>
            <a:endParaRPr lang="en-US"/>
          </a:p>
        </p:txBody>
      </p:sp>
      <p:sp>
        <p:nvSpPr>
          <p:cNvPr id="4" name="Slide Number Placeholder 3"/>
          <p:cNvSpPr>
            <a:spLocks noGrp="1"/>
          </p:cNvSpPr>
          <p:nvPr>
            <p:ph type="sldNum" sz="quarter" idx="12"/>
          </p:nvPr>
        </p:nvSpPr>
        <p:spPr/>
        <p:txBody>
          <a:bodyPr/>
          <a:lstStyle/>
          <a:p>
            <a:fld id="{6831C772-C581-48E1-BB9D-AB97761B99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DA090-420E-4682-B0D1-072A96F37FCC}" type="datetime1">
              <a:rPr lang="en-US" smtClean="0"/>
              <a:t>6/5/2022</a:t>
            </a:fld>
            <a:endParaRPr lang="en-US"/>
          </a:p>
        </p:txBody>
      </p:sp>
      <p:sp>
        <p:nvSpPr>
          <p:cNvPr id="6" name="Footer Placeholder 5"/>
          <p:cNvSpPr>
            <a:spLocks noGrp="1"/>
          </p:cNvSpPr>
          <p:nvPr>
            <p:ph type="ftr" sz="quarter" idx="11"/>
          </p:nvPr>
        </p:nvSpPr>
        <p:spPr/>
        <p:txBody>
          <a:bodyPr/>
          <a:lstStyle/>
          <a:p>
            <a:r>
              <a:rPr lang="en-US" smtClean="0"/>
              <a:t>Prepred By: Fattma Z. Mohammed </a:t>
            </a:r>
            <a:endParaRPr lang="en-US"/>
          </a:p>
        </p:txBody>
      </p:sp>
      <p:sp>
        <p:nvSpPr>
          <p:cNvPr id="7" name="Slide Number Placeholder 6"/>
          <p:cNvSpPr>
            <a:spLocks noGrp="1"/>
          </p:cNvSpPr>
          <p:nvPr>
            <p:ph type="sldNum" sz="quarter" idx="12"/>
          </p:nvPr>
        </p:nvSpPr>
        <p:spPr/>
        <p:txBody>
          <a:bodyPr/>
          <a:lstStyle/>
          <a:p>
            <a:fld id="{6831C772-C581-48E1-BB9D-AB97761B99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5982A-36D2-474E-A107-7B2EABFAE653}" type="datetime1">
              <a:rPr lang="en-US" smtClean="0"/>
              <a:t>6/5/2022</a:t>
            </a:fld>
            <a:endParaRPr lang="en-US"/>
          </a:p>
        </p:txBody>
      </p:sp>
      <p:sp>
        <p:nvSpPr>
          <p:cNvPr id="6" name="Footer Placeholder 5"/>
          <p:cNvSpPr>
            <a:spLocks noGrp="1"/>
          </p:cNvSpPr>
          <p:nvPr>
            <p:ph type="ftr" sz="quarter" idx="11"/>
          </p:nvPr>
        </p:nvSpPr>
        <p:spPr/>
        <p:txBody>
          <a:bodyPr/>
          <a:lstStyle/>
          <a:p>
            <a:r>
              <a:rPr lang="en-US" smtClean="0"/>
              <a:t>Prepred By: Fattma Z. Mohammed </a:t>
            </a:r>
            <a:endParaRPr lang="en-US"/>
          </a:p>
        </p:txBody>
      </p:sp>
      <p:sp>
        <p:nvSpPr>
          <p:cNvPr id="7" name="Slide Number Placeholder 6"/>
          <p:cNvSpPr>
            <a:spLocks noGrp="1"/>
          </p:cNvSpPr>
          <p:nvPr>
            <p:ph type="sldNum" sz="quarter" idx="12"/>
          </p:nvPr>
        </p:nvSpPr>
        <p:spPr/>
        <p:txBody>
          <a:bodyPr/>
          <a:lstStyle/>
          <a:p>
            <a:fld id="{6831C772-C581-48E1-BB9D-AB97761B998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B8B137C-1D4C-46A8-A495-BCC727DE7D26}" type="datetime1">
              <a:rPr lang="en-US" smtClean="0"/>
              <a:t>6/5/2022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Prepred By: Fattma Z. Mohammed </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31C772-C581-48E1-BB9D-AB97761B99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9042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2980730"/>
            <a:ext cx="5181599" cy="1538883"/>
          </a:xfrm>
          <a:prstGeom prst="rect">
            <a:avLst/>
          </a:prstGeom>
        </p:spPr>
        <p:txBody>
          <a:bodyPr wrap="square">
            <a:spAutoFit/>
          </a:bodyPr>
          <a:lstStyle/>
          <a:p>
            <a:pPr algn="ctr"/>
            <a:r>
              <a:rPr lang="en-US" sz="5400" b="1" i="1" dirty="0" smtClean="0">
                <a:solidFill>
                  <a:srgbClr val="C00000"/>
                </a:solidFill>
                <a:latin typeface="Cambria" pitchFamily="18" charset="0"/>
              </a:rPr>
              <a:t>ADIANTUM  </a:t>
            </a:r>
            <a:r>
              <a:rPr lang="en-US" sz="5400" b="1" i="1" dirty="0" err="1" smtClean="0">
                <a:solidFill>
                  <a:srgbClr val="C00000"/>
                </a:solidFill>
                <a:latin typeface="Cambria" pitchFamily="18" charset="0"/>
              </a:rPr>
              <a:t>Sp</a:t>
            </a:r>
            <a:endParaRPr lang="en-US" sz="5400" b="1" i="1" dirty="0" smtClean="0">
              <a:solidFill>
                <a:srgbClr val="C00000"/>
              </a:solidFill>
              <a:latin typeface="Cambria" pitchFamily="18" charset="0"/>
            </a:endParaRPr>
          </a:p>
          <a:p>
            <a:pPr algn="ctr"/>
            <a:r>
              <a:rPr lang="en-US" sz="4000" b="1" dirty="0" smtClean="0">
                <a:solidFill>
                  <a:schemeClr val="bg1">
                    <a:lumMod val="95000"/>
                  </a:schemeClr>
                </a:solidFill>
              </a:rPr>
              <a:t>Maiden hair Fern</a:t>
            </a:r>
            <a:r>
              <a:rPr lang="en-US" sz="4000" b="1" i="1" dirty="0" smtClean="0">
                <a:solidFill>
                  <a:schemeClr val="bg1">
                    <a:lumMod val="95000"/>
                  </a:schemeClr>
                </a:solidFill>
              </a:rPr>
              <a:t>. </a:t>
            </a:r>
            <a:endParaRPr lang="en-US" sz="4000" dirty="0">
              <a:solidFill>
                <a:schemeClr val="bg1">
                  <a:lumMod val="95000"/>
                </a:schemeClr>
              </a:solidFill>
            </a:endParaRPr>
          </a:p>
        </p:txBody>
      </p:sp>
      <p:sp>
        <p:nvSpPr>
          <p:cNvPr id="5" name="TextBox 4"/>
          <p:cNvSpPr txBox="1"/>
          <p:nvPr/>
        </p:nvSpPr>
        <p:spPr>
          <a:xfrm>
            <a:off x="789709" y="5667089"/>
            <a:ext cx="8153401" cy="400110"/>
          </a:xfrm>
          <a:prstGeom prst="rect">
            <a:avLst/>
          </a:prstGeom>
          <a:noFill/>
        </p:spPr>
        <p:txBody>
          <a:bodyPr wrap="square" rtlCol="0">
            <a:spAutoFit/>
          </a:bodyPr>
          <a:lstStyle/>
          <a:p>
            <a:r>
              <a:rPr lang="en-US" sz="2000" b="1" dirty="0">
                <a:solidFill>
                  <a:schemeClr val="bg1">
                    <a:lumMod val="95000"/>
                  </a:schemeClr>
                </a:solidFill>
                <a:latin typeface="Verdana" pitchFamily="34" charset="0"/>
                <a:ea typeface="Verdana" pitchFamily="34" charset="0"/>
                <a:cs typeface="Verdana" pitchFamily="34" charset="0"/>
              </a:rPr>
              <a:t>Prepared By</a:t>
            </a:r>
            <a:r>
              <a:rPr lang="en-US" sz="2000" dirty="0">
                <a:solidFill>
                  <a:schemeClr val="bg1">
                    <a:lumMod val="95000"/>
                  </a:schemeClr>
                </a:solidFill>
                <a:latin typeface="Verdana" pitchFamily="34" charset="0"/>
                <a:ea typeface="Verdana" pitchFamily="34" charset="0"/>
                <a:cs typeface="Verdana" pitchFamily="34" charset="0"/>
              </a:rPr>
              <a:t>: </a:t>
            </a:r>
            <a:r>
              <a:rPr lang="en-US" sz="2000" dirty="0" err="1" smtClean="0">
                <a:solidFill>
                  <a:schemeClr val="bg1">
                    <a:lumMod val="95000"/>
                  </a:schemeClr>
                </a:solidFill>
                <a:latin typeface="Verdana" pitchFamily="34" charset="0"/>
                <a:ea typeface="Verdana" pitchFamily="34" charset="0"/>
                <a:cs typeface="Verdana" pitchFamily="34" charset="0"/>
              </a:rPr>
              <a:t>Fattma</a:t>
            </a:r>
            <a:r>
              <a:rPr lang="en-US" sz="2000" dirty="0" smtClean="0">
                <a:solidFill>
                  <a:schemeClr val="bg1">
                    <a:lumMod val="95000"/>
                  </a:schemeClr>
                </a:solidFill>
                <a:latin typeface="Verdana" pitchFamily="34" charset="0"/>
                <a:ea typeface="Verdana" pitchFamily="34" charset="0"/>
                <a:cs typeface="Verdana" pitchFamily="34" charset="0"/>
              </a:rPr>
              <a:t> </a:t>
            </a:r>
            <a:r>
              <a:rPr lang="en-US" sz="2000" dirty="0" err="1" smtClean="0">
                <a:solidFill>
                  <a:schemeClr val="bg1">
                    <a:lumMod val="95000"/>
                  </a:schemeClr>
                </a:solidFill>
                <a:latin typeface="Verdana" pitchFamily="34" charset="0"/>
                <a:ea typeface="Verdana" pitchFamily="34" charset="0"/>
                <a:cs typeface="Verdana" pitchFamily="34" charset="0"/>
              </a:rPr>
              <a:t>Zrar</a:t>
            </a:r>
            <a:r>
              <a:rPr lang="en-US" sz="2000" dirty="0" smtClean="0">
                <a:solidFill>
                  <a:schemeClr val="bg1">
                    <a:lumMod val="95000"/>
                  </a:schemeClr>
                </a:solidFill>
                <a:latin typeface="Verdana" pitchFamily="34" charset="0"/>
                <a:ea typeface="Verdana" pitchFamily="34" charset="0"/>
                <a:cs typeface="Verdana" pitchFamily="34" charset="0"/>
              </a:rPr>
              <a:t> Mohammed </a:t>
            </a:r>
            <a:endParaRPr lang="en-US" sz="2000" dirty="0">
              <a:solidFill>
                <a:schemeClr val="bg1">
                  <a:lumMod val="95000"/>
                </a:schemeClr>
              </a:solidFill>
              <a:latin typeface="Verdana" pitchFamily="34" charset="0"/>
              <a:ea typeface="Verdana" pitchFamily="34" charset="0"/>
              <a:cs typeface="Verdana" pitchFamily="34" charset="0"/>
            </a:endParaRPr>
          </a:p>
        </p:txBody>
      </p:sp>
      <p:sp>
        <p:nvSpPr>
          <p:cNvPr id="6" name="Footer Placeholder 5"/>
          <p:cNvSpPr>
            <a:spLocks noGrp="1"/>
          </p:cNvSpPr>
          <p:nvPr>
            <p:ph type="ftr" sz="quarter" idx="11"/>
          </p:nvPr>
        </p:nvSpPr>
        <p:spPr>
          <a:xfrm>
            <a:off x="108527" y="6340475"/>
            <a:ext cx="5029201" cy="365125"/>
          </a:xfrm>
        </p:spPr>
        <p:txBody>
          <a:bodyPr/>
          <a:lstStyle/>
          <a:p>
            <a:r>
              <a:rPr lang="en-US" sz="1400" dirty="0" err="1" smtClean="0">
                <a:solidFill>
                  <a:schemeClr val="bg2">
                    <a:lumMod val="50000"/>
                  </a:schemeClr>
                </a:solidFill>
                <a:effectLst>
                  <a:outerShdw blurRad="38100" dist="38100" dir="2700000" algn="tl">
                    <a:srgbClr val="000000">
                      <a:alpha val="43137"/>
                    </a:srgbClr>
                  </a:outerShdw>
                </a:effectLst>
              </a:rPr>
              <a:t>Prepred</a:t>
            </a:r>
            <a:r>
              <a:rPr lang="en-US" sz="1400" dirty="0" smtClean="0">
                <a:solidFill>
                  <a:schemeClr val="bg2">
                    <a:lumMod val="50000"/>
                  </a:schemeClr>
                </a:solidFill>
                <a:effectLst>
                  <a:outerShdw blurRad="38100" dist="38100" dir="2700000" algn="tl">
                    <a:srgbClr val="000000">
                      <a:alpha val="43137"/>
                    </a:srgbClr>
                  </a:outerShdw>
                </a:effectLst>
              </a:rPr>
              <a:t> By: </a:t>
            </a:r>
            <a:r>
              <a:rPr lang="en-US" sz="1400" dirty="0" err="1" smtClean="0">
                <a:solidFill>
                  <a:schemeClr val="bg2">
                    <a:lumMod val="50000"/>
                  </a:schemeClr>
                </a:solidFill>
                <a:effectLst>
                  <a:outerShdw blurRad="38100" dist="38100" dir="2700000" algn="tl">
                    <a:srgbClr val="000000">
                      <a:alpha val="43137"/>
                    </a:srgbClr>
                  </a:outerShdw>
                </a:effectLst>
              </a:rPr>
              <a:t>Fattma</a:t>
            </a:r>
            <a:r>
              <a:rPr lang="en-US" sz="1400" dirty="0" smtClean="0">
                <a:solidFill>
                  <a:schemeClr val="bg2">
                    <a:lumMod val="50000"/>
                  </a:schemeClr>
                </a:solidFill>
                <a:effectLst>
                  <a:outerShdw blurRad="38100" dist="38100" dir="2700000" algn="tl">
                    <a:srgbClr val="000000">
                      <a:alpha val="43137"/>
                    </a:srgbClr>
                  </a:outerShdw>
                </a:effectLst>
              </a:rPr>
              <a:t> Z. Mohammed </a:t>
            </a:r>
            <a:endParaRPr lang="en-US" sz="14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1452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2400"/>
            <a:ext cx="7391400" cy="6186309"/>
          </a:xfrm>
          <a:prstGeom prst="rect">
            <a:avLst/>
          </a:prstGeom>
        </p:spPr>
        <p:txBody>
          <a:bodyPr wrap="square">
            <a:spAutoFit/>
          </a:bodyPr>
          <a:lstStyle/>
          <a:p>
            <a:endParaRPr lang="en-US" dirty="0"/>
          </a:p>
          <a:p>
            <a:r>
              <a:rPr lang="en-US" sz="3200" b="1" dirty="0">
                <a:solidFill>
                  <a:srgbClr val="C00000"/>
                </a:solidFill>
              </a:rPr>
              <a:t>ANATOMY OF ROOT OF ADIANTUM (MAIDEN HAIR FERN)</a:t>
            </a:r>
            <a:r>
              <a:rPr lang="en-US" sz="3200" b="1" dirty="0" smtClean="0">
                <a:solidFill>
                  <a:srgbClr val="C00000"/>
                </a:solidFill>
              </a:rPr>
              <a:t>​</a:t>
            </a:r>
            <a:endParaRPr lang="en-US" dirty="0"/>
          </a:p>
          <a:p>
            <a:endParaRPr lang="en-US" dirty="0"/>
          </a:p>
          <a:p>
            <a:pPr marL="228600" indent="-182880" algn="just">
              <a:spcBef>
                <a:spcPct val="20000"/>
              </a:spcBef>
              <a:spcAft>
                <a:spcPts val="300"/>
              </a:spcAft>
              <a:buClr>
                <a:schemeClr val="accent6">
                  <a:lumMod val="75000"/>
                </a:schemeClr>
              </a:buClr>
              <a:buSzPct val="130000"/>
              <a:buFont typeface="Arial"/>
              <a:buChar char="•"/>
            </a:pPr>
            <a:r>
              <a:rPr lang="en-US" sz="2600" b="1" dirty="0">
                <a:solidFill>
                  <a:schemeClr val="tx1">
                    <a:lumMod val="75000"/>
                    <a:lumOff val="25000"/>
                  </a:schemeClr>
                </a:solidFill>
              </a:rPr>
              <a:t>    The root is almost circular in outline.</a:t>
            </a:r>
          </a:p>
          <a:p>
            <a:pPr marL="228600" indent="-182880" algn="just">
              <a:spcBef>
                <a:spcPct val="20000"/>
              </a:spcBef>
              <a:spcAft>
                <a:spcPts val="300"/>
              </a:spcAft>
              <a:buClr>
                <a:schemeClr val="accent6">
                  <a:lumMod val="75000"/>
                </a:schemeClr>
              </a:buClr>
              <a:buSzPct val="130000"/>
              <a:buFont typeface="Arial"/>
              <a:buChar char="•"/>
            </a:pPr>
            <a:r>
              <a:rPr lang="en-US" sz="2600" b="1" dirty="0">
                <a:solidFill>
                  <a:schemeClr val="tx1">
                    <a:lumMod val="75000"/>
                    <a:lumOff val="25000"/>
                  </a:schemeClr>
                </a:solidFill>
              </a:rPr>
              <a:t>    It is differentiated into epidermis, cortex and stele. </a:t>
            </a:r>
          </a:p>
          <a:p>
            <a:pPr marL="228600" indent="-182880" algn="just">
              <a:spcBef>
                <a:spcPct val="20000"/>
              </a:spcBef>
              <a:spcAft>
                <a:spcPts val="300"/>
              </a:spcAft>
              <a:buClr>
                <a:schemeClr val="accent6">
                  <a:lumMod val="75000"/>
                </a:schemeClr>
              </a:buClr>
              <a:buSzPct val="130000"/>
              <a:buFont typeface="Arial"/>
              <a:buChar char="•"/>
            </a:pPr>
            <a:r>
              <a:rPr lang="en-US" sz="2600" b="1" dirty="0">
                <a:solidFill>
                  <a:schemeClr val="tx1">
                    <a:lumMod val="75000"/>
                    <a:lumOff val="25000"/>
                  </a:schemeClr>
                </a:solidFill>
              </a:rPr>
              <a:t>    The epidermis is single layered, cells are thin walled and tangentially elongated. It bears a few unicellular root hairs. </a:t>
            </a:r>
          </a:p>
          <a:p>
            <a:pPr marL="228600" indent="-182880" algn="just">
              <a:spcBef>
                <a:spcPct val="20000"/>
              </a:spcBef>
              <a:spcAft>
                <a:spcPts val="300"/>
              </a:spcAft>
              <a:buClr>
                <a:schemeClr val="accent6">
                  <a:lumMod val="75000"/>
                </a:schemeClr>
              </a:buClr>
              <a:buSzPct val="130000"/>
              <a:buFont typeface="Arial"/>
              <a:buChar char="•"/>
            </a:pPr>
            <a:r>
              <a:rPr lang="en-US" sz="2600" b="1" dirty="0">
                <a:solidFill>
                  <a:schemeClr val="tx1">
                    <a:lumMod val="75000"/>
                    <a:lumOff val="25000"/>
                  </a:schemeClr>
                </a:solidFill>
              </a:rPr>
              <a:t>    Cortex is inner to the epidermis. It is multilayered and </a:t>
            </a:r>
            <a:r>
              <a:rPr lang="en-US" sz="2600" b="1" dirty="0" err="1">
                <a:solidFill>
                  <a:schemeClr val="tx1">
                    <a:lumMod val="75000"/>
                    <a:lumOff val="25000"/>
                  </a:schemeClr>
                </a:solidFill>
              </a:rPr>
              <a:t>parenchymatous</a:t>
            </a:r>
            <a:r>
              <a:rPr lang="en-US" sz="2600" b="1" dirty="0">
                <a:solidFill>
                  <a:schemeClr val="tx1">
                    <a:lumMod val="75000"/>
                    <a:lumOff val="25000"/>
                  </a:schemeClr>
                </a:solidFill>
              </a:rPr>
              <a:t>.</a:t>
            </a:r>
          </a:p>
          <a:p>
            <a:pPr marL="228600" indent="-182880" algn="just">
              <a:spcBef>
                <a:spcPct val="20000"/>
              </a:spcBef>
              <a:spcAft>
                <a:spcPts val="300"/>
              </a:spcAft>
              <a:buClr>
                <a:schemeClr val="accent6">
                  <a:lumMod val="75000"/>
                </a:schemeClr>
              </a:buClr>
              <a:buSzPct val="130000"/>
              <a:buFont typeface="Arial"/>
              <a:buChar char="•"/>
            </a:pPr>
            <a:r>
              <a:rPr lang="en-US" sz="2600" b="1" dirty="0">
                <a:solidFill>
                  <a:schemeClr val="tx1">
                    <a:lumMod val="75000"/>
                    <a:lumOff val="25000"/>
                  </a:schemeClr>
                </a:solidFill>
              </a:rPr>
              <a:t>    Endodermis is single layered and is followed by a single layered </a:t>
            </a:r>
            <a:r>
              <a:rPr lang="en-US" sz="2600" b="1" dirty="0" err="1">
                <a:solidFill>
                  <a:schemeClr val="tx1">
                    <a:lumMod val="75000"/>
                    <a:lumOff val="25000"/>
                  </a:schemeClr>
                </a:solidFill>
              </a:rPr>
              <a:t>pericycle</a:t>
            </a:r>
            <a:r>
              <a:rPr lang="en-US" sz="2600" b="1" dirty="0">
                <a:solidFill>
                  <a:schemeClr val="tx1">
                    <a:lumMod val="75000"/>
                    <a:lumOff val="25000"/>
                  </a:schemeClr>
                </a:solidFill>
              </a:rPr>
              <a:t>. </a:t>
            </a:r>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60310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94640"/>
            <a:ext cx="5943599" cy="561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416670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867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160685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2400"/>
            <a:ext cx="8305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err="1" smtClean="0"/>
              <a:t>Prepred</a:t>
            </a:r>
            <a:r>
              <a:rPr lang="en-US" dirty="0" smtClean="0"/>
              <a:t> By: </a:t>
            </a:r>
            <a:r>
              <a:rPr lang="en-US" dirty="0" err="1" smtClean="0"/>
              <a:t>Fattma</a:t>
            </a:r>
            <a:r>
              <a:rPr lang="en-US" dirty="0" smtClean="0"/>
              <a:t> Z. Mohammed </a:t>
            </a:r>
            <a:endParaRPr lang="en-US" dirty="0"/>
          </a:p>
        </p:txBody>
      </p:sp>
    </p:spTree>
    <p:extLst>
      <p:ext uri="{BB962C8B-B14F-4D97-AF65-F5344CB8AC3E}">
        <p14:creationId xmlns:p14="http://schemas.microsoft.com/office/powerpoint/2010/main" val="67785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62000"/>
            <a:ext cx="7467600" cy="5570756"/>
          </a:xfrm>
          <a:prstGeom prst="rect">
            <a:avLst/>
          </a:prstGeom>
        </p:spPr>
        <p:txBody>
          <a:bodyPr wrap="square">
            <a:spAutoFit/>
          </a:bodyPr>
          <a:lstStyle/>
          <a:p>
            <a:pPr algn="just">
              <a:buFont typeface="Arial"/>
              <a:buChar char="•"/>
            </a:pPr>
            <a:r>
              <a:rPr lang="en-US" sz="2600" dirty="0" smtClean="0"/>
              <a:t> A </a:t>
            </a:r>
            <a:r>
              <a:rPr lang="en-US" sz="2600" b="1" dirty="0" err="1" smtClean="0"/>
              <a:t>protostele</a:t>
            </a:r>
            <a:r>
              <a:rPr lang="en-US" sz="2600" dirty="0" smtClean="0"/>
              <a:t> is present in the </a:t>
            </a:r>
            <a:r>
              <a:rPr lang="en-US" sz="2600" dirty="0" err="1" smtClean="0"/>
              <a:t>centre</a:t>
            </a:r>
            <a:r>
              <a:rPr lang="en-US" sz="2600" dirty="0" smtClean="0"/>
              <a:t>. It is </a:t>
            </a:r>
            <a:r>
              <a:rPr lang="en-US" sz="2600" dirty="0" err="1" smtClean="0"/>
              <a:t>diarch</a:t>
            </a:r>
            <a:r>
              <a:rPr lang="en-US" sz="2600" dirty="0" smtClean="0"/>
              <a:t> and exarch. </a:t>
            </a:r>
          </a:p>
          <a:p>
            <a:pPr algn="just"/>
            <a:endParaRPr lang="en-US" sz="2600" dirty="0" smtClean="0"/>
          </a:p>
          <a:p>
            <a:pPr algn="just">
              <a:buFont typeface="Arial"/>
              <a:buChar char="•"/>
            </a:pPr>
            <a:r>
              <a:rPr lang="en-US" sz="2600" b="1" dirty="0" smtClean="0"/>
              <a:t> Xylem</a:t>
            </a:r>
            <a:r>
              <a:rPr lang="en-US" sz="2600" dirty="0" smtClean="0"/>
              <a:t> </a:t>
            </a:r>
            <a:r>
              <a:rPr lang="en-US" sz="2600" dirty="0"/>
              <a:t>elements occur in the </a:t>
            </a:r>
            <a:r>
              <a:rPr lang="en-US" sz="2600" dirty="0" err="1"/>
              <a:t>centre</a:t>
            </a:r>
            <a:r>
              <a:rPr lang="en-US" sz="2600" dirty="0"/>
              <a:t>. Of these, </a:t>
            </a:r>
            <a:r>
              <a:rPr lang="en-US" sz="2600" dirty="0" err="1"/>
              <a:t>metaxylem</a:t>
            </a:r>
            <a:r>
              <a:rPr lang="en-US" sz="2600" dirty="0"/>
              <a:t> elements are present in the </a:t>
            </a:r>
            <a:r>
              <a:rPr lang="en-US" sz="2600" dirty="0" err="1"/>
              <a:t>centre</a:t>
            </a:r>
            <a:r>
              <a:rPr lang="en-US" sz="2600" dirty="0"/>
              <a:t>. </a:t>
            </a:r>
            <a:r>
              <a:rPr lang="en-US" sz="2600" dirty="0" err="1"/>
              <a:t>Protoxylem</a:t>
            </a:r>
            <a:r>
              <a:rPr lang="en-US" sz="2600" dirty="0"/>
              <a:t> groups are situated on the two opposite sides of the </a:t>
            </a:r>
            <a:r>
              <a:rPr lang="en-US" sz="2600" dirty="0" err="1"/>
              <a:t>metaxylem</a:t>
            </a:r>
            <a:r>
              <a:rPr lang="en-US" sz="2600" dirty="0"/>
              <a:t> (Thus xylem groups are exarch and </a:t>
            </a:r>
            <a:r>
              <a:rPr lang="en-US" sz="2600" dirty="0" err="1"/>
              <a:t>diarch</a:t>
            </a:r>
            <a:r>
              <a:rPr lang="en-US" sz="2600" dirty="0"/>
              <a:t>). </a:t>
            </a:r>
            <a:endParaRPr lang="en-US" sz="2600" dirty="0" smtClean="0"/>
          </a:p>
          <a:p>
            <a:pPr algn="just"/>
            <a:endParaRPr lang="en-US" sz="2600" dirty="0" smtClean="0"/>
          </a:p>
          <a:p>
            <a:pPr algn="just">
              <a:buFont typeface="Arial"/>
              <a:buChar char="•"/>
            </a:pPr>
            <a:r>
              <a:rPr lang="en-US" sz="2600" b="1" dirty="0" smtClean="0"/>
              <a:t>Phloem</a:t>
            </a:r>
            <a:r>
              <a:rPr lang="en-US" sz="2600" dirty="0" smtClean="0"/>
              <a:t> </a:t>
            </a:r>
            <a:r>
              <a:rPr lang="en-US" sz="2600" dirty="0"/>
              <a:t>surrounds the xylem on all the sides</a:t>
            </a:r>
            <a:r>
              <a:rPr lang="en-US" sz="2600" dirty="0" smtClean="0"/>
              <a:t>.</a:t>
            </a:r>
          </a:p>
          <a:p>
            <a:pPr algn="just">
              <a:buFont typeface="Arial"/>
              <a:buChar char="•"/>
            </a:pPr>
            <a:endParaRPr lang="en-US" sz="2600" dirty="0" smtClean="0"/>
          </a:p>
          <a:p>
            <a:pPr>
              <a:buFont typeface="Arial"/>
              <a:buChar char="•"/>
            </a:pPr>
            <a:endParaRPr lang="en-US" sz="2600" dirty="0" smtClean="0"/>
          </a:p>
          <a:p>
            <a:pPr>
              <a:buFont typeface="Arial"/>
              <a:buChar char="•"/>
            </a:pPr>
            <a:endParaRPr lang="en-US" sz="2600" dirty="0"/>
          </a:p>
          <a:p>
            <a:pPr>
              <a:buFont typeface="Arial"/>
              <a:buChar char="•"/>
            </a:pPr>
            <a:endParaRPr lang="en-US" dirty="0"/>
          </a:p>
        </p:txBody>
      </p:sp>
      <p:sp>
        <p:nvSpPr>
          <p:cNvPr id="6" name="Footer Placeholder 5"/>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218661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52400"/>
            <a:ext cx="7467600" cy="3474720"/>
          </a:xfrm>
        </p:spPr>
        <p:txBody>
          <a:bodyPr>
            <a:normAutofit fontScale="25000" lnSpcReduction="20000"/>
          </a:bodyPr>
          <a:lstStyle/>
          <a:p>
            <a:endParaRPr lang="en-US" dirty="0"/>
          </a:p>
          <a:p>
            <a:pPr marL="0" indent="0" algn="just">
              <a:buNone/>
            </a:pPr>
            <a:r>
              <a:rPr lang="en-US" sz="9600" b="1" dirty="0">
                <a:solidFill>
                  <a:srgbClr val="C00000"/>
                </a:solidFill>
              </a:rPr>
              <a:t>ANATOMY OF RHIZOME OF ADIANTUM (MAIDEN HAIR FERN)</a:t>
            </a:r>
            <a:r>
              <a:rPr lang="en-US" sz="9600" b="1" dirty="0" smtClean="0">
                <a:solidFill>
                  <a:srgbClr val="C00000"/>
                </a:solidFill>
              </a:rPr>
              <a:t>​​</a:t>
            </a:r>
            <a:endParaRPr lang="en-US" dirty="0"/>
          </a:p>
          <a:p>
            <a:pPr algn="just">
              <a:lnSpc>
                <a:spcPct val="170000"/>
              </a:lnSpc>
              <a:buFont typeface="Arial"/>
              <a:buChar char="•"/>
            </a:pPr>
            <a:r>
              <a:rPr lang="en-US" sz="10400" dirty="0"/>
              <a:t> </a:t>
            </a:r>
            <a:r>
              <a:rPr lang="en-US" sz="8800" b="1" dirty="0" smtClean="0"/>
              <a:t>Rhizome </a:t>
            </a:r>
            <a:r>
              <a:rPr lang="en-US" sz="8800" b="1" dirty="0"/>
              <a:t>appears almost circular or </a:t>
            </a:r>
            <a:r>
              <a:rPr lang="en-US" sz="8800" b="1" dirty="0" err="1"/>
              <a:t>guttershaped</a:t>
            </a:r>
            <a:r>
              <a:rPr lang="en-US" sz="8800" b="1" dirty="0"/>
              <a:t> in a transection. </a:t>
            </a:r>
          </a:p>
          <a:p>
            <a:pPr algn="just">
              <a:lnSpc>
                <a:spcPct val="170000"/>
              </a:lnSpc>
              <a:buFont typeface="Arial"/>
              <a:buChar char="•"/>
            </a:pPr>
            <a:r>
              <a:rPr lang="en-US" sz="8800" b="1" dirty="0"/>
              <a:t>  </a:t>
            </a:r>
            <a:r>
              <a:rPr lang="en-US" sz="8800" b="1" dirty="0" smtClean="0"/>
              <a:t>It </a:t>
            </a:r>
            <a:r>
              <a:rPr lang="en-US" sz="8800" b="1" dirty="0"/>
              <a:t>shows differentiation into epidermis, hypodermis, ground tissue and stele.</a:t>
            </a:r>
          </a:p>
          <a:p>
            <a:pPr algn="just">
              <a:lnSpc>
                <a:spcPct val="170000"/>
              </a:lnSpc>
              <a:buFont typeface="Arial"/>
              <a:buChar char="•"/>
            </a:pPr>
            <a:r>
              <a:rPr lang="en-US" sz="8800" b="1" dirty="0"/>
              <a:t>   </a:t>
            </a:r>
            <a:r>
              <a:rPr lang="en-US" sz="8800" b="1" dirty="0" smtClean="0"/>
              <a:t>Epidermis </a:t>
            </a:r>
            <a:r>
              <a:rPr lang="en-US" sz="8800" b="1" dirty="0"/>
              <a:t>is single layered and bears numerous multicellular hairs. </a:t>
            </a:r>
          </a:p>
          <a:p>
            <a:pPr algn="just">
              <a:lnSpc>
                <a:spcPct val="170000"/>
              </a:lnSpc>
              <a:buFont typeface="Arial"/>
              <a:buChar char="•"/>
            </a:pPr>
            <a:r>
              <a:rPr lang="en-US" sz="8800" b="1" dirty="0"/>
              <a:t>    Hypodermis that follows epidermis is a 2-3 layered deep and </a:t>
            </a:r>
            <a:r>
              <a:rPr lang="en-US" sz="8800" b="1" dirty="0" err="1"/>
              <a:t>sclerenchymatous</a:t>
            </a:r>
            <a:r>
              <a:rPr lang="en-US" sz="8800" b="1" dirty="0"/>
              <a:t>.</a:t>
            </a:r>
          </a:p>
          <a:p>
            <a:pPr algn="just">
              <a:lnSpc>
                <a:spcPct val="170000"/>
              </a:lnSpc>
              <a:buFont typeface="Arial"/>
              <a:buChar char="•"/>
            </a:pPr>
            <a:r>
              <a:rPr lang="en-US" sz="8800" b="1" dirty="0" err="1" smtClean="0"/>
              <a:t>Adiantum</a:t>
            </a:r>
            <a:r>
              <a:rPr lang="en-US" sz="8800" b="1" dirty="0"/>
              <a:t>. T.s. rhizome (outlines : diagrammatic). </a:t>
            </a:r>
          </a:p>
        </p:txBody>
      </p:sp>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154591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4558"/>
            <a:ext cx="6172200" cy="625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04800" y="6420914"/>
            <a:ext cx="3352801" cy="365125"/>
          </a:xfrm>
        </p:spPr>
        <p:txBody>
          <a:bodyPr/>
          <a:lstStyle/>
          <a:p>
            <a:r>
              <a:rPr lang="en-US" dirty="0" err="1" smtClean="0"/>
              <a:t>Prepred</a:t>
            </a:r>
            <a:r>
              <a:rPr lang="en-US" dirty="0" smtClean="0"/>
              <a:t> By: </a:t>
            </a:r>
            <a:r>
              <a:rPr lang="en-US" dirty="0" err="1" smtClean="0"/>
              <a:t>Fattma</a:t>
            </a:r>
            <a:r>
              <a:rPr lang="en-US" dirty="0" smtClean="0"/>
              <a:t> Z. Mohammed </a:t>
            </a:r>
            <a:endParaRPr lang="en-US" dirty="0"/>
          </a:p>
        </p:txBody>
      </p:sp>
    </p:spTree>
    <p:extLst>
      <p:ext uri="{BB962C8B-B14F-4D97-AF65-F5344CB8AC3E}">
        <p14:creationId xmlns:p14="http://schemas.microsoft.com/office/powerpoint/2010/main" val="244523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382000" cy="6247864"/>
          </a:xfrm>
          <a:prstGeom prst="rect">
            <a:avLst/>
          </a:prstGeom>
        </p:spPr>
        <p:txBody>
          <a:bodyPr wrap="square">
            <a:spAutoFit/>
          </a:bodyPr>
          <a:lstStyle/>
          <a:p>
            <a:pPr>
              <a:buFont typeface="Arial"/>
              <a:buChar char="•"/>
            </a:pPr>
            <a:r>
              <a:rPr lang="en-US" sz="2000" b="1" dirty="0">
                <a:solidFill>
                  <a:srgbClr val="C00000"/>
                </a:solidFill>
              </a:rPr>
              <a:t>Ground tissue</a:t>
            </a:r>
            <a:r>
              <a:rPr lang="en-US" sz="2000" dirty="0">
                <a:solidFill>
                  <a:srgbClr val="C00000"/>
                </a:solidFill>
              </a:rPr>
              <a:t> </a:t>
            </a:r>
            <a:r>
              <a:rPr lang="en-US" sz="2000" dirty="0"/>
              <a:t>occupies major part of rhizome. It is </a:t>
            </a:r>
            <a:r>
              <a:rPr lang="en-US" sz="2000" dirty="0" err="1"/>
              <a:t>parenchymatous</a:t>
            </a:r>
            <a:r>
              <a:rPr lang="en-US" sz="2000" dirty="0"/>
              <a:t> and many layered deep. </a:t>
            </a:r>
            <a:endParaRPr lang="en-US" sz="2000" dirty="0" smtClean="0"/>
          </a:p>
          <a:p>
            <a:pPr>
              <a:buFont typeface="Arial"/>
              <a:buChar char="•"/>
            </a:pPr>
            <a:endParaRPr lang="en-US" sz="2000" dirty="0"/>
          </a:p>
          <a:p>
            <a:pPr>
              <a:buFont typeface="Arial"/>
              <a:buChar char="•"/>
            </a:pPr>
            <a:r>
              <a:rPr lang="en-US" sz="2000" b="1" dirty="0">
                <a:solidFill>
                  <a:srgbClr val="C00000"/>
                </a:solidFill>
              </a:rPr>
              <a:t>Stele</a:t>
            </a:r>
            <a:r>
              <a:rPr lang="en-US" sz="2000" dirty="0"/>
              <a:t> is variable in nature, differing from one region to another. Species with elongated rhizome </a:t>
            </a:r>
            <a:r>
              <a:rPr lang="en-US" sz="2000" dirty="0" smtClean="0"/>
              <a:t>show </a:t>
            </a:r>
            <a:r>
              <a:rPr lang="en-US" sz="2000" dirty="0"/>
              <a:t>actual </a:t>
            </a:r>
            <a:r>
              <a:rPr lang="en-US" sz="2000" dirty="0" err="1"/>
              <a:t>solenostele</a:t>
            </a:r>
            <a:r>
              <a:rPr lang="en-US" sz="2000" dirty="0"/>
              <a:t> (</a:t>
            </a:r>
            <a:r>
              <a:rPr lang="en-US" sz="2000" dirty="0" err="1"/>
              <a:t>amphiphloic</a:t>
            </a:r>
            <a:r>
              <a:rPr lang="en-US" sz="2000" dirty="0"/>
              <a:t> </a:t>
            </a:r>
            <a:r>
              <a:rPr lang="en-US" sz="2000" dirty="0" err="1"/>
              <a:t>siphonostele</a:t>
            </a:r>
            <a:r>
              <a:rPr lang="en-US" sz="2000" dirty="0"/>
              <a:t>). But commonly the stele is gutter shaped and appears as several </a:t>
            </a:r>
            <a:r>
              <a:rPr lang="en-US" sz="2000" dirty="0" err="1"/>
              <a:t>meristeles</a:t>
            </a:r>
            <a:r>
              <a:rPr lang="en-US" sz="2000" dirty="0"/>
              <a:t> arranged in a ring, due to numerous leaf gaps (</a:t>
            </a:r>
            <a:r>
              <a:rPr lang="en-US" sz="2000" dirty="0" err="1"/>
              <a:t>dictyostele</a:t>
            </a:r>
            <a:r>
              <a:rPr lang="en-US" sz="2000" dirty="0"/>
              <a:t>). </a:t>
            </a:r>
            <a:endParaRPr lang="en-US" sz="2000" dirty="0" smtClean="0"/>
          </a:p>
          <a:p>
            <a:endParaRPr lang="en-US" sz="2000" dirty="0"/>
          </a:p>
          <a:p>
            <a:pPr>
              <a:buFont typeface="Arial"/>
              <a:buChar char="•"/>
            </a:pPr>
            <a:r>
              <a:rPr lang="en-US" sz="2000" b="1" dirty="0" err="1">
                <a:solidFill>
                  <a:srgbClr val="C00000"/>
                </a:solidFill>
              </a:rPr>
              <a:t>Meristeles</a:t>
            </a:r>
            <a:r>
              <a:rPr lang="en-US" sz="2000" dirty="0"/>
              <a:t> varying in number, but more often 5-7, lie arranged in ground tissue in a </a:t>
            </a:r>
            <a:r>
              <a:rPr lang="en-US" sz="2000" dirty="0" err="1"/>
              <a:t>guttershaped</a:t>
            </a:r>
            <a:r>
              <a:rPr lang="en-US" sz="2000" dirty="0"/>
              <a:t> ring, thus exhibiting </a:t>
            </a:r>
            <a:r>
              <a:rPr lang="en-US" sz="2000" dirty="0" err="1"/>
              <a:t>dictyostelic</a:t>
            </a:r>
            <a:r>
              <a:rPr lang="en-US" sz="2000" dirty="0"/>
              <a:t> condition. The spaces between </a:t>
            </a:r>
            <a:r>
              <a:rPr lang="en-US" sz="2000" dirty="0" err="1"/>
              <a:t>neighbouring</a:t>
            </a:r>
            <a:r>
              <a:rPr lang="en-US" sz="2000" dirty="0"/>
              <a:t> </a:t>
            </a:r>
            <a:r>
              <a:rPr lang="en-US" sz="2000" dirty="0" err="1"/>
              <a:t>meristeles</a:t>
            </a:r>
            <a:r>
              <a:rPr lang="en-US" sz="2000" dirty="0"/>
              <a:t> are leaf gaps. </a:t>
            </a:r>
            <a:endParaRPr lang="en-US" sz="2000" dirty="0" smtClean="0"/>
          </a:p>
          <a:p>
            <a:pPr>
              <a:buFont typeface="Arial"/>
              <a:buChar char="•"/>
            </a:pPr>
            <a:endParaRPr lang="en-US" sz="2000" dirty="0"/>
          </a:p>
          <a:p>
            <a:pPr>
              <a:buFont typeface="Arial"/>
              <a:buChar char="•"/>
            </a:pPr>
            <a:r>
              <a:rPr lang="en-US" sz="2000" b="1" dirty="0">
                <a:solidFill>
                  <a:srgbClr val="C00000"/>
                </a:solidFill>
              </a:rPr>
              <a:t>Each of the </a:t>
            </a:r>
            <a:r>
              <a:rPr lang="en-US" sz="2000" b="1" dirty="0" err="1">
                <a:solidFill>
                  <a:srgbClr val="C00000"/>
                </a:solidFill>
              </a:rPr>
              <a:t>meristeles</a:t>
            </a:r>
            <a:r>
              <a:rPr lang="en-US" sz="2000" b="1" dirty="0">
                <a:solidFill>
                  <a:srgbClr val="C00000"/>
                </a:solidFill>
              </a:rPr>
              <a:t> </a:t>
            </a:r>
            <a:r>
              <a:rPr lang="en-US" sz="2000" dirty="0"/>
              <a:t>is surrounded by a distinct, single-layered endodermis subsequently followed by a single layered </a:t>
            </a:r>
            <a:r>
              <a:rPr lang="en-US" sz="2000" dirty="0" err="1"/>
              <a:t>pericycle</a:t>
            </a:r>
            <a:r>
              <a:rPr lang="en-US" sz="2000" dirty="0"/>
              <a:t>. </a:t>
            </a:r>
            <a:endParaRPr lang="en-US" sz="2000" dirty="0" smtClean="0"/>
          </a:p>
          <a:p>
            <a:pPr>
              <a:buFont typeface="Arial"/>
              <a:buChar char="•"/>
            </a:pPr>
            <a:endParaRPr lang="en-US" sz="2000" dirty="0"/>
          </a:p>
          <a:p>
            <a:pPr>
              <a:buFont typeface="Arial"/>
              <a:buChar char="•"/>
            </a:pPr>
            <a:r>
              <a:rPr lang="en-US" sz="2000" b="1" dirty="0">
                <a:solidFill>
                  <a:srgbClr val="C00000"/>
                </a:solidFill>
              </a:rPr>
              <a:t>Xylem elements </a:t>
            </a:r>
            <a:r>
              <a:rPr lang="en-US" sz="2000" dirty="0"/>
              <a:t>occupy the central part. </a:t>
            </a:r>
            <a:r>
              <a:rPr lang="en-US" sz="2000" dirty="0" err="1"/>
              <a:t>Metaxylem</a:t>
            </a:r>
            <a:r>
              <a:rPr lang="en-US" sz="2000" dirty="0"/>
              <a:t> and </a:t>
            </a:r>
            <a:r>
              <a:rPr lang="en-US" sz="2000" dirty="0" err="1"/>
              <a:t>protoxylem</a:t>
            </a:r>
            <a:r>
              <a:rPr lang="en-US" sz="2000" dirty="0"/>
              <a:t> are arranged in a way to form mostly </a:t>
            </a:r>
            <a:r>
              <a:rPr lang="en-US" sz="2000" dirty="0" err="1"/>
              <a:t>mesarch</a:t>
            </a:r>
            <a:r>
              <a:rPr lang="en-US" sz="2000" dirty="0"/>
              <a:t> condition. </a:t>
            </a:r>
            <a:endParaRPr lang="en-US" sz="2000" dirty="0" smtClean="0"/>
          </a:p>
          <a:p>
            <a:pPr>
              <a:buFont typeface="Arial"/>
              <a:buChar char="•"/>
            </a:pPr>
            <a:endParaRPr lang="en-US" sz="2000" dirty="0"/>
          </a:p>
          <a:p>
            <a:pPr>
              <a:buFont typeface="Arial"/>
              <a:buChar char="•"/>
            </a:pPr>
            <a:r>
              <a:rPr lang="en-US" sz="2000" b="1" dirty="0">
                <a:solidFill>
                  <a:srgbClr val="C00000"/>
                </a:solidFill>
              </a:rPr>
              <a:t>Phloem</a:t>
            </a:r>
            <a:r>
              <a:rPr lang="en-US" sz="2000" dirty="0"/>
              <a:t> surrounds xylem.</a:t>
            </a:r>
          </a:p>
        </p:txBody>
      </p:sp>
      <p:sp>
        <p:nvSpPr>
          <p:cNvPr id="6" name="Footer Placeholder 5"/>
          <p:cNvSpPr>
            <a:spLocks noGrp="1"/>
          </p:cNvSpPr>
          <p:nvPr>
            <p:ph type="ftr" sz="quarter" idx="11"/>
          </p:nvPr>
        </p:nvSpPr>
        <p:spPr>
          <a:xfrm>
            <a:off x="13855" y="6492875"/>
            <a:ext cx="3352801" cy="365125"/>
          </a:xfrm>
        </p:spPr>
        <p:txBody>
          <a:bodyPr/>
          <a:lstStyle/>
          <a:p>
            <a:r>
              <a:rPr lang="en-US" smtClean="0"/>
              <a:t>Prepred By: Fattma Z. Mohammed </a:t>
            </a:r>
            <a:endParaRPr lang="en-US"/>
          </a:p>
        </p:txBody>
      </p:sp>
    </p:spTree>
    <p:extLst>
      <p:ext uri="{BB962C8B-B14F-4D97-AF65-F5344CB8AC3E}">
        <p14:creationId xmlns:p14="http://schemas.microsoft.com/office/powerpoint/2010/main" val="247912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172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477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6927"/>
            <a:ext cx="8686800" cy="3825240"/>
          </a:xfrm>
        </p:spPr>
        <p:txBody>
          <a:bodyPr/>
          <a:lstStyle/>
          <a:p>
            <a:pPr marL="45720" indent="0">
              <a:buNone/>
            </a:pPr>
            <a:r>
              <a:rPr lang="en-US" sz="3200" b="1" dirty="0" smtClean="0">
                <a:solidFill>
                  <a:srgbClr val="C00000"/>
                </a:solidFill>
              </a:rPr>
              <a:t>The sporangia:</a:t>
            </a:r>
          </a:p>
          <a:p>
            <a:pPr marL="45720" indent="0">
              <a:buNone/>
            </a:pPr>
            <a:r>
              <a:rPr lang="en-US" dirty="0" smtClean="0"/>
              <a:t> </a:t>
            </a:r>
            <a:r>
              <a:rPr lang="en-US" dirty="0"/>
              <a:t>(the fern's spore-bearing structures) are borne on the underside of the leaf beneath the false </a:t>
            </a:r>
            <a:r>
              <a:rPr lang="en-US" dirty="0" err="1"/>
              <a:t>indusium</a:t>
            </a:r>
            <a:r>
              <a:rPr lang="en-US" dirty="0"/>
              <a:t>, a trait found in all members of </a:t>
            </a:r>
            <a:r>
              <a:rPr lang="en-US" dirty="0" err="1"/>
              <a:t>Adiantum</a:t>
            </a:r>
            <a:r>
              <a:rPr lang="en-US" dirty="0"/>
              <a:t> and not in any species outside it. The </a:t>
            </a:r>
            <a:r>
              <a:rPr lang="en-US" dirty="0" err="1"/>
              <a:t>sori</a:t>
            </a:r>
            <a:r>
              <a:rPr lang="en-US" dirty="0"/>
              <a:t> are round, and are found on veins ending in the false </a:t>
            </a:r>
            <a:r>
              <a:rPr lang="en-US" dirty="0" err="1"/>
              <a:t>indusium</a:t>
            </a:r>
            <a:r>
              <a:rPr lang="en-US" dirty="0"/>
              <a:t>, below the veins' ends.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6858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76199" y="6492875"/>
            <a:ext cx="3352801" cy="365125"/>
          </a:xfrm>
        </p:spPr>
        <p:txBody>
          <a:bodyPr/>
          <a:lstStyle/>
          <a:p>
            <a:r>
              <a:rPr lang="en-US" dirty="0" err="1" smtClean="0"/>
              <a:t>Prepred</a:t>
            </a:r>
            <a:r>
              <a:rPr lang="en-US" dirty="0" smtClean="0"/>
              <a:t> By: </a:t>
            </a:r>
            <a:r>
              <a:rPr lang="en-US" dirty="0" err="1" smtClean="0"/>
              <a:t>Fattma</a:t>
            </a:r>
            <a:r>
              <a:rPr lang="en-US" dirty="0" smtClean="0"/>
              <a:t> Z. Mohammed </a:t>
            </a:r>
            <a:endParaRPr lang="en-US" dirty="0"/>
          </a:p>
        </p:txBody>
      </p:sp>
    </p:spTree>
    <p:extLst>
      <p:ext uri="{BB962C8B-B14F-4D97-AF65-F5344CB8AC3E}">
        <p14:creationId xmlns:p14="http://schemas.microsoft.com/office/powerpoint/2010/main" val="269134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229600" cy="5943600"/>
          </a:xfrm>
        </p:spPr>
        <p:txBody>
          <a:bodyPr>
            <a:normAutofit fontScale="25000" lnSpcReduction="20000"/>
          </a:bodyPr>
          <a:lstStyle/>
          <a:p>
            <a:r>
              <a:rPr lang="en-US" sz="12800" b="1" dirty="0" smtClean="0">
                <a:solidFill>
                  <a:srgbClr val="C00000"/>
                </a:solidFill>
              </a:rPr>
              <a:t>Systematic Position: </a:t>
            </a:r>
          </a:p>
          <a:p>
            <a:pPr marL="45720" indent="0">
              <a:buNone/>
            </a:pPr>
            <a:endParaRPr lang="en-US" sz="12800" b="1" dirty="0" smtClean="0">
              <a:solidFill>
                <a:srgbClr val="C00000"/>
              </a:solidFill>
            </a:endParaRPr>
          </a:p>
          <a:p>
            <a:pPr marL="45720" indent="0">
              <a:buNone/>
            </a:pPr>
            <a:endParaRPr lang="en-US" dirty="0" smtClean="0"/>
          </a:p>
          <a:p>
            <a:pPr marL="45720" indent="0">
              <a:buNone/>
            </a:pPr>
            <a:r>
              <a:rPr lang="en-US" sz="10000" b="1" dirty="0" smtClean="0"/>
              <a:t>Division </a:t>
            </a:r>
            <a:r>
              <a:rPr lang="en-US" sz="10000" b="1" dirty="0"/>
              <a:t>:- </a:t>
            </a:r>
            <a:r>
              <a:rPr lang="en-US" sz="10000" b="1" dirty="0" err="1" smtClean="0"/>
              <a:t>Pteridophyta</a:t>
            </a:r>
            <a:r>
              <a:rPr lang="en-US" sz="10000" b="1" dirty="0" smtClean="0"/>
              <a:t> (</a:t>
            </a:r>
            <a:r>
              <a:rPr lang="en-US" sz="10000" b="1" dirty="0" err="1" smtClean="0"/>
              <a:t>Filicophyta</a:t>
            </a:r>
            <a:r>
              <a:rPr lang="en-US" sz="10000" b="1" dirty="0" smtClean="0"/>
              <a:t>)  Called ferns </a:t>
            </a:r>
            <a:endParaRPr lang="en-US" sz="10000" b="1" dirty="0"/>
          </a:p>
          <a:p>
            <a:pPr marL="45720" indent="0">
              <a:buNone/>
            </a:pPr>
            <a:endParaRPr lang="en-US" sz="10000" b="1" dirty="0"/>
          </a:p>
          <a:p>
            <a:pPr marL="45720" indent="0">
              <a:buNone/>
            </a:pPr>
            <a:r>
              <a:rPr lang="en-US" sz="10000" b="1" dirty="0" smtClean="0"/>
              <a:t>Class :- </a:t>
            </a:r>
            <a:r>
              <a:rPr lang="en-US" sz="10000" b="1" dirty="0" err="1" smtClean="0"/>
              <a:t>Pteropsida</a:t>
            </a:r>
            <a:r>
              <a:rPr lang="en-US" sz="10000" b="1" dirty="0" smtClean="0"/>
              <a:t>/</a:t>
            </a:r>
            <a:r>
              <a:rPr lang="en-US" sz="10000" b="1" dirty="0" err="1" smtClean="0"/>
              <a:t>Filicopsida</a:t>
            </a:r>
            <a:r>
              <a:rPr lang="en-US" sz="10000" b="1" dirty="0"/>
              <a:t> </a:t>
            </a:r>
          </a:p>
          <a:p>
            <a:pPr marL="45720" indent="0">
              <a:buNone/>
            </a:pPr>
            <a:endParaRPr lang="en-US" sz="10000" b="1" dirty="0"/>
          </a:p>
          <a:p>
            <a:pPr marL="45720" indent="0">
              <a:buNone/>
            </a:pPr>
            <a:r>
              <a:rPr lang="en-US" sz="10000" b="1" dirty="0"/>
              <a:t>Order :- </a:t>
            </a:r>
            <a:r>
              <a:rPr lang="en-US" sz="10000" b="1" dirty="0" err="1"/>
              <a:t>Filicales</a:t>
            </a:r>
            <a:endParaRPr lang="en-US" sz="10000" b="1" dirty="0"/>
          </a:p>
          <a:p>
            <a:pPr marL="45720" indent="0">
              <a:buNone/>
            </a:pPr>
            <a:endParaRPr lang="en-US" sz="10000" b="1" dirty="0"/>
          </a:p>
          <a:p>
            <a:pPr marL="45720" indent="0">
              <a:buNone/>
            </a:pPr>
            <a:r>
              <a:rPr lang="en-US" sz="10000" b="1" dirty="0"/>
              <a:t>Family :- </a:t>
            </a:r>
            <a:r>
              <a:rPr lang="en-US" sz="10000" b="1" dirty="0" err="1"/>
              <a:t>Adiantaceae</a:t>
            </a:r>
            <a:endParaRPr lang="en-US" sz="10000" b="1" dirty="0"/>
          </a:p>
          <a:p>
            <a:pPr marL="45720" indent="0">
              <a:buNone/>
            </a:pPr>
            <a:endParaRPr lang="en-US" sz="10000" b="1" dirty="0"/>
          </a:p>
          <a:p>
            <a:pPr marL="45720" indent="0">
              <a:buNone/>
            </a:pPr>
            <a:r>
              <a:rPr lang="en-US" sz="10000" b="1" dirty="0"/>
              <a:t>Genus :- </a:t>
            </a:r>
            <a:r>
              <a:rPr lang="en-US" sz="10000" b="1" i="1" dirty="0" err="1" smtClean="0"/>
              <a:t>Adiantum</a:t>
            </a:r>
            <a:r>
              <a:rPr lang="en-US" sz="10000" b="1" i="1" dirty="0" smtClean="0"/>
              <a:t> Sp</a:t>
            </a:r>
            <a:r>
              <a:rPr lang="en-US" sz="10000" b="1" dirty="0" smtClean="0"/>
              <a:t>. </a:t>
            </a:r>
            <a:endParaRPr lang="en-US" sz="10000" b="1" dirty="0"/>
          </a:p>
        </p:txBody>
      </p:sp>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390868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74345"/>
            <a:ext cx="8305800" cy="5816977"/>
          </a:xfrm>
          <a:prstGeom prst="rect">
            <a:avLst/>
          </a:prstGeom>
        </p:spPr>
        <p:txBody>
          <a:bodyPr wrap="square">
            <a:spAutoFit/>
          </a:bodyPr>
          <a:lstStyle/>
          <a:p>
            <a:endParaRPr lang="en-US" dirty="0"/>
          </a:p>
          <a:p>
            <a:r>
              <a:rPr lang="en-US" sz="2400" b="1" dirty="0">
                <a:solidFill>
                  <a:srgbClr val="C00000"/>
                </a:solidFill>
              </a:rPr>
              <a:t>STRUCTURE OF SORUS OF ADIANTUM (MAIDEN HAIR FERN)​​</a:t>
            </a:r>
          </a:p>
          <a:p>
            <a:endParaRPr lang="en-US" dirty="0"/>
          </a:p>
          <a:p>
            <a:pPr marL="285750" indent="-285750">
              <a:buFont typeface="Arial" pitchFamily="34" charset="0"/>
              <a:buChar char="•"/>
            </a:pPr>
            <a:r>
              <a:rPr lang="en-US" sz="2400" dirty="0" smtClean="0"/>
              <a:t>The </a:t>
            </a:r>
            <a:r>
              <a:rPr lang="en-US" sz="2400" dirty="0"/>
              <a:t>spore producing organs are the sporangia grouped in </a:t>
            </a:r>
            <a:r>
              <a:rPr lang="en-US" sz="2400" dirty="0" err="1"/>
              <a:t>sori</a:t>
            </a:r>
            <a:r>
              <a:rPr lang="en-US" sz="2400" dirty="0"/>
              <a:t>. Each </a:t>
            </a:r>
            <a:r>
              <a:rPr lang="en-US" sz="2400" dirty="0" err="1"/>
              <a:t>sorus</a:t>
            </a:r>
            <a:r>
              <a:rPr lang="en-US" sz="2400" dirty="0"/>
              <a:t> is mixed in nature and shows sporangia of different ages. </a:t>
            </a:r>
            <a:endParaRPr lang="en-US" sz="2400" dirty="0" smtClean="0"/>
          </a:p>
          <a:p>
            <a:pPr marL="285750" indent="-285750">
              <a:buFont typeface="Arial" pitchFamily="34" charset="0"/>
              <a:buChar char="•"/>
            </a:pPr>
            <a:endParaRPr lang="en-US" sz="2400" dirty="0"/>
          </a:p>
          <a:p>
            <a:pPr marL="285750" indent="-285750">
              <a:buFont typeface="Arial" pitchFamily="34" charset="0"/>
              <a:buChar char="•"/>
            </a:pPr>
            <a:r>
              <a:rPr lang="en-US" sz="2400" dirty="0" err="1" smtClean="0"/>
              <a:t>Sori</a:t>
            </a:r>
            <a:r>
              <a:rPr lang="en-US" sz="2400" dirty="0" smtClean="0"/>
              <a:t> </a:t>
            </a:r>
            <a:r>
              <a:rPr lang="en-US" sz="2400" dirty="0"/>
              <a:t>are present, along both the sides of the veins, on the dorsal side of the marginal reflexed lobe. This part remains folded towards the lower side and acts as a false </a:t>
            </a:r>
            <a:r>
              <a:rPr lang="en-US" sz="2400" dirty="0" err="1"/>
              <a:t>indusium</a:t>
            </a:r>
            <a:r>
              <a:rPr lang="en-US" sz="2400" dirty="0"/>
              <a:t> which is membranous and brown </a:t>
            </a:r>
            <a:r>
              <a:rPr lang="en-US" sz="2400" dirty="0" err="1" smtClean="0"/>
              <a:t>coloured</a:t>
            </a:r>
            <a:endParaRPr lang="en-US" sz="2400" dirty="0" smtClean="0"/>
          </a:p>
          <a:p>
            <a:endParaRPr lang="en-US" sz="2400" dirty="0" smtClean="0"/>
          </a:p>
          <a:p>
            <a:pPr marL="285750" indent="-285750">
              <a:buFont typeface="Arial" pitchFamily="34" charset="0"/>
              <a:buChar char="•"/>
            </a:pPr>
            <a:r>
              <a:rPr lang="en-US" sz="2400" dirty="0" smtClean="0"/>
              <a:t> </a:t>
            </a:r>
            <a:r>
              <a:rPr lang="en-US" sz="2400" dirty="0"/>
              <a:t>Lower part of each leaflet shows many such reflexed lobes along its margins. The reflexed part is traversed by veins in continuation with those in the unfolded part.</a:t>
            </a:r>
          </a:p>
        </p:txBody>
      </p:sp>
      <p:sp>
        <p:nvSpPr>
          <p:cNvPr id="5" name="Footer Placeholder 4"/>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148926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859420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228599" y="6492875"/>
            <a:ext cx="3352801" cy="365125"/>
          </a:xfrm>
        </p:spPr>
        <p:txBody>
          <a:bodyPr/>
          <a:lstStyle/>
          <a:p>
            <a:r>
              <a:rPr lang="en-US" dirty="0" err="1" smtClean="0"/>
              <a:t>Prepred</a:t>
            </a:r>
            <a:r>
              <a:rPr lang="en-US" dirty="0" smtClean="0"/>
              <a:t> By: </a:t>
            </a:r>
            <a:r>
              <a:rPr lang="en-US" dirty="0" err="1" smtClean="0"/>
              <a:t>Fattma</a:t>
            </a:r>
            <a:r>
              <a:rPr lang="en-US" dirty="0" smtClean="0"/>
              <a:t> Z. Mohammed </a:t>
            </a:r>
            <a:endParaRPr lang="en-US" dirty="0"/>
          </a:p>
        </p:txBody>
      </p:sp>
    </p:spTree>
    <p:extLst>
      <p:ext uri="{BB962C8B-B14F-4D97-AF65-F5344CB8AC3E}">
        <p14:creationId xmlns:p14="http://schemas.microsoft.com/office/powerpoint/2010/main" val="82327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7772400" cy="4693593"/>
          </a:xfrm>
          <a:prstGeom prst="rect">
            <a:avLst/>
          </a:prstGeom>
        </p:spPr>
        <p:txBody>
          <a:bodyPr wrap="square">
            <a:spAutoFit/>
          </a:bodyPr>
          <a:lstStyle/>
          <a:p>
            <a:r>
              <a:rPr lang="en-US" sz="3900" b="1" u="sng" dirty="0">
                <a:solidFill>
                  <a:srgbClr val="C00000"/>
                </a:solidFill>
              </a:rPr>
              <a:t>Reproduction</a:t>
            </a:r>
          </a:p>
          <a:p>
            <a:endParaRPr lang="en-US" dirty="0" smtClean="0"/>
          </a:p>
          <a:p>
            <a:endParaRPr lang="en-US" dirty="0" smtClean="0"/>
          </a:p>
          <a:p>
            <a:pPr algn="just"/>
            <a:r>
              <a:rPr lang="en-US" sz="2800" b="1" dirty="0" err="1">
                <a:solidFill>
                  <a:srgbClr val="002060"/>
                </a:solidFill>
              </a:rPr>
              <a:t>Adiantum</a:t>
            </a:r>
            <a:r>
              <a:rPr lang="en-US" sz="2800" b="1" dirty="0">
                <a:solidFill>
                  <a:srgbClr val="002060"/>
                </a:solidFill>
              </a:rPr>
              <a:t> is </a:t>
            </a:r>
            <a:r>
              <a:rPr lang="en-US" sz="2800" b="1" dirty="0" err="1">
                <a:solidFill>
                  <a:srgbClr val="002060"/>
                </a:solidFill>
              </a:rPr>
              <a:t>homosporous</a:t>
            </a:r>
            <a:r>
              <a:rPr lang="en-US" sz="2800" b="1" dirty="0">
                <a:solidFill>
                  <a:srgbClr val="002060"/>
                </a:solidFill>
              </a:rPr>
              <a:t>. The reproduction takes place by the production of spores. The spores are produced in sporangia. A group of sporangia forms </a:t>
            </a:r>
            <a:r>
              <a:rPr lang="en-US" sz="2800" b="1" dirty="0" err="1">
                <a:solidFill>
                  <a:srgbClr val="002060"/>
                </a:solidFill>
              </a:rPr>
              <a:t>sori</a:t>
            </a:r>
            <a:r>
              <a:rPr lang="en-US" sz="2800" b="1" dirty="0">
                <a:solidFill>
                  <a:srgbClr val="002060"/>
                </a:solidFill>
              </a:rPr>
              <a:t>. The </a:t>
            </a:r>
            <a:r>
              <a:rPr lang="en-US" sz="2800" b="1" dirty="0" err="1">
                <a:solidFill>
                  <a:srgbClr val="002060"/>
                </a:solidFill>
              </a:rPr>
              <a:t>sori</a:t>
            </a:r>
            <a:r>
              <a:rPr lang="en-US" sz="2800" b="1" dirty="0">
                <a:solidFill>
                  <a:srgbClr val="002060"/>
                </a:solidFill>
              </a:rPr>
              <a:t> are marginal but the reflex margins of the pinna form a protective membranous structure called false </a:t>
            </a:r>
            <a:r>
              <a:rPr lang="en-US" sz="2800" b="1" dirty="0" err="1" smtClean="0">
                <a:solidFill>
                  <a:srgbClr val="002060"/>
                </a:solidFill>
              </a:rPr>
              <a:t>indusium</a:t>
            </a:r>
            <a:r>
              <a:rPr lang="en-US" sz="2800" b="1" dirty="0" smtClean="0">
                <a:solidFill>
                  <a:srgbClr val="002060"/>
                </a:solidFill>
              </a:rPr>
              <a:t>. </a:t>
            </a:r>
            <a:r>
              <a:rPr lang="en-US" sz="2800" b="1" dirty="0">
                <a:solidFill>
                  <a:srgbClr val="002060"/>
                </a:solidFill>
              </a:rPr>
              <a:t>The development of sporangium is of </a:t>
            </a:r>
            <a:r>
              <a:rPr lang="en-US" sz="2800" b="1" dirty="0" err="1">
                <a:solidFill>
                  <a:srgbClr val="002060"/>
                </a:solidFill>
              </a:rPr>
              <a:t>leptosporangiate</a:t>
            </a:r>
            <a:r>
              <a:rPr lang="en-US" sz="2800" b="1" dirty="0">
                <a:solidFill>
                  <a:srgbClr val="002060"/>
                </a:solidFill>
              </a:rPr>
              <a:t> type.</a:t>
            </a:r>
          </a:p>
        </p:txBody>
      </p:sp>
      <p:sp>
        <p:nvSpPr>
          <p:cNvPr id="2" name="Footer Placeholder 1"/>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125005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552" y="1295400"/>
            <a:ext cx="665889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2418064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7533"/>
            <a:ext cx="6629400" cy="580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268810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533400"/>
            <a:ext cx="7677150" cy="623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3647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52400"/>
            <a:ext cx="7391400" cy="3474720"/>
          </a:xfrm>
        </p:spPr>
        <p:txBody>
          <a:bodyPr/>
          <a:lstStyle/>
          <a:p>
            <a:pPr lvl="0">
              <a:buClr>
                <a:srgbClr val="F14124">
                  <a:lumMod val="75000"/>
                </a:srgbClr>
              </a:buClr>
            </a:pPr>
            <a:r>
              <a:rPr lang="en-US" sz="4000" b="1" i="1" dirty="0" smtClean="0">
                <a:solidFill>
                  <a:srgbClr val="C00000"/>
                </a:solidFill>
              </a:rPr>
              <a:t>Why </a:t>
            </a:r>
            <a:r>
              <a:rPr lang="en-US" sz="4000" b="1" i="1" dirty="0" err="1" smtClean="0">
                <a:solidFill>
                  <a:srgbClr val="C00000"/>
                </a:solidFill>
              </a:rPr>
              <a:t>Adiantum</a:t>
            </a:r>
            <a:r>
              <a:rPr lang="en-US" sz="4000" b="1" dirty="0" smtClean="0">
                <a:solidFill>
                  <a:srgbClr val="C00000"/>
                </a:solidFill>
              </a:rPr>
              <a:t> sp. called </a:t>
            </a:r>
            <a:r>
              <a:rPr lang="en-US" sz="4000" b="1" dirty="0">
                <a:solidFill>
                  <a:srgbClr val="C00000"/>
                </a:solidFill>
              </a:rPr>
              <a:t>Maidenhair Fern </a:t>
            </a:r>
            <a:r>
              <a:rPr lang="en-US" sz="4000" b="1" dirty="0" smtClean="0">
                <a:solidFill>
                  <a:srgbClr val="C00000"/>
                </a:solidFill>
              </a:rPr>
              <a:t>? Or walking </a:t>
            </a:r>
            <a:endParaRPr lang="en-US" sz="4000" b="1" dirty="0">
              <a:solidFill>
                <a:srgbClr val="C00000"/>
              </a:solidFill>
            </a:endParaRPr>
          </a:p>
          <a:p>
            <a:pPr marL="45720" indent="0">
              <a:buNone/>
            </a:pPr>
            <a:endParaRPr lang="en-US" sz="4000" b="1" dirty="0">
              <a:solidFill>
                <a:srgbClr val="C00000"/>
              </a:solidFil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93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6100465"/>
            <a:ext cx="7800110" cy="461665"/>
          </a:xfrm>
          <a:prstGeom prst="rect">
            <a:avLst/>
          </a:prstGeom>
        </p:spPr>
        <p:txBody>
          <a:bodyPr wrap="square">
            <a:spAutoFit/>
          </a:bodyPr>
          <a:lstStyle/>
          <a:p>
            <a:r>
              <a:rPr lang="en-US" sz="2400" b="1" dirty="0" err="1">
                <a:solidFill>
                  <a:srgbClr val="C00000"/>
                </a:solidFill>
              </a:rPr>
              <a:t>Adiantum</a:t>
            </a:r>
            <a:r>
              <a:rPr lang="en-US" sz="2400" b="1" dirty="0">
                <a:solidFill>
                  <a:srgbClr val="C00000"/>
                </a:solidFill>
              </a:rPr>
              <a:t> is called as "walking fern", due </a:t>
            </a:r>
            <a:r>
              <a:rPr lang="en-US" sz="2400" b="1" dirty="0" smtClean="0">
                <a:solidFill>
                  <a:srgbClr val="C00000"/>
                </a:solidFill>
              </a:rPr>
              <a:t>to………..?</a:t>
            </a:r>
            <a:endParaRPr lang="en-US" sz="2400" b="1" dirty="0">
              <a:solidFill>
                <a:srgbClr val="C00000"/>
              </a:solidFill>
            </a:endParaRPr>
          </a:p>
        </p:txBody>
      </p:sp>
      <p:sp>
        <p:nvSpPr>
          <p:cNvPr id="4" name="Footer Placeholder 3"/>
          <p:cNvSpPr>
            <a:spLocks noGrp="1"/>
          </p:cNvSpPr>
          <p:nvPr>
            <p:ph type="ftr" sz="quarter" idx="11"/>
          </p:nvPr>
        </p:nvSpPr>
        <p:spPr>
          <a:xfrm>
            <a:off x="152400" y="6499785"/>
            <a:ext cx="3352801" cy="365125"/>
          </a:xfrm>
        </p:spPr>
        <p:txBody>
          <a:bodyPr/>
          <a:lstStyle/>
          <a:p>
            <a:r>
              <a:rPr lang="en-US" dirty="0" smtClean="0"/>
              <a:t>Prepared By: </a:t>
            </a:r>
            <a:r>
              <a:rPr lang="en-US" dirty="0" err="1" smtClean="0"/>
              <a:t>Fattma</a:t>
            </a:r>
            <a:r>
              <a:rPr lang="en-US" dirty="0" smtClean="0"/>
              <a:t> Z. Mohammed </a:t>
            </a:r>
            <a:endParaRPr lang="en-US" dirty="0"/>
          </a:p>
        </p:txBody>
      </p:sp>
    </p:spTree>
    <p:extLst>
      <p:ext uri="{BB962C8B-B14F-4D97-AF65-F5344CB8AC3E}">
        <p14:creationId xmlns:p14="http://schemas.microsoft.com/office/powerpoint/2010/main" val="232289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781800" cy="4907280"/>
          </a:xfrm>
        </p:spPr>
        <p:txBody>
          <a:bodyPr>
            <a:noAutofit/>
          </a:bodyPr>
          <a:lstStyle/>
          <a:p>
            <a:pPr marL="45720" indent="0" algn="just">
              <a:lnSpc>
                <a:spcPct val="150000"/>
              </a:lnSpc>
              <a:buNone/>
            </a:pPr>
            <a:r>
              <a:rPr lang="en-US" sz="2500" dirty="0" smtClean="0">
                <a:solidFill>
                  <a:schemeClr val="accent1">
                    <a:lumMod val="50000"/>
                  </a:schemeClr>
                </a:solidFill>
              </a:rPr>
              <a:t>They </a:t>
            </a:r>
            <a:r>
              <a:rPr lang="en-US" sz="2500" dirty="0">
                <a:solidFill>
                  <a:schemeClr val="accent1">
                    <a:lumMod val="50000"/>
                  </a:schemeClr>
                </a:solidFill>
              </a:rPr>
              <a:t>were said to look like the long, dark hair of a maiden. Maidenhair ferns are a large group of perennial, evergreen ferns that can grow to about three feet. Requiring fairly warm and humid conditions, these ferns are found in shaded, moist areas where they grow on rock faces and in crevices of cliffs, on banks and ledges along streams and rivers, or close to natural hot springs</a:t>
            </a:r>
          </a:p>
        </p:txBody>
      </p:sp>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33259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1752600"/>
            <a:ext cx="7162800" cy="4389120"/>
          </a:xfrm>
        </p:spPr>
        <p:txBody>
          <a:bodyPr/>
          <a:lstStyle/>
          <a:p>
            <a:pPr marL="0" indent="0" algn="just">
              <a:buNone/>
            </a:pPr>
            <a:r>
              <a:rPr lang="en-US" sz="3000" b="1" dirty="0" err="1">
                <a:solidFill>
                  <a:srgbClr val="002060"/>
                </a:solidFill>
              </a:rPr>
              <a:t>Adiantum</a:t>
            </a:r>
            <a:r>
              <a:rPr lang="en-US" sz="3000" b="1" dirty="0">
                <a:solidFill>
                  <a:srgbClr val="002060"/>
                </a:solidFill>
              </a:rPr>
              <a:t> is commonly known as ‘Maiden hair fern</a:t>
            </a:r>
            <a:r>
              <a:rPr lang="en-US" sz="3000" b="1" dirty="0" smtClean="0">
                <a:solidFill>
                  <a:srgbClr val="002060"/>
                </a:solidFill>
              </a:rPr>
              <a:t>’ </a:t>
            </a:r>
            <a:r>
              <a:rPr lang="en-US" sz="3000" b="1" dirty="0">
                <a:solidFill>
                  <a:srgbClr val="002060"/>
                </a:solidFill>
              </a:rPr>
              <a:t>or ‘Walking fern’. They are distributed in the tropical and temperate regions of the </a:t>
            </a:r>
            <a:r>
              <a:rPr lang="en-US" sz="3000" b="1" dirty="0" smtClean="0">
                <a:solidFill>
                  <a:srgbClr val="002060"/>
                </a:solidFill>
              </a:rPr>
              <a:t>world. It </a:t>
            </a:r>
            <a:r>
              <a:rPr lang="en-US" sz="3000" b="1" dirty="0">
                <a:solidFill>
                  <a:srgbClr val="002060"/>
                </a:solidFill>
              </a:rPr>
              <a:t>grows ubiqui­tously wherever nature offers a moist, shaded locality. There are nearly 200 species. </a:t>
            </a:r>
            <a:endParaRPr lang="en-US" sz="3000" b="1" dirty="0" smtClean="0">
              <a:solidFill>
                <a:srgbClr val="002060"/>
              </a:solidFill>
            </a:endParaRPr>
          </a:p>
          <a:p>
            <a:endParaRPr lang="en-US" b="1" dirty="0" smtClean="0">
              <a:solidFill>
                <a:srgbClr val="002060"/>
              </a:solidFill>
            </a:endParaRPr>
          </a:p>
          <a:p>
            <a:endParaRPr lang="en-US" b="1" dirty="0">
              <a:solidFill>
                <a:srgbClr val="002060"/>
              </a:solidFill>
            </a:endParaRPr>
          </a:p>
        </p:txBody>
      </p:sp>
      <p:sp>
        <p:nvSpPr>
          <p:cNvPr id="4" name="TextBox 3"/>
          <p:cNvSpPr txBox="1"/>
          <p:nvPr/>
        </p:nvSpPr>
        <p:spPr>
          <a:xfrm>
            <a:off x="1143000" y="228600"/>
            <a:ext cx="7010400"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Occurrence and Distribution of </a:t>
            </a:r>
            <a:r>
              <a:rPr lang="en-US" sz="3600" b="1" dirty="0" err="1" smtClean="0">
                <a:effectLst>
                  <a:outerShdw blurRad="38100" dist="38100" dir="2700000" algn="tl">
                    <a:srgbClr val="000000">
                      <a:alpha val="43137"/>
                    </a:srgbClr>
                  </a:outerShdw>
                </a:effectLst>
              </a:rPr>
              <a:t>Adiantum</a:t>
            </a:r>
            <a:r>
              <a:rPr lang="en-US"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2587153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2441"/>
            <a:ext cx="4495800" cy="599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295410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28600"/>
            <a:ext cx="8153400" cy="5821680"/>
          </a:xfrm>
        </p:spPr>
        <p:txBody>
          <a:bodyPr>
            <a:normAutofit/>
          </a:bodyPr>
          <a:lstStyle/>
          <a:p>
            <a:pPr marL="45720" indent="0">
              <a:buNone/>
            </a:pPr>
            <a:r>
              <a:rPr lang="en-US" sz="3200" b="1" dirty="0">
                <a:solidFill>
                  <a:srgbClr val="C00000"/>
                </a:solidFill>
              </a:rPr>
              <a:t>EXTERNAL FEATURES OF ADIANTUM (MAIDEN HAIR FERN)​</a:t>
            </a:r>
          </a:p>
          <a:p>
            <a:pPr algn="just">
              <a:buFont typeface="Arial"/>
              <a:buChar char="•"/>
            </a:pPr>
            <a:r>
              <a:rPr lang="en-US" sz="2600" b="1" dirty="0" smtClean="0"/>
              <a:t>Plant </a:t>
            </a:r>
            <a:r>
              <a:rPr lang="en-US" sz="2600" b="1" dirty="0"/>
              <a:t>body</a:t>
            </a:r>
            <a:r>
              <a:rPr lang="en-US" sz="2600" dirty="0"/>
              <a:t> is a sporophyte. It is differentiated into roots, rhizome and leaves. </a:t>
            </a:r>
          </a:p>
          <a:p>
            <a:pPr algn="just">
              <a:buFont typeface="Arial"/>
              <a:buChar char="•"/>
            </a:pPr>
            <a:r>
              <a:rPr lang="en-US" sz="2600" b="1" dirty="0"/>
              <a:t>Roots</a:t>
            </a:r>
            <a:r>
              <a:rPr lang="en-US" sz="2600" dirty="0"/>
              <a:t> are produced on the lower side of the rhizome. Primary root is short-lived. Secondary roots are adventitious and branched.</a:t>
            </a:r>
          </a:p>
          <a:p>
            <a:pPr algn="just">
              <a:buFont typeface="Arial"/>
              <a:buChar char="•"/>
            </a:pPr>
            <a:r>
              <a:rPr lang="en-US" sz="2600" b="1" dirty="0"/>
              <a:t>Rhizome</a:t>
            </a:r>
            <a:r>
              <a:rPr lang="en-US" sz="2600" dirty="0"/>
              <a:t> may either be creeping or erect. It is scaly, covered with hairs and bears adventitious roots and leaves</a:t>
            </a:r>
            <a:r>
              <a:rPr lang="en-US" sz="2600" dirty="0" smtClean="0"/>
              <a:t>.</a:t>
            </a:r>
          </a:p>
          <a:p>
            <a:pPr algn="just"/>
            <a:endParaRPr lang="en-US" sz="2600" dirty="0"/>
          </a:p>
        </p:txBody>
      </p:sp>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22429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04800"/>
            <a:ext cx="7848600" cy="6126480"/>
          </a:xfrm>
        </p:spPr>
        <p:txBody>
          <a:bodyPr>
            <a:normAutofit/>
          </a:bodyPr>
          <a:lstStyle/>
          <a:p>
            <a:pPr algn="just">
              <a:buFont typeface="Arial"/>
              <a:buChar char="•"/>
            </a:pPr>
            <a:r>
              <a:rPr lang="en-US" sz="1800" dirty="0"/>
              <a:t> </a:t>
            </a:r>
            <a:r>
              <a:rPr lang="en-US" b="1" dirty="0"/>
              <a:t>Leaves with a long petiole, are spirally or alternately arranged on the rhizome. Young leaves are </a:t>
            </a:r>
            <a:r>
              <a:rPr lang="en-US" b="1" dirty="0" err="1"/>
              <a:t>circinately</a:t>
            </a:r>
            <a:r>
              <a:rPr lang="en-US" b="1" dirty="0"/>
              <a:t> coiled. Young rhizome, petiole, rachis and </a:t>
            </a:r>
            <a:r>
              <a:rPr lang="en-US" b="1" dirty="0" err="1"/>
              <a:t>circinately</a:t>
            </a:r>
            <a:r>
              <a:rPr lang="en-US" b="1" dirty="0"/>
              <a:t> coiled leaves are covered with hairs known as </a:t>
            </a:r>
            <a:r>
              <a:rPr lang="en-US" b="1" dirty="0" err="1"/>
              <a:t>ramenta</a:t>
            </a:r>
            <a:r>
              <a:rPr lang="en-US" b="1" dirty="0"/>
              <a:t>.</a:t>
            </a:r>
          </a:p>
          <a:p>
            <a:pPr algn="just">
              <a:buFont typeface="Arial"/>
              <a:buChar char="•"/>
            </a:pPr>
            <a:r>
              <a:rPr lang="en-US" b="1" dirty="0"/>
              <a:t>    The leaves are compound and are borne on shining black and brittle petiole. </a:t>
            </a:r>
          </a:p>
          <a:p>
            <a:pPr algn="just">
              <a:buFont typeface="Arial"/>
              <a:buChar char="•"/>
            </a:pPr>
            <a:r>
              <a:rPr lang="en-US" b="1" dirty="0"/>
              <a:t>    Leaves are often dichotomously branched into many leaflets. </a:t>
            </a:r>
          </a:p>
          <a:p>
            <a:pPr algn="just">
              <a:buFont typeface="Arial"/>
              <a:buChar char="•"/>
            </a:pPr>
            <a:r>
              <a:rPr lang="en-US" b="1" dirty="0"/>
              <a:t>    The blade of the leaflets may be entire, and either simply or repeatedly branched. The leaflets are deltoid in shape. When fertile, the leaflet margin remains folded toward the lower side forming a false </a:t>
            </a:r>
            <a:r>
              <a:rPr lang="en-US" b="1" dirty="0" err="1"/>
              <a:t>indusium</a:t>
            </a:r>
            <a:r>
              <a:rPr lang="en-US" b="1" dirty="0"/>
              <a:t> which encloses many </a:t>
            </a:r>
            <a:r>
              <a:rPr lang="en-US" b="1" dirty="0" err="1"/>
              <a:t>sori</a:t>
            </a:r>
            <a:r>
              <a:rPr lang="en-US" b="1" dirty="0"/>
              <a:t>. </a:t>
            </a:r>
          </a:p>
          <a:p>
            <a:pPr algn="just">
              <a:buFont typeface="Arial"/>
              <a:buChar char="•"/>
            </a:pPr>
            <a:r>
              <a:rPr lang="en-US" b="1" dirty="0"/>
              <a:t>    Leaflet is traversed by dichotomously branched veins which generally do not unite to form a reticulum. The venation is, therefore, of open dichotomous type.</a:t>
            </a:r>
          </a:p>
          <a:p>
            <a:pPr algn="just">
              <a:buFont typeface="Arial"/>
              <a:buChar char="•"/>
            </a:pPr>
            <a:endParaRPr lang="en-US" b="1" dirty="0"/>
          </a:p>
        </p:txBody>
      </p:sp>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183356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799"/>
            <a:ext cx="5638800"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Prepred By: Fattma Z. Mohammed </a:t>
            </a:r>
            <a:endParaRPr lang="en-US"/>
          </a:p>
        </p:txBody>
      </p:sp>
    </p:spTree>
    <p:extLst>
      <p:ext uri="{BB962C8B-B14F-4D97-AF65-F5344CB8AC3E}">
        <p14:creationId xmlns:p14="http://schemas.microsoft.com/office/powerpoint/2010/main" val="314899588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253</TotalTime>
  <Words>937</Words>
  <Application>Microsoft Office PowerPoint</Application>
  <PresentationFormat>On-screen Show (4:3)</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High Tech</dc:creator>
  <cp:lastModifiedBy>High Tech</cp:lastModifiedBy>
  <cp:revision>26</cp:revision>
  <dcterms:created xsi:type="dcterms:W3CDTF">2022-04-16T20:00:00Z</dcterms:created>
  <dcterms:modified xsi:type="dcterms:W3CDTF">2022-06-05T07:41:28Z</dcterms:modified>
</cp:coreProperties>
</file>