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6" r:id="rId3"/>
    <p:sldId id="257" r:id="rId4"/>
    <p:sldId id="258" r:id="rId5"/>
    <p:sldId id="270" r:id="rId6"/>
    <p:sldId id="259" r:id="rId7"/>
    <p:sldId id="271" r:id="rId8"/>
    <p:sldId id="260" r:id="rId9"/>
    <p:sldId id="261" r:id="rId10"/>
    <p:sldId id="262" r:id="rId11"/>
    <p:sldId id="263" r:id="rId12"/>
    <p:sldId id="266" r:id="rId13"/>
    <p:sldId id="267" r:id="rId14"/>
    <p:sldId id="264" r:id="rId15"/>
    <p:sldId id="265"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8E51FE-339D-43D1-A386-A3F8DE4EC20C}" type="doc">
      <dgm:prSet loTypeId="urn:microsoft.com/office/officeart/2005/8/layout/radial6" loCatId="cycle" qsTypeId="urn:microsoft.com/office/officeart/2005/8/quickstyle/simple1" qsCatId="simple" csTypeId="urn:microsoft.com/office/officeart/2005/8/colors/colorful1#1" csCatId="colorful" phldr="1"/>
      <dgm:spPr/>
      <dgm:t>
        <a:bodyPr/>
        <a:lstStyle/>
        <a:p>
          <a:endParaRPr lang="en-US"/>
        </a:p>
      </dgm:t>
    </dgm:pt>
    <dgm:pt modelId="{B78F8FF2-4A87-4F2C-9599-A20A87B14213}">
      <dgm:prSet phldrT="[Text]" custT="1"/>
      <dgm:spPr/>
      <dgm:t>
        <a:bodyPr/>
        <a:lstStyle/>
        <a:p>
          <a:r>
            <a:rPr lang="en-US" sz="4800" b="1" dirty="0"/>
            <a:t>Lab. 7</a:t>
          </a:r>
        </a:p>
        <a:p>
          <a:r>
            <a:rPr lang="en-US" sz="4800" b="1" dirty="0">
              <a:solidFill>
                <a:srgbClr val="C00000"/>
              </a:solidFill>
            </a:rPr>
            <a:t>Sensory Examination</a:t>
          </a:r>
        </a:p>
        <a:p>
          <a:r>
            <a:rPr lang="en-US" sz="3200" b="1" dirty="0">
              <a:solidFill>
                <a:schemeClr val="tx1"/>
              </a:solidFill>
            </a:rPr>
            <a:t>By: </a:t>
          </a:r>
          <a:r>
            <a:rPr lang="en-US" sz="3200" b="1" dirty="0" err="1">
              <a:solidFill>
                <a:schemeClr val="tx1"/>
              </a:solidFill>
            </a:rPr>
            <a:t>Fattma</a:t>
          </a:r>
          <a:r>
            <a:rPr lang="en-US" sz="3200" b="1" dirty="0">
              <a:solidFill>
                <a:schemeClr val="tx1"/>
              </a:solidFill>
            </a:rPr>
            <a:t> </a:t>
          </a:r>
          <a:r>
            <a:rPr lang="en-US" sz="3200" b="1" dirty="0" err="1">
              <a:solidFill>
                <a:schemeClr val="tx1"/>
              </a:solidFill>
            </a:rPr>
            <a:t>Z.Mohammed</a:t>
          </a:r>
          <a:endParaRPr lang="en-US" sz="3200" b="1" dirty="0">
            <a:solidFill>
              <a:schemeClr val="tx1"/>
            </a:solidFill>
          </a:endParaRPr>
        </a:p>
        <a:p>
          <a:r>
            <a:rPr lang="en-US" sz="3200" b="1" dirty="0" err="1">
              <a:solidFill>
                <a:schemeClr val="tx1"/>
              </a:solidFill>
            </a:rPr>
            <a:t>M.Sc</a:t>
          </a:r>
          <a:r>
            <a:rPr lang="en-US" sz="3200" b="1" dirty="0">
              <a:solidFill>
                <a:schemeClr val="tx1"/>
              </a:solidFill>
            </a:rPr>
            <a:t> in Environmental Science &amp; Pollution</a:t>
          </a:r>
        </a:p>
      </dgm:t>
    </dgm:pt>
    <dgm:pt modelId="{DA48F982-B3B1-41B2-97CE-305646009B77}" type="parTrans" cxnId="{B187B41A-81D4-4B38-8602-A378D366E05F}">
      <dgm:prSet/>
      <dgm:spPr/>
      <dgm:t>
        <a:bodyPr/>
        <a:lstStyle/>
        <a:p>
          <a:endParaRPr lang="en-US"/>
        </a:p>
      </dgm:t>
    </dgm:pt>
    <dgm:pt modelId="{5B8268B9-B40A-4421-8797-94244742AF17}" type="sibTrans" cxnId="{B187B41A-81D4-4B38-8602-A378D366E05F}">
      <dgm:prSet/>
      <dgm:spPr/>
      <dgm:t>
        <a:bodyPr/>
        <a:lstStyle/>
        <a:p>
          <a:endParaRPr lang="en-US"/>
        </a:p>
      </dgm:t>
    </dgm:pt>
    <dgm:pt modelId="{B0FDBEF1-7B4D-4462-BDF3-8A2FB1812A23}">
      <dgm:prSet/>
      <dgm:spPr/>
      <dgm:t>
        <a:bodyPr/>
        <a:lstStyle/>
        <a:p>
          <a:endParaRPr lang="en-US" b="0" dirty="0"/>
        </a:p>
      </dgm:t>
    </dgm:pt>
    <dgm:pt modelId="{6CEF2657-09F1-4EA1-AF4A-AF7C262F2F88}" type="parTrans" cxnId="{0066FBAB-A356-4A4B-AC2A-1420151C482B}">
      <dgm:prSet/>
      <dgm:spPr/>
      <dgm:t>
        <a:bodyPr/>
        <a:lstStyle/>
        <a:p>
          <a:endParaRPr lang="en-US"/>
        </a:p>
      </dgm:t>
    </dgm:pt>
    <dgm:pt modelId="{0D091E93-A915-4C0A-BF09-1CD07B064EE8}" type="sibTrans" cxnId="{0066FBAB-A356-4A4B-AC2A-1420151C482B}">
      <dgm:prSet/>
      <dgm:spPr/>
      <dgm:t>
        <a:bodyPr/>
        <a:lstStyle/>
        <a:p>
          <a:endParaRPr lang="en-US"/>
        </a:p>
      </dgm:t>
    </dgm:pt>
    <dgm:pt modelId="{832EE50D-08F1-4184-8630-CC439D6161DE}" type="pres">
      <dgm:prSet presAssocID="{188E51FE-339D-43D1-A386-A3F8DE4EC20C}" presName="Name0" presStyleCnt="0">
        <dgm:presLayoutVars>
          <dgm:chMax val="1"/>
          <dgm:dir/>
          <dgm:animLvl val="ctr"/>
          <dgm:resizeHandles val="exact"/>
        </dgm:presLayoutVars>
      </dgm:prSet>
      <dgm:spPr/>
      <dgm:t>
        <a:bodyPr/>
        <a:lstStyle/>
        <a:p>
          <a:endParaRPr lang="en-US"/>
        </a:p>
      </dgm:t>
    </dgm:pt>
    <dgm:pt modelId="{DB7A4E25-A8FF-4301-96D4-00552A5983FA}" type="pres">
      <dgm:prSet presAssocID="{B78F8FF2-4A87-4F2C-9599-A20A87B14213}" presName="centerShape" presStyleLbl="node0" presStyleIdx="0" presStyleCnt="1" custScaleX="141164" custLinFactNeighborX="-1213" custLinFactNeighborY="-47"/>
      <dgm:spPr/>
      <dgm:t>
        <a:bodyPr/>
        <a:lstStyle/>
        <a:p>
          <a:endParaRPr lang="en-US"/>
        </a:p>
      </dgm:t>
    </dgm:pt>
  </dgm:ptLst>
  <dgm:cxnLst>
    <dgm:cxn modelId="{0066FBAB-A356-4A4B-AC2A-1420151C482B}" srcId="{188E51FE-339D-43D1-A386-A3F8DE4EC20C}" destId="{B0FDBEF1-7B4D-4462-BDF3-8A2FB1812A23}" srcOrd="1" destOrd="0" parTransId="{6CEF2657-09F1-4EA1-AF4A-AF7C262F2F88}" sibTransId="{0D091E93-A915-4C0A-BF09-1CD07B064EE8}"/>
    <dgm:cxn modelId="{EA4A139F-33B0-487D-9C09-B89A4B4EC43F}" type="presOf" srcId="{B78F8FF2-4A87-4F2C-9599-A20A87B14213}" destId="{DB7A4E25-A8FF-4301-96D4-00552A5983FA}" srcOrd="0" destOrd="0" presId="urn:microsoft.com/office/officeart/2005/8/layout/radial6"/>
    <dgm:cxn modelId="{B187B41A-81D4-4B38-8602-A378D366E05F}" srcId="{188E51FE-339D-43D1-A386-A3F8DE4EC20C}" destId="{B78F8FF2-4A87-4F2C-9599-A20A87B14213}" srcOrd="0" destOrd="0" parTransId="{DA48F982-B3B1-41B2-97CE-305646009B77}" sibTransId="{5B8268B9-B40A-4421-8797-94244742AF17}"/>
    <dgm:cxn modelId="{398D6965-1872-4297-A20A-3B2A1DC37CA5}" type="presOf" srcId="{188E51FE-339D-43D1-A386-A3F8DE4EC20C}" destId="{832EE50D-08F1-4184-8630-CC439D6161DE}" srcOrd="0" destOrd="0" presId="urn:microsoft.com/office/officeart/2005/8/layout/radial6"/>
    <dgm:cxn modelId="{AB3D9447-E0DD-4874-AD5C-90A74D187248}" type="presParOf" srcId="{832EE50D-08F1-4184-8630-CC439D6161DE}" destId="{DB7A4E25-A8FF-4301-96D4-00552A5983FA}" srcOrd="0" destOrd="0" presId="urn:microsoft.com/office/officeart/2005/8/layout/radial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8E51FE-339D-43D1-A386-A3F8DE4EC20C}" type="doc">
      <dgm:prSet loTypeId="urn:microsoft.com/office/officeart/2005/8/layout/radial6" loCatId="cycle" qsTypeId="urn:microsoft.com/office/officeart/2005/8/quickstyle/simple1" qsCatId="simple" csTypeId="urn:microsoft.com/office/officeart/2005/8/colors/colorful1#1" csCatId="colorful" phldr="1"/>
      <dgm:spPr/>
      <dgm:t>
        <a:bodyPr/>
        <a:lstStyle/>
        <a:p>
          <a:endParaRPr lang="en-US"/>
        </a:p>
      </dgm:t>
    </dgm:pt>
    <dgm:pt modelId="{B78F8FF2-4A87-4F2C-9599-A20A87B14213}">
      <dgm:prSet phldrT="[Text]" custT="1"/>
      <dgm:spPr/>
      <dgm:t>
        <a:bodyPr/>
        <a:lstStyle/>
        <a:p>
          <a:r>
            <a:rPr lang="en-US" sz="2800" dirty="0"/>
            <a:t>Sensory Examination</a:t>
          </a:r>
        </a:p>
      </dgm:t>
    </dgm:pt>
    <dgm:pt modelId="{DA48F982-B3B1-41B2-97CE-305646009B77}" type="parTrans" cxnId="{B187B41A-81D4-4B38-8602-A378D366E05F}">
      <dgm:prSet/>
      <dgm:spPr/>
      <dgm:t>
        <a:bodyPr/>
        <a:lstStyle/>
        <a:p>
          <a:endParaRPr lang="en-US"/>
        </a:p>
      </dgm:t>
    </dgm:pt>
    <dgm:pt modelId="{5B8268B9-B40A-4421-8797-94244742AF17}" type="sibTrans" cxnId="{B187B41A-81D4-4B38-8602-A378D366E05F}">
      <dgm:prSet/>
      <dgm:spPr/>
      <dgm:t>
        <a:bodyPr/>
        <a:lstStyle/>
        <a:p>
          <a:endParaRPr lang="en-US"/>
        </a:p>
      </dgm:t>
    </dgm:pt>
    <dgm:pt modelId="{19D94D5D-02DB-49C5-9D1A-C8C5F63C1B12}">
      <dgm:prSet phldrT="[Text]" custT="1"/>
      <dgm:spPr/>
      <dgm:t>
        <a:bodyPr/>
        <a:lstStyle/>
        <a:p>
          <a:r>
            <a:rPr lang="en-US" sz="3200" dirty="0"/>
            <a:t>Odor</a:t>
          </a:r>
        </a:p>
      </dgm:t>
    </dgm:pt>
    <dgm:pt modelId="{793D1BD5-3AE2-4BCC-9792-5B3A4E830757}" type="parTrans" cxnId="{D0E6C567-5F72-4F73-9EE1-7941924CD704}">
      <dgm:prSet/>
      <dgm:spPr/>
      <dgm:t>
        <a:bodyPr/>
        <a:lstStyle/>
        <a:p>
          <a:endParaRPr lang="en-US"/>
        </a:p>
      </dgm:t>
    </dgm:pt>
    <dgm:pt modelId="{ED626AF9-3D0E-4787-BD19-A7FFAC4B5127}" type="sibTrans" cxnId="{D0E6C567-5F72-4F73-9EE1-7941924CD704}">
      <dgm:prSet/>
      <dgm:spPr/>
      <dgm:t>
        <a:bodyPr/>
        <a:lstStyle/>
        <a:p>
          <a:endParaRPr lang="en-US"/>
        </a:p>
      </dgm:t>
    </dgm:pt>
    <dgm:pt modelId="{DBD91A7A-A09A-4CB0-971E-B79988942928}">
      <dgm:prSet phldrT="[Text]" custT="1"/>
      <dgm:spPr/>
      <dgm:t>
        <a:bodyPr/>
        <a:lstStyle/>
        <a:p>
          <a:r>
            <a:rPr lang="en-US" sz="3200" dirty="0"/>
            <a:t>Taste</a:t>
          </a:r>
        </a:p>
      </dgm:t>
    </dgm:pt>
    <dgm:pt modelId="{E70A78F8-E599-44C4-951D-6087F26A13A8}" type="parTrans" cxnId="{445B328A-2E1F-46E5-A73D-DB2A032D74E5}">
      <dgm:prSet/>
      <dgm:spPr/>
      <dgm:t>
        <a:bodyPr/>
        <a:lstStyle/>
        <a:p>
          <a:endParaRPr lang="en-US"/>
        </a:p>
      </dgm:t>
    </dgm:pt>
    <dgm:pt modelId="{EB27597B-EDF7-4D97-BE70-89CA16D0679F}" type="sibTrans" cxnId="{445B328A-2E1F-46E5-A73D-DB2A032D74E5}">
      <dgm:prSet/>
      <dgm:spPr/>
      <dgm:t>
        <a:bodyPr/>
        <a:lstStyle/>
        <a:p>
          <a:endParaRPr lang="en-US"/>
        </a:p>
      </dgm:t>
    </dgm:pt>
    <dgm:pt modelId="{B7DB1D66-E067-4C93-ACB4-410E4E3446CB}">
      <dgm:prSet phldrT="[Text]" custT="1"/>
      <dgm:spPr/>
      <dgm:t>
        <a:bodyPr/>
        <a:lstStyle/>
        <a:p>
          <a:r>
            <a:rPr lang="en-US" sz="3200" dirty="0"/>
            <a:t>Visibility</a:t>
          </a:r>
        </a:p>
      </dgm:t>
    </dgm:pt>
    <dgm:pt modelId="{3EBE5F46-7C71-45B1-B679-2B00511E180C}" type="parTrans" cxnId="{8F80258F-E60F-4A85-8F62-4C8041556A7B}">
      <dgm:prSet/>
      <dgm:spPr/>
      <dgm:t>
        <a:bodyPr/>
        <a:lstStyle/>
        <a:p>
          <a:endParaRPr lang="en-US"/>
        </a:p>
      </dgm:t>
    </dgm:pt>
    <dgm:pt modelId="{9B11A6DC-9410-4AC7-B4FE-F26B46C8BC7A}" type="sibTrans" cxnId="{8F80258F-E60F-4A85-8F62-4C8041556A7B}">
      <dgm:prSet/>
      <dgm:spPr/>
      <dgm:t>
        <a:bodyPr/>
        <a:lstStyle/>
        <a:p>
          <a:endParaRPr lang="en-US"/>
        </a:p>
      </dgm:t>
    </dgm:pt>
    <dgm:pt modelId="{A0C03E55-9C67-4C2B-90E3-15403486E3F0}">
      <dgm:prSet phldrT="[Text]" custT="1"/>
      <dgm:spPr/>
      <dgm:t>
        <a:bodyPr/>
        <a:lstStyle/>
        <a:p>
          <a:r>
            <a:rPr lang="en-US" sz="3200" dirty="0"/>
            <a:t>Color</a:t>
          </a:r>
        </a:p>
      </dgm:t>
    </dgm:pt>
    <dgm:pt modelId="{B1941823-C2CA-4B96-B28B-6EA691C38FA3}" type="parTrans" cxnId="{8D085B03-AC21-4479-A2D6-7FDC93D3F599}">
      <dgm:prSet/>
      <dgm:spPr/>
      <dgm:t>
        <a:bodyPr/>
        <a:lstStyle/>
        <a:p>
          <a:endParaRPr lang="en-US"/>
        </a:p>
      </dgm:t>
    </dgm:pt>
    <dgm:pt modelId="{4FEC616E-A37A-47B0-9AED-6BF9154BF372}" type="sibTrans" cxnId="{8D085B03-AC21-4479-A2D6-7FDC93D3F599}">
      <dgm:prSet/>
      <dgm:spPr/>
      <dgm:t>
        <a:bodyPr/>
        <a:lstStyle/>
        <a:p>
          <a:endParaRPr lang="en-US"/>
        </a:p>
      </dgm:t>
    </dgm:pt>
    <dgm:pt modelId="{B0FDBEF1-7B4D-4462-BDF3-8A2FB1812A23}">
      <dgm:prSet/>
      <dgm:spPr/>
      <dgm:t>
        <a:bodyPr/>
        <a:lstStyle/>
        <a:p>
          <a:endParaRPr lang="en-US" b="0" dirty="0"/>
        </a:p>
      </dgm:t>
    </dgm:pt>
    <dgm:pt modelId="{6CEF2657-09F1-4EA1-AF4A-AF7C262F2F88}" type="parTrans" cxnId="{0066FBAB-A356-4A4B-AC2A-1420151C482B}">
      <dgm:prSet/>
      <dgm:spPr/>
      <dgm:t>
        <a:bodyPr/>
        <a:lstStyle/>
        <a:p>
          <a:endParaRPr lang="en-US"/>
        </a:p>
      </dgm:t>
    </dgm:pt>
    <dgm:pt modelId="{0D091E93-A915-4C0A-BF09-1CD07B064EE8}" type="sibTrans" cxnId="{0066FBAB-A356-4A4B-AC2A-1420151C482B}">
      <dgm:prSet/>
      <dgm:spPr/>
      <dgm:t>
        <a:bodyPr/>
        <a:lstStyle/>
        <a:p>
          <a:endParaRPr lang="en-US"/>
        </a:p>
      </dgm:t>
    </dgm:pt>
    <dgm:pt modelId="{832EE50D-08F1-4184-8630-CC439D6161DE}" type="pres">
      <dgm:prSet presAssocID="{188E51FE-339D-43D1-A386-A3F8DE4EC20C}" presName="Name0" presStyleCnt="0">
        <dgm:presLayoutVars>
          <dgm:chMax val="1"/>
          <dgm:dir/>
          <dgm:animLvl val="ctr"/>
          <dgm:resizeHandles val="exact"/>
        </dgm:presLayoutVars>
      </dgm:prSet>
      <dgm:spPr/>
      <dgm:t>
        <a:bodyPr/>
        <a:lstStyle/>
        <a:p>
          <a:endParaRPr lang="en-US"/>
        </a:p>
      </dgm:t>
    </dgm:pt>
    <dgm:pt modelId="{DB7A4E25-A8FF-4301-96D4-00552A5983FA}" type="pres">
      <dgm:prSet presAssocID="{B78F8FF2-4A87-4F2C-9599-A20A87B14213}" presName="centerShape" presStyleLbl="node0" presStyleIdx="0" presStyleCnt="1" custScaleX="129547"/>
      <dgm:spPr/>
      <dgm:t>
        <a:bodyPr/>
        <a:lstStyle/>
        <a:p>
          <a:endParaRPr lang="en-US"/>
        </a:p>
      </dgm:t>
    </dgm:pt>
    <dgm:pt modelId="{386C76A0-C0B1-4CCB-A16E-F516F3F03D9D}" type="pres">
      <dgm:prSet presAssocID="{19D94D5D-02DB-49C5-9D1A-C8C5F63C1B12}" presName="node" presStyleLbl="node1" presStyleIdx="0" presStyleCnt="4">
        <dgm:presLayoutVars>
          <dgm:bulletEnabled val="1"/>
        </dgm:presLayoutVars>
      </dgm:prSet>
      <dgm:spPr/>
      <dgm:t>
        <a:bodyPr/>
        <a:lstStyle/>
        <a:p>
          <a:endParaRPr lang="en-US"/>
        </a:p>
      </dgm:t>
    </dgm:pt>
    <dgm:pt modelId="{3E650E6C-19D5-42FE-B0EB-C7876196E9A6}" type="pres">
      <dgm:prSet presAssocID="{19D94D5D-02DB-49C5-9D1A-C8C5F63C1B12}" presName="dummy" presStyleCnt="0"/>
      <dgm:spPr/>
    </dgm:pt>
    <dgm:pt modelId="{5EEBDB49-9A46-43CF-82A4-594748DEEF7E}" type="pres">
      <dgm:prSet presAssocID="{ED626AF9-3D0E-4787-BD19-A7FFAC4B5127}" presName="sibTrans" presStyleLbl="sibTrans2D1" presStyleIdx="0" presStyleCnt="4"/>
      <dgm:spPr/>
      <dgm:t>
        <a:bodyPr/>
        <a:lstStyle/>
        <a:p>
          <a:endParaRPr lang="en-US"/>
        </a:p>
      </dgm:t>
    </dgm:pt>
    <dgm:pt modelId="{F7DFA63C-C317-41C1-A05E-1F5261B87A57}" type="pres">
      <dgm:prSet presAssocID="{DBD91A7A-A09A-4CB0-971E-B79988942928}" presName="node" presStyleLbl="node1" presStyleIdx="1" presStyleCnt="4" custScaleX="102570" custRadScaleRad="103033" custRadScaleInc="1837">
        <dgm:presLayoutVars>
          <dgm:bulletEnabled val="1"/>
        </dgm:presLayoutVars>
      </dgm:prSet>
      <dgm:spPr/>
      <dgm:t>
        <a:bodyPr/>
        <a:lstStyle/>
        <a:p>
          <a:endParaRPr lang="en-US"/>
        </a:p>
      </dgm:t>
    </dgm:pt>
    <dgm:pt modelId="{5B918584-BB34-43DE-A337-D7F8F4E70C3B}" type="pres">
      <dgm:prSet presAssocID="{DBD91A7A-A09A-4CB0-971E-B79988942928}" presName="dummy" presStyleCnt="0"/>
      <dgm:spPr/>
    </dgm:pt>
    <dgm:pt modelId="{FB347891-1129-4DC7-8B99-2D4052C24598}" type="pres">
      <dgm:prSet presAssocID="{EB27597B-EDF7-4D97-BE70-89CA16D0679F}" presName="sibTrans" presStyleLbl="sibTrans2D1" presStyleIdx="1" presStyleCnt="4"/>
      <dgm:spPr/>
      <dgm:t>
        <a:bodyPr/>
        <a:lstStyle/>
        <a:p>
          <a:endParaRPr lang="en-US"/>
        </a:p>
      </dgm:t>
    </dgm:pt>
    <dgm:pt modelId="{8F52FDF8-5A8C-4B9D-BC08-D467D2714DB7}" type="pres">
      <dgm:prSet presAssocID="{B7DB1D66-E067-4C93-ACB4-410E4E3446CB}" presName="node" presStyleLbl="node1" presStyleIdx="2" presStyleCnt="4" custScaleX="145043" custRadScaleRad="98695" custRadScaleInc="-367">
        <dgm:presLayoutVars>
          <dgm:bulletEnabled val="1"/>
        </dgm:presLayoutVars>
      </dgm:prSet>
      <dgm:spPr/>
      <dgm:t>
        <a:bodyPr/>
        <a:lstStyle/>
        <a:p>
          <a:endParaRPr lang="en-US"/>
        </a:p>
      </dgm:t>
    </dgm:pt>
    <dgm:pt modelId="{03E96822-4A8F-415F-AAC8-4426CFDCE46E}" type="pres">
      <dgm:prSet presAssocID="{B7DB1D66-E067-4C93-ACB4-410E4E3446CB}" presName="dummy" presStyleCnt="0"/>
      <dgm:spPr/>
    </dgm:pt>
    <dgm:pt modelId="{CA8DD606-D6CE-4675-BC77-F3071688AC0D}" type="pres">
      <dgm:prSet presAssocID="{9B11A6DC-9410-4AC7-B4FE-F26B46C8BC7A}" presName="sibTrans" presStyleLbl="sibTrans2D1" presStyleIdx="2" presStyleCnt="4"/>
      <dgm:spPr/>
      <dgm:t>
        <a:bodyPr/>
        <a:lstStyle/>
        <a:p>
          <a:endParaRPr lang="en-US"/>
        </a:p>
      </dgm:t>
    </dgm:pt>
    <dgm:pt modelId="{01A737D4-5382-402C-9B27-E249A165C262}" type="pres">
      <dgm:prSet presAssocID="{A0C03E55-9C67-4C2B-90E3-15403486E3F0}" presName="node" presStyleLbl="node1" presStyleIdx="3" presStyleCnt="4">
        <dgm:presLayoutVars>
          <dgm:bulletEnabled val="1"/>
        </dgm:presLayoutVars>
      </dgm:prSet>
      <dgm:spPr/>
      <dgm:t>
        <a:bodyPr/>
        <a:lstStyle/>
        <a:p>
          <a:endParaRPr lang="en-US"/>
        </a:p>
      </dgm:t>
    </dgm:pt>
    <dgm:pt modelId="{E5004156-271C-4D29-ABC9-526EC2A9B28F}" type="pres">
      <dgm:prSet presAssocID="{A0C03E55-9C67-4C2B-90E3-15403486E3F0}" presName="dummy" presStyleCnt="0"/>
      <dgm:spPr/>
    </dgm:pt>
    <dgm:pt modelId="{1B467724-E92D-4C79-BCB1-1345ED309EFA}" type="pres">
      <dgm:prSet presAssocID="{4FEC616E-A37A-47B0-9AED-6BF9154BF372}" presName="sibTrans" presStyleLbl="sibTrans2D1" presStyleIdx="3" presStyleCnt="4"/>
      <dgm:spPr/>
      <dgm:t>
        <a:bodyPr/>
        <a:lstStyle/>
        <a:p>
          <a:endParaRPr lang="en-US"/>
        </a:p>
      </dgm:t>
    </dgm:pt>
  </dgm:ptLst>
  <dgm:cxnLst>
    <dgm:cxn modelId="{8F26975E-1040-4116-B318-753F742D42F0}" type="presOf" srcId="{EB27597B-EDF7-4D97-BE70-89CA16D0679F}" destId="{FB347891-1129-4DC7-8B99-2D4052C24598}" srcOrd="0" destOrd="0" presId="urn:microsoft.com/office/officeart/2005/8/layout/radial6"/>
    <dgm:cxn modelId="{B5203FCD-57EB-4904-AA2D-DADF792B8BC7}" type="presOf" srcId="{4FEC616E-A37A-47B0-9AED-6BF9154BF372}" destId="{1B467724-E92D-4C79-BCB1-1345ED309EFA}" srcOrd="0" destOrd="0" presId="urn:microsoft.com/office/officeart/2005/8/layout/radial6"/>
    <dgm:cxn modelId="{EA4A139F-33B0-487D-9C09-B89A4B4EC43F}" type="presOf" srcId="{B78F8FF2-4A87-4F2C-9599-A20A87B14213}" destId="{DB7A4E25-A8FF-4301-96D4-00552A5983FA}" srcOrd="0" destOrd="0" presId="urn:microsoft.com/office/officeart/2005/8/layout/radial6"/>
    <dgm:cxn modelId="{8D085B03-AC21-4479-A2D6-7FDC93D3F599}" srcId="{B78F8FF2-4A87-4F2C-9599-A20A87B14213}" destId="{A0C03E55-9C67-4C2B-90E3-15403486E3F0}" srcOrd="3" destOrd="0" parTransId="{B1941823-C2CA-4B96-B28B-6EA691C38FA3}" sibTransId="{4FEC616E-A37A-47B0-9AED-6BF9154BF372}"/>
    <dgm:cxn modelId="{B4C65ECE-1A5A-43EF-A69E-D217F4BBA278}" type="presOf" srcId="{ED626AF9-3D0E-4787-BD19-A7FFAC4B5127}" destId="{5EEBDB49-9A46-43CF-82A4-594748DEEF7E}" srcOrd="0" destOrd="0" presId="urn:microsoft.com/office/officeart/2005/8/layout/radial6"/>
    <dgm:cxn modelId="{1F685C78-B971-4396-98BB-92977D1F83D3}" type="presOf" srcId="{B7DB1D66-E067-4C93-ACB4-410E4E3446CB}" destId="{8F52FDF8-5A8C-4B9D-BC08-D467D2714DB7}" srcOrd="0" destOrd="0" presId="urn:microsoft.com/office/officeart/2005/8/layout/radial6"/>
    <dgm:cxn modelId="{514EC2BE-040A-4992-A8E8-23132FE4D5DD}" type="presOf" srcId="{A0C03E55-9C67-4C2B-90E3-15403486E3F0}" destId="{01A737D4-5382-402C-9B27-E249A165C262}" srcOrd="0" destOrd="0" presId="urn:microsoft.com/office/officeart/2005/8/layout/radial6"/>
    <dgm:cxn modelId="{445B328A-2E1F-46E5-A73D-DB2A032D74E5}" srcId="{B78F8FF2-4A87-4F2C-9599-A20A87B14213}" destId="{DBD91A7A-A09A-4CB0-971E-B79988942928}" srcOrd="1" destOrd="0" parTransId="{E70A78F8-E599-44C4-951D-6087F26A13A8}" sibTransId="{EB27597B-EDF7-4D97-BE70-89CA16D0679F}"/>
    <dgm:cxn modelId="{BF5A9071-84A6-477C-B266-E67D542CBD69}" type="presOf" srcId="{9B11A6DC-9410-4AC7-B4FE-F26B46C8BC7A}" destId="{CA8DD606-D6CE-4675-BC77-F3071688AC0D}" srcOrd="0" destOrd="0" presId="urn:microsoft.com/office/officeart/2005/8/layout/radial6"/>
    <dgm:cxn modelId="{50395004-4004-4A31-838F-5D140B502DF4}" type="presOf" srcId="{DBD91A7A-A09A-4CB0-971E-B79988942928}" destId="{F7DFA63C-C317-41C1-A05E-1F5261B87A57}" srcOrd="0" destOrd="0" presId="urn:microsoft.com/office/officeart/2005/8/layout/radial6"/>
    <dgm:cxn modelId="{0066FBAB-A356-4A4B-AC2A-1420151C482B}" srcId="{188E51FE-339D-43D1-A386-A3F8DE4EC20C}" destId="{B0FDBEF1-7B4D-4462-BDF3-8A2FB1812A23}" srcOrd="1" destOrd="0" parTransId="{6CEF2657-09F1-4EA1-AF4A-AF7C262F2F88}" sibTransId="{0D091E93-A915-4C0A-BF09-1CD07B064EE8}"/>
    <dgm:cxn modelId="{29BE633D-948C-4BE1-9873-06D2F38A0D53}" type="presOf" srcId="{19D94D5D-02DB-49C5-9D1A-C8C5F63C1B12}" destId="{386C76A0-C0B1-4CCB-A16E-F516F3F03D9D}" srcOrd="0" destOrd="0" presId="urn:microsoft.com/office/officeart/2005/8/layout/radial6"/>
    <dgm:cxn modelId="{B187B41A-81D4-4B38-8602-A378D366E05F}" srcId="{188E51FE-339D-43D1-A386-A3F8DE4EC20C}" destId="{B78F8FF2-4A87-4F2C-9599-A20A87B14213}" srcOrd="0" destOrd="0" parTransId="{DA48F982-B3B1-41B2-97CE-305646009B77}" sibTransId="{5B8268B9-B40A-4421-8797-94244742AF17}"/>
    <dgm:cxn modelId="{8F80258F-E60F-4A85-8F62-4C8041556A7B}" srcId="{B78F8FF2-4A87-4F2C-9599-A20A87B14213}" destId="{B7DB1D66-E067-4C93-ACB4-410E4E3446CB}" srcOrd="2" destOrd="0" parTransId="{3EBE5F46-7C71-45B1-B679-2B00511E180C}" sibTransId="{9B11A6DC-9410-4AC7-B4FE-F26B46C8BC7A}"/>
    <dgm:cxn modelId="{D0E6C567-5F72-4F73-9EE1-7941924CD704}" srcId="{B78F8FF2-4A87-4F2C-9599-A20A87B14213}" destId="{19D94D5D-02DB-49C5-9D1A-C8C5F63C1B12}" srcOrd="0" destOrd="0" parTransId="{793D1BD5-3AE2-4BCC-9792-5B3A4E830757}" sibTransId="{ED626AF9-3D0E-4787-BD19-A7FFAC4B5127}"/>
    <dgm:cxn modelId="{398D6965-1872-4297-A20A-3B2A1DC37CA5}" type="presOf" srcId="{188E51FE-339D-43D1-A386-A3F8DE4EC20C}" destId="{832EE50D-08F1-4184-8630-CC439D6161DE}" srcOrd="0" destOrd="0" presId="urn:microsoft.com/office/officeart/2005/8/layout/radial6"/>
    <dgm:cxn modelId="{AB3D9447-E0DD-4874-AD5C-90A74D187248}" type="presParOf" srcId="{832EE50D-08F1-4184-8630-CC439D6161DE}" destId="{DB7A4E25-A8FF-4301-96D4-00552A5983FA}" srcOrd="0" destOrd="0" presId="urn:microsoft.com/office/officeart/2005/8/layout/radial6"/>
    <dgm:cxn modelId="{EFCAF5B5-D6D2-4B16-8CE2-E14329975D5A}" type="presParOf" srcId="{832EE50D-08F1-4184-8630-CC439D6161DE}" destId="{386C76A0-C0B1-4CCB-A16E-F516F3F03D9D}" srcOrd="1" destOrd="0" presId="urn:microsoft.com/office/officeart/2005/8/layout/radial6"/>
    <dgm:cxn modelId="{DCB6FD45-0C0C-411A-BCBF-04FD783DA389}" type="presParOf" srcId="{832EE50D-08F1-4184-8630-CC439D6161DE}" destId="{3E650E6C-19D5-42FE-B0EB-C7876196E9A6}" srcOrd="2" destOrd="0" presId="urn:microsoft.com/office/officeart/2005/8/layout/radial6"/>
    <dgm:cxn modelId="{FA877D05-661F-43A4-BB16-F877A422508A}" type="presParOf" srcId="{832EE50D-08F1-4184-8630-CC439D6161DE}" destId="{5EEBDB49-9A46-43CF-82A4-594748DEEF7E}" srcOrd="3" destOrd="0" presId="urn:microsoft.com/office/officeart/2005/8/layout/radial6"/>
    <dgm:cxn modelId="{CA1AFD1A-E90A-4026-A0A7-D3EFDB7AF054}" type="presParOf" srcId="{832EE50D-08F1-4184-8630-CC439D6161DE}" destId="{F7DFA63C-C317-41C1-A05E-1F5261B87A57}" srcOrd="4" destOrd="0" presId="urn:microsoft.com/office/officeart/2005/8/layout/radial6"/>
    <dgm:cxn modelId="{C7A61C79-CDEB-4E4B-AB98-8C065AD783E3}" type="presParOf" srcId="{832EE50D-08F1-4184-8630-CC439D6161DE}" destId="{5B918584-BB34-43DE-A337-D7F8F4E70C3B}" srcOrd="5" destOrd="0" presId="urn:microsoft.com/office/officeart/2005/8/layout/radial6"/>
    <dgm:cxn modelId="{D4C2F0F7-B7A5-4B7F-997D-1ADD2F54DBEB}" type="presParOf" srcId="{832EE50D-08F1-4184-8630-CC439D6161DE}" destId="{FB347891-1129-4DC7-8B99-2D4052C24598}" srcOrd="6" destOrd="0" presId="urn:microsoft.com/office/officeart/2005/8/layout/radial6"/>
    <dgm:cxn modelId="{720D4675-49BC-41B9-AB6F-46474B9BD578}" type="presParOf" srcId="{832EE50D-08F1-4184-8630-CC439D6161DE}" destId="{8F52FDF8-5A8C-4B9D-BC08-D467D2714DB7}" srcOrd="7" destOrd="0" presId="urn:microsoft.com/office/officeart/2005/8/layout/radial6"/>
    <dgm:cxn modelId="{FD0C1A08-57DC-4B6F-9B34-B917D2265EB8}" type="presParOf" srcId="{832EE50D-08F1-4184-8630-CC439D6161DE}" destId="{03E96822-4A8F-415F-AAC8-4426CFDCE46E}" srcOrd="8" destOrd="0" presId="urn:microsoft.com/office/officeart/2005/8/layout/radial6"/>
    <dgm:cxn modelId="{D181A2E9-59A2-4A81-9400-5C8533D602FB}" type="presParOf" srcId="{832EE50D-08F1-4184-8630-CC439D6161DE}" destId="{CA8DD606-D6CE-4675-BC77-F3071688AC0D}" srcOrd="9" destOrd="0" presId="urn:microsoft.com/office/officeart/2005/8/layout/radial6"/>
    <dgm:cxn modelId="{E56383E1-6015-42F2-A96E-317845BD8E94}" type="presParOf" srcId="{832EE50D-08F1-4184-8630-CC439D6161DE}" destId="{01A737D4-5382-402C-9B27-E249A165C262}" srcOrd="10" destOrd="0" presId="urn:microsoft.com/office/officeart/2005/8/layout/radial6"/>
    <dgm:cxn modelId="{8A8BB804-6C2A-4DBC-9B9F-73A76EA85608}" type="presParOf" srcId="{832EE50D-08F1-4184-8630-CC439D6161DE}" destId="{E5004156-271C-4D29-ABC9-526EC2A9B28F}" srcOrd="11" destOrd="0" presId="urn:microsoft.com/office/officeart/2005/8/layout/radial6"/>
    <dgm:cxn modelId="{FED0FBA7-4F52-4317-B551-3D615653F264}" type="presParOf" srcId="{832EE50D-08F1-4184-8630-CC439D6161DE}" destId="{1B467724-E92D-4C79-BCB1-1345ED309EFA}" srcOrd="12" destOrd="0" presId="urn:microsoft.com/office/officeart/2005/8/layout/radial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7A4E25-A8FF-4301-96D4-00552A5983FA}">
      <dsp:nvSpPr>
        <dsp:cNvPr id="0" name=""/>
        <dsp:cNvSpPr/>
      </dsp:nvSpPr>
      <dsp:spPr>
        <a:xfrm>
          <a:off x="914426" y="24"/>
          <a:ext cx="6553181" cy="464224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en-US" sz="4800" b="1" kern="1200" dirty="0"/>
            <a:t>Lab. 7</a:t>
          </a:r>
        </a:p>
        <a:p>
          <a:pPr lvl="0" algn="ctr" defTabSz="2133600">
            <a:lnSpc>
              <a:spcPct val="90000"/>
            </a:lnSpc>
            <a:spcBef>
              <a:spcPct val="0"/>
            </a:spcBef>
            <a:spcAft>
              <a:spcPct val="35000"/>
            </a:spcAft>
          </a:pPr>
          <a:r>
            <a:rPr lang="en-US" sz="4800" b="1" kern="1200" dirty="0">
              <a:solidFill>
                <a:srgbClr val="C00000"/>
              </a:solidFill>
            </a:rPr>
            <a:t>Sensory Examination</a:t>
          </a:r>
        </a:p>
        <a:p>
          <a:pPr lvl="0" algn="ctr" defTabSz="2133600">
            <a:lnSpc>
              <a:spcPct val="90000"/>
            </a:lnSpc>
            <a:spcBef>
              <a:spcPct val="0"/>
            </a:spcBef>
            <a:spcAft>
              <a:spcPct val="35000"/>
            </a:spcAft>
          </a:pPr>
          <a:r>
            <a:rPr lang="en-US" sz="3200" b="1" kern="1200" dirty="0">
              <a:solidFill>
                <a:schemeClr val="tx1"/>
              </a:solidFill>
            </a:rPr>
            <a:t>By: </a:t>
          </a:r>
          <a:r>
            <a:rPr lang="en-US" sz="3200" b="1" kern="1200" dirty="0" err="1">
              <a:solidFill>
                <a:schemeClr val="tx1"/>
              </a:solidFill>
            </a:rPr>
            <a:t>Fattma</a:t>
          </a:r>
          <a:r>
            <a:rPr lang="en-US" sz="3200" b="1" kern="1200" dirty="0">
              <a:solidFill>
                <a:schemeClr val="tx1"/>
              </a:solidFill>
            </a:rPr>
            <a:t> </a:t>
          </a:r>
          <a:r>
            <a:rPr lang="en-US" sz="3200" b="1" kern="1200" dirty="0" err="1">
              <a:solidFill>
                <a:schemeClr val="tx1"/>
              </a:solidFill>
            </a:rPr>
            <a:t>Z.Mohammed</a:t>
          </a:r>
          <a:endParaRPr lang="en-US" sz="3200" b="1" kern="1200" dirty="0">
            <a:solidFill>
              <a:schemeClr val="tx1"/>
            </a:solidFill>
          </a:endParaRPr>
        </a:p>
        <a:p>
          <a:pPr lvl="0" algn="ctr" defTabSz="2133600">
            <a:lnSpc>
              <a:spcPct val="90000"/>
            </a:lnSpc>
            <a:spcBef>
              <a:spcPct val="0"/>
            </a:spcBef>
            <a:spcAft>
              <a:spcPct val="35000"/>
            </a:spcAft>
          </a:pPr>
          <a:r>
            <a:rPr lang="en-US" sz="3200" b="1" kern="1200" dirty="0" err="1">
              <a:solidFill>
                <a:schemeClr val="tx1"/>
              </a:solidFill>
            </a:rPr>
            <a:t>M.Sc</a:t>
          </a:r>
          <a:r>
            <a:rPr lang="en-US" sz="3200" b="1" kern="1200" dirty="0">
              <a:solidFill>
                <a:schemeClr val="tx1"/>
              </a:solidFill>
            </a:rPr>
            <a:t> in Environmental Science &amp; Pollution</a:t>
          </a:r>
        </a:p>
      </dsp:txBody>
      <dsp:txXfrm>
        <a:off x="1874117" y="679865"/>
        <a:ext cx="4633799" cy="32825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67724-E92D-4C79-BCB1-1345ED309EFA}">
      <dsp:nvSpPr>
        <dsp:cNvPr id="0" name=""/>
        <dsp:cNvSpPr/>
      </dsp:nvSpPr>
      <dsp:spPr>
        <a:xfrm>
          <a:off x="1943921" y="696208"/>
          <a:ext cx="4627383" cy="4627383"/>
        </a:xfrm>
        <a:prstGeom prst="blockArc">
          <a:avLst>
            <a:gd name="adj1" fmla="val 10800000"/>
            <a:gd name="adj2" fmla="val 16200000"/>
            <a:gd name="adj3" fmla="val 4643"/>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8DD606-D6CE-4675-BC77-F3071688AC0D}">
      <dsp:nvSpPr>
        <dsp:cNvPr id="0" name=""/>
        <dsp:cNvSpPr/>
      </dsp:nvSpPr>
      <dsp:spPr>
        <a:xfrm>
          <a:off x="1943729" y="666716"/>
          <a:ext cx="4627383" cy="4627383"/>
        </a:xfrm>
        <a:prstGeom prst="blockArc">
          <a:avLst>
            <a:gd name="adj1" fmla="val 5393187"/>
            <a:gd name="adj2" fmla="val 10755137"/>
            <a:gd name="adj3" fmla="val 4643"/>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347891-1129-4DC7-8B99-2D4052C24598}">
      <dsp:nvSpPr>
        <dsp:cNvPr id="0" name=""/>
        <dsp:cNvSpPr/>
      </dsp:nvSpPr>
      <dsp:spPr>
        <a:xfrm>
          <a:off x="2012934" y="667638"/>
          <a:ext cx="4627383" cy="4627383"/>
        </a:xfrm>
        <a:prstGeom prst="blockArc">
          <a:avLst>
            <a:gd name="adj1" fmla="val 77534"/>
            <a:gd name="adj2" fmla="val 5498471"/>
            <a:gd name="adj3" fmla="val 4643"/>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EBDB49-9A46-43CF-82A4-594748DEEF7E}">
      <dsp:nvSpPr>
        <dsp:cNvPr id="0" name=""/>
        <dsp:cNvSpPr/>
      </dsp:nvSpPr>
      <dsp:spPr>
        <a:xfrm>
          <a:off x="2012480" y="695168"/>
          <a:ext cx="4627383" cy="4627383"/>
        </a:xfrm>
        <a:prstGeom prst="blockArc">
          <a:avLst>
            <a:gd name="adj1" fmla="val 16095696"/>
            <a:gd name="adj2" fmla="val 35651"/>
            <a:gd name="adj3" fmla="val 4643"/>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7A4E25-A8FF-4301-96D4-00552A5983FA}">
      <dsp:nvSpPr>
        <dsp:cNvPr id="0" name=""/>
        <dsp:cNvSpPr/>
      </dsp:nvSpPr>
      <dsp:spPr>
        <a:xfrm>
          <a:off x="2876955" y="1944141"/>
          <a:ext cx="2761315" cy="213151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a:t>Sensory Examination</a:t>
          </a:r>
        </a:p>
      </dsp:txBody>
      <dsp:txXfrm>
        <a:off x="3281340" y="2256294"/>
        <a:ext cx="1952545" cy="1507210"/>
      </dsp:txXfrm>
    </dsp:sp>
    <dsp:sp modelId="{386C76A0-C0B1-4CCB-A16E-F516F3F03D9D}">
      <dsp:nvSpPr>
        <dsp:cNvPr id="0" name=""/>
        <dsp:cNvSpPr/>
      </dsp:nvSpPr>
      <dsp:spPr>
        <a:xfrm>
          <a:off x="3511582" y="3891"/>
          <a:ext cx="1492061" cy="1492061"/>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a:t>Odor</a:t>
          </a:r>
        </a:p>
      </dsp:txBody>
      <dsp:txXfrm>
        <a:off x="3730089" y="222398"/>
        <a:ext cx="1055047" cy="1055047"/>
      </dsp:txXfrm>
    </dsp:sp>
    <dsp:sp modelId="{F7DFA63C-C317-41C1-A05E-1F5261B87A57}">
      <dsp:nvSpPr>
        <dsp:cNvPr id="0" name=""/>
        <dsp:cNvSpPr/>
      </dsp:nvSpPr>
      <dsp:spPr>
        <a:xfrm>
          <a:off x="5820824" y="2286265"/>
          <a:ext cx="1530407" cy="1492061"/>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a:t>Taste</a:t>
          </a:r>
        </a:p>
      </dsp:txBody>
      <dsp:txXfrm>
        <a:off x="6044947" y="2504772"/>
        <a:ext cx="1082161" cy="1055047"/>
      </dsp:txXfrm>
    </dsp:sp>
    <dsp:sp modelId="{8F52FDF8-5A8C-4B9D-BC08-D467D2714DB7}">
      <dsp:nvSpPr>
        <dsp:cNvPr id="0" name=""/>
        <dsp:cNvSpPr/>
      </dsp:nvSpPr>
      <dsp:spPr>
        <a:xfrm>
          <a:off x="3179834" y="4494349"/>
          <a:ext cx="2164130" cy="149206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a:t>Visibility</a:t>
          </a:r>
        </a:p>
      </dsp:txBody>
      <dsp:txXfrm>
        <a:off x="3496764" y="4712856"/>
        <a:ext cx="1530270" cy="1055047"/>
      </dsp:txXfrm>
    </dsp:sp>
    <dsp:sp modelId="{01A737D4-5382-402C-9B27-E249A165C262}">
      <dsp:nvSpPr>
        <dsp:cNvPr id="0" name=""/>
        <dsp:cNvSpPr/>
      </dsp:nvSpPr>
      <dsp:spPr>
        <a:xfrm>
          <a:off x="1251605" y="2263869"/>
          <a:ext cx="1492061" cy="1492061"/>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a:t>Color</a:t>
          </a:r>
        </a:p>
      </dsp:txBody>
      <dsp:txXfrm>
        <a:off x="1470112" y="2482376"/>
        <a:ext cx="1055047" cy="105504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C560033-21C5-4D43-89E4-9148F7DCF1A7}" type="datetimeFigureOut">
              <a:rPr lang="en-US" smtClean="0"/>
              <a:pPr/>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9C64F-5ACE-4501-8263-73801E3DE2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560033-21C5-4D43-89E4-9148F7DCF1A7}" type="datetimeFigureOut">
              <a:rPr lang="en-US" smtClean="0"/>
              <a:pPr/>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9C64F-5ACE-4501-8263-73801E3DE2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560033-21C5-4D43-89E4-9148F7DCF1A7}" type="datetimeFigureOut">
              <a:rPr lang="en-US" smtClean="0"/>
              <a:pPr/>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9C64F-5ACE-4501-8263-73801E3DE2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560033-21C5-4D43-89E4-9148F7DCF1A7}" type="datetimeFigureOut">
              <a:rPr lang="en-US" smtClean="0"/>
              <a:pPr/>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9C64F-5ACE-4501-8263-73801E3DE2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560033-21C5-4D43-89E4-9148F7DCF1A7}" type="datetimeFigureOut">
              <a:rPr lang="en-US" smtClean="0"/>
              <a:pPr/>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9C64F-5ACE-4501-8263-73801E3DE2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560033-21C5-4D43-89E4-9148F7DCF1A7}" type="datetimeFigureOut">
              <a:rPr lang="en-US" smtClean="0"/>
              <a:pPr/>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9C64F-5ACE-4501-8263-73801E3DE2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560033-21C5-4D43-89E4-9148F7DCF1A7}" type="datetimeFigureOut">
              <a:rPr lang="en-US" smtClean="0"/>
              <a:pPr/>
              <a:t>6/5/2022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59C64F-5ACE-4501-8263-73801E3DE2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560033-21C5-4D43-89E4-9148F7DCF1A7}" type="datetimeFigureOut">
              <a:rPr lang="en-US" smtClean="0"/>
              <a:pPr/>
              <a:t>6/5/2022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59C64F-5ACE-4501-8263-73801E3DE2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60033-21C5-4D43-89E4-9148F7DCF1A7}" type="datetimeFigureOut">
              <a:rPr lang="en-US" smtClean="0"/>
              <a:pPr/>
              <a:t>6/5/2022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59C64F-5ACE-4501-8263-73801E3DE2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560033-21C5-4D43-89E4-9148F7DCF1A7}" type="datetimeFigureOut">
              <a:rPr lang="en-US" smtClean="0"/>
              <a:pPr/>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9C64F-5ACE-4501-8263-73801E3DE2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560033-21C5-4D43-89E4-9148F7DCF1A7}" type="datetimeFigureOut">
              <a:rPr lang="en-US" smtClean="0"/>
              <a:pPr/>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9C64F-5ACE-4501-8263-73801E3DE2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60033-21C5-4D43-89E4-9148F7DCF1A7}" type="datetimeFigureOut">
              <a:rPr lang="en-US" smtClean="0"/>
              <a:pPr/>
              <a:t>6/5/2022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59C64F-5ACE-4501-8263-73801E3DE2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gif"/></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igh Spec\Desktop\images3EN94CBO.jpg"/>
          <p:cNvPicPr>
            <a:picLocks noChangeAspect="1" noChangeArrowheads="1"/>
          </p:cNvPicPr>
          <p:nvPr/>
        </p:nvPicPr>
        <p:blipFill>
          <a:blip r:embed="rId2"/>
          <a:srcRect/>
          <a:stretch>
            <a:fillRect/>
          </a:stretch>
        </p:blipFill>
        <p:spPr bwMode="auto">
          <a:xfrm>
            <a:off x="-5889" y="1"/>
            <a:ext cx="9149890" cy="6853586"/>
          </a:xfrm>
          <a:prstGeom prst="rect">
            <a:avLst/>
          </a:prstGeom>
          <a:noFill/>
        </p:spPr>
      </p:pic>
      <p:graphicFrame>
        <p:nvGraphicFramePr>
          <p:cNvPr id="3" name="Diagram 2"/>
          <p:cNvGraphicFramePr/>
          <p:nvPr>
            <p:extLst>
              <p:ext uri="{D42A27DB-BD31-4B8C-83A1-F6EECF244321}">
                <p14:modId xmlns:p14="http://schemas.microsoft.com/office/powerpoint/2010/main" val="231965865"/>
              </p:ext>
            </p:extLst>
          </p:nvPr>
        </p:nvGraphicFramePr>
        <p:xfrm>
          <a:off x="228600" y="914400"/>
          <a:ext cx="85344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7947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715000"/>
          </a:xfrm>
        </p:spPr>
        <p:txBody>
          <a:bodyPr>
            <a:normAutofit fontScale="90000"/>
          </a:bodyPr>
          <a:lstStyle/>
          <a:p>
            <a:pPr algn="just"/>
            <a:r>
              <a:rPr lang="en-US" dirty="0">
                <a:solidFill>
                  <a:srgbClr val="C00000"/>
                </a:solidFill>
              </a:rPr>
              <a:t>Clarity</a:t>
            </a:r>
            <a:r>
              <a:rPr lang="en-US" dirty="0"/>
              <a:t> is measured using a </a:t>
            </a:r>
            <a:r>
              <a:rPr lang="en-US" dirty="0" err="1"/>
              <a:t>Secchi</a:t>
            </a:r>
            <a:r>
              <a:rPr lang="en-US" dirty="0"/>
              <a:t> disc attached to a tape measure. The disc is lowered into the water until it disappears; this depth is noted from the tape measure. The disc is lowered a little further and then slowly raised until it reappears, this depth is noted. The average of the two readings is the final </a:t>
            </a:r>
            <a:r>
              <a:rPr lang="en-US" dirty="0" err="1"/>
              <a:t>Secchi</a:t>
            </a:r>
            <a:r>
              <a:rPr lang="en-US" dirty="0"/>
              <a:t> depth visibility depth.</a:t>
            </a:r>
          </a:p>
        </p:txBody>
      </p:sp>
      <p:sp>
        <p:nvSpPr>
          <p:cNvPr id="3" name="Rectangle 2"/>
          <p:cNvSpPr/>
          <p:nvPr/>
        </p:nvSpPr>
        <p:spPr>
          <a:xfrm>
            <a:off x="0" y="0"/>
            <a:ext cx="91440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lephant" pitchFamily="18" charset="0"/>
              </a:rPr>
              <a:t>Sensory Examination                                                              Lab7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a:xfrm>
            <a:off x="4419600" y="533400"/>
            <a:ext cx="3048000" cy="4953000"/>
          </a:xfrm>
          <a:prstGeom prst="rect">
            <a:avLst/>
          </a:prstGeom>
          <a:noFill/>
          <a:ln/>
        </p:spPr>
      </p:pic>
      <p:pic>
        <p:nvPicPr>
          <p:cNvPr id="3" name="Picture 5" descr="4639620972_9a8e4e7f30_o"/>
          <p:cNvPicPr>
            <a:picLocks noChangeAspect="1" noChangeArrowheads="1" noCrop="1"/>
          </p:cNvPicPr>
          <p:nvPr/>
        </p:nvPicPr>
        <p:blipFill>
          <a:blip r:embed="rId3"/>
          <a:srcRect/>
          <a:stretch>
            <a:fillRect/>
          </a:stretch>
        </p:blipFill>
        <p:spPr bwMode="auto">
          <a:xfrm>
            <a:off x="1143000" y="609600"/>
            <a:ext cx="2895600" cy="4800600"/>
          </a:xfrm>
          <a:prstGeom prst="rect">
            <a:avLst/>
          </a:prstGeom>
          <a:ln w="88900" cap="sq" cmpd="thickThin">
            <a:solidFill>
              <a:srgbClr val="000000"/>
            </a:solidFill>
            <a:prstDash val="solid"/>
            <a:miter lim="800000"/>
          </a:ln>
          <a:effectLst>
            <a:innerShdw blurRad="76200">
              <a:srgbClr val="000000"/>
            </a:innerShdw>
          </a:effectLst>
        </p:spPr>
      </p:pic>
      <p:cxnSp>
        <p:nvCxnSpPr>
          <p:cNvPr id="5" name="Straight Arrow Connector 4"/>
          <p:cNvCxnSpPr/>
          <p:nvPr/>
        </p:nvCxnSpPr>
        <p:spPr>
          <a:xfrm rot="10800000">
            <a:off x="6553200" y="4876800"/>
            <a:ext cx="1371600" cy="304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7620000" y="5105400"/>
            <a:ext cx="1524000" cy="400110"/>
          </a:xfrm>
          <a:prstGeom prst="rect">
            <a:avLst/>
          </a:prstGeom>
        </p:spPr>
        <p:txBody>
          <a:bodyPr wrap="square">
            <a:spAutoFit/>
          </a:bodyPr>
          <a:lstStyle/>
          <a:p>
            <a:r>
              <a:rPr lang="en-US" sz="2000" b="1" dirty="0" err="1">
                <a:solidFill>
                  <a:schemeClr val="accent1">
                    <a:lumMod val="75000"/>
                  </a:schemeClr>
                </a:solidFill>
              </a:rPr>
              <a:t>Secchi</a:t>
            </a:r>
            <a:r>
              <a:rPr lang="en-US" sz="2000" b="1" dirty="0">
                <a:solidFill>
                  <a:schemeClr val="accent1">
                    <a:lumMod val="75000"/>
                  </a:schemeClr>
                </a:solidFill>
              </a:rPr>
              <a:t> disc </a:t>
            </a:r>
          </a:p>
        </p:txBody>
      </p:sp>
      <p:sp>
        <p:nvSpPr>
          <p:cNvPr id="10" name="Title 9"/>
          <p:cNvSpPr>
            <a:spLocks noGrp="1"/>
          </p:cNvSpPr>
          <p:nvPr>
            <p:ph type="title"/>
          </p:nvPr>
        </p:nvSpPr>
        <p:spPr>
          <a:xfrm>
            <a:off x="762000" y="5943600"/>
            <a:ext cx="7467600" cy="609600"/>
          </a:xfr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sz="2800" dirty="0"/>
              <a:t>Figures showing visibility of water using </a:t>
            </a:r>
            <a:r>
              <a:rPr lang="en-US" sz="2800" dirty="0" err="1"/>
              <a:t>Secchi</a:t>
            </a:r>
            <a:r>
              <a:rPr lang="en-US" sz="2800" dirty="0"/>
              <a:t> disk</a:t>
            </a:r>
          </a:p>
        </p:txBody>
      </p:sp>
      <p:pic>
        <p:nvPicPr>
          <p:cNvPr id="3074" name="Picture 2" descr="C:\Users\High Spec\Desktop\SECTDISK.gif"/>
          <p:cNvPicPr>
            <a:picLocks noChangeAspect="1" noChangeArrowheads="1"/>
          </p:cNvPicPr>
          <p:nvPr/>
        </p:nvPicPr>
        <p:blipFill>
          <a:blip r:embed="rId4"/>
          <a:srcRect/>
          <a:stretch>
            <a:fillRect/>
          </a:stretch>
        </p:blipFill>
        <p:spPr bwMode="auto">
          <a:xfrm>
            <a:off x="7772400" y="762000"/>
            <a:ext cx="1021080" cy="3886200"/>
          </a:xfrm>
          <a:prstGeom prst="rect">
            <a:avLst/>
          </a:prstGeom>
          <a:noFill/>
        </p:spPr>
      </p:pic>
      <p:sp>
        <p:nvSpPr>
          <p:cNvPr id="16" name="Rectangle 15"/>
          <p:cNvSpPr/>
          <p:nvPr/>
        </p:nvSpPr>
        <p:spPr>
          <a:xfrm>
            <a:off x="0" y="0"/>
            <a:ext cx="91440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lephant" pitchFamily="18" charset="0"/>
              </a:rPr>
              <a:t>Sensory Examination                                                              Lab7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igh Spec\Desktop\images.png"/>
          <p:cNvPicPr>
            <a:picLocks noChangeAspect="1" noChangeArrowheads="1"/>
          </p:cNvPicPr>
          <p:nvPr/>
        </p:nvPicPr>
        <p:blipFill>
          <a:blip r:embed="rId2"/>
          <a:srcRect t="8823"/>
          <a:stretch>
            <a:fillRect/>
          </a:stretch>
        </p:blipFill>
        <p:spPr bwMode="auto">
          <a:xfrm>
            <a:off x="152400" y="1676400"/>
            <a:ext cx="8839200" cy="47244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Rectangle 2"/>
          <p:cNvSpPr/>
          <p:nvPr/>
        </p:nvSpPr>
        <p:spPr>
          <a:xfrm>
            <a:off x="0" y="0"/>
            <a:ext cx="91440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lephant" pitchFamily="18" charset="0"/>
              </a:rPr>
              <a:t>Sensory Examination                                                              Lab 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igh Spec\Desktop\images6VBHAWDO.jpg"/>
          <p:cNvPicPr>
            <a:picLocks noChangeAspect="1" noChangeArrowheads="1"/>
          </p:cNvPicPr>
          <p:nvPr/>
        </p:nvPicPr>
        <p:blipFill>
          <a:blip r:embed="rId2"/>
          <a:srcRect/>
          <a:stretch>
            <a:fillRect/>
          </a:stretch>
        </p:blipFill>
        <p:spPr bwMode="auto">
          <a:xfrm>
            <a:off x="4876800" y="1295401"/>
            <a:ext cx="3990423" cy="4191000"/>
          </a:xfrm>
          <a:prstGeom prst="rect">
            <a:avLst/>
          </a:prstGeom>
          <a:ln w="88900" cap="sq" cmpd="thickThin">
            <a:solidFill>
              <a:srgbClr val="000000"/>
            </a:solidFill>
            <a:prstDash val="solid"/>
            <a:miter lim="800000"/>
          </a:ln>
          <a:effectLst>
            <a:innerShdw blurRad="76200">
              <a:srgbClr val="000000"/>
            </a:innerShdw>
          </a:effectLst>
        </p:spPr>
      </p:pic>
      <p:pic>
        <p:nvPicPr>
          <p:cNvPr id="2051" name="Picture 3" descr="C:\Users\High Spec\Desktop\imagesPCXOKPQB.jpg"/>
          <p:cNvPicPr>
            <a:picLocks noChangeAspect="1" noChangeArrowheads="1"/>
          </p:cNvPicPr>
          <p:nvPr/>
        </p:nvPicPr>
        <p:blipFill>
          <a:blip r:embed="rId3"/>
          <a:srcRect/>
          <a:stretch>
            <a:fillRect/>
          </a:stretch>
        </p:blipFill>
        <p:spPr bwMode="auto">
          <a:xfrm>
            <a:off x="381001" y="1295400"/>
            <a:ext cx="4043947" cy="4191000"/>
          </a:xfrm>
          <a:prstGeom prst="rect">
            <a:avLst/>
          </a:prstGeom>
          <a:ln w="88900" cap="sq" cmpd="thickThin">
            <a:solidFill>
              <a:srgbClr val="000000"/>
            </a:solidFill>
            <a:prstDash val="solid"/>
            <a:miter lim="800000"/>
          </a:ln>
          <a:effectLst>
            <a:innerShdw blurRad="76200">
              <a:srgbClr val="000000"/>
            </a:innerShdw>
          </a:effectLst>
        </p:spPr>
      </p:pic>
      <p:sp>
        <p:nvSpPr>
          <p:cNvPr id="6" name="Title 5"/>
          <p:cNvSpPr>
            <a:spLocks noGrp="1"/>
          </p:cNvSpPr>
          <p:nvPr>
            <p:ph type="title"/>
          </p:nvPr>
        </p:nvSpPr>
        <p:spPr>
          <a:xfrm>
            <a:off x="1295400" y="6019800"/>
            <a:ext cx="6324600" cy="533400"/>
          </a:xfrm>
          <a:effectLst>
            <a:glow rad="2286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3200" dirty="0"/>
              <a:t>Figures Showing </a:t>
            </a:r>
            <a:r>
              <a:rPr lang="en-US" sz="3200" dirty="0" err="1"/>
              <a:t>secchi</a:t>
            </a:r>
            <a:r>
              <a:rPr lang="en-US" sz="3200" dirty="0"/>
              <a:t> disk</a:t>
            </a:r>
          </a:p>
        </p:txBody>
      </p:sp>
      <p:sp>
        <p:nvSpPr>
          <p:cNvPr id="7" name="Rectangle 6"/>
          <p:cNvSpPr/>
          <p:nvPr/>
        </p:nvSpPr>
        <p:spPr>
          <a:xfrm>
            <a:off x="0" y="0"/>
            <a:ext cx="91440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lephant" pitchFamily="18" charset="0"/>
              </a:rPr>
              <a:t>Sensory Examination                                                              Lab7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47800"/>
            <a:ext cx="8381999" cy="4321175"/>
          </a:xfrm>
        </p:spPr>
        <p:txBody>
          <a:bodyPr>
            <a:noAutofit/>
          </a:bodyPr>
          <a:lstStyle/>
          <a:p>
            <a:pPr marL="609600" indent="-609600">
              <a:lnSpc>
                <a:spcPct val="90000"/>
              </a:lnSpc>
            </a:pPr>
            <a:r>
              <a:rPr lang="en-US" sz="3200" b="0" cap="none" dirty="0">
                <a:latin typeface="Narkisim" pitchFamily="34" charset="-79"/>
                <a:cs typeface="Narkisim" pitchFamily="34" charset="-79"/>
              </a:rPr>
              <a:t>The simple test of turbidity involves filling a clean one litter (1L) glass container about 2/3 full with the water sample, shaking well and comparing against a black and then a white background. The following degrees of turbidity are determined:</a:t>
            </a:r>
            <a:br>
              <a:rPr lang="en-US" sz="3200" b="0" cap="none" dirty="0">
                <a:latin typeface="Narkisim" pitchFamily="34" charset="-79"/>
                <a:cs typeface="Narkisim" pitchFamily="34" charset="-79"/>
              </a:rPr>
            </a:br>
            <a:r>
              <a:rPr lang="en-US" sz="3200" b="0" cap="none" dirty="0">
                <a:solidFill>
                  <a:schemeClr val="accent3">
                    <a:lumMod val="75000"/>
                  </a:schemeClr>
                </a:solidFill>
                <a:latin typeface="Narkisim" pitchFamily="34" charset="-79"/>
                <a:cs typeface="Narkisim" pitchFamily="34" charset="-79"/>
              </a:rPr>
              <a:t>clear</a:t>
            </a:r>
            <a:br>
              <a:rPr lang="en-US" sz="3200" b="0" cap="none" dirty="0">
                <a:solidFill>
                  <a:schemeClr val="accent3">
                    <a:lumMod val="75000"/>
                  </a:schemeClr>
                </a:solidFill>
                <a:latin typeface="Narkisim" pitchFamily="34" charset="-79"/>
                <a:cs typeface="Narkisim" pitchFamily="34" charset="-79"/>
              </a:rPr>
            </a:br>
            <a:r>
              <a:rPr lang="en-US" sz="3200" b="0" cap="none" dirty="0">
                <a:solidFill>
                  <a:schemeClr val="accent3">
                    <a:lumMod val="75000"/>
                  </a:schemeClr>
                </a:solidFill>
                <a:latin typeface="Narkisim" pitchFamily="34" charset="-79"/>
                <a:cs typeface="Narkisim" pitchFamily="34" charset="-79"/>
              </a:rPr>
              <a:t>opalescent</a:t>
            </a:r>
            <a:br>
              <a:rPr lang="en-US" sz="3200" b="0" cap="none" dirty="0">
                <a:solidFill>
                  <a:schemeClr val="accent3">
                    <a:lumMod val="75000"/>
                  </a:schemeClr>
                </a:solidFill>
                <a:latin typeface="Narkisim" pitchFamily="34" charset="-79"/>
                <a:cs typeface="Narkisim" pitchFamily="34" charset="-79"/>
              </a:rPr>
            </a:br>
            <a:r>
              <a:rPr lang="en-US" sz="3200" b="0" cap="none" dirty="0">
                <a:solidFill>
                  <a:schemeClr val="accent3">
                    <a:lumMod val="75000"/>
                  </a:schemeClr>
                </a:solidFill>
                <a:latin typeface="Narkisim" pitchFamily="34" charset="-79"/>
                <a:cs typeface="Narkisim" pitchFamily="34" charset="-79"/>
              </a:rPr>
              <a:t>weakly turbid</a:t>
            </a:r>
            <a:br>
              <a:rPr lang="en-US" sz="3200" b="0" cap="none" dirty="0">
                <a:solidFill>
                  <a:schemeClr val="accent3">
                    <a:lumMod val="75000"/>
                  </a:schemeClr>
                </a:solidFill>
                <a:latin typeface="Narkisim" pitchFamily="34" charset="-79"/>
                <a:cs typeface="Narkisim" pitchFamily="34" charset="-79"/>
              </a:rPr>
            </a:br>
            <a:r>
              <a:rPr lang="en-US" sz="3200" b="0" cap="none" dirty="0">
                <a:solidFill>
                  <a:schemeClr val="accent3">
                    <a:lumMod val="75000"/>
                  </a:schemeClr>
                </a:solidFill>
                <a:latin typeface="Narkisim" pitchFamily="34" charset="-79"/>
                <a:cs typeface="Narkisim" pitchFamily="34" charset="-79"/>
              </a:rPr>
              <a:t>strongly turbid</a:t>
            </a:r>
            <a:br>
              <a:rPr lang="en-US" sz="3200" b="0" cap="none" dirty="0">
                <a:solidFill>
                  <a:schemeClr val="accent3">
                    <a:lumMod val="75000"/>
                  </a:schemeClr>
                </a:solidFill>
                <a:latin typeface="Narkisim" pitchFamily="34" charset="-79"/>
                <a:cs typeface="Narkisim" pitchFamily="34" charset="-79"/>
              </a:rPr>
            </a:br>
            <a:r>
              <a:rPr lang="en-US" sz="3200" b="0" cap="none" dirty="0">
                <a:solidFill>
                  <a:schemeClr val="accent3">
                    <a:lumMod val="75000"/>
                  </a:schemeClr>
                </a:solidFill>
                <a:latin typeface="Narkisim" pitchFamily="34" charset="-79"/>
                <a:cs typeface="Narkisim" pitchFamily="34" charset="-79"/>
              </a:rPr>
              <a:t>opaque</a:t>
            </a:r>
          </a:p>
        </p:txBody>
      </p:sp>
      <p:sp>
        <p:nvSpPr>
          <p:cNvPr id="3" name="Text Placeholder 2"/>
          <p:cNvSpPr>
            <a:spLocks noGrp="1"/>
          </p:cNvSpPr>
          <p:nvPr>
            <p:ph type="body" idx="1"/>
          </p:nvPr>
        </p:nvSpPr>
        <p:spPr>
          <a:xfrm>
            <a:off x="0" y="533400"/>
            <a:ext cx="2249487" cy="749300"/>
          </a:xfrm>
        </p:spPr>
        <p:txBody>
          <a:bodyPr>
            <a:normAutofit lnSpcReduction="10000"/>
          </a:bodyPr>
          <a:lstStyle/>
          <a:p>
            <a:r>
              <a:rPr lang="en-US" sz="4400" b="1" dirty="0">
                <a:solidFill>
                  <a:schemeClr val="accent6">
                    <a:lumMod val="75000"/>
                  </a:schemeClr>
                </a:solidFill>
                <a:latin typeface="Narkisim" pitchFamily="34" charset="-79"/>
                <a:cs typeface="Narkisim" pitchFamily="34" charset="-79"/>
              </a:rPr>
              <a:t>Turbidity</a:t>
            </a:r>
            <a:endParaRPr lang="en-US" sz="4400" dirty="0">
              <a:solidFill>
                <a:schemeClr val="accent6">
                  <a:lumMod val="75000"/>
                </a:schemeClr>
              </a:solidFill>
              <a:latin typeface="Narkisim" pitchFamily="34" charset="-79"/>
              <a:cs typeface="Narkisim" pitchFamily="34" charset="-79"/>
            </a:endParaRPr>
          </a:p>
        </p:txBody>
      </p:sp>
      <p:sp>
        <p:nvSpPr>
          <p:cNvPr id="4" name="Rectangle 3"/>
          <p:cNvSpPr/>
          <p:nvPr/>
        </p:nvSpPr>
        <p:spPr>
          <a:xfrm>
            <a:off x="0" y="0"/>
            <a:ext cx="91440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lephant" pitchFamily="18" charset="0"/>
              </a:rPr>
              <a:t>Sensory Examination                                                              Lab7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438400"/>
            <a:ext cx="7772400" cy="3330575"/>
          </a:xfrm>
        </p:spPr>
        <p:txBody>
          <a:bodyPr>
            <a:normAutofit/>
          </a:bodyPr>
          <a:lstStyle/>
          <a:p>
            <a:pPr algn="just"/>
            <a:r>
              <a:rPr lang="en-US" sz="3600" b="0" cap="none" dirty="0">
                <a:latin typeface="Elephant" pitchFamily="18" charset="0"/>
              </a:rPr>
              <a:t>Go to the field, do the above test on soil </a:t>
            </a:r>
            <a:r>
              <a:rPr lang="en-US" sz="3600" b="0" cap="none">
                <a:latin typeface="Elephant" pitchFamily="18" charset="0"/>
              </a:rPr>
              <a:t>and water </a:t>
            </a:r>
            <a:r>
              <a:rPr lang="en-US" sz="3600" b="0" cap="none" dirty="0">
                <a:latin typeface="Elephant" pitchFamily="18" charset="0"/>
              </a:rPr>
              <a:t>sample, record your result with your team. We will compare the results of each team group in the lab.</a:t>
            </a:r>
          </a:p>
        </p:txBody>
      </p:sp>
      <p:sp>
        <p:nvSpPr>
          <p:cNvPr id="3" name="Text Placeholder 2"/>
          <p:cNvSpPr>
            <a:spLocks noGrp="1"/>
          </p:cNvSpPr>
          <p:nvPr>
            <p:ph type="body" idx="1"/>
          </p:nvPr>
        </p:nvSpPr>
        <p:spPr>
          <a:xfrm>
            <a:off x="722313" y="1066800"/>
            <a:ext cx="7772400" cy="762000"/>
          </a:xfrm>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Elephant" pitchFamily="18" charset="0"/>
              </a:rPr>
              <a:t>Today’s  practical  part</a:t>
            </a:r>
          </a:p>
        </p:txBody>
      </p:sp>
      <p:pic>
        <p:nvPicPr>
          <p:cNvPr id="5" name="Picture 2" descr="C:\Users\High Spec\Desktop\untitled.png"/>
          <p:cNvPicPr>
            <a:picLocks noChangeAspect="1" noChangeArrowheads="1"/>
          </p:cNvPicPr>
          <p:nvPr/>
        </p:nvPicPr>
        <p:blipFill>
          <a:blip r:embed="rId2"/>
          <a:srcRect/>
          <a:stretch>
            <a:fillRect/>
          </a:stretch>
        </p:blipFill>
        <p:spPr bwMode="auto">
          <a:xfrm>
            <a:off x="6351814" y="4800600"/>
            <a:ext cx="2792186" cy="2057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igh Spec\Desktop\images2QDQ4GXU.jpg"/>
          <p:cNvPicPr>
            <a:picLocks noChangeAspect="1" noChangeArrowheads="1"/>
          </p:cNvPicPr>
          <p:nvPr/>
        </p:nvPicPr>
        <p:blipFill>
          <a:blip r:embed="rId2"/>
          <a:srcRect/>
          <a:stretch>
            <a:fillRect/>
          </a:stretch>
        </p:blipFill>
        <p:spPr bwMode="auto">
          <a:xfrm>
            <a:off x="-5892" y="-1"/>
            <a:ext cx="9149892" cy="6853587"/>
          </a:xfrm>
          <a:prstGeom prst="rect">
            <a:avLst/>
          </a:prstGeom>
          <a:noFill/>
        </p:spPr>
      </p:pic>
      <p:sp>
        <p:nvSpPr>
          <p:cNvPr id="4" name="Rectangle 3"/>
          <p:cNvSpPr/>
          <p:nvPr/>
        </p:nvSpPr>
        <p:spPr>
          <a:xfrm>
            <a:off x="2286000" y="1295400"/>
            <a:ext cx="4572000" cy="3046988"/>
          </a:xfrm>
          <a:prstGeom prst="rect">
            <a:avLst/>
          </a:prstGeom>
        </p:spPr>
        <p:txBody>
          <a:bodyPr wrap="square">
            <a:spAutoFit/>
          </a:bodyPr>
          <a:lstStyle/>
          <a:p>
            <a:pPr algn="ctr"/>
            <a:r>
              <a:rPr lang="en-US" sz="4800" dirty="0">
                <a:solidFill>
                  <a:schemeClr val="accent4">
                    <a:lumMod val="75000"/>
                  </a:schemeClr>
                </a:solidFill>
                <a:latin typeface="Broadway" pitchFamily="82" charset="0"/>
              </a:rPr>
              <a:t>Next Lab</a:t>
            </a:r>
            <a:br>
              <a:rPr lang="en-US" sz="4800" dirty="0">
                <a:solidFill>
                  <a:schemeClr val="accent4">
                    <a:lumMod val="75000"/>
                  </a:schemeClr>
                </a:solidFill>
                <a:latin typeface="Broadway" pitchFamily="82" charset="0"/>
              </a:rPr>
            </a:br>
            <a:r>
              <a:rPr lang="en-US" sz="4800" dirty="0">
                <a:solidFill>
                  <a:schemeClr val="accent4">
                    <a:lumMod val="75000"/>
                  </a:schemeClr>
                </a:solidFill>
                <a:latin typeface="Broadway" pitchFamily="82" charset="0"/>
              </a:rPr>
              <a:t/>
            </a:r>
            <a:br>
              <a:rPr lang="en-US" sz="4800" dirty="0">
                <a:solidFill>
                  <a:schemeClr val="accent4">
                    <a:lumMod val="75000"/>
                  </a:schemeClr>
                </a:solidFill>
                <a:latin typeface="Broadway" pitchFamily="82" charset="0"/>
              </a:rPr>
            </a:br>
            <a:r>
              <a:rPr lang="en-US" sz="4800" dirty="0">
                <a:solidFill>
                  <a:schemeClr val="accent4">
                    <a:lumMod val="75000"/>
                  </a:schemeClr>
                </a:solidFill>
                <a:latin typeface="Broadway" pitchFamily="82" charset="0"/>
              </a:rPr>
              <a:t>Soil Environment</a:t>
            </a:r>
            <a:endParaRPr lang="en-US"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igh Spec\Desktop\images3EN94CBO.jpg"/>
          <p:cNvPicPr>
            <a:picLocks noChangeAspect="1" noChangeArrowheads="1"/>
          </p:cNvPicPr>
          <p:nvPr/>
        </p:nvPicPr>
        <p:blipFill>
          <a:blip r:embed="rId2"/>
          <a:srcRect/>
          <a:stretch>
            <a:fillRect/>
          </a:stretch>
        </p:blipFill>
        <p:spPr bwMode="auto">
          <a:xfrm>
            <a:off x="-5889" y="1"/>
            <a:ext cx="9149890" cy="6853586"/>
          </a:xfrm>
          <a:prstGeom prst="rect">
            <a:avLst/>
          </a:prstGeom>
          <a:noFill/>
        </p:spPr>
      </p:pic>
      <p:graphicFrame>
        <p:nvGraphicFramePr>
          <p:cNvPr id="3" name="Diagram 2"/>
          <p:cNvGraphicFramePr/>
          <p:nvPr/>
        </p:nvGraphicFramePr>
        <p:xfrm>
          <a:off x="228600" y="381000"/>
          <a:ext cx="85344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9031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66801"/>
            <a:ext cx="8305800" cy="4495800"/>
          </a:xfrm>
        </p:spPr>
        <p:txBody>
          <a:bodyPr>
            <a:normAutofit fontScale="90000"/>
          </a:bodyPr>
          <a:lstStyle/>
          <a:p>
            <a:pPr algn="just"/>
            <a:r>
              <a:rPr lang="en-US" dirty="0">
                <a:solidFill>
                  <a:schemeClr val="accent6">
                    <a:lumMod val="75000"/>
                  </a:schemeClr>
                </a:solidFill>
                <a:latin typeface="Narkisim" pitchFamily="34" charset="-79"/>
                <a:cs typeface="Narkisim" pitchFamily="34" charset="-79"/>
              </a:rPr>
              <a:t>Sensory examination </a:t>
            </a:r>
            <a:r>
              <a:rPr lang="en-US" dirty="0">
                <a:latin typeface="Narkisim" pitchFamily="34" charset="-79"/>
                <a:cs typeface="Narkisim" pitchFamily="34" charset="-79"/>
              </a:rPr>
              <a:t>takes place during the process of sampling, soon after samples are collected, because change can occur during transport and storage, some of the sample’s contents are susceptible to light, chemical reactions, or biological activities.</a:t>
            </a:r>
          </a:p>
        </p:txBody>
      </p:sp>
      <p:sp>
        <p:nvSpPr>
          <p:cNvPr id="5" name="Rectangle 4"/>
          <p:cNvSpPr/>
          <p:nvPr/>
        </p:nvSpPr>
        <p:spPr>
          <a:xfrm>
            <a:off x="0" y="1"/>
            <a:ext cx="9144000" cy="461665"/>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lephant" pitchFamily="18" charset="0"/>
              </a:rPr>
              <a:t>Sensory Examination                                                              Lab 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4625975"/>
          </a:xfrm>
        </p:spPr>
        <p:txBody>
          <a:bodyPr>
            <a:normAutofit fontScale="90000"/>
          </a:bodyPr>
          <a:lstStyle/>
          <a:p>
            <a:pPr marL="609600" indent="-609600"/>
            <a:r>
              <a:rPr lang="en-US" dirty="0"/>
              <a:t>     </a:t>
            </a:r>
            <a:r>
              <a:rPr lang="en-US" sz="3600" b="0" cap="none" dirty="0">
                <a:latin typeface="Narkisim" pitchFamily="34" charset="-79"/>
                <a:cs typeface="Narkisim" pitchFamily="34" charset="-79"/>
              </a:rPr>
              <a:t>The odor is tasted immediately after sampling. The odor strength may be designated as follow:</a:t>
            </a:r>
            <a:br>
              <a:rPr lang="en-US" sz="3600" b="0" cap="none" dirty="0">
                <a:latin typeface="Narkisim" pitchFamily="34" charset="-79"/>
                <a:cs typeface="Narkisim" pitchFamily="34" charset="-79"/>
              </a:rPr>
            </a:br>
            <a:r>
              <a:rPr lang="en-US" sz="3600" b="0" cap="none" dirty="0">
                <a:solidFill>
                  <a:schemeClr val="accent5"/>
                </a:solidFill>
                <a:latin typeface="Narkisim" pitchFamily="34" charset="-79"/>
                <a:cs typeface="Narkisim" pitchFamily="34" charset="-79"/>
              </a:rPr>
              <a:t>Odor strength: </a:t>
            </a:r>
            <a:r>
              <a:rPr lang="en-US" sz="3600" b="0" cap="none" dirty="0">
                <a:latin typeface="Narkisim" pitchFamily="34" charset="-79"/>
                <a:cs typeface="Narkisim" pitchFamily="34" charset="-79"/>
              </a:rPr>
              <a:t/>
            </a:r>
            <a:br>
              <a:rPr lang="en-US" sz="3600" b="0" cap="none" dirty="0">
                <a:latin typeface="Narkisim" pitchFamily="34" charset="-79"/>
                <a:cs typeface="Narkisim" pitchFamily="34" charset="-79"/>
              </a:rPr>
            </a:br>
            <a:r>
              <a:rPr lang="en-US" sz="3600" b="0" cap="none" dirty="0">
                <a:latin typeface="Narkisim" pitchFamily="34" charset="-79"/>
                <a:cs typeface="Narkisim" pitchFamily="34" charset="-79"/>
              </a:rPr>
              <a:t>     very weak, weak, clear, strong, very strong</a:t>
            </a:r>
            <a:br>
              <a:rPr lang="en-US" sz="3600" b="0" cap="none" dirty="0">
                <a:latin typeface="Narkisim" pitchFamily="34" charset="-79"/>
                <a:cs typeface="Narkisim" pitchFamily="34" charset="-79"/>
              </a:rPr>
            </a:br>
            <a:r>
              <a:rPr lang="en-US" sz="3600" b="0" cap="none" dirty="0">
                <a:solidFill>
                  <a:schemeClr val="accent5"/>
                </a:solidFill>
                <a:latin typeface="Narkisim" pitchFamily="34" charset="-79"/>
                <a:cs typeface="Narkisim" pitchFamily="34" charset="-79"/>
              </a:rPr>
              <a:t>Odor type: </a:t>
            </a:r>
            <a:r>
              <a:rPr lang="en-US" sz="3600" b="0" cap="none" dirty="0">
                <a:latin typeface="Narkisim" pitchFamily="34" charset="-79"/>
                <a:cs typeface="Narkisim" pitchFamily="34" charset="-79"/>
              </a:rPr>
              <a:t/>
            </a:r>
            <a:br>
              <a:rPr lang="en-US" sz="3600" b="0" cap="none" dirty="0">
                <a:latin typeface="Narkisim" pitchFamily="34" charset="-79"/>
                <a:cs typeface="Narkisim" pitchFamily="34" charset="-79"/>
              </a:rPr>
            </a:br>
            <a:r>
              <a:rPr lang="en-US" sz="3600" b="0" cap="none" dirty="0">
                <a:latin typeface="Narkisim" pitchFamily="34" charset="-79"/>
                <a:cs typeface="Narkisim" pitchFamily="34" charset="-79"/>
              </a:rPr>
              <a:t>      Earthy, mossy, peaty, musty, putrid, reminiscent of manure, fishy, aromatic, or characteristic of particular substance (E.G. Petrol or ammonia).</a:t>
            </a:r>
            <a:br>
              <a:rPr lang="en-US" sz="3600" b="0" cap="none" dirty="0">
                <a:latin typeface="Narkisim" pitchFamily="34" charset="-79"/>
                <a:cs typeface="Narkisim" pitchFamily="34" charset="-79"/>
              </a:rPr>
            </a:br>
            <a:r>
              <a:rPr lang="en-US" sz="3600" b="0" cap="none" dirty="0">
                <a:latin typeface="Narkisim" pitchFamily="34" charset="-79"/>
                <a:cs typeface="Narkisim" pitchFamily="34" charset="-79"/>
              </a:rPr>
              <a:t>      Or qualitative involves smelling a half filed previously shaken bottle.  </a:t>
            </a:r>
            <a:endParaRPr lang="en-US" sz="3600" b="0" dirty="0">
              <a:latin typeface="Narkisim" pitchFamily="34" charset="-79"/>
              <a:cs typeface="Narkisim" pitchFamily="34" charset="-79"/>
            </a:endParaRPr>
          </a:p>
        </p:txBody>
      </p:sp>
      <p:sp>
        <p:nvSpPr>
          <p:cNvPr id="3" name="Text Placeholder 2"/>
          <p:cNvSpPr>
            <a:spLocks noGrp="1"/>
          </p:cNvSpPr>
          <p:nvPr>
            <p:ph type="body" idx="1"/>
          </p:nvPr>
        </p:nvSpPr>
        <p:spPr>
          <a:xfrm>
            <a:off x="228600" y="609600"/>
            <a:ext cx="1487487" cy="761999"/>
          </a:xfrm>
        </p:spPr>
        <p:txBody>
          <a:bodyPr>
            <a:normAutofit fontScale="92500"/>
          </a:bodyPr>
          <a:lstStyle/>
          <a:p>
            <a:r>
              <a:rPr lang="en-US" sz="4400" b="1" dirty="0">
                <a:solidFill>
                  <a:schemeClr val="accent6">
                    <a:lumMod val="75000"/>
                  </a:schemeClr>
                </a:solidFill>
                <a:latin typeface="Narkisim" pitchFamily="34" charset="-79"/>
                <a:cs typeface="Narkisim" pitchFamily="34" charset="-79"/>
              </a:rPr>
              <a:t>Odor:</a:t>
            </a:r>
            <a:endParaRPr lang="en-US" sz="4400" dirty="0">
              <a:solidFill>
                <a:schemeClr val="accent6">
                  <a:lumMod val="75000"/>
                </a:schemeClr>
              </a:solidFill>
              <a:latin typeface="Narkisim" pitchFamily="34" charset="-79"/>
              <a:cs typeface="Narkisim" pitchFamily="34" charset="-79"/>
            </a:endParaRPr>
          </a:p>
        </p:txBody>
      </p:sp>
      <p:sp>
        <p:nvSpPr>
          <p:cNvPr id="4" name="Rectangle 3"/>
          <p:cNvSpPr/>
          <p:nvPr/>
        </p:nvSpPr>
        <p:spPr>
          <a:xfrm>
            <a:off x="0" y="0"/>
            <a:ext cx="9144000" cy="461665"/>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lephant" pitchFamily="18" charset="0"/>
              </a:rPr>
              <a:t>Sensory Examination                                                              Lab 6</a:t>
            </a:r>
          </a:p>
        </p:txBody>
      </p:sp>
      <p:sp>
        <p:nvSpPr>
          <p:cNvPr id="5" name="Rectangle 4"/>
          <p:cNvSpPr/>
          <p:nvPr/>
        </p:nvSpPr>
        <p:spPr>
          <a:xfrm>
            <a:off x="0" y="0"/>
            <a:ext cx="9144000" cy="461665"/>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lephant" pitchFamily="18" charset="0"/>
              </a:rPr>
              <a:t>Sensory Examination                                                              Lab 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lephant" pitchFamily="18" charset="0"/>
              </a:rPr>
              <a:t>Sensory Examination                                                              Lab7</a:t>
            </a:r>
          </a:p>
        </p:txBody>
      </p:sp>
      <p:pic>
        <p:nvPicPr>
          <p:cNvPr id="4098" name="Picture 2" descr="C:\Users\High Spec\Desktop\images2XGJPZDV.jpg"/>
          <p:cNvPicPr>
            <a:picLocks noChangeAspect="1" noChangeArrowheads="1"/>
          </p:cNvPicPr>
          <p:nvPr/>
        </p:nvPicPr>
        <p:blipFill>
          <a:blip r:embed="rId2"/>
          <a:srcRect/>
          <a:stretch>
            <a:fillRect/>
          </a:stretch>
        </p:blipFill>
        <p:spPr bwMode="auto">
          <a:xfrm>
            <a:off x="2362200" y="783996"/>
            <a:ext cx="4191000" cy="531200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1"/>
            <a:ext cx="8686800" cy="3886200"/>
          </a:xfrm>
        </p:spPr>
        <p:txBody>
          <a:bodyPr>
            <a:normAutofit fontScale="90000"/>
          </a:bodyPr>
          <a:lstStyle/>
          <a:p>
            <a:pPr marL="609600" indent="-609600"/>
            <a:r>
              <a:rPr lang="en-US" dirty="0"/>
              <a:t> </a:t>
            </a:r>
            <a:r>
              <a:rPr lang="en-US" sz="3600" b="0" cap="none" dirty="0">
                <a:latin typeface="Narkisim" pitchFamily="34" charset="-79"/>
                <a:cs typeface="Narkisim" pitchFamily="34" charset="-79"/>
              </a:rPr>
              <a:t>The color can be tested by viewing the sample in daylight, the designation is as follows:</a:t>
            </a:r>
            <a:br>
              <a:rPr lang="en-US" sz="3600" b="0" cap="none" dirty="0">
                <a:latin typeface="Narkisim" pitchFamily="34" charset="-79"/>
                <a:cs typeface="Narkisim" pitchFamily="34" charset="-79"/>
              </a:rPr>
            </a:br>
            <a:r>
              <a:rPr lang="en-US" sz="3600" b="0" cap="none" dirty="0">
                <a:solidFill>
                  <a:srgbClr val="7030A0"/>
                </a:solidFill>
                <a:latin typeface="Narkisim" pitchFamily="34" charset="-79"/>
                <a:cs typeface="Narkisim" pitchFamily="34" charset="-79"/>
              </a:rPr>
              <a:t>*</a:t>
            </a:r>
            <a:r>
              <a:rPr lang="en-US" sz="3600" b="0" cap="none" dirty="0">
                <a:latin typeface="Narkisim" pitchFamily="34" charset="-79"/>
                <a:cs typeface="Narkisim" pitchFamily="34" charset="-79"/>
              </a:rPr>
              <a:t> colorless</a:t>
            </a:r>
            <a:br>
              <a:rPr lang="en-US" sz="3600" b="0" cap="none" dirty="0">
                <a:latin typeface="Narkisim" pitchFamily="34" charset="-79"/>
                <a:cs typeface="Narkisim" pitchFamily="34" charset="-79"/>
              </a:rPr>
            </a:br>
            <a:r>
              <a:rPr lang="en-US" sz="3600" b="0" cap="none" dirty="0">
                <a:solidFill>
                  <a:srgbClr val="7030A0"/>
                </a:solidFill>
                <a:latin typeface="Narkisim" pitchFamily="34" charset="-79"/>
                <a:cs typeface="Narkisim" pitchFamily="34" charset="-79"/>
              </a:rPr>
              <a:t>*</a:t>
            </a:r>
            <a:r>
              <a:rPr lang="en-US" sz="3600" b="0" cap="none" dirty="0">
                <a:latin typeface="Narkisim" pitchFamily="34" charset="-79"/>
                <a:cs typeface="Narkisim" pitchFamily="34" charset="-79"/>
              </a:rPr>
              <a:t> very weakly colored</a:t>
            </a:r>
            <a:br>
              <a:rPr lang="en-US" sz="3600" b="0" cap="none" dirty="0">
                <a:latin typeface="Narkisim" pitchFamily="34" charset="-79"/>
                <a:cs typeface="Narkisim" pitchFamily="34" charset="-79"/>
              </a:rPr>
            </a:br>
            <a:r>
              <a:rPr lang="en-US" sz="3600" b="0" cap="none" dirty="0">
                <a:solidFill>
                  <a:srgbClr val="7030A0"/>
                </a:solidFill>
                <a:latin typeface="Narkisim" pitchFamily="34" charset="-79"/>
                <a:cs typeface="Narkisim" pitchFamily="34" charset="-79"/>
              </a:rPr>
              <a:t>*</a:t>
            </a:r>
            <a:r>
              <a:rPr lang="en-US" sz="3600" b="0" cap="none" dirty="0">
                <a:latin typeface="Narkisim" pitchFamily="34" charset="-79"/>
                <a:cs typeface="Narkisim" pitchFamily="34" charset="-79"/>
              </a:rPr>
              <a:t> strongly colored</a:t>
            </a:r>
            <a:br>
              <a:rPr lang="en-US" sz="3600" b="0" cap="none" dirty="0">
                <a:latin typeface="Narkisim" pitchFamily="34" charset="-79"/>
                <a:cs typeface="Narkisim" pitchFamily="34" charset="-79"/>
              </a:rPr>
            </a:br>
            <a:r>
              <a:rPr lang="en-US" sz="3600" b="0" cap="none" dirty="0">
                <a:latin typeface="Narkisim" pitchFamily="34" charset="-79"/>
                <a:cs typeface="Narkisim" pitchFamily="34" charset="-79"/>
              </a:rPr>
              <a:t>The corresponding color tone is also given, e.g.:</a:t>
            </a:r>
            <a:r>
              <a:rPr lang="en-US" sz="3600" cap="none" dirty="0">
                <a:latin typeface="Narkisim" pitchFamily="34" charset="-79"/>
                <a:cs typeface="Narkisim" pitchFamily="34" charset="-79"/>
              </a:rPr>
              <a:t/>
            </a:r>
            <a:br>
              <a:rPr lang="en-US" sz="3600" cap="none" dirty="0">
                <a:latin typeface="Narkisim" pitchFamily="34" charset="-79"/>
                <a:cs typeface="Narkisim" pitchFamily="34" charset="-79"/>
              </a:rPr>
            </a:br>
            <a:r>
              <a:rPr lang="en-US" sz="3600" cap="none" dirty="0">
                <a:solidFill>
                  <a:srgbClr val="FFFF00"/>
                </a:solidFill>
                <a:latin typeface="Narkisim" pitchFamily="34" charset="-79"/>
                <a:cs typeface="Narkisim" pitchFamily="34" charset="-79"/>
              </a:rPr>
              <a:t>yellowish</a:t>
            </a:r>
            <a:r>
              <a:rPr lang="en-US" sz="3600" cap="none" dirty="0">
                <a:latin typeface="Narkisim" pitchFamily="34" charset="-79"/>
                <a:cs typeface="Narkisim" pitchFamily="34" charset="-79"/>
              </a:rPr>
              <a:t/>
            </a:r>
            <a:br>
              <a:rPr lang="en-US" sz="3600" cap="none" dirty="0">
                <a:latin typeface="Narkisim" pitchFamily="34" charset="-79"/>
                <a:cs typeface="Narkisim" pitchFamily="34" charset="-79"/>
              </a:rPr>
            </a:br>
            <a:r>
              <a:rPr lang="en-US" sz="3600" cap="none" dirty="0">
                <a:solidFill>
                  <a:srgbClr val="FFFF00"/>
                </a:solidFill>
                <a:latin typeface="Narkisim" pitchFamily="34" charset="-79"/>
                <a:cs typeface="Narkisim" pitchFamily="34" charset="-79"/>
              </a:rPr>
              <a:t>yellowish</a:t>
            </a:r>
            <a:r>
              <a:rPr lang="en-US" sz="3600" cap="none" dirty="0">
                <a:latin typeface="Narkisim" pitchFamily="34" charset="-79"/>
                <a:cs typeface="Narkisim" pitchFamily="34" charset="-79"/>
              </a:rPr>
              <a:t> </a:t>
            </a:r>
            <a:r>
              <a:rPr lang="en-US" sz="3600" cap="none" dirty="0">
                <a:solidFill>
                  <a:schemeClr val="bg2">
                    <a:lumMod val="25000"/>
                  </a:schemeClr>
                </a:solidFill>
                <a:latin typeface="Narkisim" pitchFamily="34" charset="-79"/>
                <a:cs typeface="Narkisim" pitchFamily="34" charset="-79"/>
              </a:rPr>
              <a:t>brown</a:t>
            </a:r>
            <a:r>
              <a:rPr lang="en-US" sz="3600" cap="none" dirty="0">
                <a:latin typeface="Narkisim" pitchFamily="34" charset="-79"/>
                <a:cs typeface="Narkisim" pitchFamily="34" charset="-79"/>
              </a:rPr>
              <a:t/>
            </a:r>
            <a:br>
              <a:rPr lang="en-US" sz="3600" cap="none" dirty="0">
                <a:latin typeface="Narkisim" pitchFamily="34" charset="-79"/>
                <a:cs typeface="Narkisim" pitchFamily="34" charset="-79"/>
              </a:rPr>
            </a:br>
            <a:r>
              <a:rPr lang="en-US" sz="3600" cap="none" dirty="0" err="1">
                <a:solidFill>
                  <a:schemeClr val="bg2">
                    <a:lumMod val="25000"/>
                  </a:schemeClr>
                </a:solidFill>
                <a:latin typeface="Narkisim" pitchFamily="34" charset="-79"/>
                <a:cs typeface="Narkisim" pitchFamily="34" charset="-79"/>
              </a:rPr>
              <a:t>bwronish</a:t>
            </a:r>
            <a:r>
              <a:rPr lang="en-US" sz="3600" cap="none" dirty="0">
                <a:latin typeface="Narkisim" pitchFamily="34" charset="-79"/>
                <a:cs typeface="Narkisim" pitchFamily="34" charset="-79"/>
              </a:rPr>
              <a:t/>
            </a:r>
            <a:br>
              <a:rPr lang="en-US" sz="3600" cap="none" dirty="0">
                <a:latin typeface="Narkisim" pitchFamily="34" charset="-79"/>
                <a:cs typeface="Narkisim" pitchFamily="34" charset="-79"/>
              </a:rPr>
            </a:br>
            <a:r>
              <a:rPr lang="en-US" sz="3600" cap="none" dirty="0">
                <a:solidFill>
                  <a:srgbClr val="FFFF00"/>
                </a:solidFill>
                <a:latin typeface="Narkisim" pitchFamily="34" charset="-79"/>
                <a:cs typeface="Narkisim" pitchFamily="34" charset="-79"/>
              </a:rPr>
              <a:t>yellowish</a:t>
            </a:r>
            <a:r>
              <a:rPr lang="en-US" sz="3600" cap="none" dirty="0">
                <a:latin typeface="Narkisim" pitchFamily="34" charset="-79"/>
                <a:cs typeface="Narkisim" pitchFamily="34" charset="-79"/>
              </a:rPr>
              <a:t> </a:t>
            </a:r>
            <a:r>
              <a:rPr lang="en-US" sz="3600" cap="none" dirty="0">
                <a:solidFill>
                  <a:srgbClr val="00B050"/>
                </a:solidFill>
                <a:latin typeface="Narkisim" pitchFamily="34" charset="-79"/>
                <a:cs typeface="Narkisim" pitchFamily="34" charset="-79"/>
              </a:rPr>
              <a:t>green</a:t>
            </a:r>
            <a:r>
              <a:rPr lang="en-US" sz="3600" cap="none" dirty="0">
                <a:latin typeface="Narkisim" pitchFamily="34" charset="-79"/>
                <a:cs typeface="Narkisim" pitchFamily="34" charset="-79"/>
              </a:rPr>
              <a:t>…etc</a:t>
            </a:r>
            <a:endParaRPr lang="en-US" sz="3600" dirty="0">
              <a:latin typeface="Narkisim" pitchFamily="34" charset="-79"/>
              <a:cs typeface="Narkisim" pitchFamily="34" charset="-79"/>
            </a:endParaRPr>
          </a:p>
        </p:txBody>
      </p:sp>
      <p:sp>
        <p:nvSpPr>
          <p:cNvPr id="3" name="Text Placeholder 2"/>
          <p:cNvSpPr>
            <a:spLocks noGrp="1"/>
          </p:cNvSpPr>
          <p:nvPr>
            <p:ph type="body" idx="1"/>
          </p:nvPr>
        </p:nvSpPr>
        <p:spPr>
          <a:xfrm>
            <a:off x="152400" y="609601"/>
            <a:ext cx="7772400" cy="838200"/>
          </a:xfrm>
        </p:spPr>
        <p:txBody>
          <a:bodyPr>
            <a:normAutofit/>
          </a:bodyPr>
          <a:lstStyle/>
          <a:p>
            <a:r>
              <a:rPr lang="en-US" sz="4400" b="1" dirty="0">
                <a:solidFill>
                  <a:schemeClr val="accent6">
                    <a:lumMod val="75000"/>
                  </a:schemeClr>
                </a:solidFill>
                <a:latin typeface="Narkisim" pitchFamily="34" charset="-79"/>
                <a:cs typeface="Narkisim" pitchFamily="34" charset="-79"/>
              </a:rPr>
              <a:t>Color:</a:t>
            </a:r>
            <a:endParaRPr lang="en-US" sz="4400" dirty="0">
              <a:solidFill>
                <a:schemeClr val="accent6">
                  <a:lumMod val="75000"/>
                </a:schemeClr>
              </a:solidFill>
              <a:latin typeface="Narkisim" pitchFamily="34" charset="-79"/>
              <a:cs typeface="Narkisim" pitchFamily="34" charset="-79"/>
            </a:endParaRPr>
          </a:p>
        </p:txBody>
      </p:sp>
      <p:sp>
        <p:nvSpPr>
          <p:cNvPr id="9" name="Rectangle 8"/>
          <p:cNvSpPr/>
          <p:nvPr/>
        </p:nvSpPr>
        <p:spPr>
          <a:xfrm>
            <a:off x="0" y="0"/>
            <a:ext cx="91440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lephant" pitchFamily="18" charset="0"/>
              </a:rPr>
              <a:t>Sensory Examination                                                              Lab7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lephant" pitchFamily="18" charset="0"/>
              </a:rPr>
              <a:t>Sensory Examination                                                              Lab7 </a:t>
            </a:r>
          </a:p>
        </p:txBody>
      </p:sp>
      <p:pic>
        <p:nvPicPr>
          <p:cNvPr id="5122" name="Picture 2" descr="C:\Users\High Spec\Desktop\images06YW1YZG.jpg"/>
          <p:cNvPicPr>
            <a:picLocks noChangeAspect="1" noChangeArrowheads="1"/>
          </p:cNvPicPr>
          <p:nvPr/>
        </p:nvPicPr>
        <p:blipFill>
          <a:blip r:embed="rId2"/>
          <a:srcRect/>
          <a:stretch>
            <a:fillRect/>
          </a:stretch>
        </p:blipFill>
        <p:spPr bwMode="auto">
          <a:xfrm>
            <a:off x="685800" y="685800"/>
            <a:ext cx="3782291" cy="2971800"/>
          </a:xfrm>
          <a:prstGeom prst="rect">
            <a:avLst/>
          </a:prstGeom>
          <a:noFill/>
        </p:spPr>
      </p:pic>
      <p:pic>
        <p:nvPicPr>
          <p:cNvPr id="5123" name="Picture 3" descr="C:\Users\High Spec\Desktop\images0L336GFU.jpg"/>
          <p:cNvPicPr>
            <a:picLocks noChangeAspect="1" noChangeArrowheads="1"/>
          </p:cNvPicPr>
          <p:nvPr/>
        </p:nvPicPr>
        <p:blipFill>
          <a:blip r:embed="rId3"/>
          <a:srcRect/>
          <a:stretch>
            <a:fillRect/>
          </a:stretch>
        </p:blipFill>
        <p:spPr bwMode="auto">
          <a:xfrm>
            <a:off x="2667000" y="3733800"/>
            <a:ext cx="3962400" cy="2286000"/>
          </a:xfrm>
          <a:prstGeom prst="rect">
            <a:avLst/>
          </a:prstGeom>
          <a:noFill/>
        </p:spPr>
      </p:pic>
      <p:pic>
        <p:nvPicPr>
          <p:cNvPr id="5124" name="Picture 4" descr="C:\Users\High Spec\Desktop\imagesOEDLOLY0.jpg"/>
          <p:cNvPicPr>
            <a:picLocks noChangeAspect="1" noChangeArrowheads="1"/>
          </p:cNvPicPr>
          <p:nvPr/>
        </p:nvPicPr>
        <p:blipFill>
          <a:blip r:embed="rId4"/>
          <a:srcRect/>
          <a:stretch>
            <a:fillRect/>
          </a:stretch>
        </p:blipFill>
        <p:spPr bwMode="auto">
          <a:xfrm>
            <a:off x="4724400" y="685800"/>
            <a:ext cx="3429000" cy="2971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914400"/>
            <a:ext cx="7772400" cy="4854575"/>
          </a:xfrm>
        </p:spPr>
        <p:txBody>
          <a:bodyPr>
            <a:noAutofit/>
          </a:bodyPr>
          <a:lstStyle/>
          <a:p>
            <a:pPr marL="609600" indent="-609600">
              <a:lnSpc>
                <a:spcPct val="80000"/>
              </a:lnSpc>
            </a:pPr>
            <a:r>
              <a:rPr lang="en-US" sz="3200" b="0" cap="none" dirty="0">
                <a:latin typeface="Narkisim" pitchFamily="34" charset="-79"/>
                <a:cs typeface="Narkisim" pitchFamily="34" charset="-79"/>
              </a:rPr>
              <a:t>The taste examination is only done when there is certainty that the sample has no infectious bacteria or polluting substance in it. Taste sensation can be designated as follows:</a:t>
            </a:r>
            <a:br>
              <a:rPr lang="en-US" sz="3200" b="0" cap="none" dirty="0">
                <a:latin typeface="Narkisim" pitchFamily="34" charset="-79"/>
                <a:cs typeface="Narkisim" pitchFamily="34" charset="-79"/>
              </a:rPr>
            </a:br>
            <a:r>
              <a:rPr lang="en-US" sz="3200" b="0" cap="none" dirty="0">
                <a:solidFill>
                  <a:schemeClr val="accent5">
                    <a:lumMod val="75000"/>
                  </a:schemeClr>
                </a:solidFill>
                <a:latin typeface="Narkisim" pitchFamily="34" charset="-79"/>
                <a:cs typeface="Narkisim" pitchFamily="34" charset="-79"/>
              </a:rPr>
              <a:t>Tasteless</a:t>
            </a:r>
            <a:br>
              <a:rPr lang="en-US" sz="3200" b="0" cap="none" dirty="0">
                <a:solidFill>
                  <a:schemeClr val="accent5">
                    <a:lumMod val="75000"/>
                  </a:schemeClr>
                </a:solidFill>
                <a:latin typeface="Narkisim" pitchFamily="34" charset="-79"/>
                <a:cs typeface="Narkisim" pitchFamily="34" charset="-79"/>
              </a:rPr>
            </a:br>
            <a:r>
              <a:rPr lang="en-US" sz="3200" b="0" cap="none" dirty="0">
                <a:solidFill>
                  <a:schemeClr val="accent5">
                    <a:lumMod val="75000"/>
                  </a:schemeClr>
                </a:solidFill>
                <a:latin typeface="Narkisim" pitchFamily="34" charset="-79"/>
                <a:cs typeface="Narkisim" pitchFamily="34" charset="-79"/>
              </a:rPr>
              <a:t>Salty</a:t>
            </a:r>
            <a:br>
              <a:rPr lang="en-US" sz="3200" b="0" cap="none" dirty="0">
                <a:solidFill>
                  <a:schemeClr val="accent5">
                    <a:lumMod val="75000"/>
                  </a:schemeClr>
                </a:solidFill>
                <a:latin typeface="Narkisim" pitchFamily="34" charset="-79"/>
                <a:cs typeface="Narkisim" pitchFamily="34" charset="-79"/>
              </a:rPr>
            </a:br>
            <a:r>
              <a:rPr lang="en-US" sz="3200" b="0" cap="none" dirty="0">
                <a:solidFill>
                  <a:schemeClr val="accent5">
                    <a:lumMod val="75000"/>
                  </a:schemeClr>
                </a:solidFill>
                <a:latin typeface="Narkisim" pitchFamily="34" charset="-79"/>
                <a:cs typeface="Narkisim" pitchFamily="34" charset="-79"/>
              </a:rPr>
              <a:t>Bitter</a:t>
            </a:r>
            <a:br>
              <a:rPr lang="en-US" sz="3200" b="0" cap="none" dirty="0">
                <a:solidFill>
                  <a:schemeClr val="accent5">
                    <a:lumMod val="75000"/>
                  </a:schemeClr>
                </a:solidFill>
                <a:latin typeface="Narkisim" pitchFamily="34" charset="-79"/>
                <a:cs typeface="Narkisim" pitchFamily="34" charset="-79"/>
              </a:rPr>
            </a:br>
            <a:r>
              <a:rPr lang="en-US" sz="3200" b="0" cap="none" dirty="0">
                <a:solidFill>
                  <a:schemeClr val="accent5">
                    <a:lumMod val="75000"/>
                  </a:schemeClr>
                </a:solidFill>
                <a:latin typeface="Narkisim" pitchFamily="34" charset="-79"/>
                <a:cs typeface="Narkisim" pitchFamily="34" charset="-79"/>
              </a:rPr>
              <a:t>Alkaline</a:t>
            </a:r>
            <a:br>
              <a:rPr lang="en-US" sz="3200" b="0" cap="none" dirty="0">
                <a:solidFill>
                  <a:schemeClr val="accent5">
                    <a:lumMod val="75000"/>
                  </a:schemeClr>
                </a:solidFill>
                <a:latin typeface="Narkisim" pitchFamily="34" charset="-79"/>
                <a:cs typeface="Narkisim" pitchFamily="34" charset="-79"/>
              </a:rPr>
            </a:br>
            <a:r>
              <a:rPr lang="en-US" sz="3200" b="0" cap="none" dirty="0">
                <a:solidFill>
                  <a:schemeClr val="accent5">
                    <a:lumMod val="75000"/>
                  </a:schemeClr>
                </a:solidFill>
                <a:latin typeface="Narkisim" pitchFamily="34" charset="-79"/>
                <a:cs typeface="Narkisim" pitchFamily="34" charset="-79"/>
              </a:rPr>
              <a:t>Sour</a:t>
            </a:r>
            <a:br>
              <a:rPr lang="en-US" sz="3200" b="0" cap="none" dirty="0">
                <a:solidFill>
                  <a:schemeClr val="accent5">
                    <a:lumMod val="75000"/>
                  </a:schemeClr>
                </a:solidFill>
                <a:latin typeface="Narkisim" pitchFamily="34" charset="-79"/>
                <a:cs typeface="Narkisim" pitchFamily="34" charset="-79"/>
              </a:rPr>
            </a:br>
            <a:r>
              <a:rPr lang="en-US" sz="3200" b="0" cap="none" dirty="0">
                <a:solidFill>
                  <a:schemeClr val="accent5">
                    <a:lumMod val="75000"/>
                  </a:schemeClr>
                </a:solidFill>
                <a:latin typeface="Narkisim" pitchFamily="34" charset="-79"/>
                <a:cs typeface="Narkisim" pitchFamily="34" charset="-79"/>
              </a:rPr>
              <a:t>Astringent</a:t>
            </a:r>
            <a:br>
              <a:rPr lang="en-US" sz="3200" b="0" cap="none" dirty="0">
                <a:solidFill>
                  <a:schemeClr val="accent5">
                    <a:lumMod val="75000"/>
                  </a:schemeClr>
                </a:solidFill>
                <a:latin typeface="Narkisim" pitchFamily="34" charset="-79"/>
                <a:cs typeface="Narkisim" pitchFamily="34" charset="-79"/>
              </a:rPr>
            </a:br>
            <a:r>
              <a:rPr lang="en-US" sz="3200" b="0" cap="none" dirty="0">
                <a:solidFill>
                  <a:schemeClr val="accent5">
                    <a:lumMod val="75000"/>
                  </a:schemeClr>
                </a:solidFill>
                <a:latin typeface="Narkisim" pitchFamily="34" charset="-79"/>
                <a:cs typeface="Narkisim" pitchFamily="34" charset="-79"/>
              </a:rPr>
              <a:t>Metallic</a:t>
            </a:r>
            <a:br>
              <a:rPr lang="en-US" sz="3200" b="0" cap="none" dirty="0">
                <a:solidFill>
                  <a:schemeClr val="accent5">
                    <a:lumMod val="75000"/>
                  </a:schemeClr>
                </a:solidFill>
                <a:latin typeface="Narkisim" pitchFamily="34" charset="-79"/>
                <a:cs typeface="Narkisim" pitchFamily="34" charset="-79"/>
              </a:rPr>
            </a:br>
            <a:r>
              <a:rPr lang="en-US" sz="3200" b="0" cap="none" dirty="0">
                <a:solidFill>
                  <a:schemeClr val="accent5">
                    <a:lumMod val="75000"/>
                  </a:schemeClr>
                </a:solidFill>
                <a:latin typeface="Narkisim" pitchFamily="34" charset="-79"/>
                <a:cs typeface="Narkisim" pitchFamily="34" charset="-79"/>
              </a:rPr>
              <a:t>Repulsive</a:t>
            </a:r>
            <a:r>
              <a:rPr lang="en-US" sz="3200" b="0" cap="none" dirty="0">
                <a:latin typeface="Narkisim" pitchFamily="34" charset="-79"/>
                <a:cs typeface="Narkisim" pitchFamily="34" charset="-79"/>
              </a:rPr>
              <a:t/>
            </a:r>
            <a:br>
              <a:rPr lang="en-US" sz="3200" b="0" cap="none" dirty="0">
                <a:latin typeface="Narkisim" pitchFamily="34" charset="-79"/>
                <a:cs typeface="Narkisim" pitchFamily="34" charset="-79"/>
              </a:rPr>
            </a:br>
            <a:r>
              <a:rPr lang="en-US" sz="3200" b="0" cap="none" dirty="0">
                <a:latin typeface="Narkisim" pitchFamily="34" charset="-79"/>
                <a:cs typeface="Narkisim" pitchFamily="34" charset="-79"/>
              </a:rPr>
              <a:t>The degree of taste may be differentiated by the terms:</a:t>
            </a:r>
            <a:br>
              <a:rPr lang="en-US" sz="3200" b="0" cap="none" dirty="0">
                <a:latin typeface="Narkisim" pitchFamily="34" charset="-79"/>
                <a:cs typeface="Narkisim" pitchFamily="34" charset="-79"/>
              </a:rPr>
            </a:br>
            <a:r>
              <a:rPr lang="en-US" sz="3200" b="0" cap="none" dirty="0">
                <a:solidFill>
                  <a:srgbClr val="C00000"/>
                </a:solidFill>
                <a:latin typeface="Narkisim" pitchFamily="34" charset="-79"/>
                <a:cs typeface="Narkisim" pitchFamily="34" charset="-79"/>
              </a:rPr>
              <a:t>weak, clear, strong.</a:t>
            </a:r>
          </a:p>
        </p:txBody>
      </p:sp>
      <p:sp>
        <p:nvSpPr>
          <p:cNvPr id="3" name="Text Placeholder 2"/>
          <p:cNvSpPr>
            <a:spLocks noGrp="1"/>
          </p:cNvSpPr>
          <p:nvPr>
            <p:ph type="body" idx="1"/>
          </p:nvPr>
        </p:nvSpPr>
        <p:spPr>
          <a:xfrm>
            <a:off x="0" y="381000"/>
            <a:ext cx="1487487" cy="685800"/>
          </a:xfrm>
        </p:spPr>
        <p:txBody>
          <a:bodyPr>
            <a:normAutofit fontScale="92500" lnSpcReduction="10000"/>
          </a:bodyPr>
          <a:lstStyle/>
          <a:p>
            <a:r>
              <a:rPr lang="en-US" sz="4400" b="1" dirty="0">
                <a:solidFill>
                  <a:schemeClr val="accent6">
                    <a:lumMod val="75000"/>
                  </a:schemeClr>
                </a:solidFill>
                <a:latin typeface="Narkisim" pitchFamily="34" charset="-79"/>
                <a:cs typeface="Narkisim" pitchFamily="34" charset="-79"/>
              </a:rPr>
              <a:t>Taste:</a:t>
            </a:r>
            <a:endParaRPr lang="en-US" sz="4400" dirty="0">
              <a:solidFill>
                <a:schemeClr val="accent6">
                  <a:lumMod val="75000"/>
                </a:schemeClr>
              </a:solidFill>
              <a:latin typeface="Narkisim" pitchFamily="34" charset="-79"/>
              <a:cs typeface="Narkisim" pitchFamily="34" charset="-79"/>
            </a:endParaRPr>
          </a:p>
        </p:txBody>
      </p:sp>
      <p:sp>
        <p:nvSpPr>
          <p:cNvPr id="4" name="Rectangle 3"/>
          <p:cNvSpPr/>
          <p:nvPr/>
        </p:nvSpPr>
        <p:spPr>
          <a:xfrm>
            <a:off x="0" y="0"/>
            <a:ext cx="91440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lephant" pitchFamily="18" charset="0"/>
              </a:rPr>
              <a:t>Sensory Examination                                                              Lab7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752600"/>
            <a:ext cx="7772400" cy="4016375"/>
          </a:xfrm>
        </p:spPr>
        <p:txBody>
          <a:bodyPr>
            <a:normAutofit fontScale="90000"/>
          </a:bodyPr>
          <a:lstStyle/>
          <a:p>
            <a:pPr algn="just"/>
            <a:r>
              <a:rPr lang="en-US" b="0" cap="none" dirty="0" err="1">
                <a:solidFill>
                  <a:srgbClr val="C00000"/>
                </a:solidFill>
                <a:latin typeface="Narkisim" pitchFamily="34" charset="-79"/>
                <a:cs typeface="Narkisim" pitchFamily="34" charset="-79"/>
              </a:rPr>
              <a:t>Secchi</a:t>
            </a:r>
            <a:r>
              <a:rPr lang="en-US" b="0" cap="none" dirty="0">
                <a:solidFill>
                  <a:srgbClr val="C00000"/>
                </a:solidFill>
                <a:latin typeface="Narkisim" pitchFamily="34" charset="-79"/>
                <a:cs typeface="Narkisim" pitchFamily="34" charset="-79"/>
              </a:rPr>
              <a:t> disk </a:t>
            </a:r>
            <a:r>
              <a:rPr lang="en-US" b="0" cap="none" dirty="0">
                <a:latin typeface="Narkisim" pitchFamily="34" charset="-79"/>
                <a:cs typeface="Narkisim" pitchFamily="34" charset="-79"/>
              </a:rPr>
              <a:t>used to estimate the degree of visibility in freshwater. It is a 20cm diameter circle marked in alternating quadrants of white and black. It is weighted on the bottom so it will sink, and has a rope that is marked in half meter segments.</a:t>
            </a:r>
          </a:p>
        </p:txBody>
      </p:sp>
      <p:sp>
        <p:nvSpPr>
          <p:cNvPr id="3" name="Text Placeholder 2"/>
          <p:cNvSpPr>
            <a:spLocks noGrp="1"/>
          </p:cNvSpPr>
          <p:nvPr>
            <p:ph type="body" idx="1"/>
          </p:nvPr>
        </p:nvSpPr>
        <p:spPr>
          <a:xfrm>
            <a:off x="228600" y="609600"/>
            <a:ext cx="2173287" cy="827087"/>
          </a:xfrm>
        </p:spPr>
        <p:txBody>
          <a:bodyPr>
            <a:normAutofit fontScale="92500"/>
          </a:bodyPr>
          <a:lstStyle/>
          <a:p>
            <a:r>
              <a:rPr lang="en-US" sz="4400" b="1" dirty="0">
                <a:solidFill>
                  <a:schemeClr val="accent6">
                    <a:lumMod val="75000"/>
                  </a:schemeClr>
                </a:solidFill>
                <a:latin typeface="Narkisim" pitchFamily="34" charset="-79"/>
                <a:cs typeface="Narkisim" pitchFamily="34" charset="-79"/>
              </a:rPr>
              <a:t>Visibility:</a:t>
            </a:r>
            <a:endParaRPr lang="en-US" sz="4400" dirty="0">
              <a:solidFill>
                <a:schemeClr val="accent6">
                  <a:lumMod val="75000"/>
                </a:schemeClr>
              </a:solidFill>
              <a:latin typeface="Narkisim" pitchFamily="34" charset="-79"/>
              <a:cs typeface="Narkisim" pitchFamily="34" charset="-79"/>
            </a:endParaRPr>
          </a:p>
        </p:txBody>
      </p:sp>
      <p:sp>
        <p:nvSpPr>
          <p:cNvPr id="4" name="Rectangle 3"/>
          <p:cNvSpPr/>
          <p:nvPr/>
        </p:nvSpPr>
        <p:spPr>
          <a:xfrm>
            <a:off x="0" y="0"/>
            <a:ext cx="91440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lephant" pitchFamily="18" charset="0"/>
              </a:rPr>
              <a:t>Sensory Examination                                                              Lab 6</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400</Words>
  <Application>Microsoft Office PowerPoint</Application>
  <PresentationFormat>On-screen Show (4:3)</PresentationFormat>
  <Paragraphs>40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Sensory examination takes place during the process of sampling, soon after samples are collected, because change can occur during transport and storage, some of the sample’s contents are susceptible to light, chemical reactions, or biological activities.</vt:lpstr>
      <vt:lpstr>     The odor is tasted immediately after sampling. The odor strength may be designated as follow: Odor strength:       very weak, weak, clear, strong, very strong Odor type:        Earthy, mossy, peaty, musty, putrid, reminiscent of manure, fishy, aromatic, or characteristic of particular substance (E.G. Petrol or ammonia).       Or qualitative involves smelling a half filed previously shaken bottle.  </vt:lpstr>
      <vt:lpstr>PowerPoint Presentation</vt:lpstr>
      <vt:lpstr> The color can be tested by viewing the sample in daylight, the designation is as follows: * colorless * very weakly colored * strongly colored The corresponding color tone is also given, e.g.: yellowish yellowish brown bwronish yellowish green…etc</vt:lpstr>
      <vt:lpstr>PowerPoint Presentation</vt:lpstr>
      <vt:lpstr>The taste examination is only done when there is certainty that the sample has no infectious bacteria or polluting substance in it. Taste sensation can be designated as follows: Tasteless Salty Bitter Alkaline Sour Astringent Metallic Repulsive The degree of taste may be differentiated by the terms: weak, clear, strong.</vt:lpstr>
      <vt:lpstr>Secchi disk used to estimate the degree of visibility in freshwater. It is a 20cm diameter circle marked in alternating quadrants of white and black. It is weighted on the bottom so it will sink, and has a rope that is marked in half meter segments.</vt:lpstr>
      <vt:lpstr>Clarity is measured using a Secchi disc attached to a tape measure. The disc is lowered into the water until it disappears; this depth is noted from the tape measure. The disc is lowered a little further and then slowly raised until it reappears, this depth is noted. The average of the two readings is the final Secchi depth visibility depth.</vt:lpstr>
      <vt:lpstr>Figures showing visibility of water using Secchi disk</vt:lpstr>
      <vt:lpstr>PowerPoint Presentation</vt:lpstr>
      <vt:lpstr>Figures Showing secchi disk</vt:lpstr>
      <vt:lpstr>The simple test of turbidity involves filling a clean one litter (1L) glass container about 2/3 full with the water sample, shaking well and comparing against a black and then a white background. The following degrees of turbidity are determined: clear opalescent weakly turbid strongly turbid opaque</vt:lpstr>
      <vt:lpstr>Go to the field, do the above test on soil and water sample, record your result with your team. We will compare the results of each team group in the lab.</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Sensory Examination</dc:title>
  <dc:creator>High Spec</dc:creator>
  <cp:lastModifiedBy>High Tech</cp:lastModifiedBy>
  <cp:revision>11</cp:revision>
  <dcterms:created xsi:type="dcterms:W3CDTF">2014-11-23T21:26:22Z</dcterms:created>
  <dcterms:modified xsi:type="dcterms:W3CDTF">2022-06-05T07:46:20Z</dcterms:modified>
</cp:coreProperties>
</file>