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0469-945B-4E2E-8337-DF907E174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27A2D-9359-494E-9C03-6F02D1017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1BDFA-6662-4598-8E6C-B213417F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AB845-C2EA-43AA-8961-AC1A2E4A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14C37-8810-40FA-8A1F-5DEF7010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859E-074A-4143-8FBF-511200BF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8815B-EEA7-49D9-8741-F1E3233F2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6843-8760-44CB-8D94-44B6A738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275-FFE6-4127-BEDC-CEE1504F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A6EE-48A7-4FE2-9131-8DE7D5EC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C3E857-2BD6-4528-B763-2460031DA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94146-DA04-4DFC-9D1B-9F735187C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E896C-4EF8-4F12-9A82-93030919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346E-810A-4206-8443-C1D1C913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413-E03B-4C75-BB5B-DD0591C5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2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1551E-0333-4E58-8836-0CB17578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96B5-4A66-4949-A852-97B34541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7A529-9EEC-4B5E-9740-0953143C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C524A-93E2-4335-816A-1BD1FB01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26DFF-9671-4C18-9D0D-192C6965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79F2-89CD-4F01-9256-30C9836E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6800-D199-4E23-A587-6693E79F8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47686-EC7D-473C-AAD2-A3357C24B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4CC2B-E583-40BA-BF79-BD8A0CD1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190A-C21C-4D8E-8463-E055DB89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5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FC3F-217C-425C-B547-66DB5E24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390B1-C994-4648-BF9B-655DC15D3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1A4C6-5576-481F-8328-46E10AEAD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F9686-BBBB-440E-B77F-60B6EF40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A7636-00EE-49EE-9348-3DB05C23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2ABEC-CAD7-4A30-BD84-DDF4E469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4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4A7D-66F0-4AE5-8C23-8B664744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417E0-0F97-46E3-89A0-7F6D91486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9C67D-8C42-4353-B2EF-EE90F7AA7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9578F-C174-4D66-A381-EE0195278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D2E25-440C-4851-B0D5-4A2C99589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0D1FD-49F5-45F7-AB21-6381ED02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1737D-4169-44F2-9D5D-4BB12682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8798E-74D9-40BC-B46F-8BFDF26F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3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4CA04-B4CB-47C9-A391-9902923C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C113D-3BB4-407B-9CC6-09113557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8892E-D1D2-484F-B60B-CC286DFA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5075E-E417-4089-BC5B-8682D5A6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4C3F5-C1E2-422E-96B1-4696D036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F562E-CB5D-4677-B828-BB50C46C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AE7AE-F94C-44A7-8F3C-DDBA276F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728A-43CA-4E75-AA59-CA2F90F4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8DDFA-CCD2-407F-AEA0-40F7BF146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C3AFA-3534-4AE6-AE87-82D8E9C74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C1F58-13C9-4641-A824-3F87CB3E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FF51C-DDFB-4885-B3FE-84A3DD7B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61F4E-8A18-4EF4-BB40-D8348038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8746-92B8-4F13-9607-8628092A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047A5-8BD2-4D1E-8F14-3422D92C9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FD4C7-D75F-4614-ADEA-1DBD4FCF5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6F80F-51C2-4937-8E36-33C511FA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97D14-4697-4DC8-8FA4-0C42EA32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8D62D-9591-47CF-97DB-3AE2A957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4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9478A-FCD3-411A-A192-7D1CAB68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43109-2E84-4CA3-A8B1-2BD64AD03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A7C02-B1AA-4395-B3B1-DCE679BFC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F7764-2D17-4BE2-AAF1-98680CE89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70770-B11B-49F8-8E88-2F5B1BADD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A8A3-BE09-40CA-BB53-68550730B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0811" y="633047"/>
            <a:ext cx="3460653" cy="967154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الاستفهام</a:t>
            </a:r>
            <a:endParaRPr lang="en-US" sz="40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201"/>
            <a:ext cx="9144000" cy="4744328"/>
          </a:xfrm>
        </p:spPr>
        <p:txBody>
          <a:bodyPr>
            <a:normAutofit/>
          </a:bodyPr>
          <a:lstStyle/>
          <a:p>
            <a:pPr algn="r" rtl="1"/>
            <a:r>
              <a:rPr lang="en-US" dirty="0"/>
              <a:t>       </a:t>
            </a:r>
            <a:r>
              <a:rPr lang="ar-IQ" dirty="0"/>
              <a:t> </a:t>
            </a:r>
            <a:endParaRPr lang="en-US" dirty="0"/>
          </a:p>
          <a:p>
            <a:pPr algn="r" rtl="1"/>
            <a:r>
              <a:rPr lang="en-US" sz="4000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  </a:t>
            </a:r>
            <a:r>
              <a:rPr lang="ar-IQ" sz="4000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الاِسْتِفْهامُ: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طلَبُ الْعِلْمِ بشيء لَمْ يَكُن مَعْلوماً مِنْ قَبْلُ، ولهُ أَدَوَاتٌ كثِيرَةٌ مِنْها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الْهَمْزَةُ، وهلْ.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يُطْلَبُ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بالْهَمْزَةِ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أَحَدُ أَمْرَيْن: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(أ)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التَّصَورُ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وهو إِدْراكُ الْمُفْرَدِ، وفي هذِهِ الحَال تأتي الهمْزَةُ متلوَّةً بالْمَسْئُول عَنْهُ ويُذْكَرُ لهُ في الغَالِب مُعَادِلٌ بَعْدَ أَمْ.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الأمثلةُ: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أَنْتَ الْمُسَافِرُ </a:t>
            </a:r>
            <a:r>
              <a:rPr lang="ar-IQ" b="1" dirty="0">
                <a:solidFill>
                  <a:srgbClr val="00B0F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أَمْ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أَخُوكَ؟              2ـ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شَعِيرًا زَرَعْتَ </a:t>
            </a:r>
            <a:r>
              <a:rPr lang="ar-IQ" b="1" dirty="0">
                <a:solidFill>
                  <a:srgbClr val="00B0F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أَمْ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قَمْحاً؟</a:t>
            </a:r>
            <a:br>
              <a:rPr lang="en-US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(ب)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التَّصْديقُ: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وهو إِدْراكُ النِّسْبَةِ، وفي هذِه الحال يمتَنعُ ذكْرُ الْمُعَادِل.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الأمثلةُ: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يسيرُ الغمامُ؟             2ـ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تتحركُ الأرضُ؟</a:t>
            </a:r>
            <a:br>
              <a:rPr lang="en-US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6086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يُطْلَبُ  بـ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(هل)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التَّصْدِيقُ لَيْسَ غَيْرُ، وَيَمتَنِعُ مَعَهَا ذكْرُ الْمُعَادل.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الأمثلةُ: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هَل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 يُحِسُّ النباتُ؟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هَلْ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ينمُو الْجَمَادُ؟</a:t>
            </a:r>
          </a:p>
          <a:p>
            <a:pPr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(ب) بَقيةُ أدواتِ الاِسْتِفْهَامِ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لِلاِسْتِفْهَام أَدَوَاتٌ أخرى غيْرُ الهمزة وهَلْ، وهي: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1ـ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(مَنْ)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ويُطْلَبُ بهَا تَعْيين الْعُقَلاَء.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الأمثلة:  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مَنِ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حرر فلسطين؟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مَنْ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حفر تُرْعَةَ السُّوَيْسِ؟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2ـ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(ما)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لَشرْحُ الاسمِ أو حقيقة المسمَّى.</a:t>
            </a:r>
            <a:endParaRPr lang="ar-IQ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الأمثلة:     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 الْكَرَى؟               مَا الإِسْرَافُ؟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3ـ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(متَى)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لتَعْيينُ الزَّمَان مَاضِياً كانَ أو مستقبلا.     </a:t>
            </a:r>
          </a:p>
        </p:txBody>
      </p:sp>
    </p:spTree>
    <p:extLst>
      <p:ext uri="{BB962C8B-B14F-4D97-AF65-F5344CB8AC3E}">
        <p14:creationId xmlns:p14="http://schemas.microsoft.com/office/powerpoint/2010/main" val="339810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الأمثلة:       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مَتَى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تَوَلى الخِلاَفَةَ عُمَرُ؟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مَتَى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يَعُودُ المُسَافرُونَ؟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algn="r" rtl="1"/>
            <a:r>
              <a:rPr lang="ar-IQ" b="1" dirty="0">
                <a:solidFill>
                  <a:schemeClr val="tx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4ـ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أَيَّان :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ويطلب بها تعيين الزمان الْمُسْتَقْبَل خاصَّةً وتكون في مَوْضِع التَّهويل.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الأمثلة:  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تعالى : {يَسْأَلُ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أَيَّانَ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يَوْمُ الْقِيَامَةِ}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قال تعالى :{يَسْأَلُونَكَ عَنِ السَّاعَةِ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أَيَّانَ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مُرْسَاهَا }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فكيف: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يطلب بها تعيين الحال نحو: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كيف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جئتم؟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أين: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يطلب بها تعيين المكان نحو: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أَين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دِجلة والفرات؟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كم: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يطلب بها تعيين العدد نحو: كم جنديًّا في الكتيبة؟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6903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IQ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المعاني المجازية للاستفهام: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عرفتَ فيما مضى ألفاظ الاستفهام ومعانيها الحقيقية، هنا نريد أن نبين لك أن هذه الألفاظ قد تخرج إِلى معان أخرى تستفاد من السياق.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1ـ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البحتري: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الدهر إلا غمرةٌ وانجلاؤها           وشيكاً وإلا ضيقة وانفراجها؟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فلفظة هل في كلامه إِنما جاءت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للنفي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لا لطلب العلم بشيء كان مجهولا.</a:t>
            </a:r>
          </a:p>
          <a:p>
            <a:pPr algn="r" rtl="1"/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2ـ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أبو الطيب في المديح: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تَلْتَمِسُ الأعداءُ بَعدَ الذي رَأتْ      قِيَامَ دَليلٍ أوْ وُضُوحَ بَيَانِ</a:t>
            </a:r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فالاستفهام في البيت لا يفيد معنى سوى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الإِنكار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البحتري:</a:t>
            </a:r>
          </a:p>
          <a:p>
            <a:pPr algn="r" rtl="1"/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لَسْتَ أعَمّهُمْ جُوداً، وأزْكَا               هُمُ عُوداً، وأمضَاهُمْ حُسَامَا 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فالاستفهام في كلامه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للتقرير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242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 lnSpcReduction="10000"/>
          </a:bodyPr>
          <a:lstStyle/>
          <a:p>
            <a:pPr algn="r" rtl="1"/>
            <a:endParaRPr lang="en-US" dirty="0">
              <a:solidFill>
                <a:schemeClr val="accent1"/>
              </a:solidFill>
            </a:endParaRPr>
          </a:p>
          <a:p>
            <a:pPr algn="r" rtl="1"/>
            <a:r>
              <a:rPr lang="en-US" dirty="0">
                <a:solidFill>
                  <a:schemeClr val="accent1"/>
                </a:solidFill>
              </a:rPr>
              <a:t>    </a:t>
            </a:r>
            <a:r>
              <a:rPr lang="ar-IQ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4ــ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وقال أبو تمام: </a:t>
            </a:r>
          </a:p>
          <a:p>
            <a:pPr algn="r" rtl="1"/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للخُطوبِ طَغَتْ عليَّ كأنَّها        جهلتْ بأنَّ نداكَ بالمرصادِ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خرج الاستفهام في قول الشاعر إلى معنى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التعجب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r>
              <a:rPr lang="ar-IQ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5ـ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وقال آخر 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فَدَعِ الوَعيدَ فما وَعيدُكَ ضائري         </a:t>
            </a:r>
            <a:r>
              <a:rPr lang="ar-IQ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طَنينُ أجْنِحَةِ الذُّبابِ يَضيرُ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خرج الاستفهام في قول الشاعر إلى معنى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التحقير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تمريناتٌ</a:t>
            </a:r>
          </a:p>
          <a:p>
            <a:pPr algn="r" rtl="1"/>
            <a:r>
              <a:rPr lang="ar-IQ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التمرين الأول: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سلْ عما يأتي:</a:t>
            </a:r>
            <a:endParaRPr lang="ar-IQ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أول الخلفاء الراشدين.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أطول شارع في المدينة.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endParaRPr lang="ar-IQ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8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IQ" dirty="0">
                <a:solidFill>
                  <a:schemeClr val="accent1"/>
                </a:solidFill>
              </a:rPr>
              <a:t> </a:t>
            </a:r>
            <a:endParaRPr lang="ar-IQ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400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3800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حال مصر أيام المماليك.</a:t>
            </a:r>
          </a:p>
          <a:p>
            <a:pPr algn="r" rtl="1"/>
            <a:r>
              <a:rPr lang="ar-IQ" sz="3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4ـ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الزمن الذي ينضج فيه العنب.</a:t>
            </a:r>
          </a:p>
          <a:p>
            <a:pPr algn="r" rtl="1"/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3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5ـ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عدد المدارس العالية في بلادي.</a:t>
            </a:r>
          </a:p>
          <a:p>
            <a:pPr algn="r" rtl="1"/>
            <a:r>
              <a:rPr lang="ar-IQ" sz="3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6 ـ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حقيقة الصدق.</a:t>
            </a:r>
          </a:p>
          <a:p>
            <a:pPr algn="r" rtl="1"/>
            <a:r>
              <a:rPr lang="ar-IQ" sz="3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7ـ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موطن الفيلة.</a:t>
            </a:r>
          </a:p>
          <a:p>
            <a:pPr algn="r" rtl="1"/>
            <a:r>
              <a:rPr lang="ar-IQ" sz="73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51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الإجابة: </a:t>
            </a:r>
            <a:endParaRPr lang="ar-IQ" sz="73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1ـ </a:t>
            </a:r>
            <a:r>
              <a:rPr lang="ar-IQ" sz="3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أول الخلفاء الراشدين؟          من: يطلب بها تعيين العقلاء.</a:t>
            </a:r>
          </a:p>
          <a:p>
            <a:pPr algn="r" rtl="1"/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2ـ  </a:t>
            </a:r>
            <a:r>
              <a:rPr lang="ar-IQ" sz="3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أطول شارع في المدينة ؟        ما: يطلب بها تعيين غير العقلاء.</a:t>
            </a:r>
          </a:p>
          <a:p>
            <a:pPr algn="r" rtl="1"/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3ـ </a:t>
            </a:r>
            <a:r>
              <a:rPr lang="ar-IQ" sz="3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كيف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كانت مصر أيام المماليك؟      كيف: للسؤال عن الحال.</a:t>
            </a:r>
          </a:p>
          <a:p>
            <a:pPr algn="r" rtl="1"/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4ـ  </a:t>
            </a:r>
            <a:r>
              <a:rPr lang="ar-IQ" sz="3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متى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ينضج العنب؟                     متى: للسؤال عن الزمن ماضياً أو غيره.</a:t>
            </a:r>
          </a:p>
          <a:p>
            <a:pPr algn="r" rtl="1"/>
            <a:endParaRPr lang="ar-IQ" sz="3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</a:p>
          <a:p>
            <a:pPr algn="r" rtl="1"/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dirty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2439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dirty="0">
                <a:solidFill>
                  <a:schemeClr val="accent1"/>
                </a:solidFill>
              </a:rPr>
              <a:t>   </a:t>
            </a:r>
          </a:p>
          <a:p>
            <a:pPr algn="r" rtl="1"/>
            <a:r>
              <a:rPr lang="ar-IQ" sz="3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3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5ـ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مدرسة عالية في بلدي؟              كم: يطلب بها تعيين العدد.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6ـ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الصدق؟                               ما: يطلب بها حقيقة المسمى.</a:t>
            </a:r>
          </a:p>
          <a:p>
            <a:pPr algn="r" rtl="1"/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7ـ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أين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موطن الفيلة؟                         أين: للسؤال عن المكان.</a:t>
            </a:r>
          </a:p>
          <a:p>
            <a:pPr algn="r" rtl="1"/>
            <a:endParaRPr lang="ar-IQ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التمرين الثاني: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ـ  استعمل همزة الاستفهام في ست جمل بحيث تكون في الثلاث الأولى منها لطلب التصور، وفي الثلاث الأخيرة لطلب التصديق، واجعل غرضك من الاستفهام معناه الحقيقي. </a:t>
            </a:r>
          </a:p>
          <a:p>
            <a:pPr algn="r" rtl="1"/>
            <a:r>
              <a:rPr lang="ar-IQ" sz="26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35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الإجابة:</a:t>
            </a:r>
          </a:p>
          <a:p>
            <a:pPr algn="r" rtl="1"/>
            <a:r>
              <a:rPr lang="ar-IQ" sz="35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sz="3000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أمثلة الاستفهام التصوري</a:t>
            </a:r>
          </a:p>
          <a:p>
            <a:pPr algn="r" rtl="1"/>
            <a:r>
              <a:rPr lang="ar-IQ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صباحاً سافرت أم مساءً؟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2ـ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المدرسة كتابك أم في المنزل؟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3ـ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ماشياً جئت أم راكباً؟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endParaRPr lang="ar-IQ" sz="26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dirty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210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أمثلة الاستفهام التصديقي: 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عاد الرسول؟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تُقبل توبة المذنب؟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تجيد السباحة؟</a:t>
            </a:r>
            <a:endParaRPr lang="ar-IQ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التمرين الثالث: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 للاستفهام الخارج عن معناه الأصلي </a:t>
            </a:r>
            <a:r>
              <a:rPr lang="ar-IQ" b="1" u="sng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للتعجب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ثم </a:t>
            </a:r>
            <a:r>
              <a:rPr lang="ar-IQ" b="1" u="sng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للتحقير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ثمّ </a:t>
            </a:r>
            <a:r>
              <a:rPr lang="ar-IQ" b="1" u="sng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للإنكار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الإجابة:     1ـ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تسيءُ إلى الناس ثمّ ترجو أن تكون سيّداً ؟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2ـ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 الذي كنت تعتمد عليه؟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3ـ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ثاب المسيء ويعاقبُ المنكر؟</a:t>
            </a:r>
          </a:p>
          <a:p>
            <a:pPr algn="r" rtl="1"/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التمرين الرابع: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كون جملتين أداة الاستفهام في كلٍ منهما (هل) واجعل غرضك من الاستفهام معناه الحقيقي.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الإجابة:         1ـ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المريخ مسكون؟      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للصديق الوفي وجود؟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0147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763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Traditional Arabic</vt:lpstr>
      <vt:lpstr>Office Theme</vt:lpstr>
      <vt:lpstr>الاستفهام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الاستفهام</dc:title>
  <dc:creator>High Tech</dc:creator>
  <cp:lastModifiedBy>High Tech</cp:lastModifiedBy>
  <cp:revision>46</cp:revision>
  <dcterms:created xsi:type="dcterms:W3CDTF">2020-05-01T08:09:21Z</dcterms:created>
  <dcterms:modified xsi:type="dcterms:W3CDTF">2020-05-02T10:23:43Z</dcterms:modified>
</cp:coreProperties>
</file>