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6240F-2246-4873-8207-2A323D0D0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44B6B5-9234-469A-93CB-67041D666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DBD28-08D4-43F4-8B6B-32AA30553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CBC0-201D-439A-9398-EE7E81B5395D}" type="datetimeFigureOut">
              <a:rPr lang="en-US" smtClean="0"/>
              <a:t>10-05-2020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DF7A2-8A20-43B4-84C9-D6BC3518A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7CF27-68F9-4A13-9C96-ECD0C2F0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B0AB-FC53-4A6F-A22F-B4843081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4590-B1F8-48AA-9AFE-20ADF2A52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B60630-43B3-4130-91D3-FDEA731FE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CFF6A-AEE8-453E-9CB4-809F3B8F0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CBC0-201D-439A-9398-EE7E81B5395D}" type="datetimeFigureOut">
              <a:rPr lang="en-US" smtClean="0"/>
              <a:t>10-05-2020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A13B8-FE0F-451E-B623-765B928FD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A087C-2F3E-4630-9A84-EEE55CEFC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B0AB-FC53-4A6F-A22F-B4843081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3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E3284A-31E1-4C25-AA24-6EF41DEF9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0A3E08-7547-4EB2-B19C-602E73B71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0C998-BC74-4B8D-A4A4-FBB4C957F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CBC0-201D-439A-9398-EE7E81B5395D}" type="datetimeFigureOut">
              <a:rPr lang="en-US" smtClean="0"/>
              <a:t>10-05-2020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D9FBD-9A52-42B4-B0F4-5470BFF7C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BB40A-8B5B-4ACA-8B43-5FCE4834E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B0AB-FC53-4A6F-A22F-B4843081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5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D3428-3073-4E6A-A675-3BBE199B8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15D62-E963-4378-B149-DC30D756C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80F4A-09B2-4DD4-B5C3-EFA6A09E9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CBC0-201D-439A-9398-EE7E81B5395D}" type="datetimeFigureOut">
              <a:rPr lang="en-US" smtClean="0"/>
              <a:t>10-05-2020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81EC3-BE02-43C8-81EC-FC6E8610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1FEF5-2BFC-4C3E-B6AD-7AABD61A7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B0AB-FC53-4A6F-A22F-B4843081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6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8A47C-88F3-4E8B-BFC0-3163DBC55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A11E9-33FD-4DF5-8788-E98AB3326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2A285-FE03-4124-96EC-DC7DF1E03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CBC0-201D-439A-9398-EE7E81B5395D}" type="datetimeFigureOut">
              <a:rPr lang="en-US" smtClean="0"/>
              <a:t>10-05-2020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EEE83-D532-4FB6-A839-DAA705CB8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A5496-FCEF-40B1-B71D-5E88B515C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B0AB-FC53-4A6F-A22F-B4843081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4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5EE5-EE69-4C52-B199-91DCE244B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3F9C4-48A0-4460-9CA9-06241E7AD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53B0B-3D74-4172-889D-411E5C2E4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0CC70-3C57-4A30-B298-BC8C61FF3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CBC0-201D-439A-9398-EE7E81B5395D}" type="datetimeFigureOut">
              <a:rPr lang="en-US" smtClean="0"/>
              <a:t>10-05-2020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68D41-C0D5-4AE3-97F7-90A35815E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825E3-EFC3-4B67-B5D1-6091F725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B0AB-FC53-4A6F-A22F-B4843081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5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85B52-2F9D-49B6-9221-27C76D355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640DB-2E27-4067-A467-EE08A6BAF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02063-7D02-494C-B789-783E298B8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053244-057F-4042-9EC7-54E3D8769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682328-7AE6-4EB4-8778-A43494131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A9DC9B-F3B1-4F95-9BB6-263878C8F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CBC0-201D-439A-9398-EE7E81B5395D}" type="datetimeFigureOut">
              <a:rPr lang="en-US" smtClean="0"/>
              <a:t>10-05-2020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BFDDAA-044A-427B-857E-554F1315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013D6E-CFCF-4919-B2D1-512B2C664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B0AB-FC53-4A6F-A22F-B4843081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978DF-F9DD-4398-AAB2-D442B8EC9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200EEE-2580-471E-8AC8-D9ED6EE5F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CBC0-201D-439A-9398-EE7E81B5395D}" type="datetimeFigureOut">
              <a:rPr lang="en-US" smtClean="0"/>
              <a:t>10-05-2020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DDD5D-278E-4D5D-AC18-CA67518DC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FB0FCA-6486-44E7-B65A-DEA6DF7AA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B0AB-FC53-4A6F-A22F-B4843081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6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ACB3E0-F328-43FC-848B-D9767B9A7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CBC0-201D-439A-9398-EE7E81B5395D}" type="datetimeFigureOut">
              <a:rPr lang="en-US" smtClean="0"/>
              <a:t>10-05-2020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88BDC4-CA96-4A1B-BDFF-B96C2A19A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AAFC2-5933-4B53-AB59-F910A0B60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B0AB-FC53-4A6F-A22F-B4843081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8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E2F5A-6960-4227-848D-EC5069097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64222-34F9-438F-AA2C-50035EE01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954419-3DF8-4959-AC9A-28AB07FCB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36223-6919-4F53-A2D4-6EEFA7487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CBC0-201D-439A-9398-EE7E81B5395D}" type="datetimeFigureOut">
              <a:rPr lang="en-US" smtClean="0"/>
              <a:t>10-05-2020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BA194-8F96-4D3D-B62F-2942B2510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E4E1A3-B7EB-41B6-8240-FBDE3C3F3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B0AB-FC53-4A6F-A22F-B4843081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0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EDCF9-CA61-4725-8091-2FA5D92C6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4CA1E3-A11E-4AD7-9DA3-EE18D3335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3C316-DD44-4D55-8CCE-0C00AE368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BC96F-C8FC-4B23-8441-12D5C0951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CBC0-201D-439A-9398-EE7E81B5395D}" type="datetimeFigureOut">
              <a:rPr lang="en-US" smtClean="0"/>
              <a:t>10-05-2020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22649-BC70-4ABD-9599-081F0587B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70CA3-349C-48D6-90B4-4AFFBB641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B0AB-FC53-4A6F-A22F-B4843081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4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E9AA67-FE24-4907-9B65-E736AC867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88FDC-4BEC-4DE5-8D89-1A21201E6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35746-2179-42F7-B3E4-8801B312AF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FCBC0-201D-439A-9398-EE7E81B5395D}" type="datetimeFigureOut">
              <a:rPr lang="en-US" smtClean="0"/>
              <a:t>10-05-2020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2C825-4E3C-4EED-9EB6-B40B847F95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D311C-B4CD-4179-B2EA-932855730F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EB0AB-FC53-4A6F-A22F-B4843081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4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AE8EC-7B3F-48E1-9DE3-072C718A9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5468" y="1122363"/>
            <a:ext cx="2805344" cy="1496550"/>
          </a:xfrm>
        </p:spPr>
        <p:txBody>
          <a:bodyPr/>
          <a:lstStyle/>
          <a:p>
            <a:r>
              <a:rPr lang="ar-IQ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التمني</a:t>
            </a:r>
            <a:endParaRPr lang="en-US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243204-A718-4F65-9C47-DBD1A5C83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14221"/>
            <a:ext cx="9144000" cy="3320249"/>
          </a:xfrm>
        </p:spPr>
        <p:txBody>
          <a:bodyPr>
            <a:normAutofit/>
          </a:bodyPr>
          <a:lstStyle/>
          <a:p>
            <a:r>
              <a:rPr lang="ar-IQ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التمني طَلَبُ أمْرٍ مَحْبُوبٍ لا يُرجَى حُصُولُه، إمَّا لِكَونِهِ مُسْتَحِيلاً، وإِمَّا لكونه مُمكِناً غَيرَ مطموع في نَيْلِهِ.</a:t>
            </a:r>
          </a:p>
          <a:p>
            <a:pPr algn="r"/>
            <a:r>
              <a:rPr lang="ar-IQ" b="1" dirty="0">
                <a:solidFill>
                  <a:srgbClr val="7030A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1ـ ليتني أطيرُ في السماء.</a:t>
            </a:r>
          </a:p>
          <a:p>
            <a:pPr algn="r"/>
            <a:r>
              <a:rPr lang="ar-IQ" b="1" dirty="0">
                <a:solidFill>
                  <a:srgbClr val="7030A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2ـ ليت الشباب يعود يوماً.</a:t>
            </a:r>
          </a:p>
          <a:p>
            <a:pPr algn="r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3ـ ليت الصحة تعود إلي.</a:t>
            </a:r>
          </a:p>
          <a:p>
            <a:pPr algn="r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4ـ ليت لي قصراً فخما.</a:t>
            </a:r>
          </a:p>
          <a:p>
            <a:endParaRPr lang="ar-IQ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99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1243204-A718-4F65-9C47-DBD1A5C83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0933" y="958789"/>
            <a:ext cx="10129420" cy="5175682"/>
          </a:xfrm>
        </p:spPr>
        <p:txBody>
          <a:bodyPr>
            <a:normAutofit lnSpcReduction="10000"/>
          </a:bodyPr>
          <a:lstStyle/>
          <a:p>
            <a:pPr algn="r"/>
            <a:endParaRPr lang="ar-IQ" b="1" dirty="0"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  <a:p>
            <a:pPr algn="r"/>
            <a:r>
              <a:rPr lang="ar-IQ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  أدوات التمني أربعٌ واحدةٌ أصلية وثلاثةٌ غير أصلية.</a:t>
            </a:r>
            <a:r>
              <a:rPr lang="ar-IQ" b="1" dirty="0"/>
              <a:t> </a:t>
            </a:r>
          </a:p>
          <a:p>
            <a:pPr algn="r"/>
            <a:r>
              <a:rPr lang="ar-IQ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  الأداة الأصلية والرئيسة للتمني هي </a:t>
            </a:r>
            <a:r>
              <a:rPr lang="ar-IQ" sz="28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ليت:</a:t>
            </a:r>
            <a:endParaRPr lang="ar-IQ" b="1" dirty="0">
              <a:solidFill>
                <a:srgbClr val="FF0000"/>
              </a:solidFill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  <a:p>
            <a:pPr algn="r"/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                                    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كقوله تعالى: ﴿ ياليتني كنتُ ترابا ﴾.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 كقولك: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ليت لي ألف دينار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</a:p>
          <a:p>
            <a:pPr algn="r"/>
            <a:r>
              <a:rPr lang="ar-IQ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 الأدوات غير الأصلية للتمني هي: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(</a:t>
            </a:r>
            <a:r>
              <a:rPr lang="ar-IQ" sz="28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هل، لعل، لو</a:t>
            </a:r>
            <a:r>
              <a:rPr lang="ar-IQ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).  </a:t>
            </a:r>
          </a:p>
          <a:p>
            <a:pPr algn="r"/>
            <a:r>
              <a:rPr lang="ar-IQ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 لماذا غير أصلية؟  لأنّ هل في الأصل تستخدم في الاستفهام، ولعل في الأصل للترجي، ولو في الأصل حرف</a:t>
            </a:r>
          </a:p>
          <a:p>
            <a:pPr algn="r"/>
            <a:r>
              <a:rPr lang="ar-IQ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    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امتناع لامتناع.</a:t>
            </a:r>
            <a:r>
              <a:rPr lang="ar-IQ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</a:t>
            </a:r>
          </a:p>
          <a:p>
            <a:pPr algn="r"/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مثال1</a:t>
            </a:r>
            <a:r>
              <a:rPr lang="ar-IQ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: قال تعالى: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﴿ فَهَل لَّنَا مِن شُفَعَاءَ فَيَشْفَعُواْ لَنَا﴾.</a:t>
            </a:r>
          </a:p>
          <a:p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 </a:t>
            </a:r>
            <a:r>
              <a:rPr lang="ar-IQ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هؤلاء في النار، هل من المعقول أن هؤلاء يسألون ويستفهمون ويستفسرون، لا أبدا إنما الغرض أنّ هؤلاء يتمنون أن لو كان</a:t>
            </a:r>
          </a:p>
          <a:p>
            <a:pPr algn="r"/>
            <a:r>
              <a:rPr lang="ar-IQ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لهم شفيع فيشفع لهم،إذن امتنع معنى الاستفهام في الآية وتعينَ معنى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التمني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r>
              <a:rPr lang="ar-IQ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</a:t>
            </a:r>
          </a:p>
          <a:p>
            <a:pPr algn="r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  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مثال2 :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أَسِرْبَ الْقَطا،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هلْ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مَنْ يُعيرُ جَناحَهُ ..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لَعلِّ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ي إِلى من قَد هَويتُ أَطِيرُ</a:t>
            </a:r>
          </a:p>
          <a:p>
            <a:pPr algn="r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 </a:t>
            </a:r>
            <a:endParaRPr lang="ar-IQ" b="1" dirty="0"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571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1243204-A718-4F65-9C47-DBD1A5C83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58789"/>
            <a:ext cx="9144000" cy="5175682"/>
          </a:xfrm>
        </p:spPr>
        <p:txBody>
          <a:bodyPr>
            <a:noAutofit/>
          </a:bodyPr>
          <a:lstStyle/>
          <a:p>
            <a:pPr algn="r"/>
            <a:endParaRPr lang="ar-IQ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الطائر لا يُستفهم، إنما الشاعر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يتمنى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ويطلب من الطير أن يعيره أحدٌ منهم جناحه.</a:t>
            </a:r>
          </a:p>
          <a:p>
            <a:pPr algn="r"/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مثال3 :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قال تعالى: ﴿ فَلَوْ أَنَّ لَنَا كَرَّةً فَنَكُونَ مِنَ الْمُؤْمِنِينَ ﴾. </a:t>
            </a:r>
          </a:p>
          <a:p>
            <a:pPr algn="r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( لو) هنا لا يُحمَلُ على معنى الامتناع لامتناع لأن المعنى لايستقيم، إنما يحمل على معنى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التمني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أي أنّ هؤلاء يتمنون العودة الى الدنيا مرة أخرى لطاعة الله وعبادته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. </a:t>
            </a:r>
          </a:p>
          <a:p>
            <a:pPr algn="r"/>
            <a:endParaRPr lang="ar-IQ" b="1" dirty="0">
              <a:solidFill>
                <a:schemeClr val="accent1"/>
              </a:solidFill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  <a:p>
            <a:pPr algn="r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واللفظُ الْمَوْضُوعُ للتمني لَيتَ، </a:t>
            </a:r>
            <a:r>
              <a:rPr lang="ar-IQ" b="1" u="sng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وقد يُتَمَّنى بهَل وَلَعلَّ، </a:t>
            </a:r>
            <a:r>
              <a:rPr lang="ar-IQ" b="1" u="sng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لِغَرَض بلاغيٍّ  وهو:</a:t>
            </a:r>
          </a:p>
          <a:p>
            <a:pPr algn="r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هو إبراز التمني في صورة الممكن القريب الحصول؛ لكمال العناية به والشوق إليه.</a:t>
            </a:r>
          </a:p>
          <a:p>
            <a:pPr algn="r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الأمثلة: ﴿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هَل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لَّنَا مِن شُفَعَاءَ فَيَشْفَعُواْ لَنَا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﴾..... ﴿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فَه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َلْ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إِلَى خُرُوجٍ مِّن سَبِيلٍ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﴾.</a:t>
            </a:r>
          </a:p>
          <a:p>
            <a:pPr algn="r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وكقول الشاعر: أسرب القطا هل من يعير جناحه         ل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إِلَى من قد هويت أطير    </a:t>
            </a:r>
          </a:p>
          <a:p>
            <a:pPr algn="r"/>
            <a:r>
              <a:rPr lang="ar-JO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فالم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طلوب في الأمثلة الواردة مستحيل، وقد استعملت (هل) و(لعل) موضع (ليت) لإبراز المتمنى في صورة القريب الممكن الحصول. </a:t>
            </a:r>
          </a:p>
          <a:p>
            <a:pPr algn="r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</a:p>
          <a:p>
            <a:pPr algn="r"/>
            <a:endParaRPr lang="ar-IQ" b="1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</a:t>
            </a:r>
          </a:p>
          <a:p>
            <a:pPr algn="r"/>
            <a:endParaRPr lang="ar-IQ" b="1" dirty="0"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19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1243204-A718-4F65-9C47-DBD1A5C83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58789"/>
            <a:ext cx="9144000" cy="5175682"/>
          </a:xfrm>
        </p:spPr>
        <p:txBody>
          <a:bodyPr>
            <a:noAutofit/>
          </a:bodyPr>
          <a:lstStyle/>
          <a:p>
            <a:pPr algn="r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</a:p>
          <a:p>
            <a:pPr algn="r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</a:t>
            </a:r>
            <a:endParaRPr lang="ar-IQ" b="1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وقد يُتَمَّنى بلو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لِغَرَض بلاغيٍّ  آخر وهو:</a:t>
            </a:r>
            <a:r>
              <a:rPr lang="ar-IQ" dirty="0"/>
              <a:t>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المبالغة في إظهار استحالة المتمنى وامتناع حصوله.</a:t>
            </a:r>
          </a:p>
          <a:p>
            <a:pPr algn="r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كقوله تعالى: ﴿ فَ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لَوْ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أَنَّ لَنَا كَرَّةً فَنَكُونَ مِنَ الْمُؤْمِنِينَ ﴾.       </a:t>
            </a:r>
          </a:p>
          <a:p>
            <a:pPr algn="r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ولَّى الشَّبَابُ حَمِيدَةً أيَّامُهُ ...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لَوْ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كَان ذَلِكَ يُشْتَرَى أَوْ يَرْجِعُ</a:t>
            </a:r>
          </a:p>
          <a:p>
            <a:pPr algn="r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فالمتكلم في المثالين يظهر المطلوب في صورة الممنوع، إذ أن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(لو)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تدل بأصل وضعها على امتناع الجواب لامتناع الشرط، وإذا استخدم في معنى التمني فالغرض المبالغة في استحالة المتمنى، أي إبعاده، فهو مستحيل والمتكلم يجعله مستحيلا أكثر عن طريق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(لو).</a:t>
            </a:r>
          </a:p>
          <a:p>
            <a:pPr algn="r"/>
            <a:endParaRPr lang="ar-IQ" b="1" dirty="0"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8321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1243204-A718-4F65-9C47-DBD1A5C83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58789"/>
            <a:ext cx="9144000" cy="5175682"/>
          </a:xfrm>
        </p:spPr>
        <p:txBody>
          <a:bodyPr>
            <a:noAutofit/>
          </a:bodyPr>
          <a:lstStyle/>
          <a:p>
            <a:pPr algn="r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</a:p>
          <a:p>
            <a:pPr algn="r">
              <a:spcBef>
                <a:spcPct val="0"/>
              </a:spcBef>
            </a:pP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</a:t>
            </a:r>
            <a:r>
              <a:rPr lang="ar-IQ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الترجي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إذا كان الأمرُ المحبوبُ مِما يُرجَى حُصُولُهُ كانَ طَلَبُهُ ترَجِّياً، ويُعَبرُ فيهِ بلعل أَوْ عَسَى،</a:t>
            </a:r>
          </a:p>
          <a:p>
            <a:pPr algn="r">
              <a:spcBef>
                <a:spcPct val="0"/>
              </a:spcBef>
            </a:pP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</a:t>
            </a:r>
            <a:r>
              <a:rPr lang="ar-IQ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وقد تستعمل فيه لَيتَ لَغَرَض بلاغي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algn="r">
              <a:spcBef>
                <a:spcPct val="0"/>
              </a:spcBef>
            </a:pP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</a:t>
            </a:r>
            <a:endParaRPr lang="ar-IQ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>
              <a:spcBef>
                <a:spcPct val="0"/>
              </a:spcBef>
            </a:pP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كقوله تعالى: ﴿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لَعَلَّ اللَّهَ يُحْدِثُ بَعْدَ ذَلِكَ أَمْراً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﴾...أو  كقوله تعالى: ﴿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فَعَسَى اللَّهُ أَنْ يَأْتِيَ بِالْفَتْحِ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</a:p>
          <a:p>
            <a:pPr algn="r">
              <a:spcBef>
                <a:spcPct val="0"/>
              </a:spcBef>
            </a:pPr>
            <a:endParaRPr lang="ar-IQ" b="1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>
              <a:spcBef>
                <a:spcPct val="0"/>
              </a:spcBef>
            </a:pP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فالمطلوب في المثالين يرجى حصوله ومضمونه يتوقع، لذا استعمل (عسى) و (لعل)</a:t>
            </a:r>
          </a:p>
          <a:p>
            <a:pPr algn="r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</a:t>
            </a:r>
            <a:r>
              <a:rPr lang="ar-IQ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وقد تستعمل في الترجي لَيتَ لَغَرَض بلاغي، وهو</a:t>
            </a:r>
            <a:r>
              <a:rPr lang="ar-IQ" dirty="0"/>
              <a:t>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إبراز المرجو في صورة المستحيل مبالغة في بعد نيله.</a:t>
            </a:r>
            <a:endParaRPr lang="ar-IQ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>
              <a:spcBef>
                <a:spcPct val="0"/>
              </a:spcBef>
            </a:pP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</a:t>
            </a:r>
          </a:p>
          <a:p>
            <a:pPr algn="r">
              <a:spcBef>
                <a:spcPct val="0"/>
              </a:spcBef>
            </a:pP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كقول الشاعر:  فيا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ليت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بيني وبين أحبتي ... من البعد ما بيني وبين المصائب</a:t>
            </a:r>
          </a:p>
          <a:p>
            <a:pPr algn="r">
              <a:spcBef>
                <a:spcPct val="0"/>
              </a:spcBef>
            </a:pP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</a:t>
            </a:r>
          </a:p>
          <a:p>
            <a:pPr algn="r">
              <a:spcBef>
                <a:spcPct val="0"/>
              </a:spcBef>
            </a:pP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إن مضمون الكلام يتوقع، فالشاعر يرجو أن يكون بينه وبين أحبته بعداً شاسعاً، وما دام المحتوى </a:t>
            </a:r>
          </a:p>
          <a:p>
            <a:pPr algn="r">
              <a:spcBef>
                <a:spcPct val="0"/>
              </a:spcBef>
            </a:pP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ليس مستحيلا فـ (ليت) هنا ليس على معناه الأصلي الذي هو المستحيل، لكن الشاعر استعمل</a:t>
            </a:r>
          </a:p>
          <a:p>
            <a:pPr algn="r">
              <a:spcBef>
                <a:spcPct val="0"/>
              </a:spcBef>
            </a:pP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ليت في معنى الترجي  وكأنه أراد أن يكون هذا المرجو في صورة المستحيل.</a:t>
            </a:r>
          </a:p>
          <a:p>
            <a:pPr algn="r">
              <a:spcBef>
                <a:spcPct val="0"/>
              </a:spcBef>
            </a:pPr>
            <a:endParaRPr lang="ar-IQ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>
              <a:spcBef>
                <a:spcPct val="0"/>
              </a:spcBef>
            </a:pP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</a:t>
            </a:r>
          </a:p>
          <a:p>
            <a:pPr algn="r">
              <a:spcBef>
                <a:spcPct val="0"/>
              </a:spcBef>
            </a:pP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</a:t>
            </a:r>
          </a:p>
          <a:p>
            <a:pPr algn="r">
              <a:spcBef>
                <a:spcPct val="0"/>
              </a:spcBef>
            </a:pPr>
            <a:endParaRPr lang="ar-IQ" b="1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endParaRPr lang="ar-IQ" b="1" dirty="0"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7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1243204-A718-4F65-9C47-DBD1A5C83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58789"/>
            <a:ext cx="9144000" cy="5175682"/>
          </a:xfrm>
        </p:spPr>
        <p:txBody>
          <a:bodyPr>
            <a:normAutofit/>
          </a:bodyPr>
          <a:lstStyle/>
          <a:p>
            <a:pPr algn="r"/>
            <a:r>
              <a:rPr lang="ar-IQ" sz="32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IQ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</a:t>
            </a:r>
          </a:p>
          <a:p>
            <a:pPr algn="r">
              <a:spcBef>
                <a:spcPct val="0"/>
              </a:spcBef>
            </a:pPr>
            <a:r>
              <a:rPr lang="ar-IQ" sz="36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تمرين:</a:t>
            </a:r>
            <a:endParaRPr lang="ar-IQ" sz="4000" b="1" dirty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بين ما في الأمثلة الآتية من تمنٍّ أو ترجٍّ، وبين السرَّ في استعمال ما جاء من الأدوات على غير وضعِهِ الأصلي:</a:t>
            </a:r>
          </a:p>
          <a:p>
            <a:pPr algn="r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1ـ قال تعالى: </a:t>
            </a:r>
            <a:r>
              <a:rPr lang="ar-IQ" sz="28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وَقَالَ فَرْعَوْنُ ياهامان ابن لِي صَرْحاً لعلي أَبْلُغُ الأسباب، أَسْبَابَ السماوات</a:t>
            </a:r>
          </a:p>
          <a:p>
            <a:pPr algn="r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فَأَطَّلِعَ إلى إله موسى </a:t>
            </a:r>
            <a:r>
              <a:rPr lang="ar-IQ" sz="28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﴾.</a:t>
            </a:r>
            <a:endParaRPr lang="ar-IQ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2ـ </a:t>
            </a:r>
            <a:r>
              <a:rPr lang="ar-IQ" b="1" dirty="0"/>
              <a:t> 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ليتني لم تلدني أمي                         3ـ ليت الصحة تعود إليّ.</a:t>
            </a:r>
          </a:p>
          <a:p>
            <a:pPr algn="r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4 ـ لَيْتَ الكوَاكِبَ تُدْنُو لِي فَأَنْظِمَها ... عُقُودَ مَدْحٍ فَمَا أَرْضَى لَكُمْ كَلِمِي</a:t>
            </a:r>
          </a:p>
          <a:p>
            <a:pPr algn="r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5ـ لعل عتبك محمود عواقبه ... وربما صحت الأجسادُ بالعلل</a:t>
            </a:r>
          </a:p>
          <a:p>
            <a:pPr algn="r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6ـ  فَلَيْتَ اللَّيْلَ فِيهِ كان شَهْراً ... وَمَرَّ نَهَارُهُ مَرَّ السَّحَابِ</a:t>
            </a:r>
          </a:p>
          <a:p>
            <a:pPr algn="r"/>
            <a:endParaRPr lang="ar-IQ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9444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1243204-A718-4F65-9C47-DBD1A5C83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58789"/>
            <a:ext cx="9144000" cy="5175682"/>
          </a:xfrm>
        </p:spPr>
        <p:txBody>
          <a:bodyPr>
            <a:normAutofit/>
          </a:bodyPr>
          <a:lstStyle/>
          <a:p>
            <a:pPr algn="r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</a:t>
            </a:r>
          </a:p>
          <a:p>
            <a:pPr algn="r">
              <a:spcBef>
                <a:spcPct val="0"/>
              </a:spcBef>
            </a:pPr>
            <a:r>
              <a:rPr lang="ar-IQ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</a:t>
            </a:r>
            <a:r>
              <a:rPr lang="ar-IQ" sz="2800" b="1" u="sng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الجواب:</a:t>
            </a:r>
            <a:endParaRPr lang="ar-IQ" b="1" u="sng" dirty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>
              <a:spcBef>
                <a:spcPct val="0"/>
              </a:spcBef>
            </a:pPr>
            <a:r>
              <a:rPr lang="ar-IQ" sz="26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</a:t>
            </a:r>
          </a:p>
          <a:p>
            <a:pPr algn="r">
              <a:spcBef>
                <a:spcPct val="0"/>
              </a:spcBef>
            </a:pPr>
            <a:r>
              <a:rPr lang="ar-IQ" sz="26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1ـ </a:t>
            </a:r>
            <a:r>
              <a:rPr lang="ar-IQ" sz="26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التمني</a:t>
            </a:r>
            <a:r>
              <a:rPr lang="ar-IQ" sz="26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بـ (لعل)  لأن المطلوب مستحيل أو بعيد المنال، والغرض البلاغي من استعمال لعل في معنى التمني، لإبراز المتمنى في صورة القريب الممكن حصوله، لكمال العناية به والتشوق إليه.</a:t>
            </a:r>
          </a:p>
          <a:p>
            <a:pPr algn="r">
              <a:spcBef>
                <a:spcPct val="0"/>
              </a:spcBef>
            </a:pPr>
            <a:r>
              <a:rPr lang="ar-IQ" sz="26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</a:t>
            </a:r>
            <a:endParaRPr lang="ar-IQ" sz="2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>
              <a:spcBef>
                <a:spcPct val="0"/>
              </a:spcBef>
            </a:pPr>
            <a:r>
              <a:rPr lang="ar-IQ" sz="26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2ـ </a:t>
            </a:r>
            <a:r>
              <a:rPr lang="ar-IQ" sz="26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التمني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بـ (ليت) لأنّ المطلوب مستحيل أو بعيد المنال.</a:t>
            </a:r>
          </a:p>
          <a:p>
            <a:pPr algn="r">
              <a:spcBef>
                <a:spcPct val="0"/>
              </a:spcBef>
            </a:pPr>
            <a:r>
              <a:rPr lang="ar-IQ" sz="26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3ـ </a:t>
            </a:r>
            <a:r>
              <a:rPr lang="ar-IQ" sz="26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الترجي</a:t>
            </a:r>
            <a:r>
              <a:rPr lang="ar-IQ" sz="26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بــ (ليت) لأن المطلوب مما يرجى حصوله، والغرض من استعمال ليت في معنى الترجي</a:t>
            </a:r>
          </a:p>
          <a:p>
            <a:pPr algn="r">
              <a:spcBef>
                <a:spcPct val="0"/>
              </a:spcBef>
            </a:pP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إبراز المرجو في صورة المستحيل، مبالغة في بعد نيله.  </a:t>
            </a:r>
          </a:p>
          <a:p>
            <a:pPr algn="r">
              <a:spcBef>
                <a:spcPct val="0"/>
              </a:spcBef>
            </a:pPr>
            <a:r>
              <a:rPr lang="ar-IQ" sz="26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4 ـ </a:t>
            </a:r>
            <a:r>
              <a:rPr lang="ar-IQ" sz="26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التمني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بـ (ليت) لأنّ المطلوب مستحيل أو بعيد المنال.</a:t>
            </a:r>
          </a:p>
          <a:p>
            <a:pPr algn="r">
              <a:spcBef>
                <a:spcPct val="0"/>
              </a:spcBef>
            </a:pP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</a:t>
            </a:r>
            <a:r>
              <a:rPr lang="ar-IQ" sz="26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5ـ </a:t>
            </a:r>
            <a:r>
              <a:rPr lang="ar-IQ" sz="26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الترجي</a:t>
            </a:r>
            <a:r>
              <a:rPr lang="ar-IQ" sz="26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بـ (لعل) لأن المطلوب مما يرجى حصوله.</a:t>
            </a:r>
          </a:p>
          <a:p>
            <a:pPr algn="r">
              <a:spcBef>
                <a:spcPct val="0"/>
              </a:spcBef>
            </a:pP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</a:t>
            </a:r>
            <a:r>
              <a:rPr lang="ar-IQ" sz="2600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6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ـ </a:t>
            </a:r>
            <a:r>
              <a:rPr lang="ar-IQ" sz="26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التمني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بـ (ليت) لأنّ المطلوب مستحيل أو بعيد المنال.</a:t>
            </a:r>
            <a:endParaRPr lang="ar-IQ" sz="2600" b="1" dirty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2334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842</Words>
  <Application>Microsoft Office PowerPoint</Application>
  <PresentationFormat>Widescreen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Traditional Arabic</vt:lpstr>
      <vt:lpstr>Office Theme</vt:lpstr>
      <vt:lpstr>التمني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التمني</dc:title>
  <dc:creator>High Tech</dc:creator>
  <cp:lastModifiedBy>Dr. Salih Mala Aziz</cp:lastModifiedBy>
  <cp:revision>43</cp:revision>
  <dcterms:created xsi:type="dcterms:W3CDTF">2020-05-08T17:34:16Z</dcterms:created>
  <dcterms:modified xsi:type="dcterms:W3CDTF">2020-05-10T05:20:35Z</dcterms:modified>
</cp:coreProperties>
</file>